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7" r:id="rId3"/>
    <p:sldId id="288" r:id="rId4"/>
    <p:sldId id="289" r:id="rId5"/>
    <p:sldId id="290" r:id="rId6"/>
    <p:sldId id="291" r:id="rId7"/>
    <p:sldId id="294" r:id="rId8"/>
    <p:sldId id="299" r:id="rId9"/>
    <p:sldId id="295" r:id="rId10"/>
    <p:sldId id="296" r:id="rId11"/>
    <p:sldId id="298" r:id="rId12"/>
    <p:sldId id="273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26" autoAdjust="0"/>
  </p:normalViewPr>
  <p:slideViewPr>
    <p:cSldViewPr>
      <p:cViewPr varScale="1">
        <p:scale>
          <a:sx n="106" d="100"/>
          <a:sy n="106" d="100"/>
        </p:scale>
        <p:origin x="17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718D1-C4BE-49EF-A912-C04C3E5A2C87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17B6E-4D73-4451-BFBE-AD093870FD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462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17B6E-4D73-4451-BFBE-AD093870FDD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74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894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9739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36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71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056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40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943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26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906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92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53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7FF0E-1D5E-4F02-BD4B-064F00A83B5F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E160F-AE33-4E2B-832F-AAE1941BCB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29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Decision</a:t>
            </a:r>
            <a:r>
              <a:rPr lang="cs-CZ" dirty="0" smtClean="0"/>
              <a:t> </a:t>
            </a:r>
            <a:r>
              <a:rPr lang="cs-CZ" dirty="0" err="1" smtClean="0"/>
              <a:t>trees</a:t>
            </a:r>
            <a:r>
              <a:rPr lang="en-US" dirty="0" smtClean="0"/>
              <a:t>(</a:t>
            </a:r>
            <a:r>
              <a:rPr lang="cs-CZ" dirty="0" err="1" smtClean="0"/>
              <a:t>basics</a:t>
            </a:r>
            <a:r>
              <a:rPr lang="cs-CZ" smtClean="0"/>
              <a:t>)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ZA" sz="1800" dirty="0" err="1" smtClean="0"/>
              <a:t>Ing.J.Skorkovský</a:t>
            </a:r>
            <a:r>
              <a:rPr lang="en-ZA" sz="1800" dirty="0" smtClean="0"/>
              <a:t>, </a:t>
            </a:r>
            <a:r>
              <a:rPr lang="en-ZA" sz="1800" dirty="0" err="1" smtClean="0"/>
              <a:t>CSc</a:t>
            </a:r>
            <a:r>
              <a:rPr lang="en-ZA" sz="1800" dirty="0" smtClean="0"/>
              <a:t>,</a:t>
            </a:r>
          </a:p>
          <a:p>
            <a:r>
              <a:rPr lang="en-ZA" sz="1800" dirty="0" smtClean="0"/>
              <a:t>Department of Corporate Economy</a:t>
            </a:r>
          </a:p>
          <a:p>
            <a:r>
              <a:rPr lang="en-ZA" sz="1800" dirty="0" smtClean="0"/>
              <a:t>FACULTY OF ECONOMICS AND ADMINISTRATION</a:t>
            </a:r>
          </a:p>
          <a:p>
            <a:r>
              <a:rPr lang="en-ZA" sz="1800" dirty="0" smtClean="0"/>
              <a:t>Masaryk University Brno</a:t>
            </a:r>
          </a:p>
          <a:p>
            <a:r>
              <a:rPr lang="en-ZA" sz="1800" dirty="0" smtClean="0"/>
              <a:t>Czech Republic</a:t>
            </a:r>
            <a:endParaRPr lang="en-ZA" sz="1800" dirty="0"/>
          </a:p>
        </p:txBody>
      </p:sp>
    </p:spTree>
    <p:extLst>
      <p:ext uri="{BB962C8B-B14F-4D97-AF65-F5344CB8AC3E}">
        <p14:creationId xmlns:p14="http://schemas.microsoft.com/office/powerpoint/2010/main" val="31493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DT-Example II</a:t>
            </a:r>
            <a:r>
              <a:rPr lang="cs-CZ" b="1" dirty="0"/>
              <a:t>I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81" y="1430505"/>
            <a:ext cx="8317490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76872"/>
            <a:ext cx="940693" cy="729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se šipkou 4"/>
          <p:cNvCxnSpPr/>
          <p:nvPr/>
        </p:nvCxnSpPr>
        <p:spPr>
          <a:xfrm flipH="1">
            <a:off x="6372200" y="2492896"/>
            <a:ext cx="781783" cy="720080"/>
          </a:xfrm>
          <a:prstGeom prst="straightConnector1">
            <a:avLst/>
          </a:prstGeom>
          <a:ln w="38100"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bdélník 5"/>
          <p:cNvSpPr/>
          <p:nvPr/>
        </p:nvSpPr>
        <p:spPr>
          <a:xfrm>
            <a:off x="6644329" y="260648"/>
            <a:ext cx="36004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7" name="Dvanáctiúhelník 6"/>
          <p:cNvSpPr/>
          <p:nvPr/>
        </p:nvSpPr>
        <p:spPr>
          <a:xfrm>
            <a:off x="6595749" y="875258"/>
            <a:ext cx="457200" cy="457200"/>
          </a:xfrm>
          <a:prstGeom prst="dodec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7153982" y="304139"/>
            <a:ext cx="9476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000" b="1" dirty="0" smtClean="0"/>
              <a:t>Decision point</a:t>
            </a:r>
            <a:endParaRPr lang="en-ZA" sz="10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7181232" y="980747"/>
            <a:ext cx="8931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Chance event</a:t>
            </a:r>
            <a:endParaRPr lang="en-US" sz="10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18199" y="6384861"/>
            <a:ext cx="3650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Purchase</a:t>
            </a:r>
            <a:r>
              <a:rPr lang="cs-CZ" dirty="0" smtClean="0"/>
              <a:t> </a:t>
            </a:r>
            <a:r>
              <a:rPr lang="cs-CZ" dirty="0" err="1" smtClean="0"/>
              <a:t>land</a:t>
            </a:r>
            <a:r>
              <a:rPr lang="cs-CZ" dirty="0" smtClean="0"/>
              <a:t> </a:t>
            </a:r>
            <a:r>
              <a:rPr lang="cs-CZ" dirty="0" err="1" smtClean="0"/>
              <a:t>decision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winner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804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673056"/>
              </p:ext>
            </p:extLst>
          </p:nvPr>
        </p:nvGraphicFramePr>
        <p:xfrm>
          <a:off x="1691681" y="1484777"/>
          <a:ext cx="6264694" cy="40324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9534">
                  <a:extLst>
                    <a:ext uri="{9D8B030D-6E8A-4147-A177-3AD203B41FA5}">
                      <a16:colId xmlns:a16="http://schemas.microsoft.com/office/drawing/2014/main" val="355731187"/>
                    </a:ext>
                  </a:extLst>
                </a:gridCol>
                <a:gridCol w="990658">
                  <a:extLst>
                    <a:ext uri="{9D8B030D-6E8A-4147-A177-3AD203B41FA5}">
                      <a16:colId xmlns:a16="http://schemas.microsoft.com/office/drawing/2014/main" val="1880515958"/>
                    </a:ext>
                  </a:extLst>
                </a:gridCol>
                <a:gridCol w="1059680">
                  <a:extLst>
                    <a:ext uri="{9D8B030D-6E8A-4147-A177-3AD203B41FA5}">
                      <a16:colId xmlns:a16="http://schemas.microsoft.com/office/drawing/2014/main" val="2830155935"/>
                    </a:ext>
                  </a:extLst>
                </a:gridCol>
                <a:gridCol w="962237">
                  <a:extLst>
                    <a:ext uri="{9D8B030D-6E8A-4147-A177-3AD203B41FA5}">
                      <a16:colId xmlns:a16="http://schemas.microsoft.com/office/drawing/2014/main" val="3714650676"/>
                    </a:ext>
                  </a:extLst>
                </a:gridCol>
                <a:gridCol w="913517">
                  <a:extLst>
                    <a:ext uri="{9D8B030D-6E8A-4147-A177-3AD203B41FA5}">
                      <a16:colId xmlns:a16="http://schemas.microsoft.com/office/drawing/2014/main" val="1293599129"/>
                    </a:ext>
                  </a:extLst>
                </a:gridCol>
                <a:gridCol w="779534">
                  <a:extLst>
                    <a:ext uri="{9D8B030D-6E8A-4147-A177-3AD203B41FA5}">
                      <a16:colId xmlns:a16="http://schemas.microsoft.com/office/drawing/2014/main" val="3342351488"/>
                    </a:ext>
                  </a:extLst>
                </a:gridCol>
                <a:gridCol w="779534">
                  <a:extLst>
                    <a:ext uri="{9D8B030D-6E8A-4147-A177-3AD203B41FA5}">
                      <a16:colId xmlns:a16="http://schemas.microsoft.com/office/drawing/2014/main" val="4094667822"/>
                    </a:ext>
                  </a:extLst>
                </a:gridCol>
              </a:tblGrid>
              <a:tr h="280402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8773922"/>
                  </a:ext>
                </a:extLst>
              </a:tr>
              <a:tr h="280402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Decision tree calculation </a:t>
                      </a:r>
                      <a:endParaRPr lang="cs-CZ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440716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9534010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Outcome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Probability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EVA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Expand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3390558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3 000 000,00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0,80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1241934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700 000,00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0,20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2 540 000,00</a:t>
                      </a:r>
                      <a:endParaRPr lang="cs-CZ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1206550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0084160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2 540 000,00</a:t>
                      </a:r>
                      <a:endParaRPr lang="cs-CZ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1 740 000,00</a:t>
                      </a:r>
                      <a:endParaRPr lang="cs-CZ" sz="10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-800 000,00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9324556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1 740 000,00</a:t>
                      </a:r>
                      <a:endParaRPr lang="cs-CZ" sz="10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0,60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9524204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790 000,00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0,40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1 360 000,00</a:t>
                      </a:r>
                      <a:endParaRPr lang="cs-CZ" sz="10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5992488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0597160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1 360 000,00</a:t>
                      </a:r>
                      <a:endParaRPr lang="cs-CZ" sz="10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1 160 000,00</a:t>
                      </a:r>
                      <a:endParaRPr lang="cs-CZ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-200 000,00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5406737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1 290 000,00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490 000,00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-800 000,00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3388071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 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3418658"/>
                  </a:ext>
                </a:extLst>
              </a:tr>
              <a:tr h="26705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0727394"/>
                  </a:ext>
                </a:extLst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4427984" y="4437112"/>
            <a:ext cx="1080120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se šipkou 7"/>
          <p:cNvCxnSpPr/>
          <p:nvPr/>
        </p:nvCxnSpPr>
        <p:spPr>
          <a:xfrm flipH="1">
            <a:off x="3563888" y="4077072"/>
            <a:ext cx="108012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H="1">
            <a:off x="3379872" y="3573017"/>
            <a:ext cx="1192128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>
            <a:off x="3397022" y="3068960"/>
            <a:ext cx="1174978" cy="5040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5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835696" y="4509120"/>
            <a:ext cx="5486400" cy="566738"/>
          </a:xfrm>
        </p:spPr>
        <p:txBody>
          <a:bodyPr>
            <a:noAutofit/>
          </a:bodyPr>
          <a:lstStyle/>
          <a:p>
            <a:pPr algn="ctr"/>
            <a:r>
              <a:rPr lang="en-ZA" sz="1800" dirty="0" smtClean="0"/>
              <a:t>Thanks for your attention</a:t>
            </a:r>
            <a:br>
              <a:rPr lang="en-ZA" sz="1800" dirty="0" smtClean="0"/>
            </a:br>
            <a:r>
              <a:rPr lang="en-ZA" sz="1800" dirty="0" smtClean="0"/>
              <a:t>my dear decision makers !</a:t>
            </a:r>
            <a:endParaRPr lang="en-ZA" sz="1800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25" b="8725"/>
          <a:stretch>
            <a:fillRect/>
          </a:stretch>
        </p:blipFill>
        <p:spPr>
          <a:xfrm>
            <a:off x="3347864" y="2348880"/>
            <a:ext cx="2562672" cy="1922004"/>
          </a:xfrm>
        </p:spPr>
      </p:pic>
    </p:spTree>
    <p:extLst>
      <p:ext uri="{BB962C8B-B14F-4D97-AF65-F5344CB8AC3E}">
        <p14:creationId xmlns:p14="http://schemas.microsoft.com/office/powerpoint/2010/main" val="249155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Description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altLang="cs-CZ" dirty="0"/>
              <a:t>Diagramming technique which </a:t>
            </a:r>
            <a:r>
              <a:rPr lang="en-US" altLang="cs-CZ" dirty="0" smtClean="0"/>
              <a:t>uses</a:t>
            </a:r>
            <a:r>
              <a:rPr lang="cs-CZ" altLang="cs-CZ" dirty="0" smtClean="0"/>
              <a:t> :</a:t>
            </a:r>
            <a:endParaRPr lang="en-US" altLang="cs-CZ" dirty="0"/>
          </a:p>
          <a:p>
            <a:pPr lvl="1">
              <a:lnSpc>
                <a:spcPct val="90000"/>
              </a:lnSpc>
            </a:pPr>
            <a:r>
              <a:rPr lang="en-US" altLang="cs-CZ" dirty="0"/>
              <a:t>Decision points – points in time when decisions are made, squares called nodes</a:t>
            </a:r>
          </a:p>
          <a:p>
            <a:pPr lvl="1">
              <a:lnSpc>
                <a:spcPct val="90000"/>
              </a:lnSpc>
            </a:pPr>
            <a:r>
              <a:rPr lang="en-US" altLang="cs-CZ" dirty="0"/>
              <a:t>Decision alternatives – branches of the tree off the decision nodes</a:t>
            </a:r>
          </a:p>
          <a:p>
            <a:pPr lvl="1">
              <a:lnSpc>
                <a:spcPct val="90000"/>
              </a:lnSpc>
            </a:pPr>
            <a:r>
              <a:rPr lang="en-US" altLang="cs-CZ" dirty="0"/>
              <a:t>Chance events – events that could affect a decision, branches or arrows leaving circular chance nodes</a:t>
            </a:r>
          </a:p>
          <a:p>
            <a:pPr lvl="1">
              <a:lnSpc>
                <a:spcPct val="90000"/>
              </a:lnSpc>
            </a:pPr>
            <a:r>
              <a:rPr lang="en-US" altLang="cs-CZ" dirty="0"/>
              <a:t>Outcomes – each possible alternative listed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914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DT </a:t>
            </a:r>
            <a:r>
              <a:rPr lang="cs-CZ" dirty="0" err="1" smtClean="0"/>
              <a:t>diagrams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cs-CZ" dirty="0"/>
              <a:t>Decision trees developed by</a:t>
            </a:r>
          </a:p>
          <a:p>
            <a:pPr lvl="1"/>
            <a:r>
              <a:rPr lang="en-US" altLang="cs-CZ" dirty="0"/>
              <a:t>Drawing from left to right</a:t>
            </a:r>
          </a:p>
          <a:p>
            <a:pPr lvl="1"/>
            <a:r>
              <a:rPr lang="en-US" altLang="cs-CZ" dirty="0"/>
              <a:t>Use squares to indicate decision points</a:t>
            </a:r>
          </a:p>
          <a:p>
            <a:pPr lvl="1"/>
            <a:r>
              <a:rPr lang="en-US" altLang="cs-CZ" dirty="0"/>
              <a:t>Use circles to indicate chance events</a:t>
            </a:r>
          </a:p>
          <a:p>
            <a:pPr lvl="1"/>
            <a:r>
              <a:rPr lang="en-US" altLang="cs-CZ" dirty="0"/>
              <a:t>Write the probability of each chance by the chance (sum of associated chances = 100%)</a:t>
            </a:r>
          </a:p>
          <a:p>
            <a:pPr lvl="1"/>
            <a:r>
              <a:rPr lang="en-US" altLang="cs-CZ" dirty="0"/>
              <a:t>Write each alternative outcome in the right margin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7164288" y="2708920"/>
            <a:ext cx="36004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5" name="Dvanáctiúhelník 4"/>
          <p:cNvSpPr/>
          <p:nvPr/>
        </p:nvSpPr>
        <p:spPr>
          <a:xfrm>
            <a:off x="7115708" y="3323530"/>
            <a:ext cx="457200" cy="457200"/>
          </a:xfrm>
          <a:prstGeom prst="dodec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9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8268" y="-54508"/>
            <a:ext cx="8229600" cy="1143000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DT-</a:t>
            </a:r>
            <a:r>
              <a:rPr lang="cs-CZ" sz="2400" b="1" dirty="0" err="1" smtClean="0"/>
              <a:t>Example</a:t>
            </a:r>
            <a:r>
              <a:rPr lang="cs-CZ" sz="2400" b="1" dirty="0" smtClean="0"/>
              <a:t> I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3852" y="829096"/>
            <a:ext cx="8229600" cy="4697590"/>
          </a:xfrm>
        </p:spPr>
        <p:txBody>
          <a:bodyPr>
            <a:normAutofit/>
          </a:bodyPr>
          <a:lstStyle/>
          <a:p>
            <a:r>
              <a:rPr lang="en-GB" altLang="cs-CZ" sz="2000" dirty="0" smtClean="0"/>
              <a:t>A restaurant owner has determined</a:t>
            </a:r>
            <a:r>
              <a:rPr lang="cs-CZ" altLang="cs-CZ" sz="2000" dirty="0" smtClean="0"/>
              <a:t>,</a:t>
            </a:r>
            <a:r>
              <a:rPr lang="en-GB" altLang="cs-CZ" sz="2000" dirty="0" smtClean="0"/>
              <a:t> that he needs to expand his facility. He has two alternatives. One is one large expand now and risk smaller demand later or the second alternative is </a:t>
            </a:r>
            <a:r>
              <a:rPr lang="cs-CZ" altLang="cs-CZ" sz="2000" dirty="0" smtClean="0"/>
              <a:t>to </a:t>
            </a:r>
            <a:r>
              <a:rPr lang="en-GB" altLang="cs-CZ" sz="2000" dirty="0" smtClean="0"/>
              <a:t>expand on a smaller scale now knowing</a:t>
            </a:r>
            <a:r>
              <a:rPr lang="cs-CZ" altLang="cs-CZ" sz="2000" dirty="0" smtClean="0"/>
              <a:t>,</a:t>
            </a:r>
            <a:r>
              <a:rPr lang="en-GB" altLang="cs-CZ" sz="2000" dirty="0" smtClean="0"/>
              <a:t> that he might need to expand again in three years. Which alternative would be most attractive?</a:t>
            </a:r>
            <a:endParaRPr lang="en-GB" sz="2000" dirty="0"/>
          </a:p>
        </p:txBody>
      </p:sp>
      <p:sp>
        <p:nvSpPr>
          <p:cNvPr id="4" name="Dvanáctiúhelník 3"/>
          <p:cNvSpPr/>
          <p:nvPr/>
        </p:nvSpPr>
        <p:spPr>
          <a:xfrm>
            <a:off x="2221235" y="2906150"/>
            <a:ext cx="457200" cy="457200"/>
          </a:xfrm>
          <a:prstGeom prst="dodec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973943" y="3963578"/>
            <a:ext cx="36004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6" name="Dvanáctiúhelník 5"/>
          <p:cNvSpPr/>
          <p:nvPr/>
        </p:nvSpPr>
        <p:spPr>
          <a:xfrm>
            <a:off x="2221216" y="4730574"/>
            <a:ext cx="457200" cy="457200"/>
          </a:xfrm>
          <a:prstGeom prst="dodec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004048" y="2558686"/>
            <a:ext cx="36004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8" name="Ovál 7"/>
          <p:cNvSpPr/>
          <p:nvPr/>
        </p:nvSpPr>
        <p:spPr>
          <a:xfrm>
            <a:off x="1929347" y="3560838"/>
            <a:ext cx="1080120" cy="21602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smtClean="0">
                <a:solidFill>
                  <a:schemeClr val="tx1"/>
                </a:solidFill>
              </a:rPr>
              <a:t>164000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1938816" y="5324179"/>
            <a:ext cx="1080120" cy="21602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smtClean="0">
                <a:solidFill>
                  <a:schemeClr val="tx1"/>
                </a:solidFill>
              </a:rPr>
              <a:t>225000</a:t>
            </a:r>
            <a:endParaRPr lang="cs-CZ" b="1" dirty="0">
              <a:solidFill>
                <a:schemeClr val="tx1"/>
              </a:solidFill>
            </a:endParaRPr>
          </a:p>
        </p:txBody>
      </p:sp>
      <p:cxnSp>
        <p:nvCxnSpPr>
          <p:cNvPr id="16" name="Přímá spojnice se šipkou 15"/>
          <p:cNvCxnSpPr>
            <a:stCxn id="5" idx="3"/>
            <a:endCxn id="4" idx="7"/>
          </p:cNvCxnSpPr>
          <p:nvPr/>
        </p:nvCxnSpPr>
        <p:spPr>
          <a:xfrm flipV="1">
            <a:off x="1333983" y="3196006"/>
            <a:ext cx="887252" cy="98359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>
            <a:stCxn id="5" idx="3"/>
            <a:endCxn id="6" idx="8"/>
          </p:cNvCxnSpPr>
          <p:nvPr/>
        </p:nvCxnSpPr>
        <p:spPr>
          <a:xfrm>
            <a:off x="1333983" y="4179602"/>
            <a:ext cx="887233" cy="71831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459304" y="5187774"/>
            <a:ext cx="0" cy="131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2478876" y="5540203"/>
            <a:ext cx="0" cy="271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>
            <a:off x="2482082" y="5812251"/>
            <a:ext cx="981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2449835" y="3379498"/>
            <a:ext cx="0" cy="179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/>
          <p:nvPr/>
        </p:nvCxnSpPr>
        <p:spPr>
          <a:xfrm>
            <a:off x="2447396" y="3784179"/>
            <a:ext cx="0" cy="179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37"/>
          <p:cNvCxnSpPr/>
          <p:nvPr/>
        </p:nvCxnSpPr>
        <p:spPr>
          <a:xfrm>
            <a:off x="2459304" y="4599134"/>
            <a:ext cx="0" cy="131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2447396" y="2774710"/>
            <a:ext cx="0" cy="131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39"/>
          <p:cNvCxnSpPr/>
          <p:nvPr/>
        </p:nvCxnSpPr>
        <p:spPr>
          <a:xfrm>
            <a:off x="2447396" y="3971962"/>
            <a:ext cx="607222" cy="1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/>
          <p:nvPr/>
        </p:nvCxnSpPr>
        <p:spPr>
          <a:xfrm>
            <a:off x="6091603" y="3467232"/>
            <a:ext cx="83951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5348668" y="2540608"/>
            <a:ext cx="201622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se šipkou 44"/>
          <p:cNvCxnSpPr>
            <a:stCxn id="7" idx="3"/>
          </p:cNvCxnSpPr>
          <p:nvPr/>
        </p:nvCxnSpPr>
        <p:spPr>
          <a:xfrm>
            <a:off x="5364088" y="2774710"/>
            <a:ext cx="201622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/>
          <p:cNvSpPr txBox="1"/>
          <p:nvPr/>
        </p:nvSpPr>
        <p:spPr>
          <a:xfrm>
            <a:off x="2579488" y="2358991"/>
            <a:ext cx="22378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Probability </a:t>
            </a:r>
            <a:r>
              <a:rPr lang="en-GB" sz="1200" b="1" dirty="0" smtClean="0">
                <a:solidFill>
                  <a:srgbClr val="FF0000"/>
                </a:solidFill>
              </a:rPr>
              <a:t>High </a:t>
            </a:r>
            <a:r>
              <a:rPr lang="en-GB" sz="1200" b="1" dirty="0" smtClean="0">
                <a:solidFill>
                  <a:srgbClr val="FF0000"/>
                </a:solidFill>
              </a:rPr>
              <a:t>demand (0,70)</a:t>
            </a:r>
            <a:endParaRPr lang="en-GB" sz="1200" b="1" dirty="0">
              <a:solidFill>
                <a:srgbClr val="FF0000"/>
              </a:solidFill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3022463" y="4257126"/>
            <a:ext cx="1447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rgbClr val="FF0000"/>
                </a:solidFill>
              </a:rPr>
              <a:t>High demand (0,70)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51" name="Přímá spojnice 50"/>
          <p:cNvCxnSpPr/>
          <p:nvPr/>
        </p:nvCxnSpPr>
        <p:spPr>
          <a:xfrm>
            <a:off x="2459304" y="4599134"/>
            <a:ext cx="1015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ovéPole 53"/>
          <p:cNvSpPr txBox="1"/>
          <p:nvPr/>
        </p:nvSpPr>
        <p:spPr>
          <a:xfrm>
            <a:off x="3127349" y="5508218"/>
            <a:ext cx="14186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rgbClr val="0070C0"/>
                </a:solidFill>
              </a:rPr>
              <a:t>Low demand (0,30)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3084410" y="3645679"/>
            <a:ext cx="1418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>
                <a:solidFill>
                  <a:srgbClr val="0070C0"/>
                </a:solidFill>
              </a:rPr>
              <a:t>Probability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Low </a:t>
            </a:r>
            <a:r>
              <a:rPr lang="en-GB" sz="1200" b="1" dirty="0" smtClean="0">
                <a:solidFill>
                  <a:srgbClr val="0070C0"/>
                </a:solidFill>
              </a:rPr>
              <a:t>demand (0,30)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4571400" y="3638362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80 000</a:t>
            </a:r>
            <a:endParaRPr lang="cs-CZ" sz="1200" b="1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4568652" y="4251594"/>
            <a:ext cx="6912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300 000</a:t>
            </a:r>
            <a:endParaRPr lang="cs-CZ" sz="1200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7600712" y="2882722"/>
            <a:ext cx="6912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150 000</a:t>
            </a:r>
            <a:endParaRPr lang="cs-CZ" sz="1200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7596336" y="2420185"/>
            <a:ext cx="6912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200 000</a:t>
            </a:r>
            <a:endParaRPr lang="cs-CZ" sz="1200" b="1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5700831" y="2329960"/>
            <a:ext cx="6559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rgbClr val="FF0000"/>
                </a:solidFill>
              </a:rPr>
              <a:t>Expand</a:t>
            </a:r>
            <a:endParaRPr lang="en-GB" sz="1200" b="1" dirty="0">
              <a:solidFill>
                <a:srgbClr val="FF0000"/>
              </a:solidFill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5660504" y="2919007"/>
            <a:ext cx="112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Do not </a:t>
            </a:r>
            <a:r>
              <a:rPr lang="cs-CZ" sz="1200" b="1" dirty="0" err="1" smtClean="0">
                <a:solidFill>
                  <a:srgbClr val="FF0000"/>
                </a:solidFill>
              </a:rPr>
              <a:t>expand</a:t>
            </a:r>
            <a:endParaRPr lang="cs-CZ" sz="1200" b="1" dirty="0">
              <a:solidFill>
                <a:srgbClr val="FF0000"/>
              </a:solidFill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864632" y="3192198"/>
            <a:ext cx="10647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rgbClr val="C00000"/>
                </a:solidFill>
              </a:rPr>
              <a:t>Expand  small</a:t>
            </a:r>
            <a:endParaRPr lang="en-GB" sz="1200" b="1" dirty="0">
              <a:solidFill>
                <a:srgbClr val="C00000"/>
              </a:solidFill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812974" y="4730574"/>
            <a:ext cx="10420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rgbClr val="C00000"/>
                </a:solidFill>
              </a:rPr>
              <a:t>Expand  large</a:t>
            </a:r>
            <a:endParaRPr lang="en-GB" sz="1200" b="1" dirty="0">
              <a:solidFill>
                <a:srgbClr val="C00000"/>
              </a:solidFill>
            </a:endParaRPr>
          </a:p>
        </p:txBody>
      </p:sp>
      <p:sp>
        <p:nvSpPr>
          <p:cNvPr id="42" name="Ovál 41"/>
          <p:cNvSpPr/>
          <p:nvPr/>
        </p:nvSpPr>
        <p:spPr>
          <a:xfrm>
            <a:off x="6261947" y="5458249"/>
            <a:ext cx="1080120" cy="21602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smtClean="0">
                <a:solidFill>
                  <a:schemeClr val="tx1"/>
                </a:solidFill>
              </a:rPr>
              <a:t>164000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44" name="Ovál 43"/>
          <p:cNvSpPr/>
          <p:nvPr/>
        </p:nvSpPr>
        <p:spPr>
          <a:xfrm>
            <a:off x="6261947" y="5874119"/>
            <a:ext cx="1080120" cy="21602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smtClean="0">
                <a:solidFill>
                  <a:schemeClr val="tx1"/>
                </a:solidFill>
              </a:rPr>
              <a:t>225000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9" name="Pravá složená závorka 8"/>
          <p:cNvSpPr/>
          <p:nvPr/>
        </p:nvSpPr>
        <p:spPr>
          <a:xfrm>
            <a:off x="7380312" y="5319214"/>
            <a:ext cx="432048" cy="8956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7763208" y="5567990"/>
            <a:ext cx="10679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Expected value</a:t>
            </a:r>
          </a:p>
          <a:p>
            <a:r>
              <a:rPr lang="en-US" sz="1100" b="1" dirty="0" smtClean="0"/>
              <a:t>     analysis</a:t>
            </a:r>
            <a:endParaRPr lang="en-US" sz="11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223703" y="3922678"/>
            <a:ext cx="1417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[</a:t>
            </a:r>
            <a:r>
              <a:rPr lang="cs-CZ" dirty="0" smtClean="0">
                <a:solidFill>
                  <a:srgbClr val="0070C0"/>
                </a:solidFill>
              </a:rPr>
              <a:t>0,30</a:t>
            </a:r>
            <a:r>
              <a:rPr lang="cs-CZ" dirty="0" smtClean="0"/>
              <a:t>..</a:t>
            </a:r>
            <a:r>
              <a:rPr lang="cs-CZ" dirty="0" smtClean="0">
                <a:solidFill>
                  <a:srgbClr val="FF0000"/>
                </a:solidFill>
              </a:rPr>
              <a:t>0,70</a:t>
            </a:r>
            <a:r>
              <a:rPr lang="en-US" dirty="0" smtClean="0"/>
              <a:t>]   </a:t>
            </a:r>
            <a:endParaRPr lang="cs-CZ" dirty="0"/>
          </a:p>
        </p:txBody>
      </p:sp>
      <p:sp>
        <p:nvSpPr>
          <p:cNvPr id="47" name="TextovéPole 46"/>
          <p:cNvSpPr txBox="1"/>
          <p:nvPr/>
        </p:nvSpPr>
        <p:spPr>
          <a:xfrm>
            <a:off x="6931121" y="4292010"/>
            <a:ext cx="16225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Probability of occurrence</a:t>
            </a:r>
            <a:endParaRPr lang="en-US" sz="1100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360097" y="5920811"/>
            <a:ext cx="3175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[</a:t>
            </a:r>
            <a:r>
              <a:rPr lang="cs-CZ" sz="1200" b="1" dirty="0" smtClean="0"/>
              <a:t>50 000 , 80 000, 150 000, 200 000, 300 000  …</a:t>
            </a:r>
            <a:r>
              <a:rPr lang="en-GB" sz="1200" b="1" dirty="0" smtClean="0"/>
              <a:t>]</a:t>
            </a:r>
            <a:endParaRPr lang="cs-CZ" sz="1200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1043711" y="6209042"/>
            <a:ext cx="16225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Chance event outcomes</a:t>
            </a:r>
            <a:endParaRPr lang="en-US" sz="1100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4644171" y="5482748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50 000</a:t>
            </a:r>
            <a:endParaRPr lang="cs-CZ" sz="1200" b="1" dirty="0"/>
          </a:p>
        </p:txBody>
      </p:sp>
      <p:sp>
        <p:nvSpPr>
          <p:cNvPr id="58" name="TextovéPole 57"/>
          <p:cNvSpPr txBox="1"/>
          <p:nvPr/>
        </p:nvSpPr>
        <p:spPr>
          <a:xfrm>
            <a:off x="3746379" y="5867759"/>
            <a:ext cx="21419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Calculation of these</a:t>
            </a:r>
            <a:r>
              <a:rPr lang="cs-CZ" sz="1100" dirty="0" smtClean="0"/>
              <a:t> </a:t>
            </a:r>
            <a:r>
              <a:rPr lang="en-US" sz="1100" dirty="0" smtClean="0"/>
              <a:t>figures will be</a:t>
            </a:r>
            <a:endParaRPr lang="cs-CZ" sz="1100" dirty="0" smtClean="0"/>
          </a:p>
          <a:p>
            <a:r>
              <a:rPr lang="en-US" sz="1100" dirty="0" smtClean="0"/>
              <a:t> shown on the next slide</a:t>
            </a:r>
            <a:endParaRPr lang="en-US" sz="1100" dirty="0"/>
          </a:p>
        </p:txBody>
      </p:sp>
      <p:cxnSp>
        <p:nvCxnSpPr>
          <p:cNvPr id="65" name="Přímá spojnice se šipkou 64"/>
          <p:cNvCxnSpPr>
            <a:endCxn id="7" idx="1"/>
          </p:cNvCxnSpPr>
          <p:nvPr/>
        </p:nvCxnSpPr>
        <p:spPr>
          <a:xfrm>
            <a:off x="2464333" y="2767824"/>
            <a:ext cx="2539715" cy="68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evá složená závorka 20"/>
          <p:cNvSpPr/>
          <p:nvPr/>
        </p:nvSpPr>
        <p:spPr>
          <a:xfrm>
            <a:off x="6028805" y="5324179"/>
            <a:ext cx="194898" cy="102541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251520" y="3971962"/>
            <a:ext cx="6799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b="1" dirty="0" err="1" smtClean="0">
                <a:solidFill>
                  <a:srgbClr val="00B050"/>
                </a:solidFill>
              </a:rPr>
              <a:t>Decision</a:t>
            </a:r>
            <a:endParaRPr lang="cs-CZ" sz="1100" b="1" dirty="0" smtClean="0">
              <a:solidFill>
                <a:srgbClr val="00B050"/>
              </a:solidFill>
            </a:endParaRPr>
          </a:p>
          <a:p>
            <a:r>
              <a:rPr lang="cs-CZ" sz="1100" b="1" dirty="0" smtClean="0">
                <a:solidFill>
                  <a:srgbClr val="00B050"/>
                </a:solidFill>
              </a:rPr>
              <a:t> node</a:t>
            </a:r>
            <a:endParaRPr lang="cs-CZ" sz="1100" b="1" dirty="0">
              <a:solidFill>
                <a:srgbClr val="00B05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4916842" y="3036345"/>
            <a:ext cx="6799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b="1" dirty="0" err="1" smtClean="0">
                <a:solidFill>
                  <a:srgbClr val="00B050"/>
                </a:solidFill>
              </a:rPr>
              <a:t>Decision</a:t>
            </a:r>
            <a:endParaRPr lang="cs-CZ" sz="1100" b="1" dirty="0" smtClean="0">
              <a:solidFill>
                <a:srgbClr val="00B050"/>
              </a:solidFill>
            </a:endParaRPr>
          </a:p>
          <a:p>
            <a:r>
              <a:rPr lang="cs-CZ" sz="1100" b="1" dirty="0" smtClean="0">
                <a:solidFill>
                  <a:srgbClr val="00B050"/>
                </a:solidFill>
              </a:rPr>
              <a:t> node</a:t>
            </a:r>
            <a:endParaRPr lang="cs-CZ" sz="1100" b="1" dirty="0">
              <a:solidFill>
                <a:srgbClr val="00B050"/>
              </a:solidFill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2768490" y="2998512"/>
            <a:ext cx="6190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b="1" dirty="0" err="1" smtClean="0">
                <a:solidFill>
                  <a:srgbClr val="0070C0"/>
                </a:solidFill>
              </a:rPr>
              <a:t>Chance</a:t>
            </a:r>
            <a:endParaRPr lang="cs-CZ" sz="1100" b="1" dirty="0" smtClean="0">
              <a:solidFill>
                <a:srgbClr val="0070C0"/>
              </a:solidFill>
            </a:endParaRPr>
          </a:p>
          <a:p>
            <a:r>
              <a:rPr lang="cs-CZ" sz="1100" b="1" dirty="0" err="1" smtClean="0">
                <a:solidFill>
                  <a:srgbClr val="0070C0"/>
                </a:solidFill>
              </a:rPr>
              <a:t>event</a:t>
            </a:r>
            <a:r>
              <a:rPr lang="cs-CZ" sz="1100" b="1" dirty="0" smtClean="0">
                <a:solidFill>
                  <a:srgbClr val="0070C0"/>
                </a:solidFill>
              </a:rPr>
              <a:t> </a:t>
            </a:r>
            <a:endParaRPr lang="cs-CZ" sz="1100" b="1" dirty="0">
              <a:solidFill>
                <a:srgbClr val="0070C0"/>
              </a:solidFill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2791807" y="4724977"/>
            <a:ext cx="6190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b="1" dirty="0" err="1" smtClean="0">
                <a:solidFill>
                  <a:srgbClr val="0070C0"/>
                </a:solidFill>
              </a:rPr>
              <a:t>Chance</a:t>
            </a:r>
            <a:endParaRPr lang="cs-CZ" sz="1100" b="1" dirty="0" smtClean="0">
              <a:solidFill>
                <a:srgbClr val="0070C0"/>
              </a:solidFill>
            </a:endParaRPr>
          </a:p>
          <a:p>
            <a:r>
              <a:rPr lang="cs-CZ" sz="1100" b="1" dirty="0" err="1" smtClean="0">
                <a:solidFill>
                  <a:srgbClr val="0070C0"/>
                </a:solidFill>
              </a:rPr>
              <a:t>event</a:t>
            </a:r>
            <a:r>
              <a:rPr lang="cs-CZ" sz="1100" b="1" dirty="0" smtClean="0">
                <a:solidFill>
                  <a:srgbClr val="0070C0"/>
                </a:solidFill>
              </a:rPr>
              <a:t> </a:t>
            </a:r>
            <a:endParaRPr lang="cs-CZ" sz="1100" b="1" dirty="0">
              <a:solidFill>
                <a:srgbClr val="0070C0"/>
              </a:solidFill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3787206" y="2545773"/>
            <a:ext cx="6912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200 </a:t>
            </a:r>
            <a:r>
              <a:rPr lang="cs-CZ" sz="1200" b="1" dirty="0"/>
              <a:t>000</a:t>
            </a:r>
            <a:endParaRPr lang="cs-CZ" sz="1200" b="1" dirty="0"/>
          </a:p>
        </p:txBody>
      </p:sp>
    </p:spTree>
    <p:extLst>
      <p:ext uri="{BB962C8B-B14F-4D97-AF65-F5344CB8AC3E}">
        <p14:creationId xmlns:p14="http://schemas.microsoft.com/office/powerpoint/2010/main" val="382205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DT-</a:t>
            </a:r>
            <a:r>
              <a:rPr lang="cs-CZ" sz="2800" b="1" dirty="0" err="1" smtClean="0"/>
              <a:t>Example</a:t>
            </a:r>
            <a:r>
              <a:rPr lang="cs-CZ" sz="2800" b="1" dirty="0" smtClean="0"/>
              <a:t> I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80347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en-GB" altLang="cs-CZ" sz="1800" dirty="0" smtClean="0"/>
              <a:t>Decision tree analysis utilizes </a:t>
            </a:r>
            <a:r>
              <a:rPr lang="en-GB" altLang="cs-CZ" sz="1800" b="1" dirty="0" smtClean="0">
                <a:solidFill>
                  <a:srgbClr val="FF0000"/>
                </a:solidFill>
              </a:rPr>
              <a:t>E</a:t>
            </a:r>
            <a:r>
              <a:rPr lang="en-GB" altLang="cs-CZ" sz="1800" dirty="0" smtClean="0"/>
              <a:t>xpected </a:t>
            </a:r>
            <a:r>
              <a:rPr lang="en-GB" altLang="cs-CZ" sz="1800" b="1" dirty="0" smtClean="0">
                <a:solidFill>
                  <a:srgbClr val="0070C0"/>
                </a:solidFill>
              </a:rPr>
              <a:t>V</a:t>
            </a:r>
            <a:r>
              <a:rPr lang="en-GB" altLang="cs-CZ" sz="1800" dirty="0" smtClean="0"/>
              <a:t>alue </a:t>
            </a:r>
            <a:r>
              <a:rPr lang="en-GB" altLang="cs-CZ" sz="1800" b="1" dirty="0" smtClean="0">
                <a:solidFill>
                  <a:srgbClr val="00B050"/>
                </a:solidFill>
              </a:rPr>
              <a:t>A</a:t>
            </a:r>
            <a:r>
              <a:rPr lang="en-GB" altLang="cs-CZ" sz="1800" dirty="0" smtClean="0"/>
              <a:t>nalysis (</a:t>
            </a:r>
            <a:r>
              <a:rPr lang="en-GB" altLang="cs-CZ" sz="1800" dirty="0" smtClean="0">
                <a:solidFill>
                  <a:srgbClr val="FF0000"/>
                </a:solidFill>
              </a:rPr>
              <a:t>E</a:t>
            </a:r>
            <a:r>
              <a:rPr lang="en-GB" altLang="cs-CZ" sz="1800" dirty="0" smtClean="0">
                <a:solidFill>
                  <a:srgbClr val="0070C0"/>
                </a:solidFill>
              </a:rPr>
              <a:t>V</a:t>
            </a:r>
            <a:r>
              <a:rPr lang="en-GB" altLang="cs-CZ" sz="1800" dirty="0" smtClean="0">
                <a:solidFill>
                  <a:srgbClr val="00B050"/>
                </a:solidFill>
              </a:rPr>
              <a:t>A</a:t>
            </a:r>
            <a:r>
              <a:rPr lang="en-GB" altLang="cs-CZ" sz="1800" dirty="0" smtClean="0"/>
              <a:t>), which is a weighted average of the chance events :</a:t>
            </a:r>
          </a:p>
          <a:p>
            <a:pPr lvl="1">
              <a:lnSpc>
                <a:spcPct val="95000"/>
              </a:lnSpc>
            </a:pPr>
            <a:r>
              <a:rPr lang="en-US" altLang="cs-CZ" sz="1800" b="1" dirty="0" smtClean="0"/>
              <a:t>Probability </a:t>
            </a:r>
            <a:r>
              <a:rPr lang="en-US" altLang="cs-CZ" sz="1800" b="1" dirty="0"/>
              <a:t>of occurrence * chance event outcome</a:t>
            </a:r>
          </a:p>
          <a:p>
            <a:pPr marL="0" lvl="2" indent="0">
              <a:buNone/>
            </a:pPr>
            <a:r>
              <a:rPr lang="cs-CZ" sz="1200" b="1" dirty="0" smtClean="0"/>
              <a:t> </a:t>
            </a:r>
            <a:endParaRPr lang="cs-CZ" sz="1200" b="1" dirty="0"/>
          </a:p>
          <a:p>
            <a:endParaRPr lang="en-ZA" sz="2000" dirty="0"/>
          </a:p>
        </p:txBody>
      </p:sp>
      <p:sp>
        <p:nvSpPr>
          <p:cNvPr id="4" name="Dvanáctiúhelník 3"/>
          <p:cNvSpPr/>
          <p:nvPr/>
        </p:nvSpPr>
        <p:spPr>
          <a:xfrm>
            <a:off x="2221235" y="2906150"/>
            <a:ext cx="457200" cy="457200"/>
          </a:xfrm>
          <a:prstGeom prst="dodec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973943" y="3963578"/>
            <a:ext cx="36004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6" name="Dvanáctiúhelník 5"/>
          <p:cNvSpPr/>
          <p:nvPr/>
        </p:nvSpPr>
        <p:spPr>
          <a:xfrm>
            <a:off x="2221216" y="4730574"/>
            <a:ext cx="457200" cy="457200"/>
          </a:xfrm>
          <a:prstGeom prst="dodec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004048" y="2558686"/>
            <a:ext cx="36004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8" name="Ovál 7"/>
          <p:cNvSpPr/>
          <p:nvPr/>
        </p:nvSpPr>
        <p:spPr>
          <a:xfrm>
            <a:off x="1929347" y="3560838"/>
            <a:ext cx="1080120" cy="21602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solidFill>
                  <a:schemeClr val="tx1"/>
                </a:solidFill>
              </a:rPr>
              <a:t>164000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1938816" y="5324179"/>
            <a:ext cx="1080120" cy="21602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solidFill>
                  <a:schemeClr val="tx1"/>
                </a:solidFill>
              </a:rPr>
              <a:t>225000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16" name="Přímá spojnice se šipkou 15"/>
          <p:cNvCxnSpPr>
            <a:stCxn id="5" idx="3"/>
            <a:endCxn id="4" idx="7"/>
          </p:cNvCxnSpPr>
          <p:nvPr/>
        </p:nvCxnSpPr>
        <p:spPr>
          <a:xfrm flipV="1">
            <a:off x="1333983" y="3196006"/>
            <a:ext cx="887252" cy="98359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>
            <a:stCxn id="5" idx="3"/>
            <a:endCxn id="6" idx="8"/>
          </p:cNvCxnSpPr>
          <p:nvPr/>
        </p:nvCxnSpPr>
        <p:spPr>
          <a:xfrm>
            <a:off x="1333983" y="4179602"/>
            <a:ext cx="887233" cy="71831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459304" y="5187774"/>
            <a:ext cx="0" cy="131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2478876" y="5540203"/>
            <a:ext cx="0" cy="271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>
            <a:off x="2482082" y="5812251"/>
            <a:ext cx="981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2449835" y="3379498"/>
            <a:ext cx="0" cy="179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/>
          <p:nvPr/>
        </p:nvCxnSpPr>
        <p:spPr>
          <a:xfrm>
            <a:off x="2447396" y="3784179"/>
            <a:ext cx="0" cy="179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37"/>
          <p:cNvCxnSpPr/>
          <p:nvPr/>
        </p:nvCxnSpPr>
        <p:spPr>
          <a:xfrm>
            <a:off x="2459304" y="4599134"/>
            <a:ext cx="0" cy="131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2447396" y="2774710"/>
            <a:ext cx="0" cy="131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39"/>
          <p:cNvCxnSpPr/>
          <p:nvPr/>
        </p:nvCxnSpPr>
        <p:spPr>
          <a:xfrm flipV="1">
            <a:off x="2438136" y="3955195"/>
            <a:ext cx="1929342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>
            <a:endCxn id="7" idx="1"/>
          </p:cNvCxnSpPr>
          <p:nvPr/>
        </p:nvCxnSpPr>
        <p:spPr>
          <a:xfrm>
            <a:off x="2459304" y="2774710"/>
            <a:ext cx="25447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5348668" y="2540608"/>
            <a:ext cx="201622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se šipkou 44"/>
          <p:cNvCxnSpPr>
            <a:stCxn id="7" idx="3"/>
          </p:cNvCxnSpPr>
          <p:nvPr/>
        </p:nvCxnSpPr>
        <p:spPr>
          <a:xfrm>
            <a:off x="5364088" y="2774710"/>
            <a:ext cx="201622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/>
          <p:cNvSpPr txBox="1"/>
          <p:nvPr/>
        </p:nvSpPr>
        <p:spPr>
          <a:xfrm>
            <a:off x="2739391" y="2420186"/>
            <a:ext cx="1447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b="1" dirty="0" smtClean="0">
                <a:solidFill>
                  <a:srgbClr val="FF0000"/>
                </a:solidFill>
              </a:rPr>
              <a:t>High demand </a:t>
            </a:r>
            <a:r>
              <a:rPr lang="cs-CZ" sz="1200" b="1" dirty="0" smtClean="0">
                <a:solidFill>
                  <a:srgbClr val="FF0000"/>
                </a:solidFill>
              </a:rPr>
              <a:t>(0,70)</a:t>
            </a:r>
            <a:endParaRPr lang="cs-CZ" sz="1200" b="1" dirty="0">
              <a:solidFill>
                <a:srgbClr val="FF0000"/>
              </a:solidFill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3022463" y="4257126"/>
            <a:ext cx="1447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b="1" dirty="0" smtClean="0">
                <a:solidFill>
                  <a:srgbClr val="FF0000"/>
                </a:solidFill>
              </a:rPr>
              <a:t>High demand </a:t>
            </a:r>
            <a:r>
              <a:rPr lang="cs-CZ" sz="1200" b="1" dirty="0" smtClean="0">
                <a:solidFill>
                  <a:srgbClr val="FF0000"/>
                </a:solidFill>
              </a:rPr>
              <a:t>(0,70)</a:t>
            </a:r>
            <a:endParaRPr lang="cs-CZ" sz="1200" b="1" dirty="0">
              <a:solidFill>
                <a:srgbClr val="FF0000"/>
              </a:solidFill>
            </a:endParaRPr>
          </a:p>
        </p:txBody>
      </p:sp>
      <p:cxnSp>
        <p:nvCxnSpPr>
          <p:cNvPr id="51" name="Přímá spojnice 50"/>
          <p:cNvCxnSpPr/>
          <p:nvPr/>
        </p:nvCxnSpPr>
        <p:spPr>
          <a:xfrm>
            <a:off x="2459304" y="4599134"/>
            <a:ext cx="1015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ovéPole 53"/>
          <p:cNvSpPr txBox="1"/>
          <p:nvPr/>
        </p:nvSpPr>
        <p:spPr>
          <a:xfrm>
            <a:off x="3127349" y="5508218"/>
            <a:ext cx="14186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err="1" smtClean="0">
                <a:solidFill>
                  <a:srgbClr val="0070C0"/>
                </a:solidFill>
              </a:rPr>
              <a:t>Low</a:t>
            </a:r>
            <a:r>
              <a:rPr lang="cs-CZ" sz="1200" b="1" dirty="0" smtClean="0">
                <a:solidFill>
                  <a:srgbClr val="0070C0"/>
                </a:solidFill>
              </a:rPr>
              <a:t> </a:t>
            </a:r>
            <a:r>
              <a:rPr lang="cs-CZ" sz="1200" b="1" dirty="0" err="1" smtClean="0">
                <a:solidFill>
                  <a:srgbClr val="0070C0"/>
                </a:solidFill>
              </a:rPr>
              <a:t>demand</a:t>
            </a:r>
            <a:r>
              <a:rPr lang="cs-CZ" sz="1200" b="1" dirty="0" smtClean="0">
                <a:solidFill>
                  <a:srgbClr val="0070C0"/>
                </a:solidFill>
              </a:rPr>
              <a:t> (0,30)</a:t>
            </a:r>
            <a:endParaRPr lang="cs-CZ" sz="1200" b="1" dirty="0">
              <a:solidFill>
                <a:srgbClr val="0070C0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3129339" y="3656233"/>
            <a:ext cx="14186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b="1" dirty="0" smtClean="0">
                <a:solidFill>
                  <a:srgbClr val="0070C0"/>
                </a:solidFill>
              </a:rPr>
              <a:t>Low demand </a:t>
            </a:r>
            <a:r>
              <a:rPr lang="cs-CZ" sz="1200" b="1" dirty="0" smtClean="0">
                <a:solidFill>
                  <a:srgbClr val="0070C0"/>
                </a:solidFill>
              </a:rPr>
              <a:t>(0,30)</a:t>
            </a:r>
            <a:endParaRPr lang="cs-CZ" sz="1200" b="1" dirty="0">
              <a:solidFill>
                <a:srgbClr val="0070C0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4647199" y="3659579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/>
              <a:t>80 000</a:t>
            </a:r>
            <a:endParaRPr lang="cs-CZ" sz="1200" b="1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4568652" y="4251594"/>
            <a:ext cx="6912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300 000</a:t>
            </a:r>
            <a:endParaRPr lang="cs-CZ" sz="1200" b="1" dirty="0"/>
          </a:p>
        </p:txBody>
      </p:sp>
      <p:sp>
        <p:nvSpPr>
          <p:cNvPr id="58" name="TextovéPole 57"/>
          <p:cNvSpPr txBox="1"/>
          <p:nvPr/>
        </p:nvSpPr>
        <p:spPr>
          <a:xfrm>
            <a:off x="4672873" y="5508219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50 000</a:t>
            </a:r>
            <a:endParaRPr lang="cs-CZ" sz="1200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7475642" y="2882721"/>
            <a:ext cx="6912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150 000</a:t>
            </a:r>
            <a:endParaRPr lang="cs-CZ" sz="1200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7482359" y="2420185"/>
            <a:ext cx="6912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200 000</a:t>
            </a:r>
            <a:endParaRPr lang="cs-CZ" sz="1200" b="1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5505687" y="2420536"/>
            <a:ext cx="6559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err="1" smtClean="0">
                <a:solidFill>
                  <a:srgbClr val="FF0000"/>
                </a:solidFill>
              </a:rPr>
              <a:t>Expand</a:t>
            </a:r>
            <a:endParaRPr lang="cs-CZ" sz="1200" b="1" dirty="0">
              <a:solidFill>
                <a:srgbClr val="FF0000"/>
              </a:solidFill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5660504" y="2919007"/>
            <a:ext cx="112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Do not </a:t>
            </a:r>
            <a:r>
              <a:rPr lang="cs-CZ" sz="1200" b="1" dirty="0" err="1" smtClean="0">
                <a:solidFill>
                  <a:srgbClr val="FF0000"/>
                </a:solidFill>
              </a:rPr>
              <a:t>expand</a:t>
            </a:r>
            <a:endParaRPr lang="cs-CZ" sz="12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833661" y="3873878"/>
            <a:ext cx="3610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At </a:t>
            </a:r>
            <a:endParaRPr lang="cs-CZ" sz="1200" b="1" dirty="0"/>
          </a:p>
        </p:txBody>
      </p:sp>
      <p:sp>
        <p:nvSpPr>
          <p:cNvPr id="42" name="Obdélník 41"/>
          <p:cNvSpPr/>
          <p:nvPr/>
        </p:nvSpPr>
        <p:spPr>
          <a:xfrm>
            <a:off x="6223703" y="3819546"/>
            <a:ext cx="36004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44" name="TextovéPole 43"/>
          <p:cNvSpPr txBox="1"/>
          <p:nvPr/>
        </p:nvSpPr>
        <p:spPr>
          <a:xfrm>
            <a:off x="6660232" y="3841768"/>
            <a:ext cx="9877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err="1" smtClean="0"/>
              <a:t>we</a:t>
            </a:r>
            <a:r>
              <a:rPr lang="cs-CZ" sz="1200" b="1" dirty="0" smtClean="0"/>
              <a:t> do </a:t>
            </a:r>
            <a:r>
              <a:rPr lang="cs-CZ" sz="1200" b="1" dirty="0" err="1" smtClean="0"/>
              <a:t>have</a:t>
            </a:r>
            <a:r>
              <a:rPr lang="cs-CZ" sz="1200" b="1" dirty="0" smtClean="0"/>
              <a:t>  </a:t>
            </a:r>
            <a:endParaRPr lang="cs-CZ" sz="1200" b="1" dirty="0"/>
          </a:p>
        </p:txBody>
      </p:sp>
      <p:sp>
        <p:nvSpPr>
          <p:cNvPr id="47" name="TextovéPole 46"/>
          <p:cNvSpPr txBox="1"/>
          <p:nvPr/>
        </p:nvSpPr>
        <p:spPr>
          <a:xfrm>
            <a:off x="7482359" y="3852884"/>
            <a:ext cx="1298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/>
              <a:t>200 000 &gt;150 000</a:t>
            </a:r>
          </a:p>
          <a:p>
            <a:r>
              <a:rPr lang="cs-CZ" sz="1200" b="1" dirty="0" smtClean="0"/>
              <a:t>So EXPAND !!!  </a:t>
            </a:r>
            <a:endParaRPr lang="cs-CZ" sz="1200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864632" y="3192198"/>
            <a:ext cx="10647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err="1" smtClean="0">
                <a:solidFill>
                  <a:srgbClr val="C00000"/>
                </a:solidFill>
              </a:rPr>
              <a:t>Expand</a:t>
            </a:r>
            <a:r>
              <a:rPr lang="cs-CZ" sz="1200" b="1" dirty="0" smtClean="0">
                <a:solidFill>
                  <a:srgbClr val="C00000"/>
                </a:solidFill>
              </a:rPr>
              <a:t>  </a:t>
            </a:r>
            <a:r>
              <a:rPr lang="cs-CZ" sz="1200" b="1" dirty="0" err="1" smtClean="0">
                <a:solidFill>
                  <a:srgbClr val="C00000"/>
                </a:solidFill>
              </a:rPr>
              <a:t>small</a:t>
            </a:r>
            <a:endParaRPr lang="cs-CZ" sz="1200" b="1" dirty="0">
              <a:solidFill>
                <a:srgbClr val="C00000"/>
              </a:solidFill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812974" y="4730574"/>
            <a:ext cx="10420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err="1" smtClean="0">
                <a:solidFill>
                  <a:srgbClr val="C00000"/>
                </a:solidFill>
              </a:rPr>
              <a:t>Expand</a:t>
            </a:r>
            <a:r>
              <a:rPr lang="cs-CZ" sz="1200" b="1" dirty="0" smtClean="0">
                <a:solidFill>
                  <a:srgbClr val="C00000"/>
                </a:solidFill>
              </a:rPr>
              <a:t>  </a:t>
            </a:r>
            <a:r>
              <a:rPr lang="cs-CZ" sz="1200" b="1" dirty="0" err="1" smtClean="0">
                <a:solidFill>
                  <a:srgbClr val="C00000"/>
                </a:solidFill>
              </a:rPr>
              <a:t>large</a:t>
            </a:r>
            <a:endParaRPr lang="cs-CZ" sz="1200" b="1" dirty="0">
              <a:solidFill>
                <a:srgbClr val="C0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793739" y="4683751"/>
            <a:ext cx="5332550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1200" b="1" dirty="0" smtClean="0"/>
              <a:t>Calculated (Expected </a:t>
            </a:r>
            <a:r>
              <a:rPr lang="cs-CZ" sz="1200" b="1" dirty="0" smtClean="0"/>
              <a:t>V</a:t>
            </a:r>
            <a:r>
              <a:rPr lang="en-US" sz="1200" b="1" dirty="0" err="1" smtClean="0"/>
              <a:t>alue</a:t>
            </a:r>
            <a:r>
              <a:rPr lang="en-US" sz="1200" b="1" dirty="0" smtClean="0"/>
              <a:t>) is : EVA small =0,3*80 000+0,7*200 000=164 000</a:t>
            </a:r>
          </a:p>
          <a:p>
            <a:pPr marL="0" lvl="2"/>
            <a:r>
              <a:rPr lang="en-US" sz="1200" b="1" dirty="0" smtClean="0"/>
              <a:t>Calculated (Expected </a:t>
            </a:r>
            <a:r>
              <a:rPr lang="cs-CZ" sz="1200" b="1" dirty="0" smtClean="0"/>
              <a:t>V</a:t>
            </a:r>
            <a:r>
              <a:rPr lang="en-US" sz="1200" b="1" dirty="0" err="1" smtClean="0"/>
              <a:t>alue</a:t>
            </a:r>
            <a:r>
              <a:rPr lang="en-US" sz="1200" b="1" dirty="0" smtClean="0"/>
              <a:t>) is : EVA large =0,3*50 000+0,7*300 000=225 000</a:t>
            </a:r>
          </a:p>
          <a:p>
            <a:pPr marL="0" lvl="2"/>
            <a:endParaRPr lang="en-US" sz="1200" b="1" dirty="0" smtClean="0"/>
          </a:p>
          <a:p>
            <a:pPr marL="0" lvl="2"/>
            <a:r>
              <a:rPr lang="cs-CZ" sz="1200" b="1" dirty="0" smtClean="0">
                <a:solidFill>
                  <a:srgbClr val="FF0000"/>
                </a:solidFill>
              </a:rPr>
              <a:t>		</a:t>
            </a:r>
            <a:r>
              <a:rPr lang="en-ZA" sz="1200" b="1" dirty="0" smtClean="0">
                <a:solidFill>
                  <a:srgbClr val="FF0000"/>
                </a:solidFill>
              </a:rPr>
              <a:t>At decision point 1 we have got clear result </a:t>
            </a:r>
          </a:p>
          <a:p>
            <a:pPr marL="0" lvl="2"/>
            <a:r>
              <a:rPr lang="en-ZA" sz="1200" b="1" dirty="0" smtClean="0">
                <a:solidFill>
                  <a:srgbClr val="FF0000"/>
                </a:solidFill>
              </a:rPr>
              <a:t>		Choose Expand Large  </a:t>
            </a:r>
            <a:r>
              <a:rPr lang="cs-CZ" sz="1200" b="1" dirty="0" smtClean="0">
                <a:solidFill>
                  <a:srgbClr val="FF0000"/>
                </a:solidFill>
              </a:rPr>
              <a:t> -&gt;</a:t>
            </a:r>
            <a:r>
              <a:rPr lang="cs-CZ" sz="1200" b="1" dirty="0" smtClean="0">
                <a:solidFill>
                  <a:srgbClr val="0070C0"/>
                </a:solidFill>
              </a:rPr>
              <a:t>225000&gt;164000</a:t>
            </a:r>
            <a:endParaRPr lang="en-ZA" sz="1200" b="1" dirty="0" smtClean="0">
              <a:solidFill>
                <a:srgbClr val="0070C0"/>
              </a:solidFill>
            </a:endParaRPr>
          </a:p>
          <a:p>
            <a:pPr marL="0" lvl="2"/>
            <a:r>
              <a:rPr lang="en-ZA" sz="1200" b="1" dirty="0" smtClean="0">
                <a:solidFill>
                  <a:srgbClr val="FF0000"/>
                </a:solidFill>
              </a:rPr>
              <a:t>		</a:t>
            </a:r>
            <a:r>
              <a:rPr lang="cs-CZ" sz="1200" b="1" dirty="0" smtClean="0">
                <a:solidFill>
                  <a:srgbClr val="FF0000"/>
                </a:solidFill>
              </a:rPr>
              <a:t>d</a:t>
            </a:r>
            <a:r>
              <a:rPr lang="en-ZA" sz="1200" b="1" dirty="0" err="1" smtClean="0">
                <a:solidFill>
                  <a:srgbClr val="FF0000"/>
                </a:solidFill>
              </a:rPr>
              <a:t>espite</a:t>
            </a:r>
            <a:r>
              <a:rPr lang="en-ZA" sz="1200" b="1" dirty="0" smtClean="0">
                <a:solidFill>
                  <a:srgbClr val="FF0000"/>
                </a:solidFill>
              </a:rPr>
              <a:t> </a:t>
            </a:r>
            <a:r>
              <a:rPr lang="en-ZA" sz="1200" b="1" dirty="0" smtClean="0">
                <a:solidFill>
                  <a:srgbClr val="FF0000"/>
                </a:solidFill>
              </a:rPr>
              <a:t>the </a:t>
            </a:r>
            <a:r>
              <a:rPr lang="en-ZA" sz="1200" b="1" dirty="0" smtClean="0">
                <a:solidFill>
                  <a:srgbClr val="FF0000"/>
                </a:solidFill>
              </a:rPr>
              <a:t>fact, </a:t>
            </a:r>
            <a:r>
              <a:rPr lang="en-ZA" sz="1200" b="1" dirty="0" smtClean="0">
                <a:solidFill>
                  <a:srgbClr val="FF0000"/>
                </a:solidFill>
              </a:rPr>
              <a:t>that  there is 30 %  chance , that</a:t>
            </a:r>
          </a:p>
          <a:p>
            <a:pPr marL="0" lvl="2"/>
            <a:r>
              <a:rPr lang="en-ZA" sz="1200" b="1" dirty="0" smtClean="0">
                <a:solidFill>
                  <a:srgbClr val="FF0000"/>
                </a:solidFill>
              </a:rPr>
              <a:t>		this might be worst decision !  </a:t>
            </a:r>
          </a:p>
          <a:p>
            <a:pPr marL="0" lvl="2"/>
            <a:endParaRPr lang="cs-CZ" sz="1200" b="1" dirty="0"/>
          </a:p>
          <a:p>
            <a:endParaRPr lang="cs-CZ" dirty="0"/>
          </a:p>
        </p:txBody>
      </p:sp>
      <p:sp>
        <p:nvSpPr>
          <p:cNvPr id="12" name="Šipka dolů 11"/>
          <p:cNvSpPr/>
          <p:nvPr/>
        </p:nvSpPr>
        <p:spPr>
          <a:xfrm>
            <a:off x="6786903" y="4179602"/>
            <a:ext cx="449393" cy="4195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TextovéPole 45"/>
          <p:cNvSpPr txBox="1"/>
          <p:nvPr/>
        </p:nvSpPr>
        <p:spPr>
          <a:xfrm>
            <a:off x="4078345" y="2414584"/>
            <a:ext cx="6912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/>
              <a:t>200 </a:t>
            </a:r>
            <a:r>
              <a:rPr lang="cs-CZ" sz="1200" b="1" dirty="0"/>
              <a:t>000</a:t>
            </a:r>
            <a:endParaRPr lang="cs-CZ" sz="1200" b="1" dirty="0"/>
          </a:p>
        </p:txBody>
      </p:sp>
    </p:spTree>
    <p:extLst>
      <p:ext uri="{BB962C8B-B14F-4D97-AF65-F5344CB8AC3E}">
        <p14:creationId xmlns:p14="http://schemas.microsoft.com/office/powerpoint/2010/main" val="324720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DT-</a:t>
            </a:r>
            <a:r>
              <a:rPr lang="cs-CZ" b="1" dirty="0" err="1"/>
              <a:t>Example</a:t>
            </a:r>
            <a:r>
              <a:rPr lang="cs-CZ" b="1" dirty="0"/>
              <a:t> </a:t>
            </a:r>
            <a:r>
              <a:rPr lang="cs-CZ" b="1" dirty="0" smtClean="0"/>
              <a:t>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68771"/>
            <a:ext cx="8229600" cy="4525963"/>
          </a:xfrm>
        </p:spPr>
        <p:txBody>
          <a:bodyPr/>
          <a:lstStyle/>
          <a:p>
            <a:r>
              <a:rPr lang="en-GB" dirty="0" smtClean="0"/>
              <a:t>Project to sell candies or lemonade. At the first sight it is clear : Candy !!  </a:t>
            </a:r>
            <a:endParaRPr lang="en-GB" dirty="0"/>
          </a:p>
        </p:txBody>
      </p:sp>
      <p:sp>
        <p:nvSpPr>
          <p:cNvPr id="4" name="TextovéPole 3"/>
          <p:cNvSpPr txBox="1"/>
          <p:nvPr/>
        </p:nvSpPr>
        <p:spPr>
          <a:xfrm>
            <a:off x="6228184" y="6453336"/>
            <a:ext cx="25385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err="1" smtClean="0"/>
              <a:t>Resource</a:t>
            </a:r>
            <a:r>
              <a:rPr lang="cs-CZ" sz="1600" b="1" dirty="0" smtClean="0"/>
              <a:t>: MBABullshit.com</a:t>
            </a:r>
            <a:endParaRPr lang="cs-CZ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12" y="2852936"/>
            <a:ext cx="408622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095" y="3831753"/>
            <a:ext cx="41910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5641230" y="3311237"/>
            <a:ext cx="19207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/>
            <a:r>
              <a:rPr lang="en-US" sz="1200" b="1" dirty="0" smtClean="0"/>
              <a:t>0,</a:t>
            </a:r>
            <a:r>
              <a:rPr lang="cs-CZ" sz="1200" b="1" dirty="0" smtClean="0"/>
              <a:t>5</a:t>
            </a:r>
            <a:r>
              <a:rPr lang="en-US" sz="1200" b="1" dirty="0" smtClean="0"/>
              <a:t>*</a:t>
            </a:r>
            <a:r>
              <a:rPr lang="cs-CZ" sz="1200" b="1" dirty="0" smtClean="0"/>
              <a:t>1</a:t>
            </a:r>
            <a:r>
              <a:rPr lang="en-US" sz="1200" b="1" dirty="0" smtClean="0"/>
              <a:t>00</a:t>
            </a:r>
            <a:r>
              <a:rPr lang="cs-CZ" sz="1200" b="1" dirty="0" smtClean="0"/>
              <a:t>+ </a:t>
            </a:r>
            <a:r>
              <a:rPr lang="en-US" sz="1200" b="1" dirty="0" smtClean="0"/>
              <a:t>0,</a:t>
            </a:r>
            <a:r>
              <a:rPr lang="cs-CZ" sz="1200" b="1" dirty="0" smtClean="0"/>
              <a:t>5</a:t>
            </a:r>
            <a:r>
              <a:rPr lang="en-US" sz="1200" b="1" dirty="0" smtClean="0"/>
              <a:t>*</a:t>
            </a:r>
            <a:r>
              <a:rPr lang="cs-CZ" sz="1200" b="1" dirty="0" smtClean="0"/>
              <a:t>(-30)</a:t>
            </a:r>
            <a:r>
              <a:rPr lang="en-US" sz="1200" b="1" dirty="0" smtClean="0"/>
              <a:t>=</a:t>
            </a:r>
            <a:r>
              <a:rPr lang="cs-CZ" sz="1200" b="1" dirty="0" smtClean="0"/>
              <a:t>35 USD</a:t>
            </a:r>
            <a:endParaRPr lang="en-US" sz="1200" b="1" dirty="0"/>
          </a:p>
        </p:txBody>
      </p:sp>
      <p:sp>
        <p:nvSpPr>
          <p:cNvPr id="8" name="Obdélník 7"/>
          <p:cNvSpPr/>
          <p:nvPr/>
        </p:nvSpPr>
        <p:spPr>
          <a:xfrm>
            <a:off x="5460185" y="5949280"/>
            <a:ext cx="18421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/>
            <a:r>
              <a:rPr lang="en-US" sz="1200" b="1" dirty="0" smtClean="0"/>
              <a:t>0,</a:t>
            </a:r>
            <a:r>
              <a:rPr lang="cs-CZ" sz="1200" b="1" dirty="0" smtClean="0"/>
              <a:t>5</a:t>
            </a:r>
            <a:r>
              <a:rPr lang="en-US" sz="1200" b="1" dirty="0" smtClean="0"/>
              <a:t>*</a:t>
            </a:r>
            <a:r>
              <a:rPr lang="cs-CZ" sz="1200" b="1" dirty="0" smtClean="0"/>
              <a:t>9</a:t>
            </a:r>
            <a:r>
              <a:rPr lang="en-US" sz="1200" b="1" dirty="0" smtClean="0"/>
              <a:t>0</a:t>
            </a:r>
            <a:r>
              <a:rPr lang="cs-CZ" sz="1200" b="1" dirty="0" smtClean="0"/>
              <a:t>+ </a:t>
            </a:r>
            <a:r>
              <a:rPr lang="en-US" sz="1200" b="1" dirty="0" smtClean="0"/>
              <a:t>0,</a:t>
            </a:r>
            <a:r>
              <a:rPr lang="cs-CZ" sz="1200" b="1" dirty="0" smtClean="0"/>
              <a:t>5</a:t>
            </a:r>
            <a:r>
              <a:rPr lang="en-US" sz="1200" b="1" dirty="0" smtClean="0"/>
              <a:t>*</a:t>
            </a:r>
            <a:r>
              <a:rPr lang="cs-CZ" sz="1200" b="1" dirty="0" smtClean="0"/>
              <a:t>(-10)</a:t>
            </a:r>
            <a:r>
              <a:rPr lang="en-US" sz="1200" b="1" dirty="0" smtClean="0"/>
              <a:t>=</a:t>
            </a:r>
            <a:r>
              <a:rPr lang="cs-CZ" sz="1200" b="1" dirty="0" smtClean="0"/>
              <a:t>40 USD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54893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DT-Example II</a:t>
            </a:r>
            <a:endParaRPr lang="en-ZA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So now it would be better to choose lemonade business ! So we have chosen bigger EVA</a:t>
            </a:r>
            <a:r>
              <a:rPr lang="cs-CZ" dirty="0" smtClean="0"/>
              <a:t>. But..</a:t>
            </a:r>
            <a:endParaRPr lang="en-ZA" dirty="0"/>
          </a:p>
        </p:txBody>
      </p:sp>
      <p:sp>
        <p:nvSpPr>
          <p:cNvPr id="4" name="TextovéPole 3"/>
          <p:cNvSpPr txBox="1"/>
          <p:nvPr/>
        </p:nvSpPr>
        <p:spPr>
          <a:xfrm>
            <a:off x="6502243" y="609329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err="1" smtClean="0"/>
              <a:t>Resource</a:t>
            </a:r>
            <a:r>
              <a:rPr lang="cs-CZ" sz="1100" dirty="0" smtClean="0"/>
              <a:t>: MBABullshit.com</a:t>
            </a:r>
            <a:endParaRPr lang="cs-CZ" sz="11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25" y="3573015"/>
            <a:ext cx="41910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4583512" y="2708920"/>
            <a:ext cx="16145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/>
            <a:r>
              <a:rPr lang="en-US" sz="1200" b="1" dirty="0" smtClean="0"/>
              <a:t>0,</a:t>
            </a:r>
            <a:r>
              <a:rPr lang="cs-CZ" sz="1200" b="1" dirty="0" smtClean="0"/>
              <a:t>5</a:t>
            </a:r>
            <a:r>
              <a:rPr lang="en-US" sz="1200" b="1" dirty="0" smtClean="0"/>
              <a:t>*</a:t>
            </a:r>
            <a:r>
              <a:rPr lang="cs-CZ" sz="1200" b="1" dirty="0" smtClean="0"/>
              <a:t>1</a:t>
            </a:r>
            <a:r>
              <a:rPr lang="en-US" sz="1200" b="1" dirty="0" smtClean="0"/>
              <a:t>00</a:t>
            </a:r>
            <a:r>
              <a:rPr lang="cs-CZ" sz="1200" b="1" dirty="0" smtClean="0"/>
              <a:t>+ </a:t>
            </a:r>
            <a:r>
              <a:rPr lang="en-US" sz="1200" b="1" dirty="0" smtClean="0"/>
              <a:t>0,</a:t>
            </a:r>
            <a:r>
              <a:rPr lang="cs-CZ" sz="1200" b="1" dirty="0" smtClean="0"/>
              <a:t>5</a:t>
            </a:r>
            <a:r>
              <a:rPr lang="en-US" sz="1200" b="1" dirty="0" smtClean="0"/>
              <a:t>*</a:t>
            </a:r>
            <a:r>
              <a:rPr lang="cs-CZ" sz="1200" b="1" dirty="0" smtClean="0"/>
              <a:t>(-30)</a:t>
            </a:r>
            <a:r>
              <a:rPr lang="en-US" sz="1200" b="1" dirty="0" smtClean="0"/>
              <a:t>=</a:t>
            </a:r>
            <a:r>
              <a:rPr lang="cs-CZ" sz="1200" b="1" dirty="0" smtClean="0"/>
              <a:t>35</a:t>
            </a:r>
            <a:endParaRPr lang="en-US" sz="1200" b="1" dirty="0"/>
          </a:p>
        </p:txBody>
      </p:sp>
      <p:sp>
        <p:nvSpPr>
          <p:cNvPr id="8" name="Obdélník 7"/>
          <p:cNvSpPr/>
          <p:nvPr/>
        </p:nvSpPr>
        <p:spPr>
          <a:xfrm>
            <a:off x="6342798" y="2691417"/>
            <a:ext cx="17475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/>
            <a:r>
              <a:rPr lang="en-US" sz="1200" b="1" dirty="0" smtClean="0"/>
              <a:t>0,</a:t>
            </a:r>
            <a:r>
              <a:rPr lang="cs-CZ" sz="1200" b="1" dirty="0" smtClean="0"/>
              <a:t>5</a:t>
            </a:r>
            <a:r>
              <a:rPr lang="en-US" sz="1200" b="1" dirty="0" smtClean="0"/>
              <a:t>*</a:t>
            </a:r>
            <a:r>
              <a:rPr lang="cs-CZ" sz="1200" b="1" dirty="0" smtClean="0"/>
              <a:t>9</a:t>
            </a:r>
            <a:r>
              <a:rPr lang="en-US" sz="1200" b="1" dirty="0" smtClean="0"/>
              <a:t>0</a:t>
            </a:r>
            <a:r>
              <a:rPr lang="cs-CZ" sz="1200" b="1" dirty="0" smtClean="0"/>
              <a:t>+ </a:t>
            </a:r>
            <a:r>
              <a:rPr lang="en-US" sz="1200" b="1" dirty="0" smtClean="0"/>
              <a:t>0,</a:t>
            </a:r>
            <a:r>
              <a:rPr lang="cs-CZ" sz="1200" b="1" dirty="0" smtClean="0"/>
              <a:t>5</a:t>
            </a:r>
            <a:r>
              <a:rPr lang="en-US" sz="1200" b="1" dirty="0" smtClean="0"/>
              <a:t>*</a:t>
            </a:r>
            <a:r>
              <a:rPr lang="cs-CZ" sz="1200" b="1" dirty="0" smtClean="0"/>
              <a:t>(-10)  </a:t>
            </a:r>
            <a:r>
              <a:rPr lang="en-US" sz="1200" b="1" dirty="0" smtClean="0"/>
              <a:t>=</a:t>
            </a:r>
            <a:r>
              <a:rPr lang="cs-CZ" sz="1200" b="1" dirty="0" smtClean="0"/>
              <a:t>    40</a:t>
            </a:r>
            <a:endParaRPr lang="en-US" sz="12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5210597" y="3355730"/>
            <a:ext cx="38003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dirty="0" smtClean="0"/>
              <a:t>Decision based on EVA? Does this mean, that</a:t>
            </a:r>
          </a:p>
          <a:p>
            <a:r>
              <a:rPr lang="cs-CZ" sz="1200" dirty="0" smtClean="0"/>
              <a:t>i</a:t>
            </a:r>
            <a:r>
              <a:rPr lang="en-ZA" sz="1200" dirty="0" smtClean="0"/>
              <a:t>f you do Lemonade project, you will earn 40?</a:t>
            </a:r>
            <a:r>
              <a:rPr lang="cs-CZ" sz="1200" dirty="0" smtClean="0"/>
              <a:t> </a:t>
            </a:r>
            <a:r>
              <a:rPr lang="en-ZA" sz="1200" dirty="0" smtClean="0"/>
              <a:t> </a:t>
            </a:r>
            <a:r>
              <a:rPr lang="en-ZA" sz="1200" b="1" dirty="0" smtClean="0">
                <a:solidFill>
                  <a:srgbClr val="FF0000"/>
                </a:solidFill>
              </a:rPr>
              <a:t>NO !</a:t>
            </a:r>
          </a:p>
          <a:p>
            <a:endParaRPr lang="cs-CZ" sz="1200" dirty="0" smtClean="0"/>
          </a:p>
          <a:p>
            <a:r>
              <a:rPr lang="en-ZA" sz="1200" dirty="0" smtClean="0"/>
              <a:t>If you did the IDENTICAL</a:t>
            </a:r>
            <a:r>
              <a:rPr lang="cs-CZ" sz="1200" dirty="0" smtClean="0"/>
              <a:t> </a:t>
            </a:r>
            <a:r>
              <a:rPr lang="en-ZA" sz="1200" dirty="0" smtClean="0"/>
              <a:t>Lemonade project </a:t>
            </a:r>
          </a:p>
          <a:p>
            <a:r>
              <a:rPr lang="en-ZA" sz="1200" dirty="0" smtClean="0"/>
              <a:t>very many times (in exactly the same situation)</a:t>
            </a:r>
            <a:r>
              <a:rPr lang="cs-CZ" sz="1200" dirty="0" smtClean="0"/>
              <a:t>,</a:t>
            </a:r>
            <a:r>
              <a:rPr lang="en-ZA" sz="1200" dirty="0" smtClean="0"/>
              <a:t> then your</a:t>
            </a:r>
          </a:p>
          <a:p>
            <a:r>
              <a:rPr lang="en-ZA" sz="1200" dirty="0" smtClean="0"/>
              <a:t> </a:t>
            </a:r>
            <a:r>
              <a:rPr lang="en-ZA" sz="1200" b="1" dirty="0" smtClean="0">
                <a:solidFill>
                  <a:srgbClr val="FF0000"/>
                </a:solidFill>
              </a:rPr>
              <a:t>average </a:t>
            </a:r>
            <a:r>
              <a:rPr lang="en-ZA" sz="1200" dirty="0" smtClean="0"/>
              <a:t>earnings  will be </a:t>
            </a:r>
            <a:r>
              <a:rPr lang="en-ZA" sz="1200" b="1" dirty="0" smtClean="0">
                <a:solidFill>
                  <a:srgbClr val="FF0000"/>
                </a:solidFill>
              </a:rPr>
              <a:t>probabl</a:t>
            </a:r>
            <a:r>
              <a:rPr lang="en-ZA" sz="1200" b="1" dirty="0">
                <a:solidFill>
                  <a:srgbClr val="FF0000"/>
                </a:solidFill>
              </a:rPr>
              <a:t>y</a:t>
            </a:r>
            <a:r>
              <a:rPr lang="en-ZA" sz="1200" dirty="0" smtClean="0"/>
              <a:t> 40 per time. </a:t>
            </a:r>
            <a:endParaRPr lang="cs-CZ" sz="1200" dirty="0" smtClean="0"/>
          </a:p>
          <a:p>
            <a:endParaRPr lang="en-ZA" sz="1200" dirty="0" smtClean="0"/>
          </a:p>
          <a:p>
            <a:r>
              <a:rPr lang="en-ZA" sz="1200" dirty="0" smtClean="0"/>
              <a:t>This means that you will not get 40 </a:t>
            </a:r>
            <a:r>
              <a:rPr lang="en-ZA" sz="1200" dirty="0" smtClean="0"/>
              <a:t>US</a:t>
            </a:r>
            <a:r>
              <a:rPr lang="cs-CZ" sz="1200" dirty="0" smtClean="0"/>
              <a:t>D</a:t>
            </a:r>
            <a:r>
              <a:rPr lang="en-ZA" sz="1200" dirty="0" smtClean="0"/>
              <a:t> </a:t>
            </a:r>
            <a:r>
              <a:rPr lang="en-ZA" sz="1200" dirty="0" smtClean="0"/>
              <a:t>each time  !! </a:t>
            </a:r>
            <a:endParaRPr lang="en-ZA" sz="1200" dirty="0"/>
          </a:p>
        </p:txBody>
      </p:sp>
      <p:sp>
        <p:nvSpPr>
          <p:cNvPr id="9" name="Ovál 8"/>
          <p:cNvSpPr/>
          <p:nvPr/>
        </p:nvSpPr>
        <p:spPr>
          <a:xfrm>
            <a:off x="7694042" y="2619409"/>
            <a:ext cx="541091" cy="3490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5299650" y="5009756"/>
            <a:ext cx="3227230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Because</a:t>
            </a:r>
            <a:r>
              <a:rPr lang="cs-CZ" dirty="0" smtClean="0"/>
              <a:t> EVA(x) =</a:t>
            </a:r>
            <a:r>
              <a:rPr lang="cs-CZ" dirty="0" smtClean="0">
                <a:sym typeface="Symbol"/>
              </a:rPr>
              <a:t> p(</a:t>
            </a:r>
            <a:r>
              <a:rPr lang="cs-CZ" dirty="0" err="1" smtClean="0">
                <a:sym typeface="Symbol"/>
              </a:rPr>
              <a:t>xi</a:t>
            </a:r>
            <a:r>
              <a:rPr lang="cs-CZ" dirty="0" smtClean="0">
                <a:sym typeface="Symbol"/>
              </a:rPr>
              <a:t>)</a:t>
            </a:r>
            <a:r>
              <a:rPr lang="cs-CZ" dirty="0" err="1" smtClean="0">
                <a:sym typeface="Symbol"/>
              </a:rPr>
              <a:t>xi</a:t>
            </a:r>
            <a:r>
              <a:rPr lang="cs-CZ" dirty="0" smtClean="0">
                <a:sym typeface="Symbol"/>
              </a:rPr>
              <a:t> </a:t>
            </a:r>
            <a:r>
              <a:rPr lang="cs-CZ" sz="1100" dirty="0" err="1" smtClean="0">
                <a:sym typeface="Symbol"/>
              </a:rPr>
              <a:t>for</a:t>
            </a:r>
            <a:r>
              <a:rPr lang="cs-CZ" sz="1100" dirty="0" smtClean="0">
                <a:sym typeface="Symbol"/>
              </a:rPr>
              <a:t>=1 to n,</a:t>
            </a:r>
          </a:p>
          <a:p>
            <a:endParaRPr lang="cs-CZ" sz="1100" dirty="0">
              <a:sym typeface="Symbol"/>
            </a:endParaRPr>
          </a:p>
          <a:p>
            <a:r>
              <a:rPr lang="cs-CZ" sz="1100" dirty="0" err="1" smtClean="0">
                <a:sym typeface="Symbol"/>
              </a:rPr>
              <a:t>Where</a:t>
            </a:r>
            <a:r>
              <a:rPr lang="cs-CZ" sz="1100" dirty="0" smtClean="0">
                <a:sym typeface="Symbol"/>
              </a:rPr>
              <a:t> </a:t>
            </a:r>
            <a:r>
              <a:rPr lang="cs-CZ" sz="1100" dirty="0" err="1" smtClean="0">
                <a:sym typeface="Symbol"/>
              </a:rPr>
              <a:t>Xi</a:t>
            </a:r>
            <a:r>
              <a:rPr lang="cs-CZ" sz="1100" dirty="0" smtClean="0">
                <a:sym typeface="Symbol"/>
              </a:rPr>
              <a:t> = </a:t>
            </a:r>
            <a:r>
              <a:rPr lang="cs-CZ" sz="1100" dirty="0" err="1" smtClean="0">
                <a:sym typeface="Symbol"/>
              </a:rPr>
              <a:t>outcome</a:t>
            </a:r>
            <a:r>
              <a:rPr lang="cs-CZ" sz="1100" dirty="0" smtClean="0">
                <a:sym typeface="Symbol"/>
              </a:rPr>
              <a:t> </a:t>
            </a:r>
            <a:r>
              <a:rPr lang="cs-CZ" sz="1100" b="1" dirty="0" smtClean="0">
                <a:sym typeface="Symbol"/>
              </a:rPr>
              <a:t>i </a:t>
            </a:r>
            <a:r>
              <a:rPr lang="cs-CZ" sz="1100" dirty="0" smtClean="0">
                <a:sym typeface="Symbol"/>
              </a:rPr>
              <a:t>and p(</a:t>
            </a:r>
            <a:r>
              <a:rPr lang="cs-CZ" sz="1100" dirty="0" err="1" smtClean="0">
                <a:sym typeface="Symbol"/>
              </a:rPr>
              <a:t>xi</a:t>
            </a:r>
            <a:r>
              <a:rPr lang="cs-CZ" sz="1100" dirty="0" smtClean="0">
                <a:sym typeface="Symbol"/>
              </a:rPr>
              <a:t>) </a:t>
            </a:r>
            <a:r>
              <a:rPr lang="cs-CZ" sz="1100" dirty="0" err="1" smtClean="0">
                <a:sym typeface="Symbol"/>
              </a:rPr>
              <a:t>is</a:t>
            </a:r>
            <a:r>
              <a:rPr lang="cs-CZ" sz="1100" dirty="0" smtClean="0">
                <a:sym typeface="Symbol"/>
              </a:rPr>
              <a:t> a probability </a:t>
            </a:r>
          </a:p>
          <a:p>
            <a:r>
              <a:rPr lang="cs-CZ" sz="1100" dirty="0" err="1" smtClean="0">
                <a:sym typeface="Symbol"/>
              </a:rPr>
              <a:t>of</a:t>
            </a:r>
            <a:r>
              <a:rPr lang="cs-CZ" sz="1100" dirty="0" smtClean="0">
                <a:sym typeface="Symbol"/>
              </a:rPr>
              <a:t> </a:t>
            </a:r>
            <a:r>
              <a:rPr lang="cs-CZ" sz="1100" dirty="0" err="1" smtClean="0">
                <a:sym typeface="Symbol"/>
              </a:rPr>
              <a:t>event</a:t>
            </a:r>
            <a:r>
              <a:rPr lang="cs-CZ" sz="1100" dirty="0" smtClean="0">
                <a:sym typeface="Symbol"/>
              </a:rPr>
              <a:t> </a:t>
            </a:r>
            <a:r>
              <a:rPr lang="cs-CZ" sz="1100" dirty="0" err="1" smtClean="0">
                <a:sym typeface="Symbol"/>
              </a:rPr>
              <a:t>outcome</a:t>
            </a:r>
            <a:r>
              <a:rPr lang="cs-CZ" sz="1100" dirty="0" smtClean="0">
                <a:sym typeface="Symbol"/>
              </a:rPr>
              <a:t> </a:t>
            </a:r>
            <a:r>
              <a:rPr lang="cs-CZ" sz="1100" b="1" dirty="0" smtClean="0">
                <a:sym typeface="Symbol"/>
              </a:rPr>
              <a:t>i </a:t>
            </a:r>
            <a:endParaRPr lang="cs-CZ" sz="1100" b="1" dirty="0"/>
          </a:p>
        </p:txBody>
      </p:sp>
    </p:spTree>
    <p:extLst>
      <p:ext uri="{BB962C8B-B14F-4D97-AF65-F5344CB8AC3E}">
        <p14:creationId xmlns:p14="http://schemas.microsoft.com/office/powerpoint/2010/main" val="92840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7" grpId="0"/>
      <p:bldP spid="9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Text related to the next example (sequential decision tree)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1400" dirty="0" smtClean="0"/>
              <a:t> </a:t>
            </a:r>
          </a:p>
          <a:p>
            <a:pPr marL="0" lvl="0" indent="0">
              <a:buNone/>
            </a:pPr>
            <a:r>
              <a:rPr lang="en-US" sz="2000" dirty="0" smtClean="0"/>
              <a:t>The Southern Textile company is considering two alternatives: to expand its existing production operation to manufacture a new line of lightweight material or to purchase land on which to construct a new facility in the future. </a:t>
            </a:r>
          </a:p>
          <a:p>
            <a:pPr marL="0" lvl="0" indent="0">
              <a:buNone/>
            </a:pPr>
            <a:r>
              <a:rPr lang="en-US" sz="2000" dirty="0" smtClean="0"/>
              <a:t>    </a:t>
            </a:r>
          </a:p>
          <a:p>
            <a:pPr marL="0" lvl="0" indent="0">
              <a:buNone/>
            </a:pPr>
            <a:r>
              <a:rPr lang="en-US" sz="2000" dirty="0" smtClean="0"/>
              <a:t>Each of these decision has outcomes based on product market growth in the future that results in another set of decisions  (during a 10-Years planning horizon </a:t>
            </a:r>
            <a:r>
              <a:rPr lang="en-US" sz="2000" dirty="0" smtClean="0"/>
              <a:t> </a:t>
            </a:r>
            <a:r>
              <a:rPr lang="en-US" sz="2000" dirty="0" smtClean="0"/>
              <a:t>as shown in the following figure of the sequential decision tree. </a:t>
            </a:r>
          </a:p>
          <a:p>
            <a:pPr marL="0" lvl="0" indent="0">
              <a:buNone/>
            </a:pPr>
            <a:endParaRPr lang="en-US" sz="2000" dirty="0" smtClean="0"/>
          </a:p>
          <a:p>
            <a:pPr marL="0" lvl="0" indent="0">
              <a:buNone/>
            </a:pPr>
            <a:r>
              <a:rPr lang="en-US" sz="2000" dirty="0" smtClean="0"/>
              <a:t>Nodes represent decisions, and the circle nodes reflect the different status of nature and their </a:t>
            </a:r>
            <a:r>
              <a:rPr lang="en-US" sz="2000" dirty="0" smtClean="0"/>
              <a:t>probabilities</a:t>
            </a:r>
            <a:r>
              <a:rPr lang="cs-CZ" sz="2000" dirty="0" smtClean="0"/>
              <a:t>.</a:t>
            </a:r>
            <a:r>
              <a:rPr lang="en-US" sz="2000" dirty="0" smtClean="0"/>
              <a:t>  </a:t>
            </a:r>
            <a:endParaRPr lang="en-US" sz="2000" dirty="0" smtClean="0"/>
          </a:p>
          <a:p>
            <a:pPr marL="0" lv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So the first decision facing the company is whether to expand or buy land.  </a:t>
            </a:r>
          </a:p>
          <a:p>
            <a:pPr marL="0" indent="0">
              <a:buNone/>
            </a:pPr>
            <a:r>
              <a:rPr lang="en-US" sz="2000" dirty="0" smtClean="0"/>
              <a:t> </a:t>
            </a:r>
          </a:p>
          <a:p>
            <a:pPr marL="0" indent="0"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46137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DT-Example </a:t>
            </a:r>
            <a:r>
              <a:rPr lang="en-ZA" b="1" dirty="0" smtClean="0"/>
              <a:t>II</a:t>
            </a:r>
            <a:r>
              <a:rPr lang="cs-CZ" b="1" dirty="0" smtClean="0"/>
              <a:t>I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26037" y="44268"/>
            <a:ext cx="39453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err="1" smtClean="0"/>
              <a:t>Resource</a:t>
            </a:r>
            <a:r>
              <a:rPr lang="cs-CZ" sz="1100" dirty="0" smtClean="0"/>
              <a:t>: </a:t>
            </a:r>
            <a:r>
              <a:rPr lang="cs-CZ" sz="1100" dirty="0" err="1" smtClean="0"/>
              <a:t>Russel</a:t>
            </a:r>
            <a:r>
              <a:rPr lang="cs-CZ" sz="1100" dirty="0" smtClean="0"/>
              <a:t> and </a:t>
            </a:r>
            <a:r>
              <a:rPr lang="cs-CZ" sz="1100" dirty="0" err="1" smtClean="0"/>
              <a:t>Taylor</a:t>
            </a:r>
            <a:r>
              <a:rPr lang="cs-CZ" sz="1100" dirty="0" smtClean="0"/>
              <a:t>  </a:t>
            </a:r>
            <a:r>
              <a:rPr lang="cs-CZ" sz="1100" dirty="0" err="1" smtClean="0"/>
              <a:t>Operation</a:t>
            </a:r>
            <a:r>
              <a:rPr lang="cs-CZ" sz="1100" dirty="0" smtClean="0"/>
              <a:t> management </a:t>
            </a:r>
            <a:r>
              <a:rPr lang="cs-CZ" sz="1100" dirty="0" err="1" smtClean="0"/>
              <a:t>pages</a:t>
            </a:r>
            <a:r>
              <a:rPr lang="cs-CZ" sz="1100" dirty="0" smtClean="0"/>
              <a:t> 66-67</a:t>
            </a:r>
            <a:endParaRPr lang="cs-CZ" sz="11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7626844" cy="4334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6644329" y="260648"/>
            <a:ext cx="36004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6" name="Dvanáctiúhelník 5"/>
          <p:cNvSpPr/>
          <p:nvPr/>
        </p:nvSpPr>
        <p:spPr>
          <a:xfrm>
            <a:off x="6595749" y="875258"/>
            <a:ext cx="457200" cy="457200"/>
          </a:xfrm>
          <a:prstGeom prst="dodec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7153982" y="304139"/>
            <a:ext cx="9476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Decision point</a:t>
            </a:r>
            <a:endParaRPr lang="en-US" sz="10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7181232" y="980747"/>
            <a:ext cx="8931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000" b="1" dirty="0" smtClean="0"/>
              <a:t>Chance event</a:t>
            </a:r>
            <a:endParaRPr lang="en-ZA" sz="10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2987824" y="1133147"/>
            <a:ext cx="2172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00" b="1" dirty="0" smtClean="0"/>
              <a:t>(</a:t>
            </a:r>
            <a:r>
              <a:rPr lang="en-ZA" sz="1000" b="1" dirty="0" smtClean="0"/>
              <a:t>see Excel file with calculations !!!!!)</a:t>
            </a:r>
            <a:endParaRPr lang="en-ZA" sz="10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532852" y="5891014"/>
            <a:ext cx="43226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dirty="0" smtClean="0"/>
              <a:t>Payoff= contribution-benefit -&gt;not in parentheses and sign is plus</a:t>
            </a:r>
            <a:endParaRPr lang="en-ZA" sz="1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67181" y="6134724"/>
            <a:ext cx="66967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err="1" smtClean="0"/>
              <a:t>The</a:t>
            </a:r>
            <a:r>
              <a:rPr lang="cs-CZ" sz="1200" dirty="0" smtClean="0"/>
              <a:t> C</a:t>
            </a:r>
            <a:r>
              <a:rPr lang="en-US" sz="1200" dirty="0" err="1" smtClean="0"/>
              <a:t>ost</a:t>
            </a:r>
            <a:r>
              <a:rPr lang="en-US" sz="1200" dirty="0" smtClean="0"/>
              <a:t> </a:t>
            </a:r>
            <a:r>
              <a:rPr lang="en-US" sz="1200" dirty="0" smtClean="0"/>
              <a:t>of ventures </a:t>
            </a:r>
            <a:r>
              <a:rPr lang="cs-CZ" sz="1200" dirty="0" err="1" smtClean="0"/>
              <a:t>is</a:t>
            </a:r>
            <a:r>
              <a:rPr lang="cs-CZ" sz="1200" dirty="0" smtClean="0"/>
              <a:t> -U</a:t>
            </a:r>
            <a:r>
              <a:rPr lang="en-US" sz="1200" dirty="0" smtClean="0"/>
              <a:t>SD </a:t>
            </a:r>
            <a:r>
              <a:rPr lang="en-US" sz="1200" dirty="0" smtClean="0"/>
              <a:t>200 000 and so on are in parentheses- cost are represented by minus sign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53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861</Words>
  <Application>Microsoft Office PowerPoint</Application>
  <PresentationFormat>Předvádění na obrazovce (4:3)</PresentationFormat>
  <Paragraphs>192</Paragraphs>
  <Slides>12</Slides>
  <Notes>1</Notes>
  <HiddenSlides>1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Symbol</vt:lpstr>
      <vt:lpstr>Motiv systému Office</vt:lpstr>
      <vt:lpstr>Decision trees(basics)</vt:lpstr>
      <vt:lpstr>Description</vt:lpstr>
      <vt:lpstr>DT diagrams</vt:lpstr>
      <vt:lpstr>DT-Example I</vt:lpstr>
      <vt:lpstr>DT-Example I</vt:lpstr>
      <vt:lpstr>DT-Example II</vt:lpstr>
      <vt:lpstr>DT-Example II</vt:lpstr>
      <vt:lpstr>Text related to the next example (sequential decision tree)</vt:lpstr>
      <vt:lpstr>DT-Example III</vt:lpstr>
      <vt:lpstr>DT-Example III</vt:lpstr>
      <vt:lpstr>Prezentace aplikace PowerPoint</vt:lpstr>
      <vt:lpstr>Thanks for your attention my dear decision makers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 Management Introduction</dc:title>
  <dc:creator>Skorkovsky Jaromir</dc:creator>
  <cp:lastModifiedBy>Jaromír Skorkovský</cp:lastModifiedBy>
  <cp:revision>105</cp:revision>
  <dcterms:created xsi:type="dcterms:W3CDTF">2016-08-05T07:59:00Z</dcterms:created>
  <dcterms:modified xsi:type="dcterms:W3CDTF">2019-11-28T13:39:15Z</dcterms:modified>
</cp:coreProperties>
</file>