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97" r:id="rId3"/>
    <p:sldId id="299" r:id="rId4"/>
    <p:sldId id="303" r:id="rId5"/>
    <p:sldId id="304" r:id="rId6"/>
    <p:sldId id="312" r:id="rId7"/>
    <p:sldId id="313" r:id="rId8"/>
    <p:sldId id="325" r:id="rId9"/>
    <p:sldId id="326" r:id="rId10"/>
    <p:sldId id="314" r:id="rId11"/>
    <p:sldId id="328" r:id="rId12"/>
    <p:sldId id="327" r:id="rId13"/>
    <p:sldId id="329" r:id="rId14"/>
    <p:sldId id="331" r:id="rId15"/>
    <p:sldId id="330" r:id="rId16"/>
    <p:sldId id="292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888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25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6443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38200"/>
            <a:ext cx="8499404" cy="579438"/>
          </a:xfrm>
        </p:spPr>
        <p:txBody>
          <a:bodyPr>
            <a:noAutofit/>
          </a:bodyPr>
          <a:lstStyle>
            <a:lvl1pPr algn="l">
              <a:defRPr sz="2800" b="0">
                <a:solidFill>
                  <a:srgbClr val="695C4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404118" y="304800"/>
            <a:ext cx="6597038" cy="228600"/>
          </a:xfrm>
          <a:ln>
            <a:noFill/>
          </a:ln>
        </p:spPr>
        <p:txBody>
          <a:bodyPr>
            <a:noAutofit/>
          </a:bodyPr>
          <a:lstStyle>
            <a:lvl1pPr algn="r">
              <a:buNone/>
              <a:defRPr sz="1000" u="none" cap="none" spc="0" normalizeH="0" baseline="0">
                <a:solidFill>
                  <a:srgbClr val="695C4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28596" y="1600202"/>
            <a:ext cx="8481404" cy="4525963"/>
          </a:xfrm>
        </p:spPr>
        <p:txBody>
          <a:bodyPr/>
          <a:lstStyle>
            <a:lvl1pPr>
              <a:buSzPct val="100000"/>
              <a:buFontTx/>
              <a:buBlip>
                <a:blip r:embed="rId2"/>
              </a:buBlip>
              <a:defRPr/>
            </a:lvl1pPr>
            <a:lvl2pPr>
              <a:buSzPct val="90000"/>
              <a:buFontTx/>
              <a:buBlip>
                <a:blip r:embed="rId2"/>
              </a:buBlip>
              <a:defRPr/>
            </a:lvl2pPr>
            <a:lvl3pPr>
              <a:buSzPct val="80000"/>
              <a:buFontTx/>
              <a:buBlip>
                <a:blip r:embed="rId2"/>
              </a:buBlip>
              <a:defRPr/>
            </a:lvl3pPr>
            <a:lvl4pPr>
              <a:buSzPct val="70000"/>
              <a:buFontTx/>
              <a:buBlip>
                <a:blip r:embed="rId2"/>
              </a:buBlip>
              <a:defRPr/>
            </a:lvl4pPr>
            <a:lvl5pPr>
              <a:buSzPct val="6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0D974-11A3-4140-A9FA-0BBE69964986}" type="datetime1">
              <a:rPr lang="cs-CZ" smtClean="0"/>
              <a:t>09.10.2019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850DC-A6CE-4D32-BD15-ACE49A7143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36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38200"/>
            <a:ext cx="8499404" cy="579438"/>
          </a:xfrm>
        </p:spPr>
        <p:txBody>
          <a:bodyPr>
            <a:noAutofit/>
          </a:bodyPr>
          <a:lstStyle>
            <a:lvl1pPr algn="l">
              <a:defRPr sz="2800" b="0">
                <a:solidFill>
                  <a:srgbClr val="695C4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404118" y="304800"/>
            <a:ext cx="6597038" cy="228600"/>
          </a:xfrm>
          <a:ln>
            <a:noFill/>
          </a:ln>
        </p:spPr>
        <p:txBody>
          <a:bodyPr>
            <a:noAutofit/>
          </a:bodyPr>
          <a:lstStyle>
            <a:lvl1pPr algn="r">
              <a:buNone/>
              <a:defRPr sz="1000" u="none" cap="none" spc="0" normalizeH="0" baseline="0">
                <a:solidFill>
                  <a:srgbClr val="695C4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28596" y="1600202"/>
            <a:ext cx="8481404" cy="4525963"/>
          </a:xfrm>
        </p:spPr>
        <p:txBody>
          <a:bodyPr/>
          <a:lstStyle>
            <a:lvl1pPr>
              <a:buSzPct val="100000"/>
              <a:buFontTx/>
              <a:buBlip>
                <a:blip r:embed="rId2"/>
              </a:buBlip>
              <a:defRPr/>
            </a:lvl1pPr>
            <a:lvl2pPr>
              <a:buSzPct val="90000"/>
              <a:buFontTx/>
              <a:buBlip>
                <a:blip r:embed="rId2"/>
              </a:buBlip>
              <a:defRPr/>
            </a:lvl2pPr>
            <a:lvl3pPr>
              <a:buSzPct val="80000"/>
              <a:buFontTx/>
              <a:buBlip>
                <a:blip r:embed="rId2"/>
              </a:buBlip>
              <a:defRPr/>
            </a:lvl3pPr>
            <a:lvl4pPr>
              <a:buSzPct val="70000"/>
              <a:buFontTx/>
              <a:buBlip>
                <a:blip r:embed="rId2"/>
              </a:buBlip>
              <a:defRPr/>
            </a:lvl4pPr>
            <a:lvl5pPr>
              <a:buSzPct val="6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0D974-11A3-4140-A9FA-0BBE69964986}" type="datetime1">
              <a:rPr lang="cs-CZ" smtClean="0"/>
              <a:t>09.10.2019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850DC-A6CE-4D32-BD15-ACE49A7143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36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38200"/>
            <a:ext cx="8499404" cy="579438"/>
          </a:xfrm>
        </p:spPr>
        <p:txBody>
          <a:bodyPr>
            <a:noAutofit/>
          </a:bodyPr>
          <a:lstStyle>
            <a:lvl1pPr algn="l">
              <a:defRPr sz="2800" b="0">
                <a:solidFill>
                  <a:srgbClr val="695C4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404118" y="304800"/>
            <a:ext cx="6597038" cy="228600"/>
          </a:xfrm>
          <a:ln>
            <a:noFill/>
          </a:ln>
        </p:spPr>
        <p:txBody>
          <a:bodyPr>
            <a:noAutofit/>
          </a:bodyPr>
          <a:lstStyle>
            <a:lvl1pPr algn="r">
              <a:buNone/>
              <a:defRPr sz="1000" u="none" cap="none" spc="0" normalizeH="0" baseline="0">
                <a:solidFill>
                  <a:srgbClr val="695C4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28596" y="1600202"/>
            <a:ext cx="8481404" cy="4525963"/>
          </a:xfrm>
        </p:spPr>
        <p:txBody>
          <a:bodyPr/>
          <a:lstStyle>
            <a:lvl1pPr>
              <a:buSzPct val="100000"/>
              <a:buFontTx/>
              <a:buBlip>
                <a:blip r:embed="rId2"/>
              </a:buBlip>
              <a:defRPr/>
            </a:lvl1pPr>
            <a:lvl2pPr>
              <a:buSzPct val="90000"/>
              <a:buFontTx/>
              <a:buBlip>
                <a:blip r:embed="rId2"/>
              </a:buBlip>
              <a:defRPr/>
            </a:lvl2pPr>
            <a:lvl3pPr>
              <a:buSzPct val="80000"/>
              <a:buFontTx/>
              <a:buBlip>
                <a:blip r:embed="rId2"/>
              </a:buBlip>
              <a:defRPr/>
            </a:lvl3pPr>
            <a:lvl4pPr>
              <a:buSzPct val="70000"/>
              <a:buFontTx/>
              <a:buBlip>
                <a:blip r:embed="rId2"/>
              </a:buBlip>
              <a:defRPr/>
            </a:lvl4pPr>
            <a:lvl5pPr>
              <a:buSzPct val="6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0D974-11A3-4140-A9FA-0BBE69964986}" type="datetime1">
              <a:rPr lang="cs-CZ" smtClean="0"/>
              <a:t>09.10.2019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850DC-A6CE-4D32-BD15-ACE49A7143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36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8" r:id="rId12"/>
    <p:sldLayoutId id="2147483669" r:id="rId13"/>
    <p:sldLayoutId id="2147483670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 err="1" smtClean="0"/>
              <a:t>Introduction</a:t>
            </a:r>
            <a:r>
              <a:rPr lang="cs-CZ" sz="4000" dirty="0" smtClean="0"/>
              <a:t> to MS Dynamics NAV  </a:t>
            </a:r>
            <a:r>
              <a:rPr lang="cs-CZ" sz="1600" b="1" dirty="0" smtClean="0">
                <a:solidFill>
                  <a:srgbClr val="0070C0"/>
                </a:solidFill>
              </a:rPr>
              <a:t>(Basic </a:t>
            </a:r>
            <a:r>
              <a:rPr lang="cs-CZ" sz="1600" b="1" dirty="0" err="1" smtClean="0">
                <a:solidFill>
                  <a:srgbClr val="0070C0"/>
                </a:solidFill>
              </a:rPr>
              <a:t>of</a:t>
            </a:r>
            <a:r>
              <a:rPr lang="cs-CZ" sz="1600" b="1" smtClean="0">
                <a:solidFill>
                  <a:srgbClr val="0070C0"/>
                </a:solidFill>
              </a:rPr>
              <a:t> payments</a:t>
            </a:r>
            <a:r>
              <a:rPr lang="cs-CZ" sz="1600" b="1" dirty="0" smtClean="0">
                <a:solidFill>
                  <a:srgbClr val="0070C0"/>
                </a:solidFill>
              </a:rPr>
              <a:t>)</a:t>
            </a:r>
            <a:endParaRPr lang="cs-CZ" sz="1600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G/L Journal is prepared to be posted  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G/L </a:t>
            </a:r>
            <a:r>
              <a:rPr lang="cs-CZ" dirty="0" err="1"/>
              <a:t>Journal</a:t>
            </a:r>
            <a:r>
              <a:rPr lang="cs-CZ" dirty="0"/>
              <a:t> </a:t>
            </a:r>
            <a:r>
              <a:rPr lang="cs-CZ" dirty="0" err="1"/>
              <a:t>prepared</a:t>
            </a:r>
            <a:r>
              <a:rPr lang="cs-CZ" dirty="0"/>
              <a:t> 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posted</a:t>
            </a:r>
            <a:r>
              <a:rPr lang="cs-CZ" dirty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371850DC-A6CE-4D32-BD15-ACE49A71433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84784"/>
            <a:ext cx="8399463" cy="1019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675" y="2648459"/>
            <a:ext cx="2375118" cy="6451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442242"/>
            <a:ext cx="6768752" cy="306037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8783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499404" cy="579438"/>
          </a:xfrm>
        </p:spPr>
        <p:txBody>
          <a:bodyPr/>
          <a:lstStyle/>
          <a:p>
            <a:r>
              <a:rPr lang="en-US" dirty="0" smtClean="0"/>
              <a:t>GJ after application entry for setup payment  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GJ after application entry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7751763" cy="1038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Šipka dolů 5"/>
          <p:cNvSpPr/>
          <p:nvPr/>
        </p:nvSpPr>
        <p:spPr>
          <a:xfrm>
            <a:off x="827584" y="2924944"/>
            <a:ext cx="2592288" cy="14401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690756" y="3183359"/>
            <a:ext cx="8659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F9</a:t>
            </a:r>
            <a:endParaRPr lang="cs-CZ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905" y="4581127"/>
            <a:ext cx="2932854" cy="13001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4850" y="4614433"/>
            <a:ext cx="3095625" cy="1266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Šipka doprava 3"/>
          <p:cNvSpPr/>
          <p:nvPr/>
        </p:nvSpPr>
        <p:spPr>
          <a:xfrm>
            <a:off x="3635896" y="5013176"/>
            <a:ext cx="1152128" cy="3600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2532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find out what we have done so far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1533525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08920"/>
            <a:ext cx="7560840" cy="2705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195736" y="5567164"/>
            <a:ext cx="4135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In NAV 2018w1 go to the first line please!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96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to </a:t>
            </a:r>
            <a:r>
              <a:rPr lang="cs-CZ" dirty="0" err="1"/>
              <a:t>find</a:t>
            </a:r>
            <a:r>
              <a:rPr lang="cs-CZ" dirty="0"/>
              <a:t> </a:t>
            </a:r>
            <a:r>
              <a:rPr lang="cs-CZ" dirty="0" err="1"/>
              <a:t>out</a:t>
            </a:r>
            <a:r>
              <a:rPr lang="cs-CZ" dirty="0"/>
              <a:t>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done so far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20" y="1556792"/>
            <a:ext cx="7488832" cy="18778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573016"/>
            <a:ext cx="1584176" cy="74588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88" y="4428992"/>
            <a:ext cx="7443464" cy="18584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2404118" y="3731075"/>
            <a:ext cx="62474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Debit </a:t>
            </a:r>
            <a:r>
              <a:rPr lang="en-GB" b="1" dirty="0">
                <a:solidFill>
                  <a:srgbClr val="FF0000"/>
                </a:solidFill>
              </a:rPr>
              <a:t>side = </a:t>
            </a:r>
            <a:r>
              <a:rPr lang="en-GB" b="1" dirty="0" smtClean="0">
                <a:solidFill>
                  <a:srgbClr val="FF0000"/>
                </a:solidFill>
              </a:rPr>
              <a:t>plus</a:t>
            </a:r>
            <a:r>
              <a:rPr lang="cs-CZ" b="1" dirty="0" smtClean="0">
                <a:solidFill>
                  <a:srgbClr val="FF0000"/>
                </a:solidFill>
              </a:rPr>
              <a:t> sign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>
                <a:solidFill>
                  <a:srgbClr val="FF0000"/>
                </a:solidFill>
              </a:rPr>
              <a:t>and Credit </a:t>
            </a:r>
            <a:r>
              <a:rPr lang="en-GB" b="1" dirty="0" smtClean="0">
                <a:solidFill>
                  <a:srgbClr val="FF0000"/>
                </a:solidFill>
              </a:rPr>
              <a:t>side=minus</a:t>
            </a:r>
            <a:r>
              <a:rPr lang="cs-CZ" b="1" dirty="0" smtClean="0">
                <a:solidFill>
                  <a:srgbClr val="FF0000"/>
                </a:solidFill>
              </a:rPr>
              <a:t> sign - </a:t>
            </a:r>
            <a:r>
              <a:rPr lang="cs-CZ" b="1" dirty="0" smtClean="0">
                <a:solidFill>
                  <a:srgbClr val="FF0000"/>
                </a:solidFill>
              </a:rPr>
              <a:t>syntax </a:t>
            </a:r>
            <a:r>
              <a:rPr lang="cs-CZ" b="1" dirty="0" smtClean="0">
                <a:solidFill>
                  <a:srgbClr val="FF0000"/>
                </a:solidFill>
              </a:rPr>
              <a:t>rule 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9" name="Obousměrná svislá šipka 8"/>
          <p:cNvSpPr/>
          <p:nvPr/>
        </p:nvSpPr>
        <p:spPr>
          <a:xfrm>
            <a:off x="4437220" y="5877272"/>
            <a:ext cx="288032" cy="346272"/>
          </a:xfrm>
          <a:prstGeom prst="upDownArrow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883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476672"/>
            <a:ext cx="7637463" cy="3076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6" name="Přímá spojnice 5"/>
          <p:cNvCxnSpPr/>
          <p:nvPr/>
        </p:nvCxnSpPr>
        <p:spPr>
          <a:xfrm>
            <a:off x="6100089" y="5734866"/>
            <a:ext cx="165618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3012880" y="5205199"/>
            <a:ext cx="165618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6145228" y="4222698"/>
            <a:ext cx="165618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3840972" y="5205199"/>
            <a:ext cx="0" cy="84732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6928181" y="5734866"/>
            <a:ext cx="0" cy="84732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6973320" y="4222698"/>
            <a:ext cx="0" cy="84732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064868" y="5096775"/>
            <a:ext cx="2421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 </a:t>
            </a:r>
          </a:p>
          <a:p>
            <a:r>
              <a:rPr lang="cs-CZ" sz="1400" dirty="0" smtClean="0"/>
              <a:t>6110 Sales Retail </a:t>
            </a:r>
            <a:r>
              <a:rPr lang="cs-CZ" sz="1400" dirty="0" err="1" smtClean="0"/>
              <a:t>Domestic</a:t>
            </a:r>
            <a:r>
              <a:rPr lang="cs-CZ" sz="1400" dirty="0" smtClean="0"/>
              <a:t> </a:t>
            </a:r>
            <a:endParaRPr lang="cs-CZ" sz="14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064868" y="3568796"/>
            <a:ext cx="1908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 </a:t>
            </a:r>
          </a:p>
          <a:p>
            <a:r>
              <a:rPr lang="cs-CZ" sz="1400" dirty="0" smtClean="0"/>
              <a:t>5610  Sales VAT 25%</a:t>
            </a:r>
            <a:endParaRPr lang="cs-CZ" sz="1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868864" y="4573555"/>
            <a:ext cx="22541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 </a:t>
            </a:r>
          </a:p>
          <a:p>
            <a:r>
              <a:rPr lang="cs-CZ" sz="1400" dirty="0" smtClean="0"/>
              <a:t>2310 </a:t>
            </a:r>
            <a:r>
              <a:rPr lang="cs-CZ" sz="1400" dirty="0" err="1" smtClean="0"/>
              <a:t>Customer</a:t>
            </a:r>
            <a:r>
              <a:rPr lang="cs-CZ" sz="1400" dirty="0" smtClean="0"/>
              <a:t> </a:t>
            </a:r>
            <a:r>
              <a:rPr lang="cs-CZ" sz="1400" dirty="0" err="1" smtClean="0"/>
              <a:t>Domestic</a:t>
            </a:r>
            <a:r>
              <a:rPr lang="cs-CZ" sz="1400" dirty="0" smtClean="0"/>
              <a:t> </a:t>
            </a:r>
            <a:endParaRPr lang="cs-CZ" sz="1400" dirty="0"/>
          </a:p>
        </p:txBody>
      </p:sp>
      <p:cxnSp>
        <p:nvCxnSpPr>
          <p:cNvPr id="15" name="Přímá spojnice 14"/>
          <p:cNvCxnSpPr/>
          <p:nvPr/>
        </p:nvCxnSpPr>
        <p:spPr>
          <a:xfrm>
            <a:off x="431540" y="5169403"/>
            <a:ext cx="165618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1259632" y="5169403"/>
            <a:ext cx="0" cy="84732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369580" y="4539858"/>
            <a:ext cx="1728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 </a:t>
            </a:r>
          </a:p>
          <a:p>
            <a:r>
              <a:rPr lang="cs-CZ" sz="1400" dirty="0" smtClean="0"/>
              <a:t>2920 Bank </a:t>
            </a:r>
            <a:r>
              <a:rPr lang="cs-CZ" sz="1400" dirty="0" err="1" smtClean="0"/>
              <a:t>Account</a:t>
            </a:r>
            <a:endParaRPr lang="cs-CZ" sz="1400" dirty="0"/>
          </a:p>
        </p:txBody>
      </p:sp>
      <p:cxnSp>
        <p:nvCxnSpPr>
          <p:cNvPr id="18" name="Přímá spojnice se šipkou 17"/>
          <p:cNvCxnSpPr/>
          <p:nvPr/>
        </p:nvCxnSpPr>
        <p:spPr>
          <a:xfrm flipV="1">
            <a:off x="748210" y="5772078"/>
            <a:ext cx="0" cy="85744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 flipV="1">
            <a:off x="4294915" y="5783630"/>
            <a:ext cx="0" cy="85744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748210" y="6641071"/>
            <a:ext cx="3546705" cy="0"/>
          </a:xfrm>
          <a:prstGeom prst="line">
            <a:avLst/>
          </a:prstGeom>
          <a:ln>
            <a:solidFill>
              <a:srgbClr val="FF0000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2242026" y="6200799"/>
            <a:ext cx="1856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Applied payment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34475" y="5361303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183,75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3995935" y="5365534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187,50</a:t>
            </a:r>
            <a:endParaRPr lang="cs-CZ" dirty="0">
              <a:solidFill>
                <a:srgbClr val="FF0000"/>
              </a:solidFill>
            </a:endParaRPr>
          </a:p>
        </p:txBody>
      </p:sp>
      <p:cxnSp>
        <p:nvCxnSpPr>
          <p:cNvPr id="24" name="Přímá spojnice 23"/>
          <p:cNvCxnSpPr/>
          <p:nvPr/>
        </p:nvCxnSpPr>
        <p:spPr>
          <a:xfrm>
            <a:off x="1945310" y="4350442"/>
            <a:ext cx="165618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2773402" y="4350442"/>
            <a:ext cx="0" cy="84732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1502862" y="3699478"/>
            <a:ext cx="2541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 </a:t>
            </a:r>
          </a:p>
          <a:p>
            <a:r>
              <a:rPr lang="cs-CZ" sz="1400" dirty="0" smtClean="0"/>
              <a:t>9250  </a:t>
            </a:r>
            <a:r>
              <a:rPr lang="cs-CZ" sz="1400" dirty="0" err="1" smtClean="0"/>
              <a:t>Payment</a:t>
            </a:r>
            <a:r>
              <a:rPr lang="cs-CZ" sz="1400" dirty="0" smtClean="0"/>
              <a:t> </a:t>
            </a:r>
            <a:r>
              <a:rPr lang="cs-CZ" sz="1400" dirty="0" err="1" smtClean="0"/>
              <a:t>discount</a:t>
            </a:r>
            <a:r>
              <a:rPr lang="cs-CZ" sz="1400" dirty="0" smtClean="0"/>
              <a:t> </a:t>
            </a:r>
            <a:r>
              <a:rPr lang="cs-CZ" sz="1400" dirty="0" err="1" smtClean="0"/>
              <a:t>granted</a:t>
            </a:r>
            <a:endParaRPr lang="cs-CZ" sz="1400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1945310" y="4446832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3,75</a:t>
            </a:r>
            <a:endParaRPr lang="cs-CZ" dirty="0">
              <a:solidFill>
                <a:srgbClr val="FF0000"/>
              </a:solidFill>
            </a:endParaRPr>
          </a:p>
        </p:txBody>
      </p:sp>
      <p:cxnSp>
        <p:nvCxnSpPr>
          <p:cNvPr id="28" name="Přímá spojnice se šipkou 27"/>
          <p:cNvCxnSpPr/>
          <p:nvPr/>
        </p:nvCxnSpPr>
        <p:spPr>
          <a:xfrm flipV="1">
            <a:off x="2228236" y="4835165"/>
            <a:ext cx="13790" cy="180590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/>
          <p:nvPr/>
        </p:nvSpPr>
        <p:spPr>
          <a:xfrm>
            <a:off x="2891613" y="5397366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187,50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7129585" y="4461696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37,50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7145805" y="5911230"/>
            <a:ext cx="827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150,00</a:t>
            </a:r>
          </a:p>
          <a:p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31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Additional tasks</a:t>
            </a:r>
            <a:endParaRPr lang="en-ZA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Prepare Purchase order and post it </a:t>
            </a:r>
            <a:r>
              <a:rPr lang="en-ZA" sz="1600" dirty="0" smtClean="0">
                <a:solidFill>
                  <a:srgbClr val="FF0000"/>
                </a:solidFill>
              </a:rPr>
              <a:t>(F9)</a:t>
            </a:r>
          </a:p>
          <a:p>
            <a:r>
              <a:rPr lang="en-ZA" dirty="0" smtClean="0"/>
              <a:t>Enter data to General Journal </a:t>
            </a:r>
            <a:r>
              <a:rPr lang="en-ZA" sz="2000" dirty="0" smtClean="0"/>
              <a:t> </a:t>
            </a:r>
            <a:r>
              <a:rPr lang="en-ZA" sz="1600" dirty="0" smtClean="0">
                <a:solidFill>
                  <a:srgbClr val="FF0000"/>
                </a:solidFill>
              </a:rPr>
              <a:t>(Vendor, </a:t>
            </a:r>
            <a:r>
              <a:rPr lang="cs-CZ" sz="1600" dirty="0" smtClean="0">
                <a:solidFill>
                  <a:srgbClr val="FF0000"/>
                </a:solidFill>
              </a:rPr>
              <a:t>B</a:t>
            </a:r>
            <a:r>
              <a:rPr lang="en-ZA" sz="1600" dirty="0" err="1" smtClean="0">
                <a:solidFill>
                  <a:srgbClr val="FF0000"/>
                </a:solidFill>
              </a:rPr>
              <a:t>ank</a:t>
            </a:r>
            <a:r>
              <a:rPr lang="en-ZA" sz="1600" dirty="0" smtClean="0">
                <a:solidFill>
                  <a:srgbClr val="FF0000"/>
                </a:solidFill>
              </a:rPr>
              <a:t> </a:t>
            </a:r>
            <a:r>
              <a:rPr lang="en-ZA" sz="1600" dirty="0" smtClean="0">
                <a:solidFill>
                  <a:srgbClr val="FF0000"/>
                </a:solidFill>
              </a:rPr>
              <a:t>account and so on) </a:t>
            </a:r>
          </a:p>
          <a:p>
            <a:r>
              <a:rPr lang="en-ZA" dirty="0" smtClean="0"/>
              <a:t>Post </a:t>
            </a:r>
            <a:r>
              <a:rPr lang="en-ZA" dirty="0" smtClean="0"/>
              <a:t>GJ</a:t>
            </a:r>
            <a:r>
              <a:rPr lang="cs-CZ" dirty="0" smtClean="0"/>
              <a:t> (General </a:t>
            </a:r>
            <a:r>
              <a:rPr lang="cs-CZ" dirty="0" err="1" smtClean="0"/>
              <a:t>Journal</a:t>
            </a:r>
            <a:r>
              <a:rPr lang="cs-CZ" dirty="0" smtClean="0"/>
              <a:t>)</a:t>
            </a:r>
            <a:endParaRPr lang="en-ZA" dirty="0" smtClean="0"/>
          </a:p>
          <a:p>
            <a:r>
              <a:rPr lang="en-ZA" dirty="0" smtClean="0"/>
              <a:t>See Vendor entries</a:t>
            </a:r>
          </a:p>
          <a:p>
            <a:r>
              <a:rPr lang="en-ZA" dirty="0" smtClean="0"/>
              <a:t>Use icon Applied entries to see applied pair !! </a:t>
            </a:r>
          </a:p>
          <a:p>
            <a:r>
              <a:rPr lang="en-ZA" dirty="0" smtClean="0"/>
              <a:t>Can </a:t>
            </a:r>
            <a:r>
              <a:rPr lang="en-ZA" dirty="0" smtClean="0"/>
              <a:t>we </a:t>
            </a:r>
            <a:r>
              <a:rPr lang="en-ZA" dirty="0" err="1" smtClean="0"/>
              <a:t>Unapply</a:t>
            </a:r>
            <a:r>
              <a:rPr lang="en-ZA" dirty="0" smtClean="0"/>
              <a:t> </a:t>
            </a:r>
            <a:r>
              <a:rPr lang="en-ZA" dirty="0" smtClean="0"/>
              <a:t>entries for Customer (Vendor) entry window ?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169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section</a:t>
            </a:r>
            <a:r>
              <a:rPr lang="cs-CZ" dirty="0" smtClean="0"/>
              <a:t>  </a:t>
            </a:r>
            <a:br>
              <a:rPr lang="cs-CZ" dirty="0" smtClean="0"/>
            </a:br>
            <a:r>
              <a:rPr lang="cs-CZ" sz="2200" dirty="0" smtClean="0">
                <a:solidFill>
                  <a:srgbClr val="0070C0"/>
                </a:solidFill>
              </a:rPr>
              <a:t>(Basic </a:t>
            </a:r>
            <a:r>
              <a:rPr lang="cs-CZ" sz="2200" dirty="0" err="1" smtClean="0">
                <a:solidFill>
                  <a:srgbClr val="0070C0"/>
                </a:solidFill>
              </a:rPr>
              <a:t>of</a:t>
            </a:r>
            <a:r>
              <a:rPr lang="cs-CZ" sz="2200" dirty="0" smtClean="0">
                <a:solidFill>
                  <a:srgbClr val="0070C0"/>
                </a:solidFill>
              </a:rPr>
              <a:t> </a:t>
            </a:r>
            <a:r>
              <a:rPr lang="cs-CZ" sz="2200" smtClean="0">
                <a:solidFill>
                  <a:srgbClr val="0070C0"/>
                </a:solidFill>
              </a:rPr>
              <a:t>Payments</a:t>
            </a:r>
            <a:r>
              <a:rPr lang="cs-CZ" sz="2200" dirty="0" smtClean="0">
                <a:solidFill>
                  <a:srgbClr val="0070C0"/>
                </a:solidFill>
              </a:rPr>
              <a:t>) </a:t>
            </a:r>
            <a:endParaRPr lang="cs-CZ" sz="2200" dirty="0">
              <a:solidFill>
                <a:srgbClr val="0070C0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798534"/>
            <a:ext cx="4793291" cy="3590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9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General Journals and its use in G/L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enables to post and apply payment to „open“ invoices</a:t>
            </a:r>
          </a:p>
          <a:p>
            <a:r>
              <a:rPr lang="en-US" dirty="0" smtClean="0"/>
              <a:t>It enables to post an amount from one  account to another</a:t>
            </a:r>
          </a:p>
          <a:p>
            <a:r>
              <a:rPr lang="en-US" dirty="0" smtClean="0"/>
              <a:t>Recurring operations (periodic posting of similar transactions) are much more easier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37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General Journals and its use in G/L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You use the General Journal window to post transactions to G/L, bank, customer, vendor and fixed assets accounts. In a General Journal (</a:t>
            </a:r>
            <a:r>
              <a:rPr lang="en-US" sz="2000" b="1" dirty="0" smtClean="0">
                <a:solidFill>
                  <a:srgbClr val="FF0000"/>
                </a:solidFill>
              </a:rPr>
              <a:t>GJ</a:t>
            </a:r>
            <a:r>
              <a:rPr lang="en-US" sz="2000" dirty="0" smtClean="0"/>
              <a:t>), you enter the relevant information for the planned transaction, such as the posting date, amount and the accounts you want to post to. The information you enter in a Journal is temporary and can be changed as long as it is in the Journal.</a:t>
            </a:r>
          </a:p>
          <a:p>
            <a:endParaRPr lang="en-US" sz="2000" dirty="0" smtClean="0"/>
          </a:p>
          <a:p>
            <a:r>
              <a:rPr lang="en-US" sz="2000" dirty="0" smtClean="0"/>
              <a:t>If you often use the General Journal to post the same or similar journal lines, for example, in connection with payroll expenses you can you periodic one call Recurring Journals.   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797152"/>
            <a:ext cx="2964954" cy="17553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899592" y="5314969"/>
            <a:ext cx="2425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How</a:t>
            </a:r>
            <a:r>
              <a:rPr lang="cs-CZ" dirty="0" smtClean="0"/>
              <a:t> to </a:t>
            </a:r>
            <a:r>
              <a:rPr lang="cs-CZ" dirty="0" err="1" smtClean="0"/>
              <a:t>access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FF0000"/>
                </a:solidFill>
              </a:rPr>
              <a:t>GJ in G/L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5" name="Šipka doprava 4"/>
          <p:cNvSpPr/>
          <p:nvPr/>
        </p:nvSpPr>
        <p:spPr>
          <a:xfrm>
            <a:off x="3491880" y="5157192"/>
            <a:ext cx="1512168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574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625" y="833338"/>
            <a:ext cx="8472488" cy="579438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Applying</a:t>
            </a:r>
            <a:r>
              <a:rPr lang="cs-CZ" dirty="0" smtClean="0"/>
              <a:t> </a:t>
            </a:r>
            <a:r>
              <a:rPr lang="cs-CZ" dirty="0" err="1" smtClean="0"/>
              <a:t>principles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1523108" cy="17281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Obousměrná vodorovná šipka 3"/>
          <p:cNvSpPr/>
          <p:nvPr/>
        </p:nvSpPr>
        <p:spPr>
          <a:xfrm>
            <a:off x="2627784" y="1700807"/>
            <a:ext cx="3177280" cy="93610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Apply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561548"/>
            <a:ext cx="1753734" cy="1214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716016" y="2956302"/>
            <a:ext cx="364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customer</a:t>
            </a:r>
            <a:r>
              <a:rPr lang="cs-CZ" dirty="0" smtClean="0"/>
              <a:t> 10000 by Ctrl-F7</a:t>
            </a:r>
            <a:endParaRPr lang="cs-CZ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426" y="3353812"/>
            <a:ext cx="7686997" cy="32607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611560" y="1124744"/>
            <a:ext cx="850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Invoice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282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/>
              <a:t>Impacts</a:t>
            </a:r>
            <a:r>
              <a:rPr lang="cs-CZ" sz="3600" dirty="0"/>
              <a:t> to G/L (General </a:t>
            </a:r>
            <a:r>
              <a:rPr lang="cs-CZ" sz="3600" dirty="0" err="1"/>
              <a:t>Ledger</a:t>
            </a:r>
            <a:r>
              <a:rPr lang="cs-CZ" sz="3600" dirty="0"/>
              <a:t> </a:t>
            </a:r>
            <a:r>
              <a:rPr lang="cs-CZ" sz="3600" dirty="0" err="1"/>
              <a:t>Entries</a:t>
            </a:r>
            <a:r>
              <a:rPr lang="cs-CZ" sz="3600" dirty="0"/>
              <a:t>) 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6255053" y="4941168"/>
            <a:ext cx="165618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3167844" y="4411501"/>
            <a:ext cx="165618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6300192" y="3429000"/>
            <a:ext cx="165618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3995936" y="4411501"/>
            <a:ext cx="0" cy="84732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7083145" y="4941168"/>
            <a:ext cx="0" cy="84732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7128284" y="3429000"/>
            <a:ext cx="0" cy="84732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219832" y="4303077"/>
            <a:ext cx="2421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 </a:t>
            </a:r>
          </a:p>
          <a:p>
            <a:r>
              <a:rPr lang="cs-CZ" sz="1400" dirty="0" smtClean="0"/>
              <a:t>6110 Sales Retail </a:t>
            </a:r>
            <a:r>
              <a:rPr lang="cs-CZ" sz="1400" dirty="0" err="1" smtClean="0"/>
              <a:t>Domestic</a:t>
            </a:r>
            <a:r>
              <a:rPr lang="cs-CZ" sz="1400" dirty="0" smtClean="0"/>
              <a:t> </a:t>
            </a:r>
            <a:endParaRPr lang="cs-CZ" sz="14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6219832" y="2775098"/>
            <a:ext cx="1908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 </a:t>
            </a:r>
          </a:p>
          <a:p>
            <a:r>
              <a:rPr lang="cs-CZ" sz="1400" dirty="0" smtClean="0"/>
              <a:t>5610  Sales VAT 25%</a:t>
            </a:r>
            <a:endParaRPr lang="cs-CZ" sz="14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023828" y="3779857"/>
            <a:ext cx="22541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 </a:t>
            </a:r>
          </a:p>
          <a:p>
            <a:r>
              <a:rPr lang="cs-CZ" sz="1400" dirty="0" smtClean="0"/>
              <a:t>2310 </a:t>
            </a:r>
            <a:r>
              <a:rPr lang="cs-CZ" sz="1400" dirty="0" err="1" smtClean="0"/>
              <a:t>Customer</a:t>
            </a:r>
            <a:r>
              <a:rPr lang="cs-CZ" sz="1400" dirty="0" smtClean="0"/>
              <a:t> </a:t>
            </a:r>
            <a:r>
              <a:rPr lang="cs-CZ" sz="1400" dirty="0" err="1" smtClean="0"/>
              <a:t>Domestic</a:t>
            </a:r>
            <a:r>
              <a:rPr lang="cs-CZ" sz="1400" dirty="0" smtClean="0"/>
              <a:t> </a:t>
            </a:r>
            <a:endParaRPr lang="cs-CZ" sz="1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7295011" y="5180166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123,30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3023828" y="4650499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154,13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7308304" y="3661136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30,83</a:t>
            </a:r>
            <a:endParaRPr lang="cs-CZ" dirty="0"/>
          </a:p>
        </p:txBody>
      </p:sp>
      <p:cxnSp>
        <p:nvCxnSpPr>
          <p:cNvPr id="18" name="Přímá spojnice 17"/>
          <p:cNvCxnSpPr/>
          <p:nvPr/>
        </p:nvCxnSpPr>
        <p:spPr>
          <a:xfrm>
            <a:off x="863588" y="4382653"/>
            <a:ext cx="165618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1691680" y="4382653"/>
            <a:ext cx="0" cy="84732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683568" y="4577263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154,13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4139952" y="4628350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154,13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801628" y="3753108"/>
            <a:ext cx="1728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 </a:t>
            </a:r>
          </a:p>
          <a:p>
            <a:r>
              <a:rPr lang="cs-CZ" sz="1400" dirty="0" smtClean="0"/>
              <a:t>2920 Bank </a:t>
            </a:r>
            <a:r>
              <a:rPr lang="cs-CZ" sz="1400" dirty="0" err="1" smtClean="0"/>
              <a:t>Account</a:t>
            </a:r>
            <a:endParaRPr lang="cs-CZ" sz="1400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55" y="1474025"/>
            <a:ext cx="5036045" cy="1897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Přímá spojnice se šipkou 3"/>
          <p:cNvCxnSpPr/>
          <p:nvPr/>
        </p:nvCxnSpPr>
        <p:spPr>
          <a:xfrm flipV="1">
            <a:off x="1097303" y="5019831"/>
            <a:ext cx="0" cy="85744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 flipV="1">
            <a:off x="4644008" y="5022549"/>
            <a:ext cx="0" cy="85744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1097303" y="5877272"/>
            <a:ext cx="3546705" cy="0"/>
          </a:xfrm>
          <a:prstGeom prst="line">
            <a:avLst/>
          </a:prstGeom>
          <a:ln>
            <a:solidFill>
              <a:srgbClr val="FF0000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1869458" y="5407101"/>
            <a:ext cx="1856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Applied payment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48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499404" cy="579438"/>
          </a:xfrm>
        </p:spPr>
        <p:txBody>
          <a:bodyPr/>
          <a:lstStyle/>
          <a:p>
            <a:r>
              <a:rPr lang="en-US" dirty="0" smtClean="0"/>
              <a:t>General Journal Structure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GJ </a:t>
            </a:r>
            <a:r>
              <a:rPr lang="cs-CZ" dirty="0" err="1" smtClean="0"/>
              <a:t>structure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371850DC-A6CE-4D32-BD15-ACE49A71433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1642609" cy="16561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802801"/>
            <a:ext cx="6578724" cy="148218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Obdélník 5"/>
          <p:cNvSpPr/>
          <p:nvPr/>
        </p:nvSpPr>
        <p:spPr>
          <a:xfrm>
            <a:off x="1555065" y="3645309"/>
            <a:ext cx="7160807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1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</a:t>
            </a:r>
            <a:r>
              <a:rPr lang="cs-CZ" sz="1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r>
              <a:rPr lang="en-GB" sz="1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cs-CZ" sz="1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or</a:t>
            </a:r>
            <a:r>
              <a:rPr lang="cs-CZ" sz="1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cs-CZ" sz="1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mouse</a:t>
            </a:r>
            <a:r>
              <a:rPr lang="cs-CZ" sz="1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cs-CZ" sz="1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cursor</a:t>
            </a:r>
            <a:r>
              <a:rPr lang="cs-CZ" sz="1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GB" sz="1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 </a:t>
            </a:r>
            <a:r>
              <a:rPr lang="en-GB" sz="1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access list of open documents (Invoices and Credit Memos)</a:t>
            </a:r>
            <a:endParaRPr lang="en-GB" sz="1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Šipka dolů 6"/>
          <p:cNvSpPr/>
          <p:nvPr/>
        </p:nvSpPr>
        <p:spPr>
          <a:xfrm>
            <a:off x="8100392" y="2909239"/>
            <a:ext cx="432048" cy="534496"/>
          </a:xfrm>
          <a:prstGeom prst="downArrow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nice se šipkou 8"/>
          <p:cNvCxnSpPr/>
          <p:nvPr/>
        </p:nvCxnSpPr>
        <p:spPr>
          <a:xfrm flipV="1">
            <a:off x="4283968" y="3068960"/>
            <a:ext cx="0" cy="2672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2987824" y="3349540"/>
            <a:ext cx="47291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smtClean="0"/>
              <a:t>Code 10000 represents through Customer Posting Group G/L Account 2310</a:t>
            </a:r>
            <a:endParaRPr lang="en-GB" sz="1050" dirty="0"/>
          </a:p>
        </p:txBody>
      </p:sp>
      <p:cxnSp>
        <p:nvCxnSpPr>
          <p:cNvPr id="13" name="Přímá spojnice se šipkou 12"/>
          <p:cNvCxnSpPr/>
          <p:nvPr/>
        </p:nvCxnSpPr>
        <p:spPr>
          <a:xfrm>
            <a:off x="7308304" y="1556792"/>
            <a:ext cx="0" cy="987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3785748" y="1290680"/>
            <a:ext cx="44726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 smtClean="0">
                <a:solidFill>
                  <a:srgbClr val="FF0000"/>
                </a:solidFill>
              </a:rPr>
              <a:t>Code NBL represents through Bank Account Posting Group G/L Account 2920</a:t>
            </a:r>
            <a:endParaRPr lang="en-GB" sz="1050" b="1" dirty="0">
              <a:solidFill>
                <a:srgbClr val="FF0000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1966137" y="4313406"/>
            <a:ext cx="6338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b="1" dirty="0" smtClean="0">
                <a:ln/>
                <a:solidFill>
                  <a:srgbClr val="2E5A95"/>
                </a:solidFill>
              </a:rPr>
              <a:t>See list of open documents on the next slide</a:t>
            </a:r>
            <a:endParaRPr lang="en-US" b="1" dirty="0">
              <a:ln/>
              <a:solidFill>
                <a:srgbClr val="2E5A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37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0128" y="620688"/>
            <a:ext cx="8499404" cy="579438"/>
          </a:xfrm>
        </p:spPr>
        <p:txBody>
          <a:bodyPr/>
          <a:lstStyle/>
          <a:p>
            <a:r>
              <a:rPr lang="en-US" dirty="0" smtClean="0"/>
              <a:t>Posted Entries of different types( Customer Entries, Payment Entries, Credit Memo Entries,…..)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err="1" smtClean="0"/>
              <a:t>Posted</a:t>
            </a:r>
            <a:r>
              <a:rPr lang="cs-CZ" dirty="0" smtClean="0"/>
              <a:t> </a:t>
            </a:r>
            <a:r>
              <a:rPr lang="cs-CZ" dirty="0" err="1" smtClean="0"/>
              <a:t>Customer</a:t>
            </a:r>
            <a:r>
              <a:rPr lang="cs-CZ" dirty="0" smtClean="0"/>
              <a:t> </a:t>
            </a:r>
            <a:r>
              <a:rPr lang="cs-CZ" dirty="0" err="1" smtClean="0"/>
              <a:t>Ledger</a:t>
            </a:r>
            <a:r>
              <a:rPr lang="cs-CZ" dirty="0" smtClean="0"/>
              <a:t>  </a:t>
            </a:r>
            <a:r>
              <a:rPr lang="cs-CZ" dirty="0" err="1" smtClean="0"/>
              <a:t>Entries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371850DC-A6CE-4D32-BD15-ACE49A71433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099" y="1541863"/>
            <a:ext cx="6849542" cy="44229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Obdélník 6"/>
          <p:cNvSpPr/>
          <p:nvPr/>
        </p:nvSpPr>
        <p:spPr>
          <a:xfrm>
            <a:off x="467544" y="6133946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ZA" b="1" dirty="0" smtClean="0">
                <a:ln/>
                <a:solidFill>
                  <a:srgbClr val="2E5A95"/>
                </a:solidFill>
              </a:rPr>
              <a:t>Select </a:t>
            </a:r>
            <a:r>
              <a:rPr lang="cs-CZ" b="1" dirty="0" err="1" smtClean="0">
                <a:ln/>
                <a:solidFill>
                  <a:srgbClr val="2E5A95"/>
                </a:solidFill>
              </a:rPr>
              <a:t>one</a:t>
            </a:r>
            <a:r>
              <a:rPr lang="cs-CZ" b="1" dirty="0" smtClean="0">
                <a:ln/>
                <a:solidFill>
                  <a:srgbClr val="2E5A95"/>
                </a:solidFill>
              </a:rPr>
              <a:t> </a:t>
            </a:r>
            <a:r>
              <a:rPr lang="en-ZA" b="1" dirty="0" smtClean="0">
                <a:ln/>
                <a:solidFill>
                  <a:srgbClr val="2E5A95"/>
                </a:solidFill>
              </a:rPr>
              <a:t>document </a:t>
            </a:r>
            <a:r>
              <a:rPr lang="en-ZA" b="1" dirty="0" smtClean="0">
                <a:ln/>
                <a:solidFill>
                  <a:srgbClr val="2E5A95"/>
                </a:solidFill>
              </a:rPr>
              <a:t>and </a:t>
            </a:r>
            <a:r>
              <a:rPr lang="en-ZA" b="1" dirty="0" smtClean="0">
                <a:ln/>
                <a:solidFill>
                  <a:srgbClr val="2E5A95"/>
                </a:solidFill>
              </a:rPr>
              <a:t>click </a:t>
            </a:r>
            <a:r>
              <a:rPr lang="en-ZA" b="1" dirty="0" smtClean="0">
                <a:ln/>
                <a:solidFill>
                  <a:srgbClr val="2E5A95"/>
                </a:solidFill>
              </a:rPr>
              <a:t>on the OK button to see it (or use </a:t>
            </a:r>
            <a:r>
              <a:rPr lang="en-ZA" b="1" dirty="0" smtClean="0">
                <a:ln/>
                <a:solidFill>
                  <a:srgbClr val="2E5A95"/>
                </a:solidFill>
              </a:rPr>
              <a:t>Navigate </a:t>
            </a:r>
            <a:r>
              <a:rPr lang="en-ZA" b="1" dirty="0" smtClean="0">
                <a:ln/>
                <a:solidFill>
                  <a:srgbClr val="2E5A95"/>
                </a:solidFill>
              </a:rPr>
              <a:t>icon)</a:t>
            </a:r>
            <a:endParaRPr lang="en-ZA" b="1" dirty="0">
              <a:ln/>
              <a:solidFill>
                <a:srgbClr val="2E5A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58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Create new Sale Order</a:t>
            </a:r>
            <a:endParaRPr lang="en-ZA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err="1" smtClean="0"/>
              <a:t>Preparing</a:t>
            </a:r>
            <a:r>
              <a:rPr lang="cs-CZ" dirty="0" smtClean="0"/>
              <a:t>  data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simple</a:t>
            </a:r>
            <a:r>
              <a:rPr lang="cs-CZ" dirty="0" smtClean="0"/>
              <a:t> </a:t>
            </a:r>
            <a:r>
              <a:rPr lang="cs-CZ" dirty="0" err="1" smtClean="0"/>
              <a:t>example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67544" y="1556792"/>
            <a:ext cx="741682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Customer</a:t>
            </a:r>
            <a:r>
              <a:rPr lang="cs-CZ" dirty="0" smtClean="0"/>
              <a:t> 10000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377" y="2204864"/>
            <a:ext cx="7424991" cy="1123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459377" y="3573016"/>
            <a:ext cx="7326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Change manually Unit price to 150 in order to get more simple data </a:t>
            </a:r>
            <a:r>
              <a:rPr lang="en-ZA" dirty="0" smtClean="0"/>
              <a:t>later!</a:t>
            </a:r>
            <a:endParaRPr lang="en-ZA" dirty="0"/>
          </a:p>
        </p:txBody>
      </p:sp>
      <p:sp>
        <p:nvSpPr>
          <p:cNvPr id="7" name="Šipka dolů 6"/>
          <p:cNvSpPr/>
          <p:nvPr/>
        </p:nvSpPr>
        <p:spPr>
          <a:xfrm>
            <a:off x="2987823" y="3976964"/>
            <a:ext cx="2592288" cy="11819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3850996" y="4169709"/>
            <a:ext cx="8659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F9</a:t>
            </a:r>
            <a:endParaRPr lang="cs-CZ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22" y="5285784"/>
            <a:ext cx="1640690" cy="11675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6908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Customer Ledger Entries</a:t>
            </a:r>
            <a:r>
              <a:rPr lang="cs-CZ" sz="2400" dirty="0" smtClean="0"/>
              <a:t> (CLE)</a:t>
            </a:r>
            <a:r>
              <a:rPr lang="en-US" sz="2400" dirty="0" smtClean="0"/>
              <a:t> – see our PWP show about SO  </a:t>
            </a:r>
            <a:endParaRPr lang="en-US" sz="24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err="1" smtClean="0"/>
              <a:t>Customer</a:t>
            </a:r>
            <a:r>
              <a:rPr lang="cs-CZ" dirty="0" smtClean="0"/>
              <a:t> </a:t>
            </a:r>
            <a:r>
              <a:rPr lang="cs-CZ" dirty="0" err="1" smtClean="0"/>
              <a:t>Ledger</a:t>
            </a:r>
            <a:r>
              <a:rPr lang="cs-CZ" dirty="0" smtClean="0"/>
              <a:t> </a:t>
            </a:r>
            <a:r>
              <a:rPr lang="cs-CZ" dirty="0" err="1" smtClean="0"/>
              <a:t>Entries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3634233" cy="18935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12272"/>
            <a:ext cx="7120210" cy="188366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230343" y="1986269"/>
            <a:ext cx="43867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Author modified columns of CLE to </a:t>
            </a:r>
            <a:r>
              <a:rPr lang="en-US" dirty="0" smtClean="0"/>
              <a:t>s</a:t>
            </a:r>
            <a:r>
              <a:rPr lang="cs-CZ" dirty="0" smtClean="0"/>
              <a:t>e</a:t>
            </a:r>
            <a:r>
              <a:rPr lang="en-US" dirty="0" smtClean="0"/>
              <a:t>e </a:t>
            </a:r>
            <a:r>
              <a:rPr lang="en-US" dirty="0" smtClean="0"/>
              <a:t>fields</a:t>
            </a:r>
          </a:p>
          <a:p>
            <a:r>
              <a:rPr lang="en-US" dirty="0" smtClean="0"/>
              <a:t>Open and Entry number as </a:t>
            </a:r>
            <a:r>
              <a:rPr lang="en-US" dirty="0" smtClean="0"/>
              <a:t>well!</a:t>
            </a:r>
            <a:endParaRPr lang="en-US" dirty="0"/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5076056" y="4654106"/>
            <a:ext cx="0" cy="43107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4174144" y="4151455"/>
            <a:ext cx="3299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dirty="0" smtClean="0">
                <a:solidFill>
                  <a:srgbClr val="FF0000"/>
                </a:solidFill>
              </a:rPr>
              <a:t>Checked</a:t>
            </a:r>
            <a:r>
              <a:rPr lang="en-ZA" sz="1200" b="1" dirty="0" smtClean="0">
                <a:solidFill>
                  <a:srgbClr val="FF0000"/>
                </a:solidFill>
              </a:rPr>
              <a:t> Open field </a:t>
            </a:r>
            <a:r>
              <a:rPr lang="en-ZA" sz="1200" dirty="0" smtClean="0">
                <a:solidFill>
                  <a:srgbClr val="FF0000"/>
                </a:solidFill>
              </a:rPr>
              <a:t>means, that this invoice was</a:t>
            </a:r>
          </a:p>
          <a:p>
            <a:r>
              <a:rPr lang="en-ZA" sz="1200" dirty="0" smtClean="0">
                <a:solidFill>
                  <a:srgbClr val="FF0000"/>
                </a:solidFill>
              </a:rPr>
              <a:t>not paid yet (applied by payment)  </a:t>
            </a:r>
            <a:endParaRPr lang="en-ZA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63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568</Words>
  <Application>Microsoft Office PowerPoint</Application>
  <PresentationFormat>Předvádění na obrazovce (4:3)</PresentationFormat>
  <Paragraphs>92</Paragraphs>
  <Slides>16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Calibri</vt:lpstr>
      <vt:lpstr>Motiv systému Office</vt:lpstr>
      <vt:lpstr>Introduction to MS Dynamics NAV  (Basic of payments)</vt:lpstr>
      <vt:lpstr>General Journals and its use in G/L</vt:lpstr>
      <vt:lpstr>General Journals and its use in G/L</vt:lpstr>
      <vt:lpstr>Applying principles</vt:lpstr>
      <vt:lpstr>Impacts to G/L (General Ledger Entries) </vt:lpstr>
      <vt:lpstr>General Journal Structure</vt:lpstr>
      <vt:lpstr>Posted Entries of different types( Customer Entries, Payment Entries, Credit Memo Entries,…..)</vt:lpstr>
      <vt:lpstr>Create new Sale Order</vt:lpstr>
      <vt:lpstr>Customer Ledger Entries (CLE) – see our PWP show about SO  </vt:lpstr>
      <vt:lpstr>G/L Journal is prepared to be posted  </vt:lpstr>
      <vt:lpstr>GJ after application entry for setup payment  </vt:lpstr>
      <vt:lpstr>How to find out what we have done so far</vt:lpstr>
      <vt:lpstr>How to find out what we have done so far</vt:lpstr>
      <vt:lpstr>Prezentace aplikace PowerPoint</vt:lpstr>
      <vt:lpstr>Additional tasks</vt:lpstr>
      <vt:lpstr>End of the section   (Basic of Payments)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Jaromír Skorkovský</cp:lastModifiedBy>
  <cp:revision>121</cp:revision>
  <dcterms:created xsi:type="dcterms:W3CDTF">2014-09-15T11:04:04Z</dcterms:created>
  <dcterms:modified xsi:type="dcterms:W3CDTF">2019-10-09T09:42:46Z</dcterms:modified>
</cp:coreProperties>
</file>