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4" r:id="rId4"/>
    <p:sldId id="268" r:id="rId5"/>
    <p:sldId id="258" r:id="rId6"/>
    <p:sldId id="259" r:id="rId7"/>
    <p:sldId id="257" r:id="rId8"/>
    <p:sldId id="260" r:id="rId9"/>
    <p:sldId id="262" r:id="rId10"/>
    <p:sldId id="270" r:id="rId11"/>
    <p:sldId id="263" r:id="rId12"/>
    <p:sldId id="272" r:id="rId13"/>
    <p:sldId id="264" r:id="rId14"/>
    <p:sldId id="273" r:id="rId15"/>
    <p:sldId id="267" r:id="rId16"/>
    <p:sldId id="26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3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11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44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99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16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64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99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45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76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73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5A1F3-7291-4550-AECA-2BE4B8435954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Linear programming-introduction  </a:t>
            </a:r>
            <a:endParaRPr lang="en-ZA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Ing.J.Skorkovský,CSc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2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Solver</a:t>
            </a:r>
            <a:r>
              <a:rPr lang="cs-CZ" dirty="0" smtClean="0"/>
              <a:t> start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7963"/>
            <a:ext cx="6887369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738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Use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Solver</a:t>
            </a:r>
            <a:r>
              <a:rPr lang="cs-CZ" sz="2400" b="1" dirty="0" smtClean="0"/>
              <a:t> (Czech- not </a:t>
            </a:r>
            <a:r>
              <a:rPr lang="cs-CZ" sz="2400" b="1" dirty="0" err="1" smtClean="0"/>
              <a:t>for</a:t>
            </a:r>
            <a:r>
              <a:rPr lang="cs-CZ" sz="2400" b="1" dirty="0" smtClean="0"/>
              <a:t> MHP_AOPR ) </a:t>
            </a:r>
            <a:r>
              <a:rPr lang="cs-CZ" sz="1600" dirty="0" smtClean="0"/>
              <a:t> </a:t>
            </a:r>
            <a:endParaRPr lang="cs-CZ" sz="1600" dirty="0"/>
          </a:p>
        </p:txBody>
      </p:sp>
      <p:sp>
        <p:nvSpPr>
          <p:cNvPr id="10" name="Pravá složená závorka 9"/>
          <p:cNvSpPr/>
          <p:nvPr/>
        </p:nvSpPr>
        <p:spPr>
          <a:xfrm>
            <a:off x="4644008" y="1268760"/>
            <a:ext cx="272958" cy="1728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949284" y="1919792"/>
            <a:ext cx="3466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 = x1*c1 + x2*c2 = </a:t>
            </a:r>
            <a:r>
              <a:rPr lang="cs-CZ" dirty="0" smtClean="0">
                <a:solidFill>
                  <a:srgbClr val="FF0000"/>
                </a:solidFill>
              </a:rPr>
              <a:t>40</a:t>
            </a:r>
            <a:r>
              <a:rPr lang="cs-CZ" dirty="0" smtClean="0"/>
              <a:t>*x1+</a:t>
            </a:r>
            <a:r>
              <a:rPr lang="cs-CZ" dirty="0" smtClean="0">
                <a:solidFill>
                  <a:srgbClr val="00B0F0"/>
                </a:solidFill>
              </a:rPr>
              <a:t>30</a:t>
            </a:r>
            <a:r>
              <a:rPr lang="cs-CZ" dirty="0" smtClean="0"/>
              <a:t>*x2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70" y="1366953"/>
            <a:ext cx="4249031" cy="153180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64088" y="2459630"/>
            <a:ext cx="3470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E7=C7*C4+D7*D4=4*x1+3*x2=120</a:t>
            </a:r>
          </a:p>
          <a:p>
            <a:r>
              <a:rPr lang="cs-CZ" dirty="0" smtClean="0"/>
              <a:t>E8=C8*C4+D8*D4=x1+2*x2=40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201648"/>
            <a:ext cx="5361905" cy="2466667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 flipV="1">
            <a:off x="2699792" y="2210990"/>
            <a:ext cx="360040" cy="1578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99592" y="4530413"/>
            <a:ext cx="1368152" cy="304711"/>
          </a:xfrm>
          <a:prstGeom prst="rect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V="1">
            <a:off x="2043527" y="2060848"/>
            <a:ext cx="224217" cy="2469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528" y="4590252"/>
            <a:ext cx="4057143" cy="138095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83" y="1366953"/>
            <a:ext cx="1095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7308304" y="1690803"/>
            <a:ext cx="432048" cy="2289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311552" y="1348597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E5 =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253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430" y="33722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      Use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solver</a:t>
            </a:r>
            <a:r>
              <a:rPr lang="cs-CZ" sz="3600" dirty="0" smtClean="0"/>
              <a:t> (</a:t>
            </a:r>
            <a:r>
              <a:rPr lang="cs-CZ" sz="3600" dirty="0" err="1" smtClean="0"/>
              <a:t>for</a:t>
            </a:r>
            <a:r>
              <a:rPr lang="cs-CZ" sz="3600" dirty="0" smtClean="0"/>
              <a:t> MPH_AOPR)</a:t>
            </a:r>
            <a:endParaRPr lang="cs-CZ" sz="3600" dirty="0"/>
          </a:p>
        </p:txBody>
      </p:sp>
      <p:sp>
        <p:nvSpPr>
          <p:cNvPr id="3" name="Pravá složená závorka 2"/>
          <p:cNvSpPr/>
          <p:nvPr/>
        </p:nvSpPr>
        <p:spPr>
          <a:xfrm>
            <a:off x="4705529" y="1268760"/>
            <a:ext cx="272958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949284" y="1919792"/>
            <a:ext cx="3466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 = x1*c1 + x2*c2 = </a:t>
            </a:r>
            <a:r>
              <a:rPr lang="cs-CZ" dirty="0" smtClean="0">
                <a:solidFill>
                  <a:srgbClr val="FF0000"/>
                </a:solidFill>
              </a:rPr>
              <a:t>40</a:t>
            </a:r>
            <a:r>
              <a:rPr lang="cs-CZ" dirty="0" smtClean="0"/>
              <a:t>*x1+</a:t>
            </a:r>
            <a:r>
              <a:rPr lang="cs-CZ" dirty="0" smtClean="0">
                <a:solidFill>
                  <a:srgbClr val="00B0F0"/>
                </a:solidFill>
              </a:rPr>
              <a:t>30</a:t>
            </a:r>
            <a:r>
              <a:rPr lang="cs-CZ" dirty="0" smtClean="0"/>
              <a:t>*x2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16068" y="2360746"/>
            <a:ext cx="3910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F10=D10*D6+E10*E6=4*x1+3*x2=120</a:t>
            </a:r>
          </a:p>
          <a:p>
            <a:r>
              <a:rPr lang="cs-CZ" dirty="0" smtClean="0"/>
              <a:t>F11=D11*D6+E11*D6=x1+2*x2=40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8" y="3284984"/>
            <a:ext cx="3386510" cy="345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63688" y="6445109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Solve</a:t>
            </a:r>
            <a:r>
              <a:rPr lang="cs-CZ" sz="1000" b="1" dirty="0" smtClean="0">
                <a:solidFill>
                  <a:srgbClr val="FF0000"/>
                </a:solidFill>
              </a:rPr>
              <a:t> </a:t>
            </a:r>
            <a:r>
              <a:rPr lang="cs-CZ" sz="1000" b="1" dirty="0" err="1" smtClean="0">
                <a:solidFill>
                  <a:srgbClr val="FF0000"/>
                </a:solidFill>
              </a:rPr>
              <a:t>it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115616" y="3568398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solidFill>
                  <a:srgbClr val="FF0000"/>
                </a:solidFill>
              </a:rPr>
              <a:t>Target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214651" y="3967019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Variables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28679" y="4779600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Restrictions</a:t>
            </a:r>
            <a:endParaRPr lang="cs-CZ" sz="10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12" y="900661"/>
            <a:ext cx="1095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87" y="3399972"/>
            <a:ext cx="1171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58" y="3789075"/>
            <a:ext cx="1228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8" y="1287390"/>
            <a:ext cx="4142352" cy="194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>
            <a:off x="1641722" y="1268760"/>
            <a:ext cx="1879067" cy="1091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55" y="4714156"/>
            <a:ext cx="38766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Šipka doprava 15"/>
          <p:cNvSpPr/>
          <p:nvPr/>
        </p:nvSpPr>
        <p:spPr>
          <a:xfrm>
            <a:off x="4067944" y="4941168"/>
            <a:ext cx="504056" cy="6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3605516" y="3057578"/>
            <a:ext cx="1285785" cy="684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 flipV="1">
            <a:off x="3739789" y="2823994"/>
            <a:ext cx="1276279" cy="714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1926356" y="2420888"/>
            <a:ext cx="1493516" cy="131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3275856" y="2683911"/>
            <a:ext cx="1044116" cy="497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nice se šipkou 22"/>
          <p:cNvCxnSpPr/>
          <p:nvPr/>
        </p:nvCxnSpPr>
        <p:spPr>
          <a:xfrm flipH="1">
            <a:off x="1378669" y="3181039"/>
            <a:ext cx="1897187" cy="13280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58814" y="877920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F7 =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1300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Řešitele (use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Solver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3" y="1719476"/>
            <a:ext cx="7885714" cy="3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Solver</a:t>
            </a:r>
            <a:r>
              <a:rPr lang="cs-CZ" dirty="0" smtClean="0"/>
              <a:t> (</a:t>
            </a:r>
            <a:r>
              <a:rPr lang="cs-CZ" dirty="0" err="1" smtClean="0"/>
              <a:t>English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797775" cy="216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44196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2797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5064"/>
            <a:ext cx="4389295" cy="231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372200" y="3284984"/>
            <a:ext cx="1508975" cy="375692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3193311" y="3660676"/>
            <a:ext cx="3178889" cy="200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755576" y="5805264"/>
            <a:ext cx="15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New  Excel List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>
            <a:off x="2483768" y="5805264"/>
            <a:ext cx="709543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540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Změna úlohy- </a:t>
            </a:r>
            <a:r>
              <a:rPr lang="cs-CZ" sz="1200" dirty="0" smtClean="0"/>
              <a:t>jiné výnosy jiná omezení typu práce na dvou strojích a jejich kapacitní omezení </a:t>
            </a:r>
            <a:br>
              <a:rPr lang="cs-CZ" sz="1200" dirty="0" smtClean="0"/>
            </a:br>
            <a:r>
              <a:rPr lang="cs-CZ" sz="1200" dirty="0" smtClean="0">
                <a:solidFill>
                  <a:srgbClr val="FF0000"/>
                </a:solidFill>
              </a:rPr>
              <a:t>(</a:t>
            </a:r>
            <a:r>
              <a:rPr lang="en-US" sz="1200" b="1" dirty="0" smtClean="0">
                <a:solidFill>
                  <a:srgbClr val="FF0000"/>
                </a:solidFill>
              </a:rPr>
              <a:t>Change of parameters- not necessary </a:t>
            </a:r>
            <a:r>
              <a:rPr lang="en-US" sz="1200" b="1" dirty="0" err="1" smtClean="0">
                <a:solidFill>
                  <a:srgbClr val="FF0000"/>
                </a:solidFill>
              </a:rPr>
              <a:t>fo</a:t>
            </a:r>
            <a:r>
              <a:rPr lang="cs-CZ" sz="1200" b="1" dirty="0" smtClean="0">
                <a:solidFill>
                  <a:srgbClr val="FF0000"/>
                </a:solidFill>
              </a:rPr>
              <a:t>r</a:t>
            </a:r>
            <a:r>
              <a:rPr lang="en-US" sz="1200" b="1" dirty="0" smtClean="0">
                <a:solidFill>
                  <a:srgbClr val="FF0000"/>
                </a:solidFill>
              </a:rPr>
              <a:t> MPH_AOPR</a:t>
            </a:r>
            <a:r>
              <a:rPr lang="cs-CZ" sz="1200" b="1" dirty="0" smtClean="0">
                <a:solidFill>
                  <a:srgbClr val="FF0000"/>
                </a:solidFill>
              </a:rPr>
              <a:t> !!!!!</a:t>
            </a:r>
            <a:r>
              <a:rPr lang="cs-CZ" sz="1200" dirty="0" smtClean="0">
                <a:solidFill>
                  <a:srgbClr val="FF0000"/>
                </a:solidFill>
              </a:rPr>
              <a:t>)</a:t>
            </a:r>
            <a:endParaRPr lang="cs-CZ" sz="1200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0" y="1700808"/>
            <a:ext cx="4200000" cy="16095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721" y="1700808"/>
            <a:ext cx="4329735" cy="23561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6" y="3789040"/>
            <a:ext cx="4276190" cy="1533333"/>
          </a:xfrm>
          <a:prstGeom prst="rect">
            <a:avLst/>
          </a:prstGeom>
        </p:spPr>
      </p:pic>
      <p:sp>
        <p:nvSpPr>
          <p:cNvPr id="8" name="Šipka dolů 7"/>
          <p:cNvSpPr/>
          <p:nvPr/>
        </p:nvSpPr>
        <p:spPr>
          <a:xfrm>
            <a:off x="2123728" y="3068960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4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0270"/>
            <a:ext cx="4141068" cy="49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ný popisek 4"/>
          <p:cNvSpPr/>
          <p:nvPr/>
        </p:nvSpPr>
        <p:spPr>
          <a:xfrm>
            <a:off x="7020272" y="980728"/>
            <a:ext cx="1163034" cy="944554"/>
          </a:xfrm>
          <a:prstGeom prst="wedgeEllipseCallout">
            <a:avLst>
              <a:gd name="adj1" fmla="val -297627"/>
              <a:gd name="adj2" fmla="val 1750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7380312" y="1317045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OK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4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Slitting and Levelling of material (coils, bars, sheets)-</a:t>
            </a:r>
            <a:r>
              <a:rPr lang="en-US" sz="2400" dirty="0" smtClean="0">
                <a:solidFill>
                  <a:srgbClr val="00B050"/>
                </a:solidFill>
              </a:rPr>
              <a:t>Cutting material, trimming,…</a:t>
            </a:r>
          </a:p>
          <a:p>
            <a:r>
              <a:rPr lang="en-US" sz="2400" b="1" dirty="0" smtClean="0"/>
              <a:t>Blending - </a:t>
            </a:r>
            <a:r>
              <a:rPr lang="en-US" sz="2400" dirty="0" smtClean="0">
                <a:solidFill>
                  <a:srgbClr val="00B050"/>
                </a:solidFill>
              </a:rPr>
              <a:t>blending, diet, feeding rations for animals, .. </a:t>
            </a:r>
            <a:endParaRPr lang="en-US" sz="2400" dirty="0" smtClean="0"/>
          </a:p>
          <a:p>
            <a:r>
              <a:rPr lang="en-US" sz="2400" b="1" dirty="0" smtClean="0"/>
              <a:t>Transport problems - </a:t>
            </a:r>
            <a:r>
              <a:rPr lang="en-US" sz="2400" dirty="0" smtClean="0">
                <a:solidFill>
                  <a:srgbClr val="00B050"/>
                </a:solidFill>
              </a:rPr>
              <a:t>material flow from stock to the destination and route planning - shortest route</a:t>
            </a:r>
          </a:p>
          <a:p>
            <a:r>
              <a:rPr lang="en-US" sz="2400" b="1" dirty="0" smtClean="0"/>
              <a:t>Assignment of resources with limited capacities  - </a:t>
            </a:r>
            <a:r>
              <a:rPr lang="en-US" sz="2400" dirty="0" smtClean="0">
                <a:solidFill>
                  <a:srgbClr val="00B050"/>
                </a:solidFill>
              </a:rPr>
              <a:t>CCR </a:t>
            </a:r>
          </a:p>
          <a:p>
            <a:r>
              <a:rPr lang="en-US" sz="2400" b="1" dirty="0" smtClean="0"/>
              <a:t>Sources</a:t>
            </a:r>
            <a:r>
              <a:rPr lang="en-US" sz="2400" dirty="0" smtClean="0"/>
              <a:t> : </a:t>
            </a:r>
            <a:r>
              <a:rPr lang="en-US" sz="1800" dirty="0" smtClean="0"/>
              <a:t>Operation Management, Quality and Competitiveness in a global environment, Russel and Taylor </a:t>
            </a:r>
            <a:r>
              <a:rPr lang="en-US" sz="1200" dirty="0" smtClean="0">
                <a:solidFill>
                  <a:srgbClr val="FF0000"/>
                </a:solidFill>
              </a:rPr>
              <a:t>(can be found easily in ESF library)</a:t>
            </a:r>
          </a:p>
          <a:p>
            <a:endParaRPr lang="cs-CZ" sz="1800" dirty="0" smtClean="0"/>
          </a:p>
          <a:p>
            <a:endParaRPr lang="cs-CZ" sz="1800" dirty="0"/>
          </a:p>
          <a:p>
            <a:pPr marL="0" indent="0">
              <a:buNone/>
            </a:pPr>
            <a:r>
              <a:rPr lang="en-ZA" sz="1050" dirty="0" smtClean="0"/>
              <a:t>CCR=Capacity Constrain</a:t>
            </a:r>
            <a:r>
              <a:rPr lang="cs-CZ" sz="1050" dirty="0" smtClean="0"/>
              <a:t>t</a:t>
            </a:r>
            <a:r>
              <a:rPr lang="en-ZA" sz="1050" dirty="0" smtClean="0"/>
              <a:t> Resource</a:t>
            </a:r>
            <a:endParaRPr lang="en-ZA" sz="1050" dirty="0"/>
          </a:p>
        </p:txBody>
      </p:sp>
    </p:spTree>
    <p:extLst>
      <p:ext uri="{BB962C8B-B14F-4D97-AF65-F5344CB8AC3E}">
        <p14:creationId xmlns:p14="http://schemas.microsoft.com/office/powerpoint/2010/main" val="197076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CCR –additional information 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1400" dirty="0" smtClean="0"/>
              <a:t>There are 3 categories of resources from the point of view of capacity:</a:t>
            </a:r>
          </a:p>
          <a:p>
            <a:r>
              <a:rPr lang="en-ZA" sz="1400" dirty="0" smtClean="0"/>
              <a:t>Bottleneck</a:t>
            </a:r>
          </a:p>
          <a:p>
            <a:r>
              <a:rPr lang="en-ZA" sz="1400" dirty="0" smtClean="0"/>
              <a:t>CCR – Capacity Constraint Resource</a:t>
            </a:r>
          </a:p>
          <a:p>
            <a:r>
              <a:rPr lang="en-ZA" sz="1400" dirty="0" smtClean="0"/>
              <a:t>Non-CCR</a:t>
            </a:r>
            <a:endParaRPr lang="cs-CZ" sz="1400" dirty="0" smtClean="0"/>
          </a:p>
          <a:p>
            <a:endParaRPr lang="cs-CZ" sz="1400" dirty="0"/>
          </a:p>
          <a:p>
            <a:pPr marL="0" indent="0">
              <a:buNone/>
            </a:pPr>
            <a:r>
              <a:rPr lang="cs-CZ" sz="1400" dirty="0" smtClean="0"/>
              <a:t> </a:t>
            </a:r>
            <a:endParaRPr lang="en-US" sz="1400" dirty="0"/>
          </a:p>
          <a:p>
            <a:endParaRPr lang="en-ZA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4722053" cy="327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5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dirty="0" smtClean="0"/>
              <a:t>Formulation of the simple model</a:t>
            </a:r>
            <a:endParaRPr lang="en-ZA" sz="4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628168"/>
              </p:ext>
            </p:extLst>
          </p:nvPr>
        </p:nvGraphicFramePr>
        <p:xfrm>
          <a:off x="1691680" y="1340768"/>
          <a:ext cx="5410944" cy="1540767"/>
        </p:xfrm>
        <a:graphic>
          <a:graphicData uri="http://schemas.openxmlformats.org/drawingml/2006/table">
            <a:tbl>
              <a:tblPr/>
              <a:tblGrid>
                <a:gridCol w="948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Product </a:t>
                      </a:r>
                      <a:endParaRPr lang="en-ZA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  <a:endParaRPr lang="en-ZA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Work /hour</a:t>
                      </a:r>
                      <a:endParaRPr lang="en-ZA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Material/pcs</a:t>
                      </a:r>
                      <a:endParaRPr lang="en-ZA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Return/pcs</a:t>
                      </a:r>
                      <a:endParaRPr lang="en-ZA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  <a:endParaRPr lang="en-ZA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324027" y="54452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</a:t>
            </a:r>
            <a:endParaRPr lang="cs-CZ" sz="1200" i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91680" y="3356992"/>
            <a:ext cx="63609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combination of products will have the greatest return</a:t>
            </a:r>
            <a:br>
              <a:rPr lang="en-US" dirty="0"/>
            </a:br>
            <a:r>
              <a:rPr lang="en-US" dirty="0"/>
              <a:t>at the </a:t>
            </a:r>
            <a:r>
              <a:rPr lang="en-US" dirty="0" smtClean="0"/>
              <a:t>limit</a:t>
            </a:r>
            <a:r>
              <a:rPr lang="cs-CZ" dirty="0" smtClean="0"/>
              <a:t>s</a:t>
            </a:r>
            <a:r>
              <a:rPr lang="en-US" dirty="0" smtClean="0"/>
              <a:t> </a:t>
            </a:r>
            <a:r>
              <a:rPr lang="en-US" dirty="0"/>
              <a:t>of maximum production capacity type = </a:t>
            </a:r>
            <a:r>
              <a:rPr lang="en-US" b="1" dirty="0"/>
              <a:t>40</a:t>
            </a:r>
            <a:r>
              <a:rPr lang="en-US" dirty="0"/>
              <a:t> hours</a:t>
            </a:r>
            <a:br>
              <a:rPr lang="en-US" dirty="0"/>
            </a:br>
            <a:r>
              <a:rPr lang="cs-CZ" dirty="0" err="1" smtClean="0"/>
              <a:t>moreover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/>
              <a:t>the amount of material that is limited to </a:t>
            </a:r>
            <a:r>
              <a:rPr lang="en-US" b="1" dirty="0"/>
              <a:t>120 </a:t>
            </a:r>
            <a:r>
              <a:rPr lang="en-US" dirty="0"/>
              <a:t>kg of clay?</a:t>
            </a:r>
            <a:br>
              <a:rPr lang="en-US" dirty="0"/>
            </a:br>
            <a:endParaRPr lang="cs-CZ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Note</a:t>
            </a:r>
            <a:r>
              <a:rPr lang="en-US" sz="1600" b="1" dirty="0">
                <a:solidFill>
                  <a:srgbClr val="FF0000"/>
                </a:solidFill>
              </a:rPr>
              <a:t>:</a:t>
            </a:r>
            <a:r>
              <a:rPr lang="en-US" sz="1600" dirty="0">
                <a:solidFill>
                  <a:srgbClr val="FF0000"/>
                </a:solidFill>
              </a:rPr>
              <a:t> A similar task in terms of flow was solved in the </a:t>
            </a:r>
            <a:r>
              <a:rPr lang="en-US" sz="1600" dirty="0" smtClean="0">
                <a:solidFill>
                  <a:srgbClr val="FF0000"/>
                </a:solidFill>
              </a:rPr>
              <a:t>P&amp;Q </a:t>
            </a:r>
            <a:r>
              <a:rPr lang="cs-CZ" sz="1600" dirty="0" err="1" smtClean="0">
                <a:solidFill>
                  <a:srgbClr val="FF0000"/>
                </a:solidFill>
              </a:rPr>
              <a:t>example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smtClean="0">
                <a:solidFill>
                  <a:srgbClr val="00B0F0"/>
                </a:solidFill>
              </a:rPr>
              <a:t>only valid for Czech student</a:t>
            </a:r>
            <a:r>
              <a:rPr lang="cs-CZ" sz="1600" dirty="0" smtClean="0">
                <a:solidFill>
                  <a:srgbClr val="FF0000"/>
                </a:solidFill>
              </a:rPr>
              <a:t>),</a:t>
            </a:r>
            <a:r>
              <a:rPr lang="en-US" sz="1600" dirty="0" smtClean="0">
                <a:solidFill>
                  <a:srgbClr val="FF0000"/>
                </a:solidFill>
              </a:rPr>
              <a:t> where </a:t>
            </a:r>
            <a:r>
              <a:rPr lang="en-US" sz="1600" dirty="0">
                <a:solidFill>
                  <a:srgbClr val="FF0000"/>
                </a:solidFill>
              </a:rPr>
              <a:t>the limitation in </a:t>
            </a:r>
            <a:r>
              <a:rPr lang="en-US" sz="1600" dirty="0" smtClean="0">
                <a:solidFill>
                  <a:srgbClr val="FF0000"/>
                </a:solidFill>
              </a:rPr>
              <a:t>resource</a:t>
            </a:r>
            <a:endParaRPr lang="cs-CZ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 B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and </a:t>
            </a:r>
            <a:r>
              <a:rPr lang="en-US" sz="1600" dirty="0">
                <a:solidFill>
                  <a:srgbClr val="FF0000"/>
                </a:solidFill>
              </a:rPr>
              <a:t>with a maximum capacity of 2400 minutes)</a:t>
            </a:r>
            <a:endParaRPr lang="cs-CZ" sz="1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8" y="1916832"/>
            <a:ext cx="783531" cy="78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14" y="2700363"/>
            <a:ext cx="800645" cy="8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068936" y="5733256"/>
            <a:ext cx="536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Description x1 and x2 stands for variables</a:t>
            </a:r>
            <a:r>
              <a:rPr lang="cs-CZ" sz="1200" dirty="0" smtClean="0"/>
              <a:t>, </a:t>
            </a:r>
            <a:r>
              <a:rPr lang="en-ZA" sz="1200" dirty="0" smtClean="0"/>
              <a:t>Material means e.g. 4 kg for one piece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34381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Basic structures and used terminology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We </a:t>
            </a:r>
            <a:r>
              <a:rPr lang="en-US" dirty="0"/>
              <a:t>minimize our </a:t>
            </a:r>
            <a:r>
              <a:rPr lang="en-US" dirty="0" smtClean="0"/>
              <a:t>target</a:t>
            </a:r>
            <a:r>
              <a:rPr lang="cs-CZ" dirty="0" smtClean="0"/>
              <a:t> </a:t>
            </a:r>
            <a:r>
              <a:rPr lang="en-US" dirty="0" smtClean="0"/>
              <a:t>function </a:t>
            </a:r>
            <a:r>
              <a:rPr lang="en-US" dirty="0"/>
              <a:t>in the form of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/>
              <a:t> </a:t>
            </a:r>
            <a:r>
              <a:rPr lang="cs-CZ" b="1" dirty="0" smtClean="0"/>
              <a:t>       Z = </a:t>
            </a:r>
            <a:r>
              <a:rPr lang="cs-CZ" b="1" dirty="0" smtClean="0">
                <a:solidFill>
                  <a:srgbClr val="00B050"/>
                </a:solidFill>
              </a:rPr>
              <a:t>c1</a:t>
            </a:r>
            <a:r>
              <a:rPr lang="cs-CZ" b="1" dirty="0" smtClean="0"/>
              <a:t>*</a:t>
            </a:r>
            <a:r>
              <a:rPr lang="cs-CZ" b="1" dirty="0" smtClean="0">
                <a:solidFill>
                  <a:srgbClr val="0070C0"/>
                </a:solidFill>
              </a:rPr>
              <a:t>x1</a:t>
            </a:r>
            <a:r>
              <a:rPr lang="cs-CZ" b="1" dirty="0" smtClean="0"/>
              <a:t>+</a:t>
            </a:r>
            <a:r>
              <a:rPr lang="cs-CZ" b="1" dirty="0" smtClean="0">
                <a:solidFill>
                  <a:srgbClr val="00B050"/>
                </a:solidFill>
              </a:rPr>
              <a:t>c2</a:t>
            </a:r>
            <a:r>
              <a:rPr lang="cs-CZ" b="1" dirty="0" smtClean="0"/>
              <a:t>*</a:t>
            </a:r>
            <a:r>
              <a:rPr lang="cs-CZ" b="1" dirty="0" smtClean="0">
                <a:solidFill>
                  <a:srgbClr val="0070C0"/>
                </a:solidFill>
              </a:rPr>
              <a:t>x2</a:t>
            </a:r>
            <a:r>
              <a:rPr lang="cs-CZ" b="1" dirty="0" smtClean="0"/>
              <a:t>+…..+</a:t>
            </a:r>
            <a:r>
              <a:rPr lang="cs-CZ" b="1" dirty="0" err="1" smtClean="0">
                <a:solidFill>
                  <a:srgbClr val="00B050"/>
                </a:solidFill>
              </a:rPr>
              <a:t>cn</a:t>
            </a:r>
            <a:r>
              <a:rPr lang="cs-CZ" b="1" dirty="0" smtClean="0"/>
              <a:t>*</a:t>
            </a:r>
            <a:r>
              <a:rPr lang="cs-CZ" b="1" dirty="0" err="1" smtClean="0">
                <a:solidFill>
                  <a:srgbClr val="0070C0"/>
                </a:solidFill>
              </a:rPr>
              <a:t>xn</a:t>
            </a:r>
            <a:r>
              <a:rPr lang="cs-CZ" b="1" dirty="0" smtClean="0"/>
              <a:t>  </a:t>
            </a:r>
            <a:r>
              <a:rPr lang="en-US" dirty="0" smtClean="0"/>
              <a:t>with </a:t>
            </a:r>
            <a:r>
              <a:rPr lang="en-US" dirty="0"/>
              <a:t>respect to the matrix of restrictive conditions</a:t>
            </a:r>
            <a:r>
              <a:rPr lang="en-US" dirty="0" smtClean="0"/>
              <a:t>: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sz="1900" dirty="0" smtClean="0"/>
              <a:t>              (in </a:t>
            </a:r>
            <a:r>
              <a:rPr lang="cs-CZ" sz="1900" dirty="0" err="1" smtClean="0"/>
              <a:t>our</a:t>
            </a:r>
            <a:r>
              <a:rPr lang="cs-CZ" sz="1900" dirty="0" smtClean="0"/>
              <a:t> case </a:t>
            </a:r>
            <a:r>
              <a:rPr lang="cs-CZ" sz="1900" b="1" dirty="0" smtClean="0"/>
              <a:t>c1=40 </a:t>
            </a:r>
            <a:r>
              <a:rPr lang="cs-CZ" sz="1900" dirty="0" smtClean="0"/>
              <a:t>and </a:t>
            </a:r>
            <a:r>
              <a:rPr lang="cs-CZ" sz="1900" b="1" dirty="0" smtClean="0"/>
              <a:t>c2=50 </a:t>
            </a:r>
            <a:r>
              <a:rPr lang="cs-CZ" sz="1900" b="1" dirty="0" err="1" smtClean="0"/>
              <a:t>which</a:t>
            </a:r>
            <a:r>
              <a:rPr lang="cs-CZ" sz="1900" b="1" dirty="0" smtClean="0"/>
              <a:t> </a:t>
            </a:r>
            <a:r>
              <a:rPr lang="cs-CZ" sz="1900" b="1" dirty="0" err="1" smtClean="0"/>
              <a:t>means</a:t>
            </a:r>
            <a:r>
              <a:rPr lang="cs-CZ" sz="1900" b="1" dirty="0" smtClean="0"/>
              <a:t> return/</a:t>
            </a:r>
            <a:r>
              <a:rPr lang="cs-CZ" sz="1900" b="1" dirty="0" err="1" smtClean="0"/>
              <a:t>pc</a:t>
            </a:r>
            <a:r>
              <a:rPr lang="cs-CZ" sz="1900" dirty="0" smtClean="0"/>
              <a:t>) </a:t>
            </a:r>
          </a:p>
          <a:p>
            <a:pPr>
              <a:buNone/>
            </a:pPr>
            <a:endParaRPr lang="cs-CZ" sz="1900" dirty="0" smtClean="0"/>
          </a:p>
          <a:p>
            <a:pPr marL="0" indent="0">
              <a:buNone/>
            </a:pPr>
            <a:r>
              <a:rPr lang="cs-CZ" sz="2900" dirty="0" smtClean="0">
                <a:solidFill>
                  <a:srgbClr val="FF0000"/>
                </a:solidFill>
              </a:rPr>
              <a:t>	A11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x1</a:t>
            </a:r>
            <a:r>
              <a:rPr lang="cs-CZ" sz="2900" dirty="0" smtClean="0"/>
              <a:t> + </a:t>
            </a:r>
            <a:r>
              <a:rPr lang="cs-CZ" sz="2900" dirty="0" smtClean="0">
                <a:solidFill>
                  <a:srgbClr val="FF0000"/>
                </a:solidFill>
              </a:rPr>
              <a:t>A12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x2</a:t>
            </a:r>
            <a:r>
              <a:rPr lang="cs-CZ" sz="2900" dirty="0" smtClean="0"/>
              <a:t>+ …+ </a:t>
            </a:r>
            <a:r>
              <a:rPr lang="cs-CZ" sz="2900" dirty="0" smtClean="0">
                <a:solidFill>
                  <a:srgbClr val="FF0000"/>
                </a:solidFill>
              </a:rPr>
              <a:t>A1n</a:t>
            </a:r>
            <a:r>
              <a:rPr lang="cs-CZ" sz="2900" dirty="0" smtClean="0"/>
              <a:t>*</a:t>
            </a:r>
            <a:r>
              <a:rPr lang="cs-CZ" sz="2900" dirty="0" err="1" smtClean="0">
                <a:solidFill>
                  <a:srgbClr val="0070C0"/>
                </a:solidFill>
              </a:rPr>
              <a:t>xn</a:t>
            </a:r>
            <a:r>
              <a:rPr lang="cs-CZ" sz="2900" dirty="0" smtClean="0"/>
              <a:t>    (&lt;&gt;=) </a:t>
            </a:r>
            <a:r>
              <a:rPr lang="cs-CZ" sz="2900" dirty="0" smtClean="0">
                <a:solidFill>
                  <a:srgbClr val="00B050"/>
                </a:solidFill>
              </a:rPr>
              <a:t>B1</a:t>
            </a:r>
            <a:r>
              <a:rPr lang="cs-CZ" sz="2900" dirty="0" smtClean="0"/>
              <a:t> </a:t>
            </a:r>
          </a:p>
          <a:p>
            <a:pPr marL="0" indent="0">
              <a:buNone/>
            </a:pPr>
            <a:r>
              <a:rPr lang="cs-CZ" sz="2900" dirty="0" smtClean="0">
                <a:solidFill>
                  <a:srgbClr val="FF0000"/>
                </a:solidFill>
              </a:rPr>
              <a:t>	A22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x1</a:t>
            </a:r>
            <a:r>
              <a:rPr lang="cs-CZ" sz="2900" dirty="0" smtClean="0"/>
              <a:t> + </a:t>
            </a:r>
            <a:r>
              <a:rPr lang="cs-CZ" sz="2900" dirty="0" smtClean="0">
                <a:solidFill>
                  <a:srgbClr val="FF0000"/>
                </a:solidFill>
              </a:rPr>
              <a:t>A22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x2</a:t>
            </a:r>
            <a:r>
              <a:rPr lang="cs-CZ" sz="2900" dirty="0" smtClean="0"/>
              <a:t>+ …+ </a:t>
            </a:r>
            <a:r>
              <a:rPr lang="cs-CZ" sz="2900" dirty="0" smtClean="0">
                <a:solidFill>
                  <a:srgbClr val="FF0000"/>
                </a:solidFill>
              </a:rPr>
              <a:t>A2n</a:t>
            </a:r>
            <a:r>
              <a:rPr lang="cs-CZ" sz="2900" dirty="0" smtClean="0"/>
              <a:t>*</a:t>
            </a:r>
            <a:r>
              <a:rPr lang="cs-CZ" sz="2900" dirty="0" err="1" smtClean="0">
                <a:solidFill>
                  <a:srgbClr val="0070C0"/>
                </a:solidFill>
              </a:rPr>
              <a:t>xn</a:t>
            </a:r>
            <a:r>
              <a:rPr lang="cs-CZ" sz="2900" dirty="0" smtClean="0"/>
              <a:t>    (&lt;&gt;=) </a:t>
            </a:r>
            <a:r>
              <a:rPr lang="cs-CZ" sz="2900" dirty="0" smtClean="0">
                <a:solidFill>
                  <a:srgbClr val="00B050"/>
                </a:solidFill>
              </a:rPr>
              <a:t>B2</a:t>
            </a:r>
          </a:p>
          <a:p>
            <a:endParaRPr lang="cs-CZ" sz="2900" dirty="0"/>
          </a:p>
          <a:p>
            <a:pPr marL="0" indent="0">
              <a:buNone/>
            </a:pPr>
            <a:r>
              <a:rPr lang="cs-CZ" sz="2900" dirty="0" smtClean="0">
                <a:solidFill>
                  <a:srgbClr val="FF0000"/>
                </a:solidFill>
              </a:rPr>
              <a:t>	Am1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x1</a:t>
            </a:r>
            <a:r>
              <a:rPr lang="cs-CZ" sz="2900" dirty="0" smtClean="0"/>
              <a:t> + </a:t>
            </a:r>
            <a:r>
              <a:rPr lang="cs-CZ" sz="2900" dirty="0" smtClean="0">
                <a:solidFill>
                  <a:srgbClr val="FF0000"/>
                </a:solidFill>
              </a:rPr>
              <a:t>Am2</a:t>
            </a:r>
            <a:r>
              <a:rPr lang="cs-CZ" sz="2900" dirty="0" smtClean="0"/>
              <a:t>*</a:t>
            </a:r>
            <a:r>
              <a:rPr lang="cs-CZ" sz="2900" dirty="0" smtClean="0">
                <a:solidFill>
                  <a:srgbClr val="0070C0"/>
                </a:solidFill>
              </a:rPr>
              <a:t>x2</a:t>
            </a:r>
            <a:r>
              <a:rPr lang="cs-CZ" sz="2900" dirty="0" smtClean="0"/>
              <a:t>+ …+ </a:t>
            </a:r>
            <a:r>
              <a:rPr lang="cs-CZ" sz="2900" dirty="0" err="1" smtClean="0">
                <a:solidFill>
                  <a:srgbClr val="FF0000"/>
                </a:solidFill>
              </a:rPr>
              <a:t>Amn</a:t>
            </a:r>
            <a:r>
              <a:rPr lang="cs-CZ" sz="2900" dirty="0" smtClean="0"/>
              <a:t>*</a:t>
            </a:r>
            <a:r>
              <a:rPr lang="cs-CZ" sz="2900" dirty="0" err="1" smtClean="0"/>
              <a:t>xn</a:t>
            </a:r>
            <a:r>
              <a:rPr lang="cs-CZ" sz="2900" dirty="0" smtClean="0"/>
              <a:t> (&lt;&gt;=)</a:t>
            </a:r>
            <a:r>
              <a:rPr lang="cs-CZ" sz="2900" dirty="0" err="1" smtClean="0">
                <a:solidFill>
                  <a:srgbClr val="00B050"/>
                </a:solidFill>
              </a:rPr>
              <a:t>Bm</a:t>
            </a:r>
            <a:endParaRPr lang="cs-CZ" sz="29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r>
              <a:rPr lang="en-US" dirty="0" smtClean="0"/>
              <a:t>It is </a:t>
            </a:r>
            <a:r>
              <a:rPr lang="cs-CZ" dirty="0" smtClean="0"/>
              <a:t>a </a:t>
            </a:r>
            <a:r>
              <a:rPr lang="en-US" dirty="0" smtClean="0"/>
              <a:t>classical system of linear </a:t>
            </a:r>
            <a:r>
              <a:rPr lang="en-US" smtClean="0"/>
              <a:t>equations </a:t>
            </a:r>
            <a:r>
              <a:rPr lang="en-US" smtClean="0"/>
              <a:t>is 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0070C0"/>
                </a:solidFill>
              </a:rPr>
              <a:t>x</a:t>
            </a:r>
            <a:r>
              <a:rPr lang="en-US" b="1" dirty="0" smtClean="0"/>
              <a:t>=</a:t>
            </a:r>
            <a:r>
              <a:rPr lang="en-US" b="1" dirty="0" smtClean="0">
                <a:solidFill>
                  <a:srgbClr val="00B050"/>
                </a:solidFill>
              </a:rPr>
              <a:t>B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The solving of such a linear equation system, e.g. By use of GAUSS-JORDAN algorithm </a:t>
            </a:r>
            <a:r>
              <a:rPr lang="en-US" sz="3300" dirty="0" smtClean="0"/>
              <a:t>is not required if we will use </a:t>
            </a:r>
            <a:r>
              <a:rPr lang="en-US" b="1" dirty="0" smtClean="0"/>
              <a:t>Excel Solver</a:t>
            </a:r>
            <a:r>
              <a:rPr lang="en-US" dirty="0" smtClean="0"/>
              <a:t>.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xij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 : decision variable= level of operation activity specified by this variable</a:t>
            </a:r>
            <a:r>
              <a:rPr lang="en-US" sz="1800" dirty="0" smtClean="0"/>
              <a:t> </a:t>
            </a:r>
          </a:p>
          <a:p>
            <a:r>
              <a:rPr lang="en-US" dirty="0" smtClean="0"/>
              <a:t>Bi   : restrictive conditions , allowed deviations from the norm (in time and  material) </a:t>
            </a:r>
            <a:endParaRPr lang="en-US" sz="2500" dirty="0" smtClean="0"/>
          </a:p>
          <a:p>
            <a:r>
              <a:rPr lang="en-US" b="1" dirty="0" err="1" smtClean="0">
                <a:solidFill>
                  <a:srgbClr val="00B050"/>
                </a:solidFill>
              </a:rPr>
              <a:t>cj</a:t>
            </a:r>
            <a:r>
              <a:rPr lang="en-US" b="1" dirty="0" smtClean="0">
                <a:solidFill>
                  <a:srgbClr val="00B050"/>
                </a:solidFill>
              </a:rPr>
              <a:t>   </a:t>
            </a:r>
            <a:r>
              <a:rPr lang="en-US" dirty="0" smtClean="0"/>
              <a:t>:  coefficient of the target function </a:t>
            </a:r>
            <a:r>
              <a:rPr lang="en-US" sz="2500" dirty="0" smtClean="0"/>
              <a:t>(in our case returns</a:t>
            </a:r>
            <a:r>
              <a:rPr lang="cs-CZ" sz="2500" dirty="0" smtClean="0"/>
              <a:t>, </a:t>
            </a:r>
            <a:r>
              <a:rPr lang="en-ZA" sz="2500" dirty="0" smtClean="0"/>
              <a:t>meaning return </a:t>
            </a:r>
            <a:r>
              <a:rPr lang="cs-CZ" sz="2500" dirty="0" smtClean="0"/>
              <a:t>40 and 50</a:t>
            </a:r>
            <a:r>
              <a:rPr lang="en-US" sz="2500" dirty="0" smtClean="0"/>
              <a:t> )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Aij</a:t>
            </a:r>
            <a:r>
              <a:rPr lang="en-US" dirty="0" smtClean="0"/>
              <a:t>  : restrictive coefficients: work and material for one unit (pcs) of the product </a:t>
            </a:r>
          </a:p>
          <a:p>
            <a:endParaRPr lang="en-US" dirty="0" smtClean="0"/>
          </a:p>
          <a:p>
            <a:endParaRPr lang="en-GB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339752" y="3196191"/>
            <a:ext cx="0" cy="288032"/>
          </a:xfrm>
          <a:prstGeom prst="straightConnector1">
            <a:avLst/>
          </a:prstGeom>
          <a:ln w="22225"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7020272" y="1268760"/>
            <a:ext cx="1307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Target </a:t>
            </a:r>
            <a:r>
              <a:rPr lang="en-US" sz="1400" b="1" dirty="0" smtClean="0">
                <a:solidFill>
                  <a:srgbClr val="FF0000"/>
                </a:solidFill>
              </a:rPr>
              <a:t>function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Z=</a:t>
            </a:r>
            <a:r>
              <a:rPr lang="cs-CZ" sz="1400" b="1" dirty="0" err="1" smtClean="0">
                <a:solidFill>
                  <a:srgbClr val="FF0000"/>
                </a:solidFill>
              </a:rPr>
              <a:t>Cx</a:t>
            </a:r>
            <a:endParaRPr lang="cs-CZ" sz="1400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4139952" y="1576537"/>
            <a:ext cx="2952328" cy="5563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1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4968"/>
          </a:xfrm>
        </p:spPr>
        <p:txBody>
          <a:bodyPr/>
          <a:lstStyle/>
          <a:p>
            <a:r>
              <a:rPr lang="en-US" sz="3200" dirty="0" smtClean="0"/>
              <a:t>Example I</a:t>
            </a:r>
            <a:r>
              <a:rPr lang="en-US" dirty="0" smtClean="0"/>
              <a:t> </a:t>
            </a:r>
            <a:r>
              <a:rPr lang="en-US" sz="1600" dirty="0" smtClean="0"/>
              <a:t>(introduction to the problem – practical demonstration )</a:t>
            </a:r>
            <a:endParaRPr lang="en-US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15616" y="2928275"/>
            <a:ext cx="7908191" cy="4131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Target function</a:t>
            </a:r>
            <a:r>
              <a:rPr lang="en-US" dirty="0" smtClean="0"/>
              <a:t>:  </a:t>
            </a:r>
            <a:r>
              <a:rPr lang="en-US" b="1" dirty="0" smtClean="0"/>
              <a:t>Z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40</a:t>
            </a:r>
            <a:r>
              <a:rPr lang="en-US" dirty="0" smtClean="0"/>
              <a:t>*x1+</a:t>
            </a:r>
            <a:r>
              <a:rPr lang="en-US" dirty="0" smtClean="0">
                <a:solidFill>
                  <a:srgbClr val="0070C0"/>
                </a:solidFill>
              </a:rPr>
              <a:t>50</a:t>
            </a:r>
            <a:r>
              <a:rPr lang="en-US" dirty="0" smtClean="0"/>
              <a:t>*x2, which we must maximize </a:t>
            </a:r>
          </a:p>
          <a:p>
            <a:endParaRPr lang="en-US" dirty="0" smtClean="0"/>
          </a:p>
          <a:p>
            <a:r>
              <a:rPr lang="en-US" dirty="0" smtClean="0"/>
              <a:t>Maximal production capacity = </a:t>
            </a:r>
            <a:r>
              <a:rPr lang="en-US" dirty="0" smtClean="0">
                <a:solidFill>
                  <a:srgbClr val="00B050"/>
                </a:solidFill>
              </a:rPr>
              <a:t>40</a:t>
            </a:r>
            <a:r>
              <a:rPr lang="en-US" dirty="0" smtClean="0"/>
              <a:t> hours and Maximal quantity of material =</a:t>
            </a:r>
            <a:r>
              <a:rPr lang="en-US" dirty="0" smtClean="0">
                <a:solidFill>
                  <a:srgbClr val="C00000"/>
                </a:solidFill>
              </a:rPr>
              <a:t>120</a:t>
            </a:r>
            <a:r>
              <a:rPr lang="en-US" dirty="0" smtClean="0"/>
              <a:t> kg</a:t>
            </a:r>
            <a:endParaRPr lang="cs-CZ" dirty="0" smtClean="0"/>
          </a:p>
          <a:p>
            <a:r>
              <a:rPr lang="en-US" sz="1400" dirty="0" smtClean="0"/>
              <a:t>(B1 and B2 in our mathematical expression)</a:t>
            </a:r>
          </a:p>
          <a:p>
            <a:endParaRPr lang="en-US" dirty="0" smtClean="0"/>
          </a:p>
          <a:p>
            <a:r>
              <a:rPr lang="en-US" dirty="0" smtClean="0"/>
              <a:t>Specifications of task restrictions by use of 2x2 matrix: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dirty="0" smtClean="0"/>
              <a:t>*x1   + 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dirty="0" smtClean="0"/>
              <a:t>*x2 =</a:t>
            </a:r>
            <a:r>
              <a:rPr lang="en-US" dirty="0" smtClean="0">
                <a:solidFill>
                  <a:srgbClr val="00B050"/>
                </a:solidFill>
              </a:rPr>
              <a:t>40    (work- no more than 40 hours)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US" dirty="0" smtClean="0"/>
              <a:t>*x1   +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 smtClean="0"/>
              <a:t>*x2 =</a:t>
            </a:r>
            <a:r>
              <a:rPr lang="en-US" dirty="0" smtClean="0">
                <a:solidFill>
                  <a:srgbClr val="C00000"/>
                </a:solidFill>
              </a:rPr>
              <a:t>120  (material=kg of clay in our case)-&gt;x1=(40-2x2)+3x2=120….</a:t>
            </a:r>
          </a:p>
          <a:p>
            <a:endParaRPr lang="en-US" dirty="0" smtClean="0"/>
          </a:p>
          <a:p>
            <a:r>
              <a:rPr lang="en-US" b="1" dirty="0" smtClean="0"/>
              <a:t>Manual solving : </a:t>
            </a:r>
            <a:r>
              <a:rPr lang="en-US" dirty="0" smtClean="0"/>
              <a:t>-&gt; x1=24 a x2=8  </a:t>
            </a:r>
            <a:r>
              <a:rPr lang="en-US" sz="1050" dirty="0" smtClean="0"/>
              <a:t>and after substitution od variables </a:t>
            </a:r>
            <a:r>
              <a:rPr lang="cs-CZ" sz="1050" dirty="0" smtClean="0"/>
              <a:t>(</a:t>
            </a:r>
            <a:r>
              <a:rPr lang="en-ZA" sz="1050" dirty="0" smtClean="0"/>
              <a:t>24 pcs of Dish and 8 pcs of Mug)</a:t>
            </a:r>
          </a:p>
          <a:p>
            <a:r>
              <a:rPr lang="en-US" sz="1050" dirty="0" smtClean="0"/>
              <a:t>in target function  we will get       </a:t>
            </a:r>
          </a:p>
          <a:p>
            <a:r>
              <a:rPr lang="en-US" dirty="0" smtClean="0"/>
              <a:t>                                           Z=</a:t>
            </a:r>
            <a:r>
              <a:rPr lang="en-US" dirty="0" smtClean="0">
                <a:solidFill>
                  <a:srgbClr val="FF0000"/>
                </a:solidFill>
              </a:rPr>
              <a:t>40</a:t>
            </a:r>
            <a:r>
              <a:rPr lang="en-US" dirty="0" smtClean="0"/>
              <a:t>*24+</a:t>
            </a:r>
            <a:r>
              <a:rPr lang="en-US" dirty="0" smtClean="0">
                <a:solidFill>
                  <a:srgbClr val="0070C0"/>
                </a:solidFill>
              </a:rPr>
              <a:t>50</a:t>
            </a:r>
            <a:r>
              <a:rPr lang="en-US" dirty="0" smtClean="0"/>
              <a:t>*8=</a:t>
            </a:r>
            <a:r>
              <a:rPr lang="en-US" b="1" dirty="0" smtClean="0"/>
              <a:t>1360</a:t>
            </a:r>
            <a:r>
              <a:rPr lang="en-US" dirty="0" smtClean="0"/>
              <a:t> </a:t>
            </a:r>
          </a:p>
          <a:p>
            <a:r>
              <a:rPr lang="en-US" dirty="0" smtClean="0"/>
              <a:t>(optimal Return meets the point B – see next slide) </a:t>
            </a:r>
          </a:p>
          <a:p>
            <a:endParaRPr lang="en-US" dirty="0"/>
          </a:p>
        </p:txBody>
      </p:sp>
      <p:sp>
        <p:nvSpPr>
          <p:cNvPr id="3" name="Obdélník 2"/>
          <p:cNvSpPr/>
          <p:nvPr/>
        </p:nvSpPr>
        <p:spPr>
          <a:xfrm>
            <a:off x="2627784" y="2387193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1600" b="1" dirty="0"/>
              <a:t>Z = </a:t>
            </a:r>
            <a:r>
              <a:rPr lang="cs-CZ" sz="1600" b="1" dirty="0">
                <a:solidFill>
                  <a:srgbClr val="FF0000"/>
                </a:solidFill>
              </a:rPr>
              <a:t>c1</a:t>
            </a:r>
            <a:r>
              <a:rPr lang="cs-CZ" sz="1600" b="1" dirty="0"/>
              <a:t>*x1+</a:t>
            </a:r>
            <a:r>
              <a:rPr lang="cs-CZ" sz="1600" b="1" dirty="0">
                <a:solidFill>
                  <a:srgbClr val="0070C0"/>
                </a:solidFill>
              </a:rPr>
              <a:t>c2</a:t>
            </a:r>
            <a:r>
              <a:rPr lang="cs-CZ" sz="1600" b="1" dirty="0"/>
              <a:t>*x2+…..+</a:t>
            </a:r>
            <a:r>
              <a:rPr lang="cs-CZ" sz="1600" b="1" dirty="0" err="1" smtClean="0">
                <a:solidFill>
                  <a:srgbClr val="0070C0"/>
                </a:solidFill>
              </a:rPr>
              <a:t>cn</a:t>
            </a:r>
            <a:r>
              <a:rPr lang="cs-CZ" sz="1600" b="1" dirty="0" smtClean="0"/>
              <a:t>*</a:t>
            </a:r>
            <a:r>
              <a:rPr lang="cs-CZ" sz="1600" b="1" dirty="0" err="1" smtClean="0"/>
              <a:t>xn</a:t>
            </a:r>
            <a:r>
              <a:rPr lang="cs-CZ" sz="1600" b="1" dirty="0" smtClean="0"/>
              <a:t>  </a:t>
            </a:r>
            <a:r>
              <a:rPr lang="en-US" sz="1600" dirty="0" smtClean="0">
                <a:solidFill>
                  <a:srgbClr val="00B0F0"/>
                </a:solidFill>
              </a:rPr>
              <a:t>(classical equation from)  </a:t>
            </a:r>
            <a:endParaRPr lang="en-US" sz="1600" dirty="0">
              <a:solidFill>
                <a:srgbClr val="00B0F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095836" y="2725747"/>
            <a:ext cx="108012" cy="29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671900" y="2707622"/>
            <a:ext cx="180020" cy="309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563888" y="5637222"/>
            <a:ext cx="576064" cy="29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4283968" y="5721187"/>
            <a:ext cx="432048" cy="207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917131"/>
              </p:ext>
            </p:extLst>
          </p:nvPr>
        </p:nvGraphicFramePr>
        <p:xfrm>
          <a:off x="1331640" y="908720"/>
          <a:ext cx="5328593" cy="1368153"/>
        </p:xfrm>
        <a:graphic>
          <a:graphicData uri="http://schemas.openxmlformats.org/drawingml/2006/table">
            <a:tbl>
              <a:tblPr/>
              <a:tblGrid>
                <a:gridCol w="992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Product 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Work /hour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Material/pcs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Return/pcs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  <a:endParaRPr lang="en-ZA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4</a:t>
                      </a:r>
                      <a:endParaRPr lang="cs-CZ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  <a:endParaRPr lang="en-ZA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3</a:t>
                      </a:r>
                      <a:endParaRPr lang="cs-CZ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2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Graphical</a:t>
            </a:r>
            <a:r>
              <a:rPr lang="cs-CZ" dirty="0" smtClean="0"/>
              <a:t> </a:t>
            </a:r>
            <a:r>
              <a:rPr lang="cs-CZ" dirty="0" err="1" smtClean="0"/>
              <a:t>solution</a:t>
            </a:r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4553"/>
            <a:ext cx="5182265" cy="446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859039" y="3717032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  <a:endParaRPr lang="cs-CZ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19672" y="5877272"/>
            <a:ext cx="517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</a:t>
            </a:r>
            <a:r>
              <a:rPr lang="en-US" dirty="0" smtClean="0"/>
              <a:t> </a:t>
            </a:r>
            <a:r>
              <a:rPr lang="en-US" dirty="0"/>
              <a:t>apologize for the inappropriate graphic </a:t>
            </a:r>
            <a:r>
              <a:rPr lang="en-US" dirty="0" smtClean="0"/>
              <a:t>expression</a:t>
            </a:r>
            <a:r>
              <a:rPr lang="cs-CZ" dirty="0" smtClean="0"/>
              <a:t>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64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Solver</a:t>
            </a:r>
            <a:r>
              <a:rPr lang="cs-CZ" dirty="0" smtClean="0"/>
              <a:t> (Czech EXCEL)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85184"/>
            <a:ext cx="7704856" cy="80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7164288" y="4221088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ravá složená závorka 2"/>
          <p:cNvSpPr/>
          <p:nvPr/>
        </p:nvSpPr>
        <p:spPr>
          <a:xfrm>
            <a:off x="4427984" y="1268760"/>
            <a:ext cx="648072" cy="25202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220072" y="2334942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Excel </a:t>
            </a:r>
            <a:r>
              <a:rPr lang="cs-CZ" dirty="0" err="1" smtClean="0"/>
              <a:t>setup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587" y="2040119"/>
            <a:ext cx="1929305" cy="236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96097"/>
            <a:ext cx="3082280" cy="101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355976" y="3896097"/>
            <a:ext cx="25202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745610" y="2197460"/>
            <a:ext cx="4844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err="1" smtClean="0">
                <a:solidFill>
                  <a:srgbClr val="FF0000"/>
                </a:solidFill>
              </a:rPr>
              <a:t>Solver</a:t>
            </a:r>
            <a:endParaRPr lang="cs-CZ" sz="9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7770" y="2546039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 err="1" smtClean="0">
                <a:solidFill>
                  <a:srgbClr val="FF0000"/>
                </a:solidFill>
              </a:rPr>
              <a:t>Comlements</a:t>
            </a:r>
            <a:endParaRPr lang="cs-CZ" sz="800" b="1" dirty="0" smtClean="0">
              <a:solidFill>
                <a:srgbClr val="FF0000"/>
              </a:solidFill>
            </a:endParaRPr>
          </a:p>
          <a:p>
            <a:r>
              <a:rPr lang="cs-CZ" sz="800" b="1" dirty="0" err="1" smtClean="0">
                <a:solidFill>
                  <a:srgbClr val="FF0000"/>
                </a:solidFill>
              </a:rPr>
              <a:t>Supplement</a:t>
            </a:r>
            <a:endParaRPr lang="cs-CZ" sz="8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64288" y="3377897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Solver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843615" y="4818057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Solver</a:t>
            </a:r>
            <a:endParaRPr lang="cs-CZ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4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2884" y="45192"/>
            <a:ext cx="8229600" cy="1143000"/>
          </a:xfrm>
        </p:spPr>
        <p:txBody>
          <a:bodyPr/>
          <a:lstStyle/>
          <a:p>
            <a:r>
              <a:rPr lang="cs-CZ" dirty="0" smtClean="0"/>
              <a:t>Use o </a:t>
            </a:r>
            <a:r>
              <a:rPr lang="en-US" dirty="0" smtClean="0"/>
              <a:t>solver </a:t>
            </a:r>
            <a:r>
              <a:rPr lang="en-US" sz="1100" dirty="0" smtClean="0"/>
              <a:t>(see  actual Excel formulas  on one of the next slides) </a:t>
            </a:r>
            <a:endParaRPr lang="en-US" sz="11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657628"/>
              </p:ext>
            </p:extLst>
          </p:nvPr>
        </p:nvGraphicFramePr>
        <p:xfrm>
          <a:off x="827583" y="1340768"/>
          <a:ext cx="3822701" cy="1194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 smtClean="0">
                          <a:effectLst/>
                        </a:rPr>
                        <a:t>Dish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 smtClean="0">
                          <a:effectLst/>
                        </a:rPr>
                        <a:t>Mug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Total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 smtClean="0">
                          <a:effectLst/>
                        </a:rPr>
                        <a:t>Capacity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54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effectLst/>
                        </a:rPr>
                        <a:t>V</a:t>
                      </a:r>
                      <a:r>
                        <a:rPr lang="en-GB" sz="1100" u="none" strike="noStrike" noProof="0" dirty="0" err="1" smtClean="0">
                          <a:effectLst/>
                        </a:rPr>
                        <a:t>ariables</a:t>
                      </a:r>
                      <a:r>
                        <a:rPr lang="en-US" sz="1100" u="none" strike="noStrike" noProof="0" dirty="0" smtClean="0">
                          <a:effectLst/>
                        </a:rPr>
                        <a:t> </a:t>
                      </a:r>
                      <a:r>
                        <a:rPr lang="cs-CZ" sz="1100" u="none" strike="noStrike" noProof="0" dirty="0" smtClean="0">
                          <a:effectLst/>
                        </a:rPr>
                        <a:t> </a:t>
                      </a:r>
                      <a:r>
                        <a:rPr lang="en-US" sz="1100" u="none" strike="noStrike" noProof="0" dirty="0" smtClean="0">
                          <a:effectLst/>
                        </a:rPr>
                        <a:t> </a:t>
                      </a:r>
                      <a:r>
                        <a:rPr lang="cs-CZ" sz="1100" u="none" strike="noStrike" dirty="0" smtClean="0">
                          <a:effectLst/>
                        </a:rPr>
                        <a:t>(x1, x2)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smtClean="0">
                          <a:effectLst/>
                        </a:rPr>
                        <a:t>Return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50</a:t>
                      </a:r>
                      <a:endParaRPr lang="cs-CZ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</a:rPr>
                        <a:t>Material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120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noProof="0" dirty="0" smtClean="0">
                          <a:effectLst/>
                        </a:rPr>
                        <a:t>Work</a:t>
                      </a:r>
                      <a:endParaRPr lang="en-ZA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effectLst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27584" y="2708920"/>
            <a:ext cx="526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x1=</a:t>
            </a:r>
            <a:r>
              <a:rPr lang="cs-CZ" dirty="0" err="1" smtClean="0"/>
              <a:t>Dish</a:t>
            </a:r>
            <a:r>
              <a:rPr lang="cs-CZ" dirty="0" smtClean="0"/>
              <a:t> , x2=</a:t>
            </a:r>
            <a:r>
              <a:rPr lang="cs-CZ" dirty="0" err="1" smtClean="0"/>
              <a:t>Mug</a:t>
            </a:r>
            <a:r>
              <a:rPr lang="cs-CZ" dirty="0" smtClean="0"/>
              <a:t>, </a:t>
            </a:r>
            <a:r>
              <a:rPr lang="cs-CZ" dirty="0" err="1" smtClean="0"/>
              <a:t>max</a:t>
            </a:r>
            <a:r>
              <a:rPr lang="cs-CZ" dirty="0" smtClean="0"/>
              <a:t>  </a:t>
            </a:r>
            <a:r>
              <a:rPr lang="cs-CZ" dirty="0" smtClean="0">
                <a:solidFill>
                  <a:srgbClr val="C00000"/>
                </a:solidFill>
              </a:rPr>
              <a:t>40</a:t>
            </a:r>
            <a:r>
              <a:rPr lang="cs-CZ" dirty="0" smtClean="0"/>
              <a:t> </a:t>
            </a:r>
            <a:r>
              <a:rPr lang="cs-CZ" dirty="0" err="1" smtClean="0"/>
              <a:t>hour</a:t>
            </a:r>
            <a:r>
              <a:rPr lang="cs-CZ" dirty="0" smtClean="0"/>
              <a:t> (B1), </a:t>
            </a:r>
            <a:r>
              <a:rPr lang="cs-CZ" dirty="0" err="1" smtClean="0"/>
              <a:t>max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B050"/>
                </a:solidFill>
              </a:rPr>
              <a:t>120</a:t>
            </a:r>
            <a:r>
              <a:rPr lang="cs-CZ" dirty="0" smtClean="0"/>
              <a:t> kg (B2)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7584" y="342900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Target </a:t>
            </a:r>
            <a:r>
              <a:rPr lang="cs-CZ" b="1" dirty="0" err="1" smtClean="0"/>
              <a:t>function</a:t>
            </a:r>
            <a:r>
              <a:rPr lang="cs-CZ" b="1" dirty="0" smtClean="0"/>
              <a:t>  Z</a:t>
            </a:r>
            <a:r>
              <a:rPr lang="cs-CZ" dirty="0" smtClean="0"/>
              <a:t> = x1*c1 + x2*c2 = </a:t>
            </a:r>
            <a:r>
              <a:rPr lang="cs-CZ" dirty="0" smtClean="0">
                <a:solidFill>
                  <a:srgbClr val="FF0000"/>
                </a:solidFill>
              </a:rPr>
              <a:t>40</a:t>
            </a:r>
            <a:r>
              <a:rPr lang="cs-CZ" dirty="0" smtClean="0"/>
              <a:t>*x1+</a:t>
            </a:r>
            <a:r>
              <a:rPr lang="cs-CZ" dirty="0" smtClean="0">
                <a:solidFill>
                  <a:srgbClr val="00B0F0"/>
                </a:solidFill>
              </a:rPr>
              <a:t>50</a:t>
            </a:r>
            <a:r>
              <a:rPr lang="cs-CZ" dirty="0" smtClean="0"/>
              <a:t>*x2 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3419872" y="1700808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>
            <a:endCxn id="8" idx="6"/>
          </p:cNvCxnSpPr>
          <p:nvPr/>
        </p:nvCxnSpPr>
        <p:spPr>
          <a:xfrm flipH="1">
            <a:off x="3851920" y="1880828"/>
            <a:ext cx="18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796136" y="1696162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63588" y="4031517"/>
            <a:ext cx="7452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4 * x1   +   3 *x2 =</a:t>
            </a:r>
            <a:r>
              <a:rPr lang="cs-CZ" dirty="0" smtClean="0">
                <a:solidFill>
                  <a:srgbClr val="00B050"/>
                </a:solidFill>
              </a:rPr>
              <a:t>120 - </a:t>
            </a:r>
            <a:r>
              <a:rPr lang="en-US" dirty="0" smtClean="0">
                <a:solidFill>
                  <a:srgbClr val="00B050"/>
                </a:solidFill>
              </a:rPr>
              <a:t>capacity restrictions= max quantity of material =B1</a:t>
            </a:r>
          </a:p>
          <a:p>
            <a:r>
              <a:rPr lang="cs-CZ" dirty="0" smtClean="0"/>
              <a:t>1 * x1   +   2 *x2 =   </a:t>
            </a:r>
            <a:r>
              <a:rPr lang="cs-CZ" dirty="0" smtClean="0">
                <a:solidFill>
                  <a:srgbClr val="C00000"/>
                </a:solidFill>
              </a:rPr>
              <a:t>40  -</a:t>
            </a:r>
            <a:r>
              <a:rPr lang="en-US" dirty="0" smtClean="0">
                <a:solidFill>
                  <a:srgbClr val="C00000"/>
                </a:solidFill>
              </a:rPr>
              <a:t>capacity restrictions by max work capacity=B2</a:t>
            </a:r>
          </a:p>
          <a:p>
            <a:endParaRPr lang="cs-CZ" dirty="0" smtClean="0">
              <a:solidFill>
                <a:srgbClr val="00B050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2195736" y="1556792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2771800" y="1556792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1582821" y="1309181"/>
            <a:ext cx="621299" cy="3517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endCxn id="14" idx="2"/>
          </p:cNvCxnSpPr>
          <p:nvPr/>
        </p:nvCxnSpPr>
        <p:spPr>
          <a:xfrm>
            <a:off x="2348467" y="1200651"/>
            <a:ext cx="423333" cy="4641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1138074" y="1096513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x1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033990" y="97656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x2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Šipka nahoru 22"/>
          <p:cNvSpPr/>
          <p:nvPr/>
        </p:nvSpPr>
        <p:spPr>
          <a:xfrm>
            <a:off x="2204120" y="4653136"/>
            <a:ext cx="567680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Pravá složená závorka 23"/>
          <p:cNvSpPr/>
          <p:nvPr/>
        </p:nvSpPr>
        <p:spPr>
          <a:xfrm>
            <a:off x="5868144" y="2708920"/>
            <a:ext cx="272958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6408204" y="2812286"/>
            <a:ext cx="127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26" name="Pravá složená závorka 25"/>
          <p:cNvSpPr/>
          <p:nvPr/>
        </p:nvSpPr>
        <p:spPr>
          <a:xfrm>
            <a:off x="6271725" y="1205136"/>
            <a:ext cx="272958" cy="11437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6636982" y="1372996"/>
            <a:ext cx="1679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Assignment </a:t>
            </a:r>
          </a:p>
          <a:p>
            <a:r>
              <a:rPr lang="en-ZA" dirty="0" smtClean="0"/>
              <a:t>entered in table</a:t>
            </a:r>
            <a:endParaRPr lang="en-ZA" dirty="0"/>
          </a:p>
        </p:txBody>
      </p:sp>
      <p:graphicFrame>
        <p:nvGraphicFramePr>
          <p:cNvPr id="29" name="Tabulk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523800"/>
              </p:ext>
            </p:extLst>
          </p:nvPr>
        </p:nvGraphicFramePr>
        <p:xfrm>
          <a:off x="793597" y="5206217"/>
          <a:ext cx="5328593" cy="1368153"/>
        </p:xfrm>
        <a:graphic>
          <a:graphicData uri="http://schemas.openxmlformats.org/drawingml/2006/table">
            <a:tbl>
              <a:tblPr/>
              <a:tblGrid>
                <a:gridCol w="992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Product 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Work /hour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Material/pcs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Return/pcs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  <a:endParaRPr lang="en-ZA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  <a:endParaRPr lang="en-ZA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432" y="1352254"/>
            <a:ext cx="1095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60" y="2005317"/>
            <a:ext cx="1171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31" y="2394420"/>
            <a:ext cx="1228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Přímá spojnice se šipkou 30"/>
          <p:cNvCxnSpPr/>
          <p:nvPr/>
        </p:nvCxnSpPr>
        <p:spPr>
          <a:xfrm flipH="1">
            <a:off x="3635896" y="2072286"/>
            <a:ext cx="594808" cy="1325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238867" y="2072286"/>
            <a:ext cx="6236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4205838" y="2542057"/>
            <a:ext cx="6236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 flipV="1">
            <a:off x="3707904" y="2394420"/>
            <a:ext cx="522800" cy="147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>
            <a:off x="3795176" y="1556792"/>
            <a:ext cx="1309256" cy="220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4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</Words>
  <Application>Microsoft Office PowerPoint</Application>
  <PresentationFormat>On-screen Show (4:3)</PresentationFormat>
  <Paragraphs>176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Motiv systému Office</vt:lpstr>
      <vt:lpstr>Linear programming-introduction  </vt:lpstr>
      <vt:lpstr>USE </vt:lpstr>
      <vt:lpstr>CCR –additional information </vt:lpstr>
      <vt:lpstr>Formulation of the simple model</vt:lpstr>
      <vt:lpstr>Basic structures and used terminology</vt:lpstr>
      <vt:lpstr>Example I (introduction to the problem – practical demonstration )</vt:lpstr>
      <vt:lpstr>Graphical solution  </vt:lpstr>
      <vt:lpstr>Use of Solver (Czech EXCEL) </vt:lpstr>
      <vt:lpstr>Use o solver (see  actual Excel formulas  on one of the next slides) </vt:lpstr>
      <vt:lpstr>Solver start</vt:lpstr>
      <vt:lpstr>Use of Solver (Czech- not for MHP_AOPR )  </vt:lpstr>
      <vt:lpstr>      Use of solver (for MPH_AOPR)</vt:lpstr>
      <vt:lpstr>Využití Řešitele (use of Solver)</vt:lpstr>
      <vt:lpstr>Use of Solver (English)</vt:lpstr>
      <vt:lpstr>Změna úlohy- jiné výnosy jiná omezení typu práce na dvou strojích a jejich kapacitní omezení  (Change of parameters- not necessary for MPH_AOPR !!!!!)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Linearní programování-úvod a příklady s využitím Řešitele</dc:title>
  <dc:creator>Jaromir Skorkovsky</dc:creator>
  <cp:lastModifiedBy>Skorkovsky Jaromir</cp:lastModifiedBy>
  <cp:revision>46</cp:revision>
  <dcterms:created xsi:type="dcterms:W3CDTF">2017-02-28T09:16:48Z</dcterms:created>
  <dcterms:modified xsi:type="dcterms:W3CDTF">2018-11-12T11:16:26Z</dcterms:modified>
</cp:coreProperties>
</file>