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78" r:id="rId3"/>
    <p:sldId id="285" r:id="rId4"/>
    <p:sldId id="279" r:id="rId5"/>
    <p:sldId id="280" r:id="rId6"/>
    <p:sldId id="286" r:id="rId7"/>
    <p:sldId id="287" r:id="rId8"/>
    <p:sldId id="288" r:id="rId9"/>
    <p:sldId id="282" r:id="rId10"/>
    <p:sldId id="289" r:id="rId11"/>
    <p:sldId id="281" r:id="rId12"/>
    <p:sldId id="257" r:id="rId13"/>
    <p:sldId id="259" r:id="rId14"/>
    <p:sldId id="258" r:id="rId15"/>
    <p:sldId id="260" r:id="rId16"/>
    <p:sldId id="290" r:id="rId17"/>
    <p:sldId id="261" r:id="rId18"/>
    <p:sldId id="262" r:id="rId19"/>
    <p:sldId id="263" r:id="rId20"/>
    <p:sldId id="264" r:id="rId21"/>
    <p:sldId id="265" r:id="rId22"/>
    <p:sldId id="291" r:id="rId23"/>
    <p:sldId id="292" r:id="rId24"/>
    <p:sldId id="293" r:id="rId25"/>
    <p:sldId id="294" r:id="rId26"/>
    <p:sldId id="266" r:id="rId27"/>
    <p:sldId id="267" r:id="rId28"/>
    <p:sldId id="268" r:id="rId29"/>
    <p:sldId id="269" r:id="rId30"/>
    <p:sldId id="270" r:id="rId31"/>
    <p:sldId id="271" r:id="rId32"/>
    <p:sldId id="272" r:id="rId33"/>
    <p:sldId id="276" r:id="rId34"/>
    <p:sldId id="277" r:id="rId35"/>
    <p:sldId id="273" r:id="rId36"/>
    <p:sldId id="274" r:id="rId37"/>
    <p:sldId id="283" r:id="rId38"/>
    <p:sldId id="284" r:id="rId39"/>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romír Skorkovský" initials="JS" lastIdx="1" clrIdx="0">
    <p:extLst>
      <p:ext uri="{19B8F6BF-5375-455C-9EA6-DF929625EA0E}">
        <p15:presenceInfo xmlns:p15="http://schemas.microsoft.com/office/powerpoint/2012/main" userId="Jaromír Skorkovský"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84" y="3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F162DB-20D9-4043-8DDF-44DCB0AF49C6}" type="datetimeFigureOut">
              <a:rPr lang="cs-CZ" smtClean="0"/>
              <a:t>17.09.2019</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381E85-CE43-4C8E-AD9D-8D81180E93AE}" type="slidenum">
              <a:rPr lang="cs-CZ" smtClean="0"/>
              <a:t>‹#›</a:t>
            </a:fld>
            <a:endParaRPr lang="cs-CZ"/>
          </a:p>
        </p:txBody>
      </p:sp>
    </p:spTree>
    <p:extLst>
      <p:ext uri="{BB962C8B-B14F-4D97-AF65-F5344CB8AC3E}">
        <p14:creationId xmlns:p14="http://schemas.microsoft.com/office/powerpoint/2010/main" val="101675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CB381E85-CE43-4C8E-AD9D-8D81180E93AE}" type="slidenum">
              <a:rPr lang="cs-CZ" smtClean="0"/>
              <a:t>23</a:t>
            </a:fld>
            <a:endParaRPr lang="cs-CZ"/>
          </a:p>
        </p:txBody>
      </p:sp>
    </p:spTree>
    <p:extLst>
      <p:ext uri="{BB962C8B-B14F-4D97-AF65-F5344CB8AC3E}">
        <p14:creationId xmlns:p14="http://schemas.microsoft.com/office/powerpoint/2010/main" val="42527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showing this slide and explaining</a:t>
            </a:r>
            <a:r>
              <a:rPr lang="en-US" baseline="0" dirty="0"/>
              <a:t> the different components of a list page, go to the application and show some examples of list pages.</a:t>
            </a:r>
          </a:p>
          <a:p>
            <a:r>
              <a:rPr lang="en-US" baseline="0" dirty="0"/>
              <a:t>Remember to only focus on the interface. Topics such as personalization, filter, search, … are covered in other modules.</a:t>
            </a:r>
            <a:endParaRPr lang="en-US" dirty="0"/>
          </a:p>
        </p:txBody>
      </p:sp>
      <p:sp>
        <p:nvSpPr>
          <p:cNvPr id="4" name="Slide Number Placeholder 3"/>
          <p:cNvSpPr>
            <a:spLocks noGrp="1"/>
          </p:cNvSpPr>
          <p:nvPr>
            <p:ph type="sldNum" sz="quarter" idx="10"/>
          </p:nvPr>
        </p:nvSpPr>
        <p:spPr/>
        <p:txBody>
          <a:bodyPr/>
          <a:lstStyle/>
          <a:p>
            <a:fld id="{E2FF7759-803D-4F76-9AEC-98B2D9A07B0D}" type="slidenum">
              <a:rPr lang="en-US" smtClean="0"/>
              <a:t>26</a:t>
            </a:fld>
            <a:endParaRPr lang="en-US" dirty="0"/>
          </a:p>
        </p:txBody>
      </p:sp>
    </p:spTree>
    <p:extLst>
      <p:ext uri="{BB962C8B-B14F-4D97-AF65-F5344CB8AC3E}">
        <p14:creationId xmlns:p14="http://schemas.microsoft.com/office/powerpoint/2010/main" val="2090229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9A56BC13-CDF5-4EE0-BF32-EE34E81E99D3}" type="datetimeFigureOut">
              <a:rPr lang="cs-CZ" smtClean="0"/>
              <a:t>17.09.2019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3CF55CE-1BD4-432B-BD11-016165EDC0DC}" type="slidenum">
              <a:rPr lang="cs-CZ" smtClean="0"/>
              <a:t>‹#›</a:t>
            </a:fld>
            <a:endParaRPr lang="cs-CZ"/>
          </a:p>
        </p:txBody>
      </p:sp>
    </p:spTree>
    <p:extLst>
      <p:ext uri="{BB962C8B-B14F-4D97-AF65-F5344CB8AC3E}">
        <p14:creationId xmlns:p14="http://schemas.microsoft.com/office/powerpoint/2010/main" val="1547216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9A56BC13-CDF5-4EE0-BF32-EE34E81E99D3}" type="datetimeFigureOut">
              <a:rPr lang="cs-CZ" smtClean="0"/>
              <a:t>17.09.2019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3CF55CE-1BD4-432B-BD11-016165EDC0DC}" type="slidenum">
              <a:rPr lang="cs-CZ" smtClean="0"/>
              <a:t>‹#›</a:t>
            </a:fld>
            <a:endParaRPr lang="cs-CZ"/>
          </a:p>
        </p:txBody>
      </p:sp>
    </p:spTree>
    <p:extLst>
      <p:ext uri="{BB962C8B-B14F-4D97-AF65-F5344CB8AC3E}">
        <p14:creationId xmlns:p14="http://schemas.microsoft.com/office/powerpoint/2010/main" val="3307378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9A56BC13-CDF5-4EE0-BF32-EE34E81E99D3}" type="datetimeFigureOut">
              <a:rPr lang="cs-CZ" smtClean="0"/>
              <a:t>17.09.2019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3CF55CE-1BD4-432B-BD11-016165EDC0DC}" type="slidenum">
              <a:rPr lang="cs-CZ" smtClean="0"/>
              <a:t>‹#›</a:t>
            </a:fld>
            <a:endParaRPr lang="cs-CZ"/>
          </a:p>
        </p:txBody>
      </p:sp>
    </p:spTree>
    <p:extLst>
      <p:ext uri="{BB962C8B-B14F-4D97-AF65-F5344CB8AC3E}">
        <p14:creationId xmlns:p14="http://schemas.microsoft.com/office/powerpoint/2010/main" val="4066400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8pt Slide Title">
    <p:spTree>
      <p:nvGrpSpPr>
        <p:cNvPr id="1" name=""/>
        <p:cNvGrpSpPr/>
        <p:nvPr/>
      </p:nvGrpSpPr>
      <p:grpSpPr>
        <a:xfrm>
          <a:off x="0" y="0"/>
          <a:ext cx="0" cy="0"/>
          <a:chOff x="0" y="0"/>
          <a:chExt cx="0" cy="0"/>
        </a:xfrm>
      </p:grpSpPr>
      <p:sp>
        <p:nvSpPr>
          <p:cNvPr id="8" name="Rectangle 7"/>
          <p:cNvSpPr/>
          <p:nvPr userDrawn="1"/>
        </p:nvSpPr>
        <p:spPr>
          <a:xfrm>
            <a:off x="0" y="0"/>
            <a:ext cx="9144000" cy="82296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57200" y="0"/>
            <a:ext cx="8229600" cy="822960"/>
          </a:xfrm>
        </p:spPr>
        <p:txBody>
          <a:bodyPr>
            <a:noAutofit/>
          </a:bodyPr>
          <a:lstStyle>
            <a:lvl1pPr algn="l">
              <a:defRPr sz="2800" baseline="0">
                <a:solidFill>
                  <a:schemeClr val="bg1"/>
                </a:solidFill>
                <a:latin typeface="Segoe UI" pitchFamily="34" charset="0"/>
                <a:ea typeface="Segoe UI" pitchFamily="34" charset="0"/>
                <a:cs typeface="Segoe UI" pitchFamily="34" charset="0"/>
              </a:defRPr>
            </a:lvl1pPr>
          </a:lstStyle>
          <a:p>
            <a:r>
              <a:rPr lang="en-US" dirty="0"/>
              <a:t>28 </a:t>
            </a:r>
            <a:r>
              <a:rPr lang="en-US" dirty="0" err="1"/>
              <a:t>pt</a:t>
            </a:r>
            <a:r>
              <a:rPr lang="en-US" dirty="0"/>
              <a:t> Slide Title</a:t>
            </a:r>
          </a:p>
        </p:txBody>
      </p:sp>
      <p:sp>
        <p:nvSpPr>
          <p:cNvPr id="9" name="Text Placeholder 4"/>
          <p:cNvSpPr>
            <a:spLocks noGrp="1"/>
          </p:cNvSpPr>
          <p:nvPr>
            <p:ph type="body" sz="quarter" idx="13"/>
          </p:nvPr>
        </p:nvSpPr>
        <p:spPr>
          <a:xfrm>
            <a:off x="457200" y="960000"/>
            <a:ext cx="8229600" cy="5568000"/>
          </a:xfrm>
          <a:prstGeom prst="rect">
            <a:avLst/>
          </a:prstGeom>
        </p:spPr>
        <p:txBody>
          <a:bodyPr/>
          <a:lstStyle>
            <a:lvl1pPr marL="457200" indent="-457200">
              <a:buClr>
                <a:srgbClr val="0070C0"/>
              </a:buClr>
              <a:buFont typeface="Arial" pitchFamily="34" charset="0"/>
              <a:buChar char="•"/>
              <a:defRPr sz="2800" b="0">
                <a:latin typeface="Segoe UI" pitchFamily="34" charset="0"/>
                <a:ea typeface="Segoe UI" pitchFamily="34" charset="0"/>
                <a:cs typeface="Segoe UI" pitchFamily="34" charset="0"/>
              </a:defRPr>
            </a:lvl1pPr>
            <a:lvl2pPr marL="800100" indent="-342900">
              <a:buClr>
                <a:srgbClr val="0070C0"/>
              </a:buClr>
              <a:buFont typeface="Arial" pitchFamily="34" charset="0"/>
              <a:buChar char="•"/>
              <a:defRPr sz="2400" b="0">
                <a:latin typeface="Segoe UI" pitchFamily="34" charset="0"/>
                <a:ea typeface="Segoe UI" pitchFamily="34" charset="0"/>
                <a:cs typeface="Segoe UI" pitchFamily="34" charset="0"/>
              </a:defRPr>
            </a:lvl2pPr>
            <a:lvl3pPr marL="1257300" indent="-342900">
              <a:buClr>
                <a:srgbClr val="0070C0"/>
              </a:buClr>
              <a:buFont typeface="Arial" pitchFamily="34" charset="0"/>
              <a:buChar char="•"/>
              <a:defRPr sz="2000" b="0">
                <a:latin typeface="Segoe UI" pitchFamily="34" charset="0"/>
                <a:ea typeface="Segoe UI" pitchFamily="34" charset="0"/>
                <a:cs typeface="Segoe UI" pitchFamily="34" charset="0"/>
              </a:defRPr>
            </a:lvl3pPr>
            <a:lvl4pPr>
              <a:defRPr>
                <a:latin typeface="Segoe UI" pitchFamily="34" charset="0"/>
                <a:ea typeface="Segoe UI" pitchFamily="34" charset="0"/>
                <a:cs typeface="Segoe UI" pitchFamily="34" charset="0"/>
              </a:defRPr>
            </a:lvl4pPr>
            <a:lvl5pPr>
              <a:defRPr>
                <a:latin typeface="Segoe UI" pitchFamily="34" charset="0"/>
                <a:ea typeface="Segoe UI" pitchFamily="34" charset="0"/>
                <a:cs typeface="Segoe UI" pitchFamily="34" charset="0"/>
              </a:defRPr>
            </a:lvl5pPr>
          </a:lstStyle>
          <a:p>
            <a:pPr lvl="0"/>
            <a:r>
              <a:rPr lang="en-US" dirty="0"/>
              <a:t>Click to edit Master text styles</a:t>
            </a:r>
          </a:p>
          <a:p>
            <a:pPr lvl="1"/>
            <a:r>
              <a:rPr lang="en-US" dirty="0"/>
              <a:t>Second level</a:t>
            </a:r>
          </a:p>
          <a:p>
            <a:pPr lvl="2"/>
            <a:r>
              <a:rPr lang="en-US" dirty="0"/>
              <a:t>Third level</a:t>
            </a:r>
          </a:p>
          <a:p>
            <a:pPr lvl="3"/>
            <a:endParaRPr lang="en-US" dirty="0"/>
          </a:p>
        </p:txBody>
      </p:sp>
    </p:spTree>
    <p:extLst>
      <p:ext uri="{BB962C8B-B14F-4D97-AF65-F5344CB8AC3E}">
        <p14:creationId xmlns:p14="http://schemas.microsoft.com/office/powerpoint/2010/main" val="1924345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9A56BC13-CDF5-4EE0-BF32-EE34E81E99D3}" type="datetimeFigureOut">
              <a:rPr lang="cs-CZ" smtClean="0"/>
              <a:t>17.09.2019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3CF55CE-1BD4-432B-BD11-016165EDC0DC}" type="slidenum">
              <a:rPr lang="cs-CZ" smtClean="0"/>
              <a:t>‹#›</a:t>
            </a:fld>
            <a:endParaRPr lang="cs-CZ"/>
          </a:p>
        </p:txBody>
      </p:sp>
    </p:spTree>
    <p:extLst>
      <p:ext uri="{BB962C8B-B14F-4D97-AF65-F5344CB8AC3E}">
        <p14:creationId xmlns:p14="http://schemas.microsoft.com/office/powerpoint/2010/main" val="2242795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9A56BC13-CDF5-4EE0-BF32-EE34E81E99D3}" type="datetimeFigureOut">
              <a:rPr lang="cs-CZ" smtClean="0"/>
              <a:t>17.09.2019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3CF55CE-1BD4-432B-BD11-016165EDC0DC}" type="slidenum">
              <a:rPr lang="cs-CZ" smtClean="0"/>
              <a:t>‹#›</a:t>
            </a:fld>
            <a:endParaRPr lang="cs-CZ"/>
          </a:p>
        </p:txBody>
      </p:sp>
    </p:spTree>
    <p:extLst>
      <p:ext uri="{BB962C8B-B14F-4D97-AF65-F5344CB8AC3E}">
        <p14:creationId xmlns:p14="http://schemas.microsoft.com/office/powerpoint/2010/main" val="380268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9A56BC13-CDF5-4EE0-BF32-EE34E81E99D3}" type="datetimeFigureOut">
              <a:rPr lang="cs-CZ" smtClean="0"/>
              <a:t>17.09.2019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3CF55CE-1BD4-432B-BD11-016165EDC0DC}" type="slidenum">
              <a:rPr lang="cs-CZ" smtClean="0"/>
              <a:t>‹#›</a:t>
            </a:fld>
            <a:endParaRPr lang="cs-CZ"/>
          </a:p>
        </p:txBody>
      </p:sp>
    </p:spTree>
    <p:extLst>
      <p:ext uri="{BB962C8B-B14F-4D97-AF65-F5344CB8AC3E}">
        <p14:creationId xmlns:p14="http://schemas.microsoft.com/office/powerpoint/2010/main" val="3728969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9A56BC13-CDF5-4EE0-BF32-EE34E81E99D3}" type="datetimeFigureOut">
              <a:rPr lang="cs-CZ" smtClean="0"/>
              <a:t>17.09.2019</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C3CF55CE-1BD4-432B-BD11-016165EDC0DC}" type="slidenum">
              <a:rPr lang="cs-CZ" smtClean="0"/>
              <a:t>‹#›</a:t>
            </a:fld>
            <a:endParaRPr lang="cs-CZ"/>
          </a:p>
        </p:txBody>
      </p:sp>
    </p:spTree>
    <p:extLst>
      <p:ext uri="{BB962C8B-B14F-4D97-AF65-F5344CB8AC3E}">
        <p14:creationId xmlns:p14="http://schemas.microsoft.com/office/powerpoint/2010/main" val="2156484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9A56BC13-CDF5-4EE0-BF32-EE34E81E99D3}" type="datetimeFigureOut">
              <a:rPr lang="cs-CZ" smtClean="0"/>
              <a:t>17.09.2019</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C3CF55CE-1BD4-432B-BD11-016165EDC0DC}" type="slidenum">
              <a:rPr lang="cs-CZ" smtClean="0"/>
              <a:t>‹#›</a:t>
            </a:fld>
            <a:endParaRPr lang="cs-CZ"/>
          </a:p>
        </p:txBody>
      </p:sp>
    </p:spTree>
    <p:extLst>
      <p:ext uri="{BB962C8B-B14F-4D97-AF65-F5344CB8AC3E}">
        <p14:creationId xmlns:p14="http://schemas.microsoft.com/office/powerpoint/2010/main" val="4139890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A56BC13-CDF5-4EE0-BF32-EE34E81E99D3}" type="datetimeFigureOut">
              <a:rPr lang="cs-CZ" smtClean="0"/>
              <a:t>17.09.2019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C3CF55CE-1BD4-432B-BD11-016165EDC0DC}" type="slidenum">
              <a:rPr lang="cs-CZ" smtClean="0"/>
              <a:t>‹#›</a:t>
            </a:fld>
            <a:endParaRPr lang="cs-CZ"/>
          </a:p>
        </p:txBody>
      </p:sp>
    </p:spTree>
    <p:extLst>
      <p:ext uri="{BB962C8B-B14F-4D97-AF65-F5344CB8AC3E}">
        <p14:creationId xmlns:p14="http://schemas.microsoft.com/office/powerpoint/2010/main" val="492741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9A56BC13-CDF5-4EE0-BF32-EE34E81E99D3}" type="datetimeFigureOut">
              <a:rPr lang="cs-CZ" smtClean="0"/>
              <a:t>17.09.2019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3CF55CE-1BD4-432B-BD11-016165EDC0DC}" type="slidenum">
              <a:rPr lang="cs-CZ" smtClean="0"/>
              <a:t>‹#›</a:t>
            </a:fld>
            <a:endParaRPr lang="cs-CZ"/>
          </a:p>
        </p:txBody>
      </p:sp>
    </p:spTree>
    <p:extLst>
      <p:ext uri="{BB962C8B-B14F-4D97-AF65-F5344CB8AC3E}">
        <p14:creationId xmlns:p14="http://schemas.microsoft.com/office/powerpoint/2010/main" val="3843061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9A56BC13-CDF5-4EE0-BF32-EE34E81E99D3}" type="datetimeFigureOut">
              <a:rPr lang="cs-CZ" smtClean="0"/>
              <a:t>17.09.2019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3CF55CE-1BD4-432B-BD11-016165EDC0DC}" type="slidenum">
              <a:rPr lang="cs-CZ" smtClean="0"/>
              <a:t>‹#›</a:t>
            </a:fld>
            <a:endParaRPr lang="cs-CZ"/>
          </a:p>
        </p:txBody>
      </p:sp>
    </p:spTree>
    <p:extLst>
      <p:ext uri="{BB962C8B-B14F-4D97-AF65-F5344CB8AC3E}">
        <p14:creationId xmlns:p14="http://schemas.microsoft.com/office/powerpoint/2010/main" val="1030525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56BC13-CDF5-4EE0-BF32-EE34E81E99D3}" type="datetimeFigureOut">
              <a:rPr lang="cs-CZ" smtClean="0"/>
              <a:t>17.09.2019</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CF55CE-1BD4-432B-BD11-016165EDC0DC}" type="slidenum">
              <a:rPr lang="cs-CZ" smtClean="0"/>
              <a:t>‹#›</a:t>
            </a:fld>
            <a:endParaRPr lang="cs-CZ"/>
          </a:p>
        </p:txBody>
      </p:sp>
    </p:spTree>
    <p:extLst>
      <p:ext uri="{BB962C8B-B14F-4D97-AF65-F5344CB8AC3E}">
        <p14:creationId xmlns:p14="http://schemas.microsoft.com/office/powerpoint/2010/main" val="931852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z/url?sa=i&amp;rct=j&amp;q=&amp;esrc=s&amp;source=images&amp;cd=&amp;cad=rja&amp;uact=8&amp;ved=2ahUKEwjX6rWgzcbdAhWE66QKHbFjBlAQjRx6BAgBEAU&amp;url=http://dsoworks.com/philosophy/sacred-engineers-part-one/attachment/640px-a_fleet_of_east_indiamen_at_sea/&amp;psig=AOvVaw3BhP9RnFigB9QKV24cQG4m&amp;ust=1537430527166031"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en-GB" dirty="0"/>
              <a:t>MS Dynamics NAV Intro 1 	</a:t>
            </a:r>
            <a:endParaRPr lang="cs-CZ" dirty="0"/>
          </a:p>
        </p:txBody>
      </p:sp>
      <p:sp>
        <p:nvSpPr>
          <p:cNvPr id="3" name="Podnadpis 2"/>
          <p:cNvSpPr>
            <a:spLocks noGrp="1"/>
          </p:cNvSpPr>
          <p:nvPr>
            <p:ph type="subTitle" idx="1"/>
          </p:nvPr>
        </p:nvSpPr>
        <p:spPr/>
        <p:txBody>
          <a:bodyPr>
            <a:normAutofit/>
          </a:bodyPr>
          <a:lstStyle/>
          <a:p>
            <a:r>
              <a:rPr lang="cs-CZ" sz="1800" dirty="0" err="1"/>
              <a:t>Ing.J.Skorkovský,CSc</a:t>
            </a:r>
            <a:r>
              <a:rPr lang="cs-CZ" sz="1800" dirty="0"/>
              <a:t>.</a:t>
            </a:r>
          </a:p>
          <a:p>
            <a:r>
              <a:rPr lang="cs-CZ" sz="1800" dirty="0"/>
              <a:t>Department </a:t>
            </a:r>
            <a:r>
              <a:rPr lang="cs-CZ" sz="1800" dirty="0" err="1"/>
              <a:t>of</a:t>
            </a:r>
            <a:r>
              <a:rPr lang="cs-CZ" sz="1800" dirty="0"/>
              <a:t> </a:t>
            </a:r>
            <a:r>
              <a:rPr lang="cs-CZ" sz="1800" dirty="0" err="1"/>
              <a:t>Corporate</a:t>
            </a:r>
            <a:r>
              <a:rPr lang="cs-CZ" sz="1800" dirty="0"/>
              <a:t> </a:t>
            </a:r>
            <a:r>
              <a:rPr lang="cs-CZ" sz="1800" dirty="0" err="1"/>
              <a:t>Economy</a:t>
            </a:r>
            <a:endParaRPr lang="cs-CZ" sz="1800" dirty="0"/>
          </a:p>
          <a:p>
            <a:r>
              <a:rPr lang="cs-CZ" sz="1800" dirty="0" err="1"/>
              <a:t>Faculty</a:t>
            </a:r>
            <a:r>
              <a:rPr lang="cs-CZ" sz="1800" dirty="0"/>
              <a:t> </a:t>
            </a:r>
            <a:r>
              <a:rPr lang="cs-CZ" sz="1800" dirty="0" err="1"/>
              <a:t>of</a:t>
            </a:r>
            <a:r>
              <a:rPr lang="cs-CZ" sz="1800" dirty="0"/>
              <a:t> </a:t>
            </a:r>
            <a:r>
              <a:rPr lang="cs-CZ" sz="1800" dirty="0" err="1"/>
              <a:t>Economics</a:t>
            </a:r>
            <a:r>
              <a:rPr lang="cs-CZ" sz="1800" dirty="0"/>
              <a:t> and </a:t>
            </a:r>
            <a:r>
              <a:rPr lang="cs-CZ" sz="1800" dirty="0" err="1"/>
              <a:t>Administration</a:t>
            </a:r>
            <a:endParaRPr lang="cs-CZ" sz="1800" dirty="0"/>
          </a:p>
          <a:p>
            <a:r>
              <a:rPr lang="cs-CZ" sz="1800" dirty="0"/>
              <a:t>MASARYK UNIVERSITY</a:t>
            </a:r>
          </a:p>
          <a:p>
            <a:r>
              <a:rPr lang="cs-CZ" sz="1800" dirty="0"/>
              <a:t>Czech Republic</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548680"/>
            <a:ext cx="2223932" cy="139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0991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GB" sz="3200" dirty="0"/>
              <a:t>The most important data types  </a:t>
            </a:r>
          </a:p>
        </p:txBody>
      </p:sp>
      <p:sp>
        <p:nvSpPr>
          <p:cNvPr id="5" name="TextovéPole 4"/>
          <p:cNvSpPr txBox="1"/>
          <p:nvPr/>
        </p:nvSpPr>
        <p:spPr>
          <a:xfrm>
            <a:off x="899592" y="1844824"/>
            <a:ext cx="7298023" cy="2954655"/>
          </a:xfrm>
          <a:prstGeom prst="rect">
            <a:avLst/>
          </a:prstGeom>
          <a:noFill/>
        </p:spPr>
        <p:txBody>
          <a:bodyPr wrap="none" rtlCol="0">
            <a:spAutoFit/>
          </a:bodyPr>
          <a:lstStyle/>
          <a:p>
            <a:pPr marL="285750" indent="-285750">
              <a:buFont typeface="Arial" panose="020B0604020202020204" pitchFamily="34" charset="0"/>
              <a:buChar char="•"/>
            </a:pPr>
            <a:r>
              <a:rPr lang="en-US" sz="2400" dirty="0"/>
              <a:t>Description (text)</a:t>
            </a:r>
            <a:r>
              <a:rPr lang="cs-CZ" sz="2400" dirty="0"/>
              <a:t>   -&gt; The </a:t>
            </a:r>
            <a:r>
              <a:rPr lang="cs-CZ" sz="2400" dirty="0" err="1"/>
              <a:t>Chair</a:t>
            </a:r>
            <a:endParaRPr lang="en-US" sz="2400" dirty="0"/>
          </a:p>
          <a:p>
            <a:pPr marL="285750" indent="-285750">
              <a:buFont typeface="Arial" panose="020B0604020202020204" pitchFamily="34" charset="0"/>
              <a:buChar char="•"/>
            </a:pPr>
            <a:r>
              <a:rPr lang="en-US" sz="2400" dirty="0"/>
              <a:t>Number (decimal or integer)</a:t>
            </a:r>
            <a:r>
              <a:rPr lang="cs-CZ" sz="2400" dirty="0"/>
              <a:t> – &gt;3,23</a:t>
            </a:r>
            <a:endParaRPr lang="en-US" sz="2400" dirty="0"/>
          </a:p>
          <a:p>
            <a:pPr marL="285750" indent="-285750">
              <a:buFont typeface="Arial" panose="020B0604020202020204" pitchFamily="34" charset="0"/>
              <a:buChar char="•"/>
            </a:pPr>
            <a:r>
              <a:rPr lang="en-US" sz="2400" dirty="0"/>
              <a:t>Alphanumeric code</a:t>
            </a:r>
            <a:r>
              <a:rPr lang="cs-CZ" sz="2400" dirty="0"/>
              <a:t> -&gt; </a:t>
            </a:r>
            <a:r>
              <a:rPr lang="en-US" sz="2400" dirty="0"/>
              <a:t> A123D)</a:t>
            </a:r>
          </a:p>
          <a:p>
            <a:pPr marL="285750" indent="-285750">
              <a:buFont typeface="Arial" panose="020B0604020202020204" pitchFamily="34" charset="0"/>
              <a:buChar char="•"/>
            </a:pPr>
            <a:r>
              <a:rPr lang="en-US" sz="2400" dirty="0"/>
              <a:t>Date </a:t>
            </a:r>
            <a:r>
              <a:rPr lang="cs-CZ" sz="2400" dirty="0"/>
              <a:t>-&gt; </a:t>
            </a:r>
            <a:r>
              <a:rPr lang="en-US" sz="2400" dirty="0"/>
              <a:t> 18.9.2019=180919</a:t>
            </a:r>
          </a:p>
          <a:p>
            <a:pPr marL="285750" indent="-285750">
              <a:buFont typeface="Arial" panose="020B0604020202020204" pitchFamily="34" charset="0"/>
              <a:buChar char="•"/>
            </a:pPr>
            <a:r>
              <a:rPr lang="en-US" sz="2400" dirty="0"/>
              <a:t>Boolean </a:t>
            </a:r>
            <a:r>
              <a:rPr lang="cs-CZ" sz="2400" dirty="0"/>
              <a:t>-&gt;</a:t>
            </a:r>
            <a:r>
              <a:rPr lang="en-US" sz="2400" dirty="0"/>
              <a:t>yes or no = checked or not checked</a:t>
            </a:r>
            <a:r>
              <a:rPr lang="cs-CZ" sz="2400" dirty="0"/>
              <a:t> </a:t>
            </a:r>
            <a:r>
              <a:rPr lang="en-US" sz="2400" dirty="0"/>
              <a:t> </a:t>
            </a:r>
          </a:p>
          <a:p>
            <a:pPr marL="285750" indent="-285750">
              <a:buFont typeface="Arial" panose="020B0604020202020204" pitchFamily="34" charset="0"/>
              <a:buChar char="•"/>
            </a:pPr>
            <a:r>
              <a:rPr lang="en-US" sz="2400" dirty="0"/>
              <a:t>Period type = data formula= 1 week=1W, 3 Days=3D,…)</a:t>
            </a:r>
          </a:p>
          <a:p>
            <a:pPr marL="285750" indent="-285750">
              <a:buFont typeface="Arial" panose="020B0604020202020204" pitchFamily="34" charset="0"/>
              <a:buChar char="•"/>
            </a:pPr>
            <a:r>
              <a:rPr lang="en-US" sz="2400" dirty="0"/>
              <a:t>Time – </a:t>
            </a:r>
            <a:r>
              <a:rPr lang="cs-CZ" sz="2400" dirty="0"/>
              <a:t>&gt;</a:t>
            </a:r>
            <a:r>
              <a:rPr lang="en-US" sz="2400" dirty="0"/>
              <a:t>8:00 </a:t>
            </a:r>
          </a:p>
          <a:p>
            <a:pPr marL="285750" indent="-285750">
              <a:buFont typeface="Arial" panose="020B0604020202020204" pitchFamily="34" charset="0"/>
              <a:buChar char="•"/>
            </a:pPr>
            <a:endParaRPr lang="cs-CZ" dirty="0"/>
          </a:p>
        </p:txBody>
      </p:sp>
    </p:spTree>
    <p:extLst>
      <p:ext uri="{BB962C8B-B14F-4D97-AF65-F5344CB8AC3E}">
        <p14:creationId xmlns:p14="http://schemas.microsoft.com/office/powerpoint/2010/main" val="4014625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ZA" dirty="0"/>
              <a:t>Transaction</a:t>
            </a:r>
            <a:r>
              <a:rPr lang="cs-CZ" dirty="0"/>
              <a:t>=</a:t>
            </a:r>
            <a:r>
              <a:rPr lang="en-ZA" dirty="0"/>
              <a:t>Entry (Terminology)</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556792"/>
            <a:ext cx="2483656" cy="357646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Obdélník 3"/>
          <p:cNvSpPr/>
          <p:nvPr/>
        </p:nvSpPr>
        <p:spPr>
          <a:xfrm>
            <a:off x="1126447" y="1664729"/>
            <a:ext cx="2592288"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5"/>
          <p:cNvSpPr/>
          <p:nvPr/>
        </p:nvSpPr>
        <p:spPr>
          <a:xfrm>
            <a:off x="1294043" y="1853208"/>
            <a:ext cx="2592288"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bdélník 6"/>
          <p:cNvSpPr/>
          <p:nvPr/>
        </p:nvSpPr>
        <p:spPr>
          <a:xfrm>
            <a:off x="1420416" y="2005608"/>
            <a:ext cx="2592288"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bdélník 7"/>
          <p:cNvSpPr/>
          <p:nvPr/>
        </p:nvSpPr>
        <p:spPr>
          <a:xfrm>
            <a:off x="1572816" y="2158008"/>
            <a:ext cx="2592288"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p:cNvSpPr/>
          <p:nvPr/>
        </p:nvSpPr>
        <p:spPr>
          <a:xfrm>
            <a:off x="1438305" y="3933056"/>
            <a:ext cx="2592288"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1" name="Přímá spojnice se šipkou 10"/>
          <p:cNvCxnSpPr/>
          <p:nvPr/>
        </p:nvCxnSpPr>
        <p:spPr>
          <a:xfrm>
            <a:off x="4030593" y="2077616"/>
            <a:ext cx="142339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Obdélník 12"/>
          <p:cNvSpPr/>
          <p:nvPr/>
        </p:nvSpPr>
        <p:spPr>
          <a:xfrm>
            <a:off x="814133" y="2782669"/>
            <a:ext cx="4325030"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cs-CZ" b="1" cap="none" spc="50" dirty="0" err="1">
                <a:ln w="11430"/>
                <a:solidFill>
                  <a:srgbClr val="0070C0"/>
                </a:solidFill>
                <a:effectLst>
                  <a:outerShdw blurRad="76200" dist="50800" dir="5400000" algn="tl" rotWithShape="0">
                    <a:srgbClr val="000000">
                      <a:alpha val="65000"/>
                    </a:srgbClr>
                  </a:outerShdw>
                </a:effectLst>
              </a:rPr>
              <a:t>Transaction</a:t>
            </a:r>
            <a:r>
              <a:rPr lang="cs-CZ" b="1" cap="none" spc="50" dirty="0">
                <a:ln w="11430"/>
                <a:solidFill>
                  <a:srgbClr val="0070C0"/>
                </a:solidFill>
                <a:effectLst>
                  <a:outerShdw blurRad="76200" dist="50800" dir="5400000" algn="tl" rotWithShape="0">
                    <a:srgbClr val="000000">
                      <a:alpha val="65000"/>
                    </a:srgbClr>
                  </a:outerShdw>
                </a:effectLst>
              </a:rPr>
              <a:t>=</a:t>
            </a:r>
            <a:r>
              <a:rPr lang="cs-CZ" b="1" cap="none" spc="50" dirty="0" err="1">
                <a:ln w="11430"/>
                <a:solidFill>
                  <a:srgbClr val="0070C0"/>
                </a:solidFill>
                <a:effectLst>
                  <a:outerShdw blurRad="76200" dist="50800" dir="5400000" algn="tl" rotWithShape="0">
                    <a:srgbClr val="000000">
                      <a:alpha val="65000"/>
                    </a:srgbClr>
                  </a:outerShdw>
                </a:effectLst>
              </a:rPr>
              <a:t>Entries</a:t>
            </a:r>
            <a:r>
              <a:rPr lang="cs-CZ" b="1" cap="none" spc="50" dirty="0">
                <a:ln w="11430"/>
                <a:solidFill>
                  <a:srgbClr val="0070C0"/>
                </a:solidFill>
                <a:effectLst>
                  <a:outerShdw blurRad="76200" dist="50800" dir="5400000" algn="tl" rotWithShape="0">
                    <a:srgbClr val="000000">
                      <a:alpha val="65000"/>
                    </a:srgbClr>
                  </a:outerShdw>
                </a:effectLst>
              </a:rPr>
              <a:t> </a:t>
            </a:r>
          </a:p>
          <a:p>
            <a:pPr algn="ctr"/>
            <a:r>
              <a:rPr lang="cs-CZ" b="1" spc="50" dirty="0" err="1">
                <a:ln w="11430"/>
                <a:solidFill>
                  <a:srgbClr val="0070C0"/>
                </a:solidFill>
                <a:effectLst>
                  <a:outerShdw blurRad="76200" dist="50800" dir="5400000" algn="tl" rotWithShape="0">
                    <a:srgbClr val="000000">
                      <a:alpha val="65000"/>
                    </a:srgbClr>
                  </a:outerShdw>
                </a:effectLst>
              </a:rPr>
              <a:t>which</a:t>
            </a:r>
            <a:r>
              <a:rPr lang="cs-CZ" b="1" spc="50" dirty="0">
                <a:ln w="11430"/>
                <a:solidFill>
                  <a:srgbClr val="0070C0"/>
                </a:solidFill>
                <a:effectLst>
                  <a:outerShdw blurRad="76200" dist="50800" dir="5400000" algn="tl" rotWithShape="0">
                    <a:srgbClr val="000000">
                      <a:alpha val="65000"/>
                    </a:srgbClr>
                  </a:outerShdw>
                </a:effectLst>
              </a:rPr>
              <a:t> has </a:t>
            </a:r>
            <a:r>
              <a:rPr lang="cs-CZ" b="1" spc="50" dirty="0" err="1">
                <a:ln w="11430"/>
                <a:solidFill>
                  <a:srgbClr val="0070C0"/>
                </a:solidFill>
                <a:effectLst>
                  <a:outerShdw blurRad="76200" dist="50800" dir="5400000" algn="tl" rotWithShape="0">
                    <a:srgbClr val="000000">
                      <a:alpha val="65000"/>
                    </a:srgbClr>
                  </a:outerShdw>
                </a:effectLst>
              </a:rPr>
              <a:t>been</a:t>
            </a:r>
            <a:r>
              <a:rPr lang="cs-CZ" b="1" spc="50" dirty="0">
                <a:ln w="11430"/>
                <a:solidFill>
                  <a:srgbClr val="0070C0"/>
                </a:solidFill>
                <a:effectLst>
                  <a:outerShdw blurRad="76200" dist="50800" dir="5400000" algn="tl" rotWithShape="0">
                    <a:srgbClr val="000000">
                      <a:alpha val="65000"/>
                    </a:srgbClr>
                  </a:outerShdw>
                </a:effectLst>
              </a:rPr>
              <a:t> </a:t>
            </a:r>
            <a:r>
              <a:rPr lang="cs-CZ" b="1" spc="50" dirty="0" err="1">
                <a:ln w="11430"/>
                <a:solidFill>
                  <a:srgbClr val="0070C0"/>
                </a:solidFill>
                <a:effectLst>
                  <a:outerShdw blurRad="76200" dist="50800" dir="5400000" algn="tl" rotWithShape="0">
                    <a:srgbClr val="000000">
                      <a:alpha val="65000"/>
                    </a:srgbClr>
                  </a:outerShdw>
                </a:effectLst>
              </a:rPr>
              <a:t>created</a:t>
            </a:r>
            <a:r>
              <a:rPr lang="cs-CZ" b="1" spc="50" dirty="0">
                <a:ln w="11430"/>
                <a:solidFill>
                  <a:srgbClr val="0070C0"/>
                </a:solidFill>
                <a:effectLst>
                  <a:outerShdw blurRad="76200" dist="50800" dir="5400000" algn="tl" rotWithShape="0">
                    <a:srgbClr val="000000">
                      <a:alpha val="65000"/>
                    </a:srgbClr>
                  </a:outerShdw>
                </a:effectLst>
              </a:rPr>
              <a:t> by ERP</a:t>
            </a:r>
          </a:p>
          <a:p>
            <a:pPr algn="ctr"/>
            <a:r>
              <a:rPr lang="cs-CZ" b="1" spc="50" dirty="0" err="1">
                <a:ln w="11430"/>
                <a:solidFill>
                  <a:srgbClr val="0070C0"/>
                </a:solidFill>
                <a:effectLst>
                  <a:outerShdw blurRad="76200" dist="50800" dir="5400000" algn="tl" rotWithShape="0">
                    <a:srgbClr val="000000">
                      <a:alpha val="65000"/>
                    </a:srgbClr>
                  </a:outerShdw>
                </a:effectLst>
              </a:rPr>
              <a:t>when</a:t>
            </a:r>
            <a:r>
              <a:rPr lang="cs-CZ" b="1" spc="50" dirty="0">
                <a:ln w="11430"/>
                <a:solidFill>
                  <a:srgbClr val="0070C0"/>
                </a:solidFill>
                <a:effectLst>
                  <a:outerShdw blurRad="76200" dist="50800" dir="5400000" algn="tl" rotWithShape="0">
                    <a:srgbClr val="000000">
                      <a:alpha val="65000"/>
                    </a:srgbClr>
                  </a:outerShdw>
                </a:effectLst>
              </a:rPr>
              <a:t> </a:t>
            </a:r>
            <a:r>
              <a:rPr lang="cs-CZ" b="1" spc="50" dirty="0" err="1">
                <a:ln w="11430"/>
                <a:solidFill>
                  <a:srgbClr val="0070C0"/>
                </a:solidFill>
                <a:effectLst>
                  <a:outerShdw blurRad="76200" dist="50800" dir="5400000" algn="tl" rotWithShape="0">
                    <a:srgbClr val="000000">
                      <a:alpha val="65000"/>
                    </a:srgbClr>
                  </a:outerShdw>
                </a:effectLst>
              </a:rPr>
              <a:t>the</a:t>
            </a:r>
            <a:r>
              <a:rPr lang="cs-CZ" b="1" spc="50" dirty="0">
                <a:ln w="11430"/>
                <a:solidFill>
                  <a:srgbClr val="0070C0"/>
                </a:solidFill>
                <a:effectLst>
                  <a:outerShdw blurRad="76200" dist="50800" dir="5400000" algn="tl" rotWithShape="0">
                    <a:srgbClr val="000000">
                      <a:alpha val="65000"/>
                    </a:srgbClr>
                  </a:outerShdw>
                </a:effectLst>
              </a:rPr>
              <a:t> Sales </a:t>
            </a:r>
            <a:r>
              <a:rPr lang="cs-CZ" b="1" spc="50" dirty="0" err="1">
                <a:ln w="11430"/>
                <a:solidFill>
                  <a:srgbClr val="0070C0"/>
                </a:solidFill>
                <a:effectLst>
                  <a:outerShdw blurRad="76200" dist="50800" dir="5400000" algn="tl" rotWithShape="0">
                    <a:srgbClr val="000000">
                      <a:alpha val="65000"/>
                    </a:srgbClr>
                  </a:outerShdw>
                </a:effectLst>
              </a:rPr>
              <a:t>Order</a:t>
            </a:r>
            <a:r>
              <a:rPr lang="cs-CZ" b="1" spc="50" dirty="0">
                <a:ln w="11430"/>
                <a:solidFill>
                  <a:srgbClr val="0070C0"/>
                </a:solidFill>
                <a:effectLst>
                  <a:outerShdw blurRad="76200" dist="50800" dir="5400000" algn="tl" rotWithShape="0">
                    <a:srgbClr val="000000">
                      <a:alpha val="65000"/>
                    </a:srgbClr>
                  </a:outerShdw>
                </a:effectLst>
              </a:rPr>
              <a:t> hase </a:t>
            </a:r>
            <a:r>
              <a:rPr lang="cs-CZ" b="1" spc="50" dirty="0" err="1">
                <a:ln w="11430"/>
                <a:solidFill>
                  <a:srgbClr val="0070C0"/>
                </a:solidFill>
                <a:effectLst>
                  <a:outerShdw blurRad="76200" dist="50800" dir="5400000" algn="tl" rotWithShape="0">
                    <a:srgbClr val="000000">
                      <a:alpha val="65000"/>
                    </a:srgbClr>
                  </a:outerShdw>
                </a:effectLst>
              </a:rPr>
              <a:t>been</a:t>
            </a:r>
            <a:r>
              <a:rPr lang="cs-CZ" b="1" spc="50" dirty="0">
                <a:ln w="11430"/>
                <a:solidFill>
                  <a:srgbClr val="0070C0"/>
                </a:solidFill>
                <a:effectLst>
                  <a:outerShdw blurRad="76200" dist="50800" dir="5400000" algn="tl" rotWithShape="0">
                    <a:srgbClr val="000000">
                      <a:alpha val="65000"/>
                    </a:srgbClr>
                  </a:outerShdw>
                </a:effectLst>
              </a:rPr>
              <a:t>  </a:t>
            </a:r>
            <a:r>
              <a:rPr lang="cs-CZ" b="1" spc="50" dirty="0" err="1">
                <a:ln w="11430"/>
                <a:solidFill>
                  <a:srgbClr val="0070C0"/>
                </a:solidFill>
                <a:effectLst>
                  <a:outerShdw blurRad="76200" dist="50800" dir="5400000" algn="tl" rotWithShape="0">
                    <a:srgbClr val="000000">
                      <a:alpha val="65000"/>
                    </a:srgbClr>
                  </a:outerShdw>
                </a:effectLst>
              </a:rPr>
              <a:t>posted</a:t>
            </a:r>
            <a:endParaRPr lang="cs-CZ" b="1" cap="none" spc="50" dirty="0">
              <a:ln w="11430"/>
              <a:solidFill>
                <a:srgbClr val="0070C0"/>
              </a:solidFill>
              <a:effectLst>
                <a:outerShdw blurRad="76200" dist="50800" dir="5400000" algn="tl" rotWithShape="0">
                  <a:srgbClr val="000000">
                    <a:alpha val="65000"/>
                  </a:srgbClr>
                </a:outerShdw>
              </a:effectLst>
            </a:endParaRPr>
          </a:p>
        </p:txBody>
      </p:sp>
      <p:pic>
        <p:nvPicPr>
          <p:cNvPr id="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221" y="5328595"/>
            <a:ext cx="6640165" cy="93868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16" name="Přímá spojnice se šipkou 15"/>
          <p:cNvCxnSpPr/>
          <p:nvPr/>
        </p:nvCxnSpPr>
        <p:spPr>
          <a:xfrm>
            <a:off x="1907704" y="4005064"/>
            <a:ext cx="0" cy="122413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7" name="TextovéPole 16"/>
          <p:cNvSpPr txBox="1"/>
          <p:nvPr/>
        </p:nvSpPr>
        <p:spPr>
          <a:xfrm>
            <a:off x="4200550" y="1636276"/>
            <a:ext cx="1000659" cy="369332"/>
          </a:xfrm>
          <a:prstGeom prst="rect">
            <a:avLst/>
          </a:prstGeom>
          <a:noFill/>
        </p:spPr>
        <p:txBody>
          <a:bodyPr wrap="none" rtlCol="0">
            <a:spAutoFit/>
          </a:bodyPr>
          <a:lstStyle/>
          <a:p>
            <a:r>
              <a:rPr lang="cs-CZ" dirty="0" err="1"/>
              <a:t>Navigate</a:t>
            </a:r>
            <a:endParaRPr lang="cs-CZ" dirty="0"/>
          </a:p>
        </p:txBody>
      </p:sp>
      <p:sp>
        <p:nvSpPr>
          <p:cNvPr id="18" name="TextovéPole 17"/>
          <p:cNvSpPr txBox="1"/>
          <p:nvPr/>
        </p:nvSpPr>
        <p:spPr>
          <a:xfrm>
            <a:off x="5436096" y="1164843"/>
            <a:ext cx="1929824" cy="369332"/>
          </a:xfrm>
          <a:prstGeom prst="rect">
            <a:avLst/>
          </a:prstGeom>
          <a:noFill/>
        </p:spPr>
        <p:txBody>
          <a:bodyPr wrap="none" rtlCol="0">
            <a:spAutoFit/>
          </a:bodyPr>
          <a:lstStyle/>
          <a:p>
            <a:r>
              <a:rPr lang="cs-CZ" dirty="0" err="1">
                <a:solidFill>
                  <a:srgbClr val="FF0000"/>
                </a:solidFill>
              </a:rPr>
              <a:t>Original</a:t>
            </a:r>
            <a:r>
              <a:rPr lang="cs-CZ" dirty="0">
                <a:solidFill>
                  <a:srgbClr val="FF0000"/>
                </a:solidFill>
              </a:rPr>
              <a:t> </a:t>
            </a:r>
            <a:r>
              <a:rPr lang="cs-CZ" dirty="0" err="1">
                <a:solidFill>
                  <a:srgbClr val="FF0000"/>
                </a:solidFill>
              </a:rPr>
              <a:t>document</a:t>
            </a:r>
            <a:endParaRPr lang="cs-CZ" dirty="0">
              <a:solidFill>
                <a:srgbClr val="FF0000"/>
              </a:solidFill>
            </a:endParaRPr>
          </a:p>
        </p:txBody>
      </p:sp>
      <p:sp>
        <p:nvSpPr>
          <p:cNvPr id="20" name="TextovéPole 19"/>
          <p:cNvSpPr txBox="1"/>
          <p:nvPr/>
        </p:nvSpPr>
        <p:spPr>
          <a:xfrm>
            <a:off x="1683292" y="2347685"/>
            <a:ext cx="2203039" cy="369332"/>
          </a:xfrm>
          <a:prstGeom prst="rect">
            <a:avLst/>
          </a:prstGeom>
          <a:noFill/>
        </p:spPr>
        <p:txBody>
          <a:bodyPr wrap="none" rtlCol="0">
            <a:spAutoFit/>
          </a:bodyPr>
          <a:lstStyle/>
          <a:p>
            <a:r>
              <a:rPr lang="cs-CZ" b="1" dirty="0" err="1">
                <a:solidFill>
                  <a:srgbClr val="0070C0"/>
                </a:solidFill>
              </a:rPr>
              <a:t>Transactions</a:t>
            </a:r>
            <a:r>
              <a:rPr lang="cs-CZ" b="1" dirty="0">
                <a:solidFill>
                  <a:srgbClr val="0070C0"/>
                </a:solidFill>
              </a:rPr>
              <a:t>= </a:t>
            </a:r>
            <a:r>
              <a:rPr lang="cs-CZ" b="1" dirty="0" err="1">
                <a:solidFill>
                  <a:srgbClr val="0070C0"/>
                </a:solidFill>
              </a:rPr>
              <a:t>Entries</a:t>
            </a:r>
            <a:endParaRPr lang="cs-CZ" b="1" dirty="0">
              <a:solidFill>
                <a:srgbClr val="0070C0"/>
              </a:solidFill>
            </a:endParaRPr>
          </a:p>
        </p:txBody>
      </p:sp>
      <p:pic>
        <p:nvPicPr>
          <p:cNvPr id="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9209" y="2103726"/>
            <a:ext cx="762000"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Levá složená závorka 2"/>
          <p:cNvSpPr/>
          <p:nvPr/>
        </p:nvSpPr>
        <p:spPr>
          <a:xfrm>
            <a:off x="713140" y="1665858"/>
            <a:ext cx="273912" cy="71140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5" name="TextovéPole 4"/>
          <p:cNvSpPr txBox="1"/>
          <p:nvPr/>
        </p:nvSpPr>
        <p:spPr>
          <a:xfrm flipH="1">
            <a:off x="140355" y="1820942"/>
            <a:ext cx="689159" cy="369332"/>
          </a:xfrm>
          <a:prstGeom prst="rect">
            <a:avLst/>
          </a:prstGeom>
          <a:noFill/>
        </p:spPr>
        <p:txBody>
          <a:bodyPr wrap="square" rtlCol="0">
            <a:spAutoFit/>
          </a:bodyPr>
          <a:lstStyle/>
          <a:p>
            <a:r>
              <a:rPr lang="cs-CZ" dirty="0"/>
              <a:t>Data</a:t>
            </a:r>
          </a:p>
        </p:txBody>
      </p:sp>
      <p:sp>
        <p:nvSpPr>
          <p:cNvPr id="10" name="Obdélník 9"/>
          <p:cNvSpPr/>
          <p:nvPr/>
        </p:nvSpPr>
        <p:spPr>
          <a:xfrm>
            <a:off x="1276201" y="1713293"/>
            <a:ext cx="170289" cy="6866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21" name="Obdélník 20"/>
          <p:cNvSpPr/>
          <p:nvPr/>
        </p:nvSpPr>
        <p:spPr>
          <a:xfrm>
            <a:off x="1575054" y="1734240"/>
            <a:ext cx="170289" cy="6866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cs-CZ"/>
          </a:p>
        </p:txBody>
      </p:sp>
      <p:sp>
        <p:nvSpPr>
          <p:cNvPr id="23" name="Obdélník 22"/>
          <p:cNvSpPr/>
          <p:nvPr/>
        </p:nvSpPr>
        <p:spPr>
          <a:xfrm>
            <a:off x="1907704" y="1719155"/>
            <a:ext cx="170289" cy="6866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24" name="Obdélník 23"/>
          <p:cNvSpPr/>
          <p:nvPr/>
        </p:nvSpPr>
        <p:spPr>
          <a:xfrm>
            <a:off x="1438305" y="1863998"/>
            <a:ext cx="170289" cy="6866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25" name="Obdélník 24"/>
          <p:cNvSpPr/>
          <p:nvPr/>
        </p:nvSpPr>
        <p:spPr>
          <a:xfrm>
            <a:off x="1737158" y="1884945"/>
            <a:ext cx="170289" cy="6866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cs-CZ"/>
          </a:p>
        </p:txBody>
      </p:sp>
      <p:sp>
        <p:nvSpPr>
          <p:cNvPr id="26" name="Obdélník 25"/>
          <p:cNvSpPr/>
          <p:nvPr/>
        </p:nvSpPr>
        <p:spPr>
          <a:xfrm>
            <a:off x="2069808" y="1869860"/>
            <a:ext cx="170289" cy="6866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27" name="Obdélník 26"/>
          <p:cNvSpPr/>
          <p:nvPr/>
        </p:nvSpPr>
        <p:spPr>
          <a:xfrm>
            <a:off x="1546051" y="2025094"/>
            <a:ext cx="170289" cy="6866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28" name="Obdélník 27"/>
          <p:cNvSpPr/>
          <p:nvPr/>
        </p:nvSpPr>
        <p:spPr>
          <a:xfrm>
            <a:off x="1844904" y="2046041"/>
            <a:ext cx="170289" cy="6866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cs-CZ"/>
          </a:p>
        </p:txBody>
      </p:sp>
      <p:sp>
        <p:nvSpPr>
          <p:cNvPr id="29" name="Obdélník 28"/>
          <p:cNvSpPr/>
          <p:nvPr/>
        </p:nvSpPr>
        <p:spPr>
          <a:xfrm>
            <a:off x="2177554" y="2030956"/>
            <a:ext cx="170289" cy="6866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30" name="Obdélník 29"/>
          <p:cNvSpPr/>
          <p:nvPr/>
        </p:nvSpPr>
        <p:spPr>
          <a:xfrm>
            <a:off x="1678298" y="2190434"/>
            <a:ext cx="170289" cy="6866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31" name="Obdélník 30"/>
          <p:cNvSpPr/>
          <p:nvPr/>
        </p:nvSpPr>
        <p:spPr>
          <a:xfrm>
            <a:off x="1977151" y="2211381"/>
            <a:ext cx="170289" cy="6866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cs-CZ"/>
          </a:p>
        </p:txBody>
      </p:sp>
      <p:sp>
        <p:nvSpPr>
          <p:cNvPr id="32" name="Obdélník 31"/>
          <p:cNvSpPr/>
          <p:nvPr/>
        </p:nvSpPr>
        <p:spPr>
          <a:xfrm>
            <a:off x="2309801" y="2196296"/>
            <a:ext cx="170289" cy="6866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33" name="Obdélník 32"/>
          <p:cNvSpPr/>
          <p:nvPr/>
        </p:nvSpPr>
        <p:spPr>
          <a:xfrm>
            <a:off x="1208898" y="1433685"/>
            <a:ext cx="170289" cy="6866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34" name="Obdélník 33"/>
          <p:cNvSpPr/>
          <p:nvPr/>
        </p:nvSpPr>
        <p:spPr>
          <a:xfrm>
            <a:off x="1523449" y="1438270"/>
            <a:ext cx="170289" cy="6866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cs-CZ"/>
          </a:p>
        </p:txBody>
      </p:sp>
      <p:sp>
        <p:nvSpPr>
          <p:cNvPr id="35" name="Obdélník 34"/>
          <p:cNvSpPr/>
          <p:nvPr/>
        </p:nvSpPr>
        <p:spPr>
          <a:xfrm>
            <a:off x="1856099" y="1423185"/>
            <a:ext cx="170289" cy="6866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12" name="Šipka doleva 11"/>
          <p:cNvSpPr/>
          <p:nvPr/>
        </p:nvSpPr>
        <p:spPr>
          <a:xfrm>
            <a:off x="2177554" y="1230953"/>
            <a:ext cx="1098302" cy="39519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err="1"/>
              <a:t>Fields</a:t>
            </a:r>
            <a:endParaRPr lang="cs-CZ" sz="1600" dirty="0"/>
          </a:p>
        </p:txBody>
      </p:sp>
      <p:sp>
        <p:nvSpPr>
          <p:cNvPr id="36" name="TextovéPole 35"/>
          <p:cNvSpPr txBox="1"/>
          <p:nvPr/>
        </p:nvSpPr>
        <p:spPr>
          <a:xfrm flipH="1">
            <a:off x="2145879" y="5257715"/>
            <a:ext cx="2101130" cy="369332"/>
          </a:xfrm>
          <a:prstGeom prst="rect">
            <a:avLst/>
          </a:prstGeom>
          <a:noFill/>
        </p:spPr>
        <p:txBody>
          <a:bodyPr wrap="square" rtlCol="0">
            <a:spAutoFit/>
          </a:bodyPr>
          <a:lstStyle/>
          <a:p>
            <a:r>
              <a:rPr lang="cs-CZ" dirty="0"/>
              <a:t>(</a:t>
            </a:r>
            <a:r>
              <a:rPr lang="en-GB" dirty="0"/>
              <a:t>transactions)</a:t>
            </a:r>
          </a:p>
        </p:txBody>
      </p:sp>
    </p:spTree>
    <p:extLst>
      <p:ext uri="{BB962C8B-B14F-4D97-AF65-F5344CB8AC3E}">
        <p14:creationId xmlns:p14="http://schemas.microsoft.com/office/powerpoint/2010/main" val="277542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500" fill="hold"/>
                                        <p:tgtEl>
                                          <p:spTgt spid="15"/>
                                        </p:tgtEl>
                                        <p:attrNameLst>
                                          <p:attrName>ppt_x</p:attrName>
                                        </p:attrNameLst>
                                      </p:cBhvr>
                                      <p:tavLst>
                                        <p:tav tm="0">
                                          <p:val>
                                            <p:strVal val="#ppt_x"/>
                                          </p:val>
                                        </p:tav>
                                        <p:tav tm="100000">
                                          <p:val>
                                            <p:strVal val="#ppt_x"/>
                                          </p:val>
                                        </p:tav>
                                      </p:tavLst>
                                    </p:anim>
                                    <p:anim calcmode="lin" valueType="num">
                                      <p:cBhvr additive="base">
                                        <p:cTn id="5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1000"/>
                                        <p:tgtEl>
                                          <p:spTgt spid="11"/>
                                        </p:tgtEl>
                                      </p:cBhvr>
                                    </p:animEffect>
                                    <p:anim calcmode="lin" valueType="num">
                                      <p:cBhvr>
                                        <p:cTn id="59" dur="1000" fill="hold"/>
                                        <p:tgtEl>
                                          <p:spTgt spid="11"/>
                                        </p:tgtEl>
                                        <p:attrNameLst>
                                          <p:attrName>ppt_x</p:attrName>
                                        </p:attrNameLst>
                                      </p:cBhvr>
                                      <p:tavLst>
                                        <p:tav tm="0">
                                          <p:val>
                                            <p:strVal val="#ppt_x"/>
                                          </p:val>
                                        </p:tav>
                                        <p:tav tm="100000">
                                          <p:val>
                                            <p:strVal val="#ppt_x"/>
                                          </p:val>
                                        </p:tav>
                                      </p:tavLst>
                                    </p:anim>
                                    <p:anim calcmode="lin" valueType="num">
                                      <p:cBhvr>
                                        <p:cTn id="60" dur="1000" fill="hold"/>
                                        <p:tgtEl>
                                          <p:spTgt spid="11"/>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additive="base">
                                        <p:cTn id="68" dur="500" fill="hold"/>
                                        <p:tgtEl>
                                          <p:spTgt spid="18"/>
                                        </p:tgtEl>
                                        <p:attrNameLst>
                                          <p:attrName>ppt_x</p:attrName>
                                        </p:attrNameLst>
                                      </p:cBhvr>
                                      <p:tavLst>
                                        <p:tav tm="0">
                                          <p:val>
                                            <p:strVal val="#ppt_x"/>
                                          </p:val>
                                        </p:tav>
                                        <p:tav tm="100000">
                                          <p:val>
                                            <p:strVal val="#ppt_x"/>
                                          </p:val>
                                        </p:tav>
                                      </p:tavLst>
                                    </p:anim>
                                    <p:anim calcmode="lin" valueType="num">
                                      <p:cBhvr additive="base">
                                        <p:cTn id="6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5122"/>
                                        </p:tgtEl>
                                        <p:attrNameLst>
                                          <p:attrName>style.visibility</p:attrName>
                                        </p:attrNameLst>
                                      </p:cBhvr>
                                      <p:to>
                                        <p:strVal val="visible"/>
                                      </p:to>
                                    </p:set>
                                    <p:anim calcmode="lin" valueType="num">
                                      <p:cBhvr additive="base">
                                        <p:cTn id="74" dur="500" fill="hold"/>
                                        <p:tgtEl>
                                          <p:spTgt spid="5122"/>
                                        </p:tgtEl>
                                        <p:attrNameLst>
                                          <p:attrName>ppt_x</p:attrName>
                                        </p:attrNameLst>
                                      </p:cBhvr>
                                      <p:tavLst>
                                        <p:tav tm="0">
                                          <p:val>
                                            <p:strVal val="#ppt_x"/>
                                          </p:val>
                                        </p:tav>
                                        <p:tav tm="100000">
                                          <p:val>
                                            <p:strVal val="#ppt_x"/>
                                          </p:val>
                                        </p:tav>
                                      </p:tavLst>
                                    </p:anim>
                                    <p:anim calcmode="lin" valueType="num">
                                      <p:cBhvr additive="base">
                                        <p:cTn id="75"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nodeType="clickEffect">
                                  <p:stCondLst>
                                    <p:cond delay="0"/>
                                  </p:stCondLst>
                                  <p:childTnLst>
                                    <p:set>
                                      <p:cBhvr>
                                        <p:cTn id="79" dur="1" fill="hold">
                                          <p:stCondLst>
                                            <p:cond delay="0"/>
                                          </p:stCondLst>
                                        </p:cTn>
                                        <p:tgtEl>
                                          <p:spTgt spid="22"/>
                                        </p:tgtEl>
                                        <p:attrNameLst>
                                          <p:attrName>style.visibility</p:attrName>
                                        </p:attrNameLst>
                                      </p:cBhvr>
                                      <p:to>
                                        <p:strVal val="visible"/>
                                      </p:to>
                                    </p:set>
                                    <p:anim calcmode="lin" valueType="num">
                                      <p:cBhvr additive="base">
                                        <p:cTn id="80" dur="500" fill="hold"/>
                                        <p:tgtEl>
                                          <p:spTgt spid="22"/>
                                        </p:tgtEl>
                                        <p:attrNameLst>
                                          <p:attrName>ppt_x</p:attrName>
                                        </p:attrNameLst>
                                      </p:cBhvr>
                                      <p:tavLst>
                                        <p:tav tm="0">
                                          <p:val>
                                            <p:strVal val="#ppt_x"/>
                                          </p:val>
                                        </p:tav>
                                        <p:tav tm="100000">
                                          <p:val>
                                            <p:strVal val="#ppt_x"/>
                                          </p:val>
                                        </p:tav>
                                      </p:tavLst>
                                    </p:anim>
                                    <p:anim calcmode="lin" valueType="num">
                                      <p:cBhvr additive="base">
                                        <p:cTn id="8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3" grpId="0"/>
      <p:bldP spid="17" grpId="0"/>
      <p:bldP spid="18"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INTRO 1</a:t>
            </a:r>
          </a:p>
        </p:txBody>
      </p:sp>
      <p:sp>
        <p:nvSpPr>
          <p:cNvPr id="3" name="Zástupný symbol pro obsah 2"/>
          <p:cNvSpPr>
            <a:spLocks noGrp="1"/>
          </p:cNvSpPr>
          <p:nvPr>
            <p:ph idx="1"/>
          </p:nvPr>
        </p:nvSpPr>
        <p:spPr>
          <a:xfrm>
            <a:off x="457200" y="1600200"/>
            <a:ext cx="8435280" cy="4525963"/>
          </a:xfrm>
        </p:spPr>
        <p:txBody>
          <a:bodyPr>
            <a:normAutofit lnSpcReduction="10000"/>
          </a:bodyPr>
          <a:lstStyle/>
          <a:p>
            <a:pPr lvl="0"/>
            <a:r>
              <a:rPr lang="en-GB" dirty="0"/>
              <a:t>Explain the concept of ERP and Microsoft Dynamics NAV 2016</a:t>
            </a:r>
            <a:r>
              <a:rPr lang="cs-CZ" dirty="0"/>
              <a:t>w1</a:t>
            </a:r>
            <a:r>
              <a:rPr lang="en-GB" dirty="0"/>
              <a:t> </a:t>
            </a:r>
            <a:r>
              <a:rPr lang="cs-CZ" dirty="0" err="1"/>
              <a:t>or</a:t>
            </a:r>
            <a:r>
              <a:rPr lang="cs-CZ" dirty="0"/>
              <a:t> </a:t>
            </a:r>
            <a:r>
              <a:rPr lang="cs-CZ" b="1" dirty="0">
                <a:solidFill>
                  <a:srgbClr val="FF0000"/>
                </a:solidFill>
              </a:rPr>
              <a:t>NAV 2018w1</a:t>
            </a:r>
          </a:p>
          <a:p>
            <a:r>
              <a:rPr lang="en-GB" sz="2800" dirty="0">
                <a:solidFill>
                  <a:srgbClr val="FF0000"/>
                </a:solidFill>
              </a:rPr>
              <a:t>E</a:t>
            </a:r>
            <a:r>
              <a:rPr lang="en-GB" sz="2800" dirty="0">
                <a:solidFill>
                  <a:srgbClr val="0070C0"/>
                </a:solidFill>
              </a:rPr>
              <a:t>R</a:t>
            </a:r>
            <a:r>
              <a:rPr lang="en-GB" sz="2800" dirty="0">
                <a:solidFill>
                  <a:srgbClr val="00B050"/>
                </a:solidFill>
              </a:rPr>
              <a:t>P</a:t>
            </a:r>
            <a:r>
              <a:rPr lang="en-GB" b="1" dirty="0"/>
              <a:t> </a:t>
            </a:r>
            <a:r>
              <a:rPr lang="en-GB" sz="2800" dirty="0"/>
              <a:t>=</a:t>
            </a:r>
            <a:r>
              <a:rPr lang="cs-CZ" sz="2800" dirty="0"/>
              <a:t> </a:t>
            </a:r>
            <a:r>
              <a:rPr lang="en-GB" sz="2400" dirty="0">
                <a:solidFill>
                  <a:srgbClr val="FF0000"/>
                </a:solidFill>
              </a:rPr>
              <a:t>E</a:t>
            </a:r>
            <a:r>
              <a:rPr lang="en-GB" sz="2400" dirty="0"/>
              <a:t>nterprise </a:t>
            </a:r>
            <a:r>
              <a:rPr lang="en-GB" sz="2400" dirty="0">
                <a:solidFill>
                  <a:srgbClr val="0070C0"/>
                </a:solidFill>
              </a:rPr>
              <a:t>R</a:t>
            </a:r>
            <a:r>
              <a:rPr lang="en-GB" sz="2400" dirty="0"/>
              <a:t>esource </a:t>
            </a:r>
            <a:r>
              <a:rPr lang="en-GB" sz="2400" dirty="0">
                <a:solidFill>
                  <a:srgbClr val="00B050"/>
                </a:solidFill>
              </a:rPr>
              <a:t>P</a:t>
            </a:r>
            <a:r>
              <a:rPr lang="en-GB" sz="2400" dirty="0"/>
              <a:t>lanning System</a:t>
            </a:r>
            <a:endParaRPr lang="cs-CZ" sz="2400" dirty="0"/>
          </a:p>
          <a:p>
            <a:r>
              <a:rPr lang="en-GB" sz="2800" b="1" dirty="0"/>
              <a:t>Resources</a:t>
            </a:r>
            <a:r>
              <a:rPr lang="en-GB" sz="2800" dirty="0"/>
              <a:t> </a:t>
            </a:r>
            <a:r>
              <a:rPr lang="cs-CZ" sz="2800" dirty="0"/>
              <a:t>=</a:t>
            </a:r>
            <a:r>
              <a:rPr lang="cs-CZ" b="1" dirty="0"/>
              <a:t> </a:t>
            </a:r>
            <a:r>
              <a:rPr lang="en-GB" sz="2400" dirty="0"/>
              <a:t>financial resources, machines, people, items,……. </a:t>
            </a:r>
            <a:endParaRPr lang="cs-CZ" sz="2400" dirty="0"/>
          </a:p>
          <a:p>
            <a:r>
              <a:rPr lang="cs-CZ" sz="2400" b="1" dirty="0"/>
              <a:t>Data</a:t>
            </a:r>
            <a:r>
              <a:rPr lang="cs-CZ" sz="2400" dirty="0"/>
              <a:t> </a:t>
            </a:r>
            <a:r>
              <a:rPr lang="en-ZA" sz="2400" dirty="0"/>
              <a:t>= transactions having origin in :</a:t>
            </a:r>
          </a:p>
          <a:p>
            <a:pPr lvl="1"/>
            <a:r>
              <a:rPr lang="en-ZA" sz="2000" dirty="0"/>
              <a:t>Posted documents (invoices, credit notes, deliveries, stock movement..)</a:t>
            </a:r>
          </a:p>
          <a:p>
            <a:pPr lvl="1"/>
            <a:r>
              <a:rPr lang="en-ZA" sz="2000" dirty="0"/>
              <a:t>Hence the type of these transactions-</a:t>
            </a:r>
            <a:r>
              <a:rPr lang="cs-CZ" sz="2000" dirty="0"/>
              <a:t>&gt;</a:t>
            </a:r>
            <a:r>
              <a:rPr lang="en-ZA" sz="2000" dirty="0"/>
              <a:t> entries</a:t>
            </a:r>
          </a:p>
          <a:p>
            <a:pPr lvl="2"/>
            <a:r>
              <a:rPr lang="en-ZA" sz="1600" dirty="0"/>
              <a:t>Customer</a:t>
            </a:r>
          </a:p>
          <a:p>
            <a:pPr lvl="2"/>
            <a:r>
              <a:rPr lang="en-ZA" sz="1600" dirty="0"/>
              <a:t>Vendor</a:t>
            </a:r>
          </a:p>
          <a:p>
            <a:pPr lvl="2"/>
            <a:r>
              <a:rPr lang="en-AU" sz="1600" dirty="0"/>
              <a:t>Item (Inventory)</a:t>
            </a:r>
          </a:p>
          <a:p>
            <a:pPr lvl="2"/>
            <a:r>
              <a:rPr lang="en-ZA" sz="1600" dirty="0"/>
              <a:t>General Ledger (Accounts)</a:t>
            </a:r>
          </a:p>
        </p:txBody>
      </p:sp>
      <p:sp>
        <p:nvSpPr>
          <p:cNvPr id="4" name="TextovéPole 3"/>
          <p:cNvSpPr txBox="1"/>
          <p:nvPr/>
        </p:nvSpPr>
        <p:spPr>
          <a:xfrm>
            <a:off x="272983" y="6021288"/>
            <a:ext cx="8544070" cy="646331"/>
          </a:xfrm>
          <a:prstGeom prst="rect">
            <a:avLst/>
          </a:prstGeom>
          <a:noFill/>
        </p:spPr>
        <p:txBody>
          <a:bodyPr wrap="none" rtlCol="0">
            <a:spAutoFit/>
          </a:bodyPr>
          <a:lstStyle/>
          <a:p>
            <a:r>
              <a:rPr lang="cs-CZ" b="1" dirty="0" err="1">
                <a:solidFill>
                  <a:srgbClr val="FF0000"/>
                </a:solidFill>
              </a:rPr>
              <a:t>Linked</a:t>
            </a:r>
            <a:r>
              <a:rPr lang="cs-CZ" b="1" dirty="0">
                <a:solidFill>
                  <a:srgbClr val="FF0000"/>
                </a:solidFill>
              </a:rPr>
              <a:t> to :</a:t>
            </a:r>
            <a:r>
              <a:rPr lang="cs-CZ" dirty="0">
                <a:solidFill>
                  <a:srgbClr val="FF0000"/>
                </a:solidFill>
              </a:rPr>
              <a:t> </a:t>
            </a:r>
            <a:r>
              <a:rPr lang="en-GB" dirty="0">
                <a:solidFill>
                  <a:srgbClr val="FF0000"/>
                </a:solidFill>
              </a:rPr>
              <a:t>Simple scenario of the first and second ERP Microsoft Dynamics NAV session I.</a:t>
            </a:r>
            <a:endParaRPr lang="cs-CZ" dirty="0">
              <a:solidFill>
                <a:srgbClr val="FF0000"/>
              </a:solidFill>
            </a:endParaRPr>
          </a:p>
          <a:p>
            <a:endParaRPr lang="cs-CZ" dirty="0">
              <a:solidFill>
                <a:srgbClr val="FF0000"/>
              </a:solidFill>
            </a:endParaRPr>
          </a:p>
        </p:txBody>
      </p:sp>
    </p:spTree>
    <p:extLst>
      <p:ext uri="{BB962C8B-B14F-4D97-AF65-F5344CB8AC3E}">
        <p14:creationId xmlns:p14="http://schemas.microsoft.com/office/powerpoint/2010/main" val="1844766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18864" y="274638"/>
            <a:ext cx="8229600" cy="1143000"/>
          </a:xfrm>
        </p:spPr>
        <p:txBody>
          <a:bodyPr/>
          <a:lstStyle/>
          <a:p>
            <a:r>
              <a:rPr lang="cs-CZ" dirty="0"/>
              <a:t>INTRO 2</a:t>
            </a:r>
          </a:p>
        </p:txBody>
      </p:sp>
      <p:graphicFrame>
        <p:nvGraphicFramePr>
          <p:cNvPr id="4" name="Tabulka 3"/>
          <p:cNvGraphicFramePr>
            <a:graphicFrameLocks noGrp="1"/>
          </p:cNvGraphicFramePr>
          <p:nvPr>
            <p:extLst>
              <p:ext uri="{D42A27DB-BD31-4B8C-83A1-F6EECF244321}">
                <p14:modId xmlns:p14="http://schemas.microsoft.com/office/powerpoint/2010/main" val="2025292444"/>
              </p:ext>
            </p:extLst>
          </p:nvPr>
        </p:nvGraphicFramePr>
        <p:xfrm>
          <a:off x="611560" y="1340768"/>
          <a:ext cx="6096000" cy="239268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370840">
                <a:tc>
                  <a:txBody>
                    <a:bodyPr/>
                    <a:lstStyle/>
                    <a:p>
                      <a:r>
                        <a:rPr lang="en-AU" noProof="0" dirty="0"/>
                        <a:t>Customer</a:t>
                      </a:r>
                      <a:r>
                        <a:rPr lang="en-AU" baseline="0" noProof="0" dirty="0"/>
                        <a:t> number</a:t>
                      </a:r>
                      <a:endParaRPr lang="en-AU" noProof="0" dirty="0"/>
                    </a:p>
                  </a:txBody>
                  <a:tcPr/>
                </a:tc>
                <a:tc>
                  <a:txBody>
                    <a:bodyPr/>
                    <a:lstStyle/>
                    <a:p>
                      <a:r>
                        <a:rPr lang="en-AU" noProof="0" dirty="0"/>
                        <a:t>Customer  name</a:t>
                      </a:r>
                    </a:p>
                  </a:txBody>
                  <a:tcPr/>
                </a:tc>
                <a:tc>
                  <a:txBody>
                    <a:bodyPr/>
                    <a:lstStyle/>
                    <a:p>
                      <a:r>
                        <a:rPr lang="en-AU" noProof="0" dirty="0"/>
                        <a:t>Balance</a:t>
                      </a:r>
                    </a:p>
                    <a:p>
                      <a:endParaRPr lang="en-AU" noProof="0" dirty="0"/>
                    </a:p>
                  </a:txBody>
                  <a:tcPr/>
                </a:tc>
                <a:tc>
                  <a:txBody>
                    <a:bodyPr/>
                    <a:lstStyle/>
                    <a:p>
                      <a:r>
                        <a:rPr lang="en-AU" noProof="0" dirty="0"/>
                        <a:t>Payment condition</a:t>
                      </a:r>
                    </a:p>
                  </a:txBody>
                  <a:tcPr/>
                </a:tc>
                <a:tc>
                  <a:txBody>
                    <a:bodyPr/>
                    <a:lstStyle/>
                    <a:p>
                      <a:r>
                        <a:rPr lang="en-AU" noProof="0" dirty="0"/>
                        <a:t>Currency</a:t>
                      </a:r>
                    </a:p>
                  </a:txBody>
                  <a:tcPr/>
                </a:tc>
                <a:extLst>
                  <a:ext uri="{0D108BD9-81ED-4DB2-BD59-A6C34878D82A}">
                    <a16:rowId xmlns:a16="http://schemas.microsoft.com/office/drawing/2014/main" val="10000"/>
                  </a:ext>
                </a:extLst>
              </a:tr>
              <a:tr h="370840">
                <a:tc>
                  <a:txBody>
                    <a:bodyPr/>
                    <a:lstStyle/>
                    <a:p>
                      <a:r>
                        <a:rPr lang="cs-CZ" dirty="0"/>
                        <a:t>10000</a:t>
                      </a:r>
                    </a:p>
                  </a:txBody>
                  <a:tcPr/>
                </a:tc>
                <a:tc>
                  <a:txBody>
                    <a:bodyPr/>
                    <a:lstStyle/>
                    <a:p>
                      <a:pPr marL="0" algn="l" defTabSz="914400" rtl="0" eaLnBrk="1" latinLnBrk="0" hangingPunct="1"/>
                      <a:r>
                        <a:rPr lang="cs-CZ" sz="1000" b="1" kern="1200" dirty="0">
                          <a:solidFill>
                            <a:schemeClr val="dk1"/>
                          </a:solidFill>
                          <a:latin typeface="+mn-lt"/>
                          <a:ea typeface="+mn-ea"/>
                          <a:cs typeface="+mn-cs"/>
                        </a:rPr>
                        <a:t>SW </a:t>
                      </a:r>
                      <a:r>
                        <a:rPr lang="cs-CZ" sz="1000" b="1" kern="1200" dirty="0" err="1">
                          <a:solidFill>
                            <a:schemeClr val="dk1"/>
                          </a:solidFill>
                          <a:latin typeface="+mn-lt"/>
                          <a:ea typeface="+mn-ea"/>
                          <a:cs typeface="+mn-cs"/>
                        </a:rPr>
                        <a:t>Kings</a:t>
                      </a:r>
                      <a:endParaRPr lang="cs-CZ" sz="1000" b="1" kern="1200" dirty="0">
                        <a:solidFill>
                          <a:schemeClr val="dk1"/>
                        </a:solidFill>
                        <a:latin typeface="+mn-lt"/>
                        <a:ea typeface="+mn-ea"/>
                        <a:cs typeface="+mn-cs"/>
                      </a:endParaRPr>
                    </a:p>
                  </a:txBody>
                  <a:tcPr/>
                </a:tc>
                <a:tc>
                  <a:txBody>
                    <a:bodyPr/>
                    <a:lstStyle/>
                    <a:p>
                      <a:r>
                        <a:rPr lang="cs-CZ" dirty="0"/>
                        <a:t>20000</a:t>
                      </a:r>
                    </a:p>
                  </a:txBody>
                  <a:tcPr/>
                </a:tc>
                <a:tc>
                  <a:txBody>
                    <a:bodyPr/>
                    <a:lstStyle/>
                    <a:p>
                      <a:r>
                        <a:rPr lang="cs-CZ" dirty="0"/>
                        <a:t>1M</a:t>
                      </a:r>
                    </a:p>
                  </a:txBody>
                  <a:tcPr/>
                </a:tc>
                <a:tc>
                  <a:txBody>
                    <a:bodyPr/>
                    <a:lstStyle/>
                    <a:p>
                      <a:r>
                        <a:rPr lang="cs-CZ" dirty="0"/>
                        <a:t>USD</a:t>
                      </a:r>
                    </a:p>
                  </a:txBody>
                  <a:tcPr/>
                </a:tc>
                <a:extLst>
                  <a:ext uri="{0D108BD9-81ED-4DB2-BD59-A6C34878D82A}">
                    <a16:rowId xmlns:a16="http://schemas.microsoft.com/office/drawing/2014/main" val="10001"/>
                  </a:ext>
                </a:extLst>
              </a:tr>
              <a:tr h="370840">
                <a:tc>
                  <a:txBody>
                    <a:bodyPr/>
                    <a:lstStyle/>
                    <a:p>
                      <a:r>
                        <a:rPr lang="cs-CZ" dirty="0"/>
                        <a:t>20000</a:t>
                      </a:r>
                    </a:p>
                  </a:txBody>
                  <a:tcPr/>
                </a:tc>
                <a:tc>
                  <a:txBody>
                    <a:bodyPr/>
                    <a:lstStyle/>
                    <a:p>
                      <a:r>
                        <a:rPr lang="cs-CZ" sz="1000" b="1" dirty="0" err="1"/>
                        <a:t>China</a:t>
                      </a:r>
                      <a:r>
                        <a:rPr lang="cs-CZ" sz="1000" b="1" dirty="0"/>
                        <a:t> </a:t>
                      </a:r>
                      <a:r>
                        <a:rPr lang="cs-CZ" sz="1000" b="1" dirty="0" err="1"/>
                        <a:t>computers</a:t>
                      </a:r>
                      <a:endParaRPr lang="cs-CZ" sz="1000" b="1" dirty="0"/>
                    </a:p>
                  </a:txBody>
                  <a:tcPr/>
                </a:tc>
                <a:tc>
                  <a:txBody>
                    <a:bodyPr/>
                    <a:lstStyle/>
                    <a:p>
                      <a:r>
                        <a:rPr lang="cs-CZ" dirty="0"/>
                        <a:t>432444</a:t>
                      </a:r>
                    </a:p>
                  </a:txBody>
                  <a:tcPr/>
                </a:tc>
                <a:tc>
                  <a:txBody>
                    <a:bodyPr/>
                    <a:lstStyle/>
                    <a:p>
                      <a:r>
                        <a:rPr lang="cs-CZ" dirty="0"/>
                        <a:t>21D</a:t>
                      </a:r>
                    </a:p>
                  </a:txBody>
                  <a:tcPr/>
                </a:tc>
                <a:tc>
                  <a:txBody>
                    <a:bodyPr/>
                    <a:lstStyle/>
                    <a:p>
                      <a:r>
                        <a:rPr lang="cs-CZ" dirty="0"/>
                        <a:t>USD</a:t>
                      </a:r>
                    </a:p>
                  </a:txBody>
                  <a:tcPr/>
                </a:tc>
                <a:extLst>
                  <a:ext uri="{0D108BD9-81ED-4DB2-BD59-A6C34878D82A}">
                    <a16:rowId xmlns:a16="http://schemas.microsoft.com/office/drawing/2014/main" val="10002"/>
                  </a:ext>
                </a:extLst>
              </a:tr>
              <a:tr h="370840">
                <a:tc>
                  <a:txBody>
                    <a:bodyPr/>
                    <a:lstStyle/>
                    <a:p>
                      <a:r>
                        <a:rPr lang="cs-CZ" dirty="0"/>
                        <a:t>30000</a:t>
                      </a:r>
                    </a:p>
                    <a:p>
                      <a:endParaRPr lang="cs-CZ" dirty="0"/>
                    </a:p>
                  </a:txBody>
                  <a:tcPr/>
                </a:tc>
                <a:tc>
                  <a:txBody>
                    <a:bodyPr/>
                    <a:lstStyle/>
                    <a:p>
                      <a:pPr marL="0" algn="l" defTabSz="914400" rtl="0" eaLnBrk="1" latinLnBrk="0" hangingPunct="1"/>
                      <a:r>
                        <a:rPr lang="cs-CZ" sz="1000" b="1" kern="1200" dirty="0" err="1">
                          <a:solidFill>
                            <a:schemeClr val="dk1"/>
                          </a:solidFill>
                          <a:latin typeface="+mn-lt"/>
                          <a:ea typeface="+mn-ea"/>
                          <a:cs typeface="+mn-cs"/>
                        </a:rPr>
                        <a:t>Navertica</a:t>
                      </a:r>
                      <a:endParaRPr lang="cs-CZ" sz="1000" b="1" kern="1200" dirty="0">
                        <a:solidFill>
                          <a:schemeClr val="dk1"/>
                        </a:solidFill>
                        <a:latin typeface="+mn-lt"/>
                        <a:ea typeface="+mn-ea"/>
                        <a:cs typeface="+mn-cs"/>
                      </a:endParaRPr>
                    </a:p>
                  </a:txBody>
                  <a:tcPr/>
                </a:tc>
                <a:tc>
                  <a:txBody>
                    <a:bodyPr/>
                    <a:lstStyle/>
                    <a:p>
                      <a:r>
                        <a:rPr lang="cs-CZ" dirty="0"/>
                        <a:t>902</a:t>
                      </a:r>
                    </a:p>
                  </a:txBody>
                  <a:tcPr/>
                </a:tc>
                <a:tc>
                  <a:txBody>
                    <a:bodyPr/>
                    <a:lstStyle/>
                    <a:p>
                      <a:r>
                        <a:rPr lang="cs-CZ" dirty="0"/>
                        <a:t>14D</a:t>
                      </a:r>
                    </a:p>
                  </a:txBody>
                  <a:tcPr/>
                </a:tc>
                <a:tc>
                  <a:txBody>
                    <a:bodyPr/>
                    <a:lstStyle/>
                    <a:p>
                      <a:r>
                        <a:rPr lang="cs-CZ" dirty="0"/>
                        <a:t>CZK</a:t>
                      </a:r>
                    </a:p>
                  </a:txBody>
                  <a:tcPr/>
                </a:tc>
                <a:extLst>
                  <a:ext uri="{0D108BD9-81ED-4DB2-BD59-A6C34878D82A}">
                    <a16:rowId xmlns:a16="http://schemas.microsoft.com/office/drawing/2014/main" val="10003"/>
                  </a:ext>
                </a:extLst>
              </a:tr>
              <a:tr h="370840">
                <a:tc>
                  <a:txBody>
                    <a:bodyPr/>
                    <a:lstStyle/>
                    <a:p>
                      <a:r>
                        <a:rPr lang="cs-CZ" dirty="0"/>
                        <a:t>40000</a:t>
                      </a:r>
                    </a:p>
                  </a:txBody>
                  <a:tcPr/>
                </a:tc>
                <a:tc>
                  <a:txBody>
                    <a:bodyPr/>
                    <a:lstStyle/>
                    <a:p>
                      <a:pPr marL="0" algn="l" defTabSz="914400" rtl="0" eaLnBrk="1" latinLnBrk="0" hangingPunct="1"/>
                      <a:r>
                        <a:rPr lang="cs-CZ" sz="1000" b="1" kern="1200" dirty="0" err="1">
                          <a:solidFill>
                            <a:schemeClr val="dk1"/>
                          </a:solidFill>
                          <a:latin typeface="+mn-lt"/>
                          <a:ea typeface="+mn-ea"/>
                          <a:cs typeface="+mn-cs"/>
                        </a:rPr>
                        <a:t>Berlin</a:t>
                      </a:r>
                      <a:r>
                        <a:rPr lang="cs-CZ" sz="1000" b="1" kern="1200" dirty="0">
                          <a:solidFill>
                            <a:schemeClr val="dk1"/>
                          </a:solidFill>
                          <a:latin typeface="+mn-lt"/>
                          <a:ea typeface="+mn-ea"/>
                          <a:cs typeface="+mn-cs"/>
                        </a:rPr>
                        <a:t> </a:t>
                      </a:r>
                      <a:r>
                        <a:rPr lang="cs-CZ" sz="1000" b="1" kern="1200" dirty="0" err="1">
                          <a:solidFill>
                            <a:schemeClr val="dk1"/>
                          </a:solidFill>
                          <a:latin typeface="+mn-lt"/>
                          <a:ea typeface="+mn-ea"/>
                          <a:cs typeface="+mn-cs"/>
                        </a:rPr>
                        <a:t>Experts</a:t>
                      </a:r>
                      <a:endParaRPr lang="cs-CZ" sz="1000" b="1" kern="1200" dirty="0">
                        <a:solidFill>
                          <a:schemeClr val="dk1"/>
                        </a:solidFill>
                        <a:latin typeface="+mn-lt"/>
                        <a:ea typeface="+mn-ea"/>
                        <a:cs typeface="+mn-cs"/>
                      </a:endParaRPr>
                    </a:p>
                  </a:txBody>
                  <a:tcPr/>
                </a:tc>
                <a:tc>
                  <a:txBody>
                    <a:bodyPr/>
                    <a:lstStyle/>
                    <a:p>
                      <a:r>
                        <a:rPr lang="cs-CZ" dirty="0"/>
                        <a:t>20002</a:t>
                      </a:r>
                    </a:p>
                  </a:txBody>
                  <a:tcPr/>
                </a:tc>
                <a:tc>
                  <a:txBody>
                    <a:bodyPr/>
                    <a:lstStyle/>
                    <a:p>
                      <a:r>
                        <a:rPr lang="cs-CZ" dirty="0"/>
                        <a:t>1W</a:t>
                      </a:r>
                    </a:p>
                  </a:txBody>
                  <a:tcPr/>
                </a:tc>
                <a:tc>
                  <a:txBody>
                    <a:bodyPr/>
                    <a:lstStyle/>
                    <a:p>
                      <a:r>
                        <a:rPr lang="cs-CZ" dirty="0"/>
                        <a:t>EUR</a:t>
                      </a:r>
                    </a:p>
                  </a:txBody>
                  <a:tcPr/>
                </a:tc>
                <a:extLst>
                  <a:ext uri="{0D108BD9-81ED-4DB2-BD59-A6C34878D82A}">
                    <a16:rowId xmlns:a16="http://schemas.microsoft.com/office/drawing/2014/main" val="10004"/>
                  </a:ext>
                </a:extLst>
              </a:tr>
            </a:tbl>
          </a:graphicData>
        </a:graphic>
      </p:graphicFrame>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3933056"/>
            <a:ext cx="3683169" cy="2683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Pravá složená závorka 4"/>
          <p:cNvSpPr/>
          <p:nvPr/>
        </p:nvSpPr>
        <p:spPr>
          <a:xfrm>
            <a:off x="6876256" y="1340768"/>
            <a:ext cx="216024" cy="27363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6" name="TextovéPole 5"/>
          <p:cNvSpPr txBox="1"/>
          <p:nvPr/>
        </p:nvSpPr>
        <p:spPr>
          <a:xfrm>
            <a:off x="7224812" y="2524254"/>
            <a:ext cx="620554" cy="369332"/>
          </a:xfrm>
          <a:prstGeom prst="rect">
            <a:avLst/>
          </a:prstGeom>
          <a:noFill/>
        </p:spPr>
        <p:txBody>
          <a:bodyPr wrap="none" rtlCol="0">
            <a:spAutoFit/>
          </a:bodyPr>
          <a:lstStyle/>
          <a:p>
            <a:r>
              <a:rPr lang="cs-CZ" dirty="0"/>
              <a:t>Data</a:t>
            </a:r>
          </a:p>
        </p:txBody>
      </p:sp>
      <p:sp>
        <p:nvSpPr>
          <p:cNvPr id="8" name="Pravá složená závorka 7"/>
          <p:cNvSpPr/>
          <p:nvPr/>
        </p:nvSpPr>
        <p:spPr>
          <a:xfrm>
            <a:off x="7427077" y="3717032"/>
            <a:ext cx="216024" cy="27363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9" name="TextovéPole 8"/>
          <p:cNvSpPr txBox="1"/>
          <p:nvPr/>
        </p:nvSpPr>
        <p:spPr>
          <a:xfrm>
            <a:off x="7675970" y="4581128"/>
            <a:ext cx="1113510" cy="1200329"/>
          </a:xfrm>
          <a:prstGeom prst="rect">
            <a:avLst/>
          </a:prstGeom>
          <a:noFill/>
        </p:spPr>
        <p:txBody>
          <a:bodyPr wrap="none" rtlCol="0">
            <a:spAutoFit/>
          </a:bodyPr>
          <a:lstStyle/>
          <a:p>
            <a:r>
              <a:rPr lang="cs-CZ" dirty="0" err="1"/>
              <a:t>How</a:t>
            </a:r>
            <a:r>
              <a:rPr lang="cs-CZ" dirty="0"/>
              <a:t> to </a:t>
            </a:r>
          </a:p>
          <a:p>
            <a:r>
              <a:rPr lang="cs-CZ" dirty="0" err="1"/>
              <a:t>see</a:t>
            </a:r>
            <a:r>
              <a:rPr lang="cs-CZ" dirty="0"/>
              <a:t> </a:t>
            </a:r>
          </a:p>
          <a:p>
            <a:r>
              <a:rPr lang="cs-CZ" dirty="0"/>
              <a:t>data</a:t>
            </a:r>
          </a:p>
          <a:p>
            <a:r>
              <a:rPr lang="cs-CZ" dirty="0"/>
              <a:t>(</a:t>
            </a:r>
            <a:r>
              <a:rPr lang="cs-CZ" dirty="0" err="1"/>
              <a:t>Window</a:t>
            </a:r>
            <a:r>
              <a:rPr lang="cs-CZ" dirty="0"/>
              <a:t>)</a:t>
            </a:r>
          </a:p>
        </p:txBody>
      </p:sp>
    </p:spTree>
    <p:extLst>
      <p:ext uri="{BB962C8B-B14F-4D97-AF65-F5344CB8AC3E}">
        <p14:creationId xmlns:p14="http://schemas.microsoft.com/office/powerpoint/2010/main" val="47177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500"/>
                                        <p:tgtEl>
                                          <p:spTgt spid="205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INTRO 3 – </a:t>
            </a:r>
            <a:r>
              <a:rPr lang="cs-CZ" dirty="0" err="1"/>
              <a:t>Customer</a:t>
            </a:r>
            <a:r>
              <a:rPr lang="cs-CZ" dirty="0"/>
              <a:t> </a:t>
            </a:r>
            <a:r>
              <a:rPr lang="cs-CZ" dirty="0" err="1"/>
              <a:t>card</a:t>
            </a:r>
            <a:r>
              <a:rPr lang="cs-CZ" dirty="0"/>
              <a:t> –part </a:t>
            </a:r>
            <a:r>
              <a:rPr lang="cs-CZ" dirty="0" err="1"/>
              <a:t>of</a:t>
            </a:r>
            <a:r>
              <a:rPr lang="cs-CZ" dirty="0"/>
              <a:t> </a:t>
            </a:r>
            <a:r>
              <a:rPr lang="cs-CZ" dirty="0" err="1"/>
              <a:t>it</a:t>
            </a:r>
            <a:endParaRPr lang="cs-C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949" y="1667005"/>
            <a:ext cx="7184101" cy="228867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7" name="Přímá spojnice se šipkou 6"/>
          <p:cNvCxnSpPr/>
          <p:nvPr/>
        </p:nvCxnSpPr>
        <p:spPr>
          <a:xfrm flipV="1">
            <a:off x="5004048" y="2811345"/>
            <a:ext cx="792088" cy="20578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Přímá spojnice se šipkou 8"/>
          <p:cNvCxnSpPr/>
          <p:nvPr/>
        </p:nvCxnSpPr>
        <p:spPr>
          <a:xfrm flipH="1" flipV="1">
            <a:off x="3347864" y="2636913"/>
            <a:ext cx="1656184" cy="22322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ovéPole 10"/>
          <p:cNvSpPr txBox="1"/>
          <p:nvPr/>
        </p:nvSpPr>
        <p:spPr>
          <a:xfrm>
            <a:off x="4644008" y="4941168"/>
            <a:ext cx="1664534" cy="369332"/>
          </a:xfrm>
          <a:prstGeom prst="rect">
            <a:avLst/>
          </a:prstGeom>
          <a:noFill/>
        </p:spPr>
        <p:txBody>
          <a:bodyPr wrap="square" rtlCol="0">
            <a:spAutoFit/>
          </a:bodyPr>
          <a:lstStyle/>
          <a:p>
            <a:r>
              <a:rPr lang="cs-CZ" dirty="0" err="1">
                <a:solidFill>
                  <a:srgbClr val="0070C0"/>
                </a:solidFill>
              </a:rPr>
              <a:t>Fields</a:t>
            </a:r>
            <a:endParaRPr lang="cs-CZ" dirty="0">
              <a:solidFill>
                <a:srgbClr val="0070C0"/>
              </a:solidFill>
            </a:endParaRPr>
          </a:p>
        </p:txBody>
      </p:sp>
      <p:cxnSp>
        <p:nvCxnSpPr>
          <p:cNvPr id="13" name="Přímá spojnice se šipkou 12"/>
          <p:cNvCxnSpPr/>
          <p:nvPr/>
        </p:nvCxnSpPr>
        <p:spPr>
          <a:xfrm>
            <a:off x="7107449" y="2708920"/>
            <a:ext cx="0" cy="2016224"/>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6" name="TextovéPole 15"/>
          <p:cNvSpPr txBox="1"/>
          <p:nvPr/>
        </p:nvSpPr>
        <p:spPr>
          <a:xfrm>
            <a:off x="6427551" y="5125834"/>
            <a:ext cx="2287522" cy="923330"/>
          </a:xfrm>
          <a:prstGeom prst="rect">
            <a:avLst/>
          </a:prstGeom>
          <a:noFill/>
        </p:spPr>
        <p:txBody>
          <a:bodyPr wrap="square" rtlCol="0">
            <a:spAutoFit/>
          </a:bodyPr>
          <a:lstStyle/>
          <a:p>
            <a:r>
              <a:rPr lang="en-AU" dirty="0"/>
              <a:t>Important information having origin in transactions-entries</a:t>
            </a:r>
          </a:p>
        </p:txBody>
      </p:sp>
      <p:sp>
        <p:nvSpPr>
          <p:cNvPr id="15" name="TextovéPole 14"/>
          <p:cNvSpPr txBox="1"/>
          <p:nvPr/>
        </p:nvSpPr>
        <p:spPr>
          <a:xfrm>
            <a:off x="2341399" y="5556141"/>
            <a:ext cx="3158942" cy="646331"/>
          </a:xfrm>
          <a:prstGeom prst="rect">
            <a:avLst/>
          </a:prstGeom>
          <a:noFill/>
        </p:spPr>
        <p:txBody>
          <a:bodyPr wrap="none" rtlCol="0">
            <a:spAutoFit/>
          </a:bodyPr>
          <a:lstStyle/>
          <a:p>
            <a:pPr lvl="0"/>
            <a:r>
              <a:rPr lang="en-GB" b="1" dirty="0">
                <a:solidFill>
                  <a:srgbClr val="FF0000"/>
                </a:solidFill>
              </a:rPr>
              <a:t>Data + Structure = Information </a:t>
            </a:r>
            <a:endParaRPr lang="cs-CZ" b="1" dirty="0">
              <a:solidFill>
                <a:srgbClr val="FF0000"/>
              </a:solidFill>
            </a:endParaRPr>
          </a:p>
          <a:p>
            <a:endParaRPr lang="cs-CZ" dirty="0"/>
          </a:p>
        </p:txBody>
      </p:sp>
      <p:cxnSp>
        <p:nvCxnSpPr>
          <p:cNvPr id="18" name="Přímá spojnice se šipkou 17"/>
          <p:cNvCxnSpPr/>
          <p:nvPr/>
        </p:nvCxnSpPr>
        <p:spPr>
          <a:xfrm>
            <a:off x="5400092" y="5733256"/>
            <a:ext cx="90845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2039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INTRO 4 – </a:t>
            </a:r>
            <a:r>
              <a:rPr lang="cs-CZ" dirty="0" err="1"/>
              <a:t>Customer</a:t>
            </a:r>
            <a:r>
              <a:rPr lang="cs-CZ" dirty="0"/>
              <a:t> </a:t>
            </a:r>
            <a:r>
              <a:rPr lang="cs-CZ" dirty="0" err="1"/>
              <a:t>entries</a:t>
            </a:r>
            <a:endParaRPr lang="cs-CZ"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196752"/>
            <a:ext cx="7184101" cy="2288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245" y="2924944"/>
            <a:ext cx="7264946" cy="3224252"/>
          </a:xfrm>
          <a:prstGeom prst="rect">
            <a:avLst/>
          </a:prstGeom>
          <a:noFill/>
          <a:ln w="158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10" name="Přímá spojnice se šipkou 9"/>
          <p:cNvCxnSpPr/>
          <p:nvPr/>
        </p:nvCxnSpPr>
        <p:spPr>
          <a:xfrm>
            <a:off x="7100664" y="2429272"/>
            <a:ext cx="0" cy="495672"/>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1" name="TextovéPole 10"/>
          <p:cNvSpPr txBox="1"/>
          <p:nvPr/>
        </p:nvSpPr>
        <p:spPr>
          <a:xfrm>
            <a:off x="3563888" y="3300765"/>
            <a:ext cx="3339247" cy="369332"/>
          </a:xfrm>
          <a:prstGeom prst="rect">
            <a:avLst/>
          </a:prstGeom>
          <a:noFill/>
        </p:spPr>
        <p:txBody>
          <a:bodyPr wrap="none" rtlCol="0">
            <a:spAutoFit/>
          </a:bodyPr>
          <a:lstStyle/>
          <a:p>
            <a:r>
              <a:rPr lang="cs-CZ" dirty="0" err="1"/>
              <a:t>What</a:t>
            </a:r>
            <a:r>
              <a:rPr lang="cs-CZ" dirty="0"/>
              <a:t> has </a:t>
            </a:r>
            <a:r>
              <a:rPr lang="cs-CZ" dirty="0" err="1"/>
              <a:t>been</a:t>
            </a:r>
            <a:r>
              <a:rPr lang="cs-CZ" dirty="0"/>
              <a:t> </a:t>
            </a:r>
            <a:r>
              <a:rPr lang="cs-CZ" dirty="0" err="1"/>
              <a:t>posted</a:t>
            </a:r>
            <a:r>
              <a:rPr lang="cs-CZ" dirty="0"/>
              <a:t> in </a:t>
            </a:r>
            <a:r>
              <a:rPr lang="cs-CZ" dirty="0" err="1"/>
              <a:t>the</a:t>
            </a:r>
            <a:r>
              <a:rPr lang="cs-CZ" dirty="0"/>
              <a:t> past</a:t>
            </a:r>
          </a:p>
        </p:txBody>
      </p:sp>
      <p:sp>
        <p:nvSpPr>
          <p:cNvPr id="7" name="TextovéPole 6"/>
          <p:cNvSpPr txBox="1"/>
          <p:nvPr/>
        </p:nvSpPr>
        <p:spPr>
          <a:xfrm flipH="1">
            <a:off x="2915816" y="1196752"/>
            <a:ext cx="2101130" cy="369332"/>
          </a:xfrm>
          <a:prstGeom prst="rect">
            <a:avLst/>
          </a:prstGeom>
          <a:noFill/>
        </p:spPr>
        <p:txBody>
          <a:bodyPr wrap="square" rtlCol="0">
            <a:spAutoFit/>
          </a:bodyPr>
          <a:lstStyle/>
          <a:p>
            <a:r>
              <a:rPr lang="cs-CZ" dirty="0"/>
              <a:t>(</a:t>
            </a:r>
            <a:r>
              <a:rPr lang="cs-CZ" dirty="0" err="1"/>
              <a:t>Customer</a:t>
            </a:r>
            <a:r>
              <a:rPr lang="cs-CZ" dirty="0"/>
              <a:t> </a:t>
            </a:r>
            <a:r>
              <a:rPr lang="cs-CZ" dirty="0" err="1"/>
              <a:t>card</a:t>
            </a:r>
            <a:r>
              <a:rPr lang="cs-CZ" dirty="0"/>
              <a:t>)</a:t>
            </a:r>
          </a:p>
        </p:txBody>
      </p:sp>
      <p:sp>
        <p:nvSpPr>
          <p:cNvPr id="3" name="TextovéPole 2"/>
          <p:cNvSpPr txBox="1"/>
          <p:nvPr/>
        </p:nvSpPr>
        <p:spPr>
          <a:xfrm>
            <a:off x="2294623" y="6275536"/>
            <a:ext cx="4608512" cy="369332"/>
          </a:xfrm>
          <a:prstGeom prst="rect">
            <a:avLst/>
          </a:prstGeom>
          <a:noFill/>
        </p:spPr>
        <p:txBody>
          <a:bodyPr wrap="square" rtlCol="0">
            <a:spAutoFit/>
          </a:bodyPr>
          <a:lstStyle/>
          <a:p>
            <a:r>
              <a:rPr lang="cs-CZ" b="1" dirty="0">
                <a:solidFill>
                  <a:srgbClr val="0070C0"/>
                </a:solidFill>
              </a:rPr>
              <a:t>168364,41</a:t>
            </a:r>
            <a:r>
              <a:rPr lang="cs-CZ" dirty="0"/>
              <a:t>=25389,25+63473,13+…….+8182,35</a:t>
            </a:r>
          </a:p>
        </p:txBody>
      </p:sp>
      <p:cxnSp>
        <p:nvCxnSpPr>
          <p:cNvPr id="6" name="Přímá spojnice 5"/>
          <p:cNvCxnSpPr/>
          <p:nvPr/>
        </p:nvCxnSpPr>
        <p:spPr>
          <a:xfrm>
            <a:off x="7596336" y="2204864"/>
            <a:ext cx="9361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Přímá spojnice 8"/>
          <p:cNvCxnSpPr/>
          <p:nvPr/>
        </p:nvCxnSpPr>
        <p:spPr>
          <a:xfrm>
            <a:off x="8532440" y="2204864"/>
            <a:ext cx="72008" cy="42553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Přímá spojnice se šipkou 12"/>
          <p:cNvCxnSpPr/>
          <p:nvPr/>
        </p:nvCxnSpPr>
        <p:spPr>
          <a:xfrm flipH="1">
            <a:off x="7020272" y="6460202"/>
            <a:ext cx="158417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Obdélník 4"/>
          <p:cNvSpPr/>
          <p:nvPr/>
        </p:nvSpPr>
        <p:spPr>
          <a:xfrm>
            <a:off x="5292080" y="3861048"/>
            <a:ext cx="504056" cy="22881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562470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075"/>
                                        </p:tgtEl>
                                        <p:attrNameLst>
                                          <p:attrName>style.visibility</p:attrName>
                                        </p:attrNameLst>
                                      </p:cBhvr>
                                      <p:to>
                                        <p:strVal val="visible"/>
                                      </p:to>
                                    </p:set>
                                    <p:anim calcmode="lin" valueType="num">
                                      <p:cBhvr additive="base">
                                        <p:cTn id="17" dur="500" fill="hold"/>
                                        <p:tgtEl>
                                          <p:spTgt spid="3075"/>
                                        </p:tgtEl>
                                        <p:attrNameLst>
                                          <p:attrName>ppt_x</p:attrName>
                                        </p:attrNameLst>
                                      </p:cBhvr>
                                      <p:tavLst>
                                        <p:tav tm="0">
                                          <p:val>
                                            <p:strVal val="#ppt_x"/>
                                          </p:val>
                                        </p:tav>
                                        <p:tav tm="100000">
                                          <p:val>
                                            <p:strVal val="#ppt_x"/>
                                          </p:val>
                                        </p:tav>
                                      </p:tavLst>
                                    </p:anim>
                                    <p:anim calcmode="lin" valueType="num">
                                      <p:cBhvr additive="base">
                                        <p:cTn id="18"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 calcmode="lin" valueType="num">
                                      <p:cBhvr additive="base">
                                        <p:cTn id="2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a:t>Flow</a:t>
            </a:r>
            <a:r>
              <a:rPr lang="cs-CZ" dirty="0"/>
              <a:t> </a:t>
            </a:r>
            <a:r>
              <a:rPr lang="cs-CZ" dirty="0" err="1"/>
              <a:t>field</a:t>
            </a:r>
            <a:r>
              <a:rPr lang="cs-CZ" dirty="0"/>
              <a:t> (</a:t>
            </a:r>
            <a:r>
              <a:rPr lang="cs-CZ" dirty="0" err="1"/>
              <a:t>calculated</a:t>
            </a:r>
            <a:r>
              <a:rPr lang="cs-CZ" dirty="0"/>
              <a:t> </a:t>
            </a:r>
            <a:r>
              <a:rPr lang="cs-CZ" dirty="0" err="1"/>
              <a:t>field</a:t>
            </a:r>
            <a:r>
              <a:rPr lang="cs-CZ" dirty="0"/>
              <a:t>) – </a:t>
            </a:r>
            <a:r>
              <a:rPr lang="cs-CZ" dirty="0" err="1"/>
              <a:t>the</a:t>
            </a:r>
            <a:r>
              <a:rPr lang="cs-CZ" dirty="0"/>
              <a:t> </a:t>
            </a:r>
            <a:r>
              <a:rPr lang="cs-CZ" dirty="0" err="1"/>
              <a:t>main</a:t>
            </a:r>
            <a:r>
              <a:rPr lang="cs-CZ" dirty="0"/>
              <a:t> </a:t>
            </a:r>
            <a:r>
              <a:rPr lang="cs-CZ" dirty="0" err="1"/>
              <a:t>principle</a:t>
            </a:r>
            <a:endParaRPr lang="cs-CZ" dirty="0"/>
          </a:p>
        </p:txBody>
      </p:sp>
      <p:sp>
        <p:nvSpPr>
          <p:cNvPr id="4" name="Obdélník 3"/>
          <p:cNvSpPr/>
          <p:nvPr/>
        </p:nvSpPr>
        <p:spPr>
          <a:xfrm>
            <a:off x="970949" y="2196500"/>
            <a:ext cx="3060833" cy="24544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350" dirty="0" err="1">
                <a:solidFill>
                  <a:srgbClr val="FF0000"/>
                </a:solidFill>
              </a:rPr>
              <a:t>Amount</a:t>
            </a:r>
            <a:r>
              <a:rPr lang="cs-CZ" sz="1350" dirty="0">
                <a:solidFill>
                  <a:srgbClr val="FF0000"/>
                </a:solidFill>
              </a:rPr>
              <a:t> =1</a:t>
            </a:r>
          </a:p>
        </p:txBody>
      </p:sp>
      <p:sp>
        <p:nvSpPr>
          <p:cNvPr id="5" name="Pravá složená závorka 4"/>
          <p:cNvSpPr/>
          <p:nvPr/>
        </p:nvSpPr>
        <p:spPr>
          <a:xfrm>
            <a:off x="4129239" y="2125266"/>
            <a:ext cx="375385" cy="113589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sz="1350"/>
          </a:p>
        </p:txBody>
      </p:sp>
      <p:sp>
        <p:nvSpPr>
          <p:cNvPr id="6" name="TextovéPole 5"/>
          <p:cNvSpPr txBox="1"/>
          <p:nvPr/>
        </p:nvSpPr>
        <p:spPr>
          <a:xfrm flipH="1">
            <a:off x="4526328" y="2574901"/>
            <a:ext cx="2324501" cy="300082"/>
          </a:xfrm>
          <a:prstGeom prst="rect">
            <a:avLst/>
          </a:prstGeom>
          <a:noFill/>
        </p:spPr>
        <p:txBody>
          <a:bodyPr wrap="square" rtlCol="0">
            <a:spAutoFit/>
          </a:bodyPr>
          <a:lstStyle/>
          <a:p>
            <a:r>
              <a:rPr lang="cs-CZ" sz="1350" dirty="0" err="1"/>
              <a:t>Customer</a:t>
            </a:r>
            <a:r>
              <a:rPr lang="cs-CZ" sz="1350" dirty="0"/>
              <a:t> </a:t>
            </a:r>
            <a:r>
              <a:rPr lang="cs-CZ" sz="1350" dirty="0" err="1"/>
              <a:t>entries</a:t>
            </a:r>
            <a:endParaRPr lang="cs-CZ" sz="1350" dirty="0"/>
          </a:p>
        </p:txBody>
      </p:sp>
      <p:sp>
        <p:nvSpPr>
          <p:cNvPr id="7" name="Obdélník 6"/>
          <p:cNvSpPr/>
          <p:nvPr/>
        </p:nvSpPr>
        <p:spPr>
          <a:xfrm>
            <a:off x="970949" y="2612929"/>
            <a:ext cx="3060833" cy="24544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350" dirty="0" err="1">
                <a:solidFill>
                  <a:srgbClr val="FF0000"/>
                </a:solidFill>
              </a:rPr>
              <a:t>Amount</a:t>
            </a:r>
            <a:r>
              <a:rPr lang="cs-CZ" sz="1350" dirty="0">
                <a:solidFill>
                  <a:srgbClr val="FF0000"/>
                </a:solidFill>
              </a:rPr>
              <a:t> =2</a:t>
            </a:r>
          </a:p>
        </p:txBody>
      </p:sp>
      <p:sp>
        <p:nvSpPr>
          <p:cNvPr id="8" name="Obdélník 7"/>
          <p:cNvSpPr/>
          <p:nvPr/>
        </p:nvSpPr>
        <p:spPr>
          <a:xfrm>
            <a:off x="970949" y="3009972"/>
            <a:ext cx="3060833" cy="24544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350" dirty="0" err="1">
                <a:solidFill>
                  <a:srgbClr val="FF0000"/>
                </a:solidFill>
              </a:rPr>
              <a:t>Amount</a:t>
            </a:r>
            <a:r>
              <a:rPr lang="cs-CZ" sz="1350" dirty="0">
                <a:solidFill>
                  <a:srgbClr val="FF0000"/>
                </a:solidFill>
              </a:rPr>
              <a:t> =3</a:t>
            </a:r>
          </a:p>
        </p:txBody>
      </p:sp>
      <p:sp>
        <p:nvSpPr>
          <p:cNvPr id="9" name="Obdélník 8"/>
          <p:cNvSpPr/>
          <p:nvPr/>
        </p:nvSpPr>
        <p:spPr>
          <a:xfrm>
            <a:off x="970949" y="3420113"/>
            <a:ext cx="3060833" cy="24544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350" dirty="0" err="1">
                <a:solidFill>
                  <a:srgbClr val="FF0000"/>
                </a:solidFill>
              </a:rPr>
              <a:t>Amount</a:t>
            </a:r>
            <a:r>
              <a:rPr lang="cs-CZ" sz="1350" dirty="0">
                <a:solidFill>
                  <a:srgbClr val="FF0000"/>
                </a:solidFill>
              </a:rPr>
              <a:t> =-4</a:t>
            </a:r>
          </a:p>
        </p:txBody>
      </p:sp>
      <p:sp>
        <p:nvSpPr>
          <p:cNvPr id="10" name="Obdélník 9"/>
          <p:cNvSpPr/>
          <p:nvPr/>
        </p:nvSpPr>
        <p:spPr>
          <a:xfrm>
            <a:off x="970949" y="3982997"/>
            <a:ext cx="3060833" cy="1131627"/>
          </a:xfrm>
          <a:prstGeom prst="rect">
            <a:avLst/>
          </a:prstGeom>
          <a:solidFill>
            <a:srgbClr val="92D05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350" dirty="0">
                <a:solidFill>
                  <a:srgbClr val="FF0000"/>
                </a:solidFill>
              </a:rPr>
              <a:t>Balance = 2 = (1+2+3-4)</a:t>
            </a:r>
          </a:p>
        </p:txBody>
      </p:sp>
      <p:sp>
        <p:nvSpPr>
          <p:cNvPr id="11" name="Pravá složená závorka 10"/>
          <p:cNvSpPr/>
          <p:nvPr/>
        </p:nvSpPr>
        <p:spPr>
          <a:xfrm>
            <a:off x="4208188" y="3914772"/>
            <a:ext cx="375385" cy="113589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sz="1350"/>
          </a:p>
        </p:txBody>
      </p:sp>
      <p:sp>
        <p:nvSpPr>
          <p:cNvPr id="12" name="TextovéPole 11"/>
          <p:cNvSpPr txBox="1"/>
          <p:nvPr/>
        </p:nvSpPr>
        <p:spPr>
          <a:xfrm flipH="1">
            <a:off x="4759979" y="4332678"/>
            <a:ext cx="2324501" cy="300082"/>
          </a:xfrm>
          <a:prstGeom prst="rect">
            <a:avLst/>
          </a:prstGeom>
          <a:noFill/>
        </p:spPr>
        <p:txBody>
          <a:bodyPr wrap="square" rtlCol="0">
            <a:spAutoFit/>
          </a:bodyPr>
          <a:lstStyle/>
          <a:p>
            <a:r>
              <a:rPr lang="cs-CZ" sz="1350" dirty="0" err="1"/>
              <a:t>Customer</a:t>
            </a:r>
            <a:r>
              <a:rPr lang="cs-CZ" sz="1350" dirty="0"/>
              <a:t> </a:t>
            </a:r>
            <a:r>
              <a:rPr lang="cs-CZ" sz="1350" dirty="0" err="1"/>
              <a:t>card</a:t>
            </a:r>
            <a:endParaRPr lang="cs-CZ" sz="1350" dirty="0"/>
          </a:p>
        </p:txBody>
      </p:sp>
      <p:pic>
        <p:nvPicPr>
          <p:cNvPr id="3" name="Obrázek 2">
            <a:extLst>
              <a:ext uri="{FF2B5EF4-FFF2-40B4-BE49-F238E27FC236}">
                <a16:creationId xmlns:a16="http://schemas.microsoft.com/office/drawing/2014/main" id="{F831CCC5-7724-4EA7-B1D7-5C5EA49BE88F}"/>
              </a:ext>
            </a:extLst>
          </p:cNvPr>
          <p:cNvPicPr>
            <a:picLocks noChangeAspect="1"/>
          </p:cNvPicPr>
          <p:nvPr/>
        </p:nvPicPr>
        <p:blipFill>
          <a:blip r:embed="rId2"/>
          <a:stretch>
            <a:fillRect/>
          </a:stretch>
        </p:blipFill>
        <p:spPr>
          <a:xfrm>
            <a:off x="4736460" y="4822560"/>
            <a:ext cx="3912582" cy="1971409"/>
          </a:xfrm>
          <a:prstGeom prst="rect">
            <a:avLst/>
          </a:prstGeom>
          <a:ln>
            <a:solidFill>
              <a:schemeClr val="accent1"/>
            </a:solidFill>
          </a:ln>
        </p:spPr>
      </p:pic>
    </p:spTree>
    <p:extLst>
      <p:ext uri="{BB962C8B-B14F-4D97-AF65-F5344CB8AC3E}">
        <p14:creationId xmlns:p14="http://schemas.microsoft.com/office/powerpoint/2010/main" val="2186267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INTRO 5 – </a:t>
            </a:r>
            <a:r>
              <a:rPr lang="cs-CZ" sz="2700" dirty="0" err="1"/>
              <a:t>Customer</a:t>
            </a:r>
            <a:r>
              <a:rPr lang="cs-CZ" sz="2700" dirty="0"/>
              <a:t> </a:t>
            </a:r>
            <a:r>
              <a:rPr lang="cs-CZ" sz="2700" dirty="0" err="1"/>
              <a:t>document</a:t>
            </a:r>
            <a:r>
              <a:rPr lang="cs-CZ" sz="2700" dirty="0"/>
              <a:t>- </a:t>
            </a:r>
            <a:r>
              <a:rPr lang="cs-CZ" sz="2700" dirty="0" err="1">
                <a:solidFill>
                  <a:srgbClr val="C00000"/>
                </a:solidFill>
              </a:rPr>
              <a:t>Navigation</a:t>
            </a:r>
            <a:endParaRPr lang="cs-CZ" sz="2700" dirty="0">
              <a:solidFill>
                <a:srgbClr val="C00000"/>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139" y="1628800"/>
            <a:ext cx="7264946" cy="3224252"/>
          </a:xfrm>
          <a:prstGeom prst="rect">
            <a:avLst/>
          </a:prstGeom>
          <a:noFill/>
          <a:ln w="158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5" name="Přímá spojnice se šipkou 4"/>
          <p:cNvCxnSpPr/>
          <p:nvPr/>
        </p:nvCxnSpPr>
        <p:spPr>
          <a:xfrm>
            <a:off x="2964593" y="4605216"/>
            <a:ext cx="743311" cy="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1371321"/>
            <a:ext cx="5065018" cy="512810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0" y="5064214"/>
            <a:ext cx="762000"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bdélník 2"/>
          <p:cNvSpPr/>
          <p:nvPr/>
        </p:nvSpPr>
        <p:spPr>
          <a:xfrm>
            <a:off x="837056" y="4521164"/>
            <a:ext cx="2016224" cy="2039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bdélník 7"/>
          <p:cNvSpPr/>
          <p:nvPr/>
        </p:nvSpPr>
        <p:spPr>
          <a:xfrm>
            <a:off x="4644008" y="2780928"/>
            <a:ext cx="558208"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ovéPole 5"/>
          <p:cNvSpPr txBox="1"/>
          <p:nvPr/>
        </p:nvSpPr>
        <p:spPr>
          <a:xfrm>
            <a:off x="507756" y="5805264"/>
            <a:ext cx="2485552" cy="646331"/>
          </a:xfrm>
          <a:prstGeom prst="rect">
            <a:avLst/>
          </a:prstGeom>
          <a:noFill/>
        </p:spPr>
        <p:txBody>
          <a:bodyPr wrap="none" rtlCol="0">
            <a:spAutoFit/>
          </a:bodyPr>
          <a:lstStyle/>
          <a:p>
            <a:r>
              <a:rPr lang="en-AU" dirty="0"/>
              <a:t>From entry to document</a:t>
            </a:r>
          </a:p>
          <a:p>
            <a:r>
              <a:rPr lang="en-AU" dirty="0"/>
              <a:t>(</a:t>
            </a:r>
            <a:r>
              <a:rPr lang="cs-CZ" b="1" dirty="0"/>
              <a:t>Cause-&gt;</a:t>
            </a:r>
            <a:r>
              <a:rPr lang="en-AU" b="1" dirty="0"/>
              <a:t>Effect</a:t>
            </a:r>
            <a:r>
              <a:rPr lang="en-AU" dirty="0"/>
              <a:t>)</a:t>
            </a:r>
          </a:p>
        </p:txBody>
      </p:sp>
    </p:spTree>
    <p:extLst>
      <p:ext uri="{BB962C8B-B14F-4D97-AF65-F5344CB8AC3E}">
        <p14:creationId xmlns:p14="http://schemas.microsoft.com/office/powerpoint/2010/main" val="275968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fade">
                                      <p:cBhvr>
                                        <p:cTn id="13"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INTRO 6 – </a:t>
            </a:r>
            <a:r>
              <a:rPr lang="cs-CZ" dirty="0" err="1"/>
              <a:t>What</a:t>
            </a:r>
            <a:r>
              <a:rPr lang="cs-CZ" dirty="0"/>
              <a:t> </a:t>
            </a:r>
            <a:r>
              <a:rPr lang="cs-CZ" dirty="0" err="1"/>
              <a:t>is</a:t>
            </a:r>
            <a:r>
              <a:rPr lang="cs-CZ" dirty="0"/>
              <a:t> ERP 1</a:t>
            </a:r>
          </a:p>
        </p:txBody>
      </p:sp>
      <p:sp>
        <p:nvSpPr>
          <p:cNvPr id="4" name="Obdélník 3"/>
          <p:cNvSpPr/>
          <p:nvPr/>
        </p:nvSpPr>
        <p:spPr>
          <a:xfrm>
            <a:off x="539552" y="1484784"/>
            <a:ext cx="7560840" cy="1477328"/>
          </a:xfrm>
          <a:prstGeom prst="rect">
            <a:avLst/>
          </a:prstGeom>
        </p:spPr>
        <p:txBody>
          <a:bodyPr wrap="square">
            <a:spAutoFit/>
          </a:bodyPr>
          <a:lstStyle/>
          <a:p>
            <a:r>
              <a:rPr lang="en-GB" dirty="0"/>
              <a:t>So </a:t>
            </a:r>
            <a:r>
              <a:rPr lang="cs-CZ" dirty="0" err="1"/>
              <a:t>our</a:t>
            </a:r>
            <a:r>
              <a:rPr lang="cs-CZ" dirty="0"/>
              <a:t> </a:t>
            </a:r>
            <a:r>
              <a:rPr lang="en-GB" dirty="0"/>
              <a:t>Microsoft Dynamics NAV is an ERP system.  But why is it an ERP system? What are the main features of an ERP </a:t>
            </a:r>
            <a:r>
              <a:rPr lang="en-GB" dirty="0" err="1"/>
              <a:t>systém</a:t>
            </a:r>
            <a:r>
              <a:rPr lang="cs-CZ" dirty="0"/>
              <a:t>,</a:t>
            </a:r>
            <a:r>
              <a:rPr lang="en-GB" dirty="0"/>
              <a:t> and how do we recognize these in Microsoft Dynamics NAV? </a:t>
            </a:r>
            <a:endParaRPr lang="cs-CZ" dirty="0"/>
          </a:p>
          <a:p>
            <a:r>
              <a:rPr lang="en-GB" dirty="0"/>
              <a:t>Let's have a look at the overview slide.  So one of the challenges that some companies might have to address is one </a:t>
            </a:r>
            <a:r>
              <a:rPr lang="en-GB" b="1" dirty="0"/>
              <a:t>of island systems</a:t>
            </a:r>
            <a:r>
              <a:rPr lang="en-GB" dirty="0"/>
              <a:t>.  </a:t>
            </a:r>
            <a:endParaRPr lang="cs-CZ" dirty="0"/>
          </a:p>
        </p:txBody>
      </p:sp>
      <p:pic>
        <p:nvPicPr>
          <p:cNvPr id="5" name="Obrázek 4"/>
          <p:cNvPicPr/>
          <p:nvPr/>
        </p:nvPicPr>
        <p:blipFill>
          <a:blip r:embed="rId2"/>
          <a:stretch>
            <a:fillRect/>
          </a:stretch>
        </p:blipFill>
        <p:spPr>
          <a:xfrm>
            <a:off x="683568" y="3212976"/>
            <a:ext cx="4392568" cy="2973591"/>
          </a:xfrm>
          <a:prstGeom prst="rect">
            <a:avLst/>
          </a:prstGeom>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8267" y="3645024"/>
            <a:ext cx="4416893" cy="2953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254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fade">
                                      <p:cBhvr>
                                        <p:cTn id="1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INTRO 7 – </a:t>
            </a:r>
            <a:r>
              <a:rPr lang="cs-CZ" dirty="0" err="1"/>
              <a:t>What</a:t>
            </a:r>
            <a:r>
              <a:rPr lang="cs-CZ" dirty="0"/>
              <a:t> </a:t>
            </a:r>
            <a:r>
              <a:rPr lang="cs-CZ" dirty="0" err="1"/>
              <a:t>is</a:t>
            </a:r>
            <a:r>
              <a:rPr lang="cs-CZ" dirty="0"/>
              <a:t> ERP 2</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628800"/>
            <a:ext cx="5754687"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9481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What</a:t>
            </a:r>
            <a:r>
              <a:rPr lang="cs-CZ" dirty="0"/>
              <a:t> </a:t>
            </a:r>
            <a:r>
              <a:rPr lang="cs-CZ" dirty="0" err="1"/>
              <a:t>is</a:t>
            </a:r>
            <a:r>
              <a:rPr lang="cs-CZ" dirty="0"/>
              <a:t> MS Dynamics NAV</a:t>
            </a:r>
          </a:p>
        </p:txBody>
      </p:sp>
      <p:sp>
        <p:nvSpPr>
          <p:cNvPr id="3" name="Zástupný symbol pro obsah 2"/>
          <p:cNvSpPr>
            <a:spLocks noGrp="1"/>
          </p:cNvSpPr>
          <p:nvPr>
            <p:ph idx="1"/>
          </p:nvPr>
        </p:nvSpPr>
        <p:spPr/>
        <p:txBody>
          <a:bodyPr>
            <a:normAutofit/>
          </a:bodyPr>
          <a:lstStyle/>
          <a:p>
            <a:r>
              <a:rPr lang="cs-CZ" sz="1800" dirty="0" err="1"/>
              <a:t>If</a:t>
            </a:r>
            <a:r>
              <a:rPr lang="cs-CZ" sz="1800" dirty="0"/>
              <a:t> </a:t>
            </a:r>
            <a:r>
              <a:rPr lang="en-US" sz="1800" dirty="0"/>
              <a:t>your business is growing and ready to take on more opportunities, Dynamics NAV can help. An easily adaptable enterprise resource planning (ERP) solution, it helps your business automate and connect your sales, purchasing, operations, accounting, and inventory management</a:t>
            </a:r>
            <a:endParaRPr lang="cs-CZ" sz="1800" dirty="0"/>
          </a:p>
          <a:p>
            <a:r>
              <a:rPr lang="en-ZA" sz="1800" dirty="0"/>
              <a:t>Microsoft Dynamics NAV enables every individual in your company to turn hunches (intuitions, feeling) into genuine insight, and insight into decisions. With access to real-time data and a wide range of analytical and reporting tools—including graphical displays, online analytical processing (OLAP) cubes, and Web-based delivery options—people can make informed, confident decisions that help drive business success.</a:t>
            </a:r>
            <a:endParaRPr lang="en-ZA" sz="1800" dirty="0">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4365104"/>
            <a:ext cx="2847691" cy="1655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6585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INTRO 8 – </a:t>
            </a:r>
            <a:r>
              <a:rPr lang="cs-CZ" dirty="0" err="1"/>
              <a:t>What</a:t>
            </a:r>
            <a:r>
              <a:rPr lang="cs-CZ" dirty="0"/>
              <a:t> </a:t>
            </a:r>
            <a:r>
              <a:rPr lang="cs-CZ" dirty="0" err="1"/>
              <a:t>is</a:t>
            </a:r>
            <a:r>
              <a:rPr lang="cs-CZ" dirty="0"/>
              <a:t> ERP 3</a:t>
            </a:r>
          </a:p>
        </p:txBody>
      </p:sp>
      <p:sp>
        <p:nvSpPr>
          <p:cNvPr id="4" name="Obdélník 3"/>
          <p:cNvSpPr/>
          <p:nvPr/>
        </p:nvSpPr>
        <p:spPr>
          <a:xfrm>
            <a:off x="899592" y="1859340"/>
            <a:ext cx="7056784" cy="1754326"/>
          </a:xfrm>
          <a:prstGeom prst="rect">
            <a:avLst/>
          </a:prstGeom>
        </p:spPr>
        <p:txBody>
          <a:bodyPr wrap="square">
            <a:spAutoFit/>
          </a:bodyPr>
          <a:lstStyle/>
          <a:p>
            <a:r>
              <a:rPr lang="en-GB" dirty="0"/>
              <a:t>So everyone working with the system, for example, the bookkeeper in financial management, the sales representative in sales and marketing, the warehouse worker in the warehouse management, the HR manager in human resources and so on, so they all work with the system in their specific application department but with a </a:t>
            </a:r>
            <a:r>
              <a:rPr lang="en-GB" b="1" dirty="0"/>
              <a:t>common database</a:t>
            </a:r>
            <a:r>
              <a:rPr lang="en-GB" dirty="0"/>
              <a:t>.  And that's very, very important.  </a:t>
            </a:r>
            <a:r>
              <a:rPr lang="en-GB" b="1" dirty="0"/>
              <a:t>That's one of the main features of an ERP system</a:t>
            </a:r>
            <a:r>
              <a:rPr lang="en-GB" dirty="0"/>
              <a:t>. </a:t>
            </a:r>
            <a:endParaRPr lang="cs-CZ" dirty="0"/>
          </a:p>
        </p:txBody>
      </p:sp>
    </p:spTree>
    <p:extLst>
      <p:ext uri="{BB962C8B-B14F-4D97-AF65-F5344CB8AC3E}">
        <p14:creationId xmlns:p14="http://schemas.microsoft.com/office/powerpoint/2010/main" val="4947299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INTRO 9 – </a:t>
            </a:r>
            <a:r>
              <a:rPr lang="cs-CZ" dirty="0" err="1"/>
              <a:t>Basics</a:t>
            </a:r>
            <a:r>
              <a:rPr lang="cs-CZ" dirty="0"/>
              <a:t> </a:t>
            </a:r>
            <a:r>
              <a:rPr lang="cs-CZ" dirty="0" err="1"/>
              <a:t>of</a:t>
            </a:r>
            <a:r>
              <a:rPr lang="cs-CZ" dirty="0"/>
              <a:t> </a:t>
            </a:r>
            <a:r>
              <a:rPr lang="cs-CZ" dirty="0" err="1"/>
              <a:t>working</a:t>
            </a:r>
            <a:r>
              <a:rPr lang="cs-CZ" dirty="0"/>
              <a:t> </a:t>
            </a:r>
            <a:r>
              <a:rPr lang="cs-CZ" dirty="0" err="1"/>
              <a:t>space</a:t>
            </a:r>
            <a:endParaRPr lang="cs-CZ" dirty="0"/>
          </a:p>
        </p:txBody>
      </p:sp>
      <p:graphicFrame>
        <p:nvGraphicFramePr>
          <p:cNvPr id="4" name="Table 12"/>
          <p:cNvGraphicFramePr>
            <a:graphicFrameLocks noGrp="1"/>
          </p:cNvGraphicFramePr>
          <p:nvPr>
            <p:extLst>
              <p:ext uri="{D42A27DB-BD31-4B8C-83A1-F6EECF244321}">
                <p14:modId xmlns:p14="http://schemas.microsoft.com/office/powerpoint/2010/main" val="3714964679"/>
              </p:ext>
            </p:extLst>
          </p:nvPr>
        </p:nvGraphicFramePr>
        <p:xfrm>
          <a:off x="611560" y="1556792"/>
          <a:ext cx="7658100" cy="4343400"/>
        </p:xfrm>
        <a:graphic>
          <a:graphicData uri="http://schemas.openxmlformats.org/drawingml/2006/table">
            <a:tbl>
              <a:tblPr firstRow="1" bandRow="1">
                <a:tableStyleId>{2D5ABB26-0587-4C30-8999-92F81FD0307C}</a:tableStyleId>
              </a:tblPr>
              <a:tblGrid>
                <a:gridCol w="3635664">
                  <a:extLst>
                    <a:ext uri="{9D8B030D-6E8A-4147-A177-3AD203B41FA5}">
                      <a16:colId xmlns:a16="http://schemas.microsoft.com/office/drawing/2014/main" val="20000"/>
                    </a:ext>
                  </a:extLst>
                </a:gridCol>
                <a:gridCol w="4022436">
                  <a:extLst>
                    <a:ext uri="{9D8B030D-6E8A-4147-A177-3AD203B41FA5}">
                      <a16:colId xmlns:a16="http://schemas.microsoft.com/office/drawing/2014/main" val="20001"/>
                    </a:ext>
                  </a:extLst>
                </a:gridCol>
              </a:tblGrid>
              <a:tr h="723900">
                <a:tc>
                  <a:txBody>
                    <a:bodyPr/>
                    <a:lstStyle/>
                    <a:p>
                      <a:pPr marL="285750" indent="-285750">
                        <a:buFont typeface="Arial" panose="020B0604020202020204" pitchFamily="34" charset="0"/>
                        <a:buChar char="•"/>
                      </a:pPr>
                      <a:r>
                        <a:rPr lang="nl-BE" sz="2400" dirty="0"/>
                        <a:t>Card</a:t>
                      </a:r>
                      <a:r>
                        <a:rPr lang="cs-CZ" sz="2400" dirty="0"/>
                        <a:t> (</a:t>
                      </a:r>
                      <a:r>
                        <a:rPr lang="cs-CZ" sz="2400" dirty="0" err="1"/>
                        <a:t>one</a:t>
                      </a:r>
                      <a:r>
                        <a:rPr lang="cs-CZ" sz="2400" dirty="0"/>
                        <a:t> </a:t>
                      </a:r>
                      <a:r>
                        <a:rPr lang="cs-CZ" sz="2400" dirty="0" err="1"/>
                        <a:t>record</a:t>
                      </a:r>
                      <a:r>
                        <a:rPr lang="cs-CZ" sz="2400" dirty="0"/>
                        <a:t>)</a:t>
                      </a:r>
                      <a:endParaRPr lang="nl-BE" sz="2400" dirty="0"/>
                    </a:p>
                  </a:txBody>
                  <a:tcPr marL="68580" marR="68580"/>
                </a:tc>
                <a:tc>
                  <a:txBody>
                    <a:bodyPr/>
                    <a:lstStyle/>
                    <a:p>
                      <a:pPr marL="285750" indent="-285750">
                        <a:buFont typeface="Arial" panose="020B0604020202020204" pitchFamily="34" charset="0"/>
                        <a:buChar char="•"/>
                      </a:pPr>
                      <a:r>
                        <a:rPr lang="nl-BE" sz="2400" dirty="0"/>
                        <a:t>Worksheet</a:t>
                      </a:r>
                      <a:r>
                        <a:rPr lang="cs-CZ" sz="2400" dirty="0"/>
                        <a:t> (to enter data)</a:t>
                      </a:r>
                      <a:endParaRPr lang="nl-BE" sz="2400" dirty="0"/>
                    </a:p>
                  </a:txBody>
                  <a:tcPr marL="68580" marR="68580"/>
                </a:tc>
                <a:extLst>
                  <a:ext uri="{0D108BD9-81ED-4DB2-BD59-A6C34878D82A}">
                    <a16:rowId xmlns:a16="http://schemas.microsoft.com/office/drawing/2014/main" val="10000"/>
                  </a:ext>
                </a:extLst>
              </a:tr>
              <a:tr h="723900">
                <a:tc>
                  <a:txBody>
                    <a:bodyPr/>
                    <a:lstStyle/>
                    <a:p>
                      <a:pPr marL="285750" indent="-285750">
                        <a:buFont typeface="Arial" panose="020B0604020202020204" pitchFamily="34" charset="0"/>
                        <a:buChar char="•"/>
                      </a:pPr>
                      <a:r>
                        <a:rPr lang="nl-BE" sz="2400" dirty="0"/>
                        <a:t>List</a:t>
                      </a:r>
                      <a:r>
                        <a:rPr lang="cs-CZ" sz="2400" dirty="0"/>
                        <a:t> (many </a:t>
                      </a:r>
                      <a:r>
                        <a:rPr lang="cs-CZ" sz="2400" dirty="0" err="1"/>
                        <a:t>records</a:t>
                      </a:r>
                      <a:r>
                        <a:rPr lang="cs-CZ" sz="2400" dirty="0"/>
                        <a:t>)</a:t>
                      </a:r>
                      <a:endParaRPr lang="nl-BE" sz="2400" dirty="0"/>
                    </a:p>
                  </a:txBody>
                  <a:tcPr marL="68580" marR="68580"/>
                </a:tc>
                <a:tc>
                  <a:txBody>
                    <a:bodyPr/>
                    <a:lstStyle/>
                    <a:p>
                      <a:pPr marL="285750" indent="-285750">
                        <a:buFont typeface="Arial" panose="020B0604020202020204" pitchFamily="34" charset="0"/>
                        <a:buChar char="•"/>
                      </a:pPr>
                      <a:r>
                        <a:rPr lang="nl-BE" sz="2400" dirty="0"/>
                        <a:t>Confirmation dialog</a:t>
                      </a:r>
                    </a:p>
                  </a:txBody>
                  <a:tcPr marL="68580" marR="68580"/>
                </a:tc>
                <a:extLst>
                  <a:ext uri="{0D108BD9-81ED-4DB2-BD59-A6C34878D82A}">
                    <a16:rowId xmlns:a16="http://schemas.microsoft.com/office/drawing/2014/main" val="10001"/>
                  </a:ext>
                </a:extLst>
              </a:tr>
              <a:tr h="723900">
                <a:tc>
                  <a:txBody>
                    <a:bodyPr/>
                    <a:lstStyle/>
                    <a:p>
                      <a:pPr marL="285750" indent="-285750">
                        <a:buFont typeface="Arial" panose="020B0604020202020204" pitchFamily="34" charset="0"/>
                        <a:buChar char="•"/>
                      </a:pPr>
                      <a:r>
                        <a:rPr lang="nl-BE" sz="2400" dirty="0"/>
                        <a:t>Role Center</a:t>
                      </a:r>
                      <a:r>
                        <a:rPr lang="cs-CZ" sz="2400" dirty="0"/>
                        <a:t> </a:t>
                      </a:r>
                      <a:endParaRPr lang="nl-BE" sz="2400" dirty="0"/>
                    </a:p>
                  </a:txBody>
                  <a:tcPr marL="68580" marR="68580"/>
                </a:tc>
                <a:tc>
                  <a:txBody>
                    <a:bodyPr/>
                    <a:lstStyle/>
                    <a:p>
                      <a:pPr marL="285750" indent="-285750">
                        <a:buFont typeface="Arial" panose="020B0604020202020204" pitchFamily="34" charset="0"/>
                        <a:buChar char="•"/>
                      </a:pPr>
                      <a:r>
                        <a:rPr lang="cs-CZ" sz="2400" dirty="0"/>
                        <a:t> </a:t>
                      </a:r>
                      <a:endParaRPr lang="nl-BE" sz="2400" dirty="0"/>
                    </a:p>
                  </a:txBody>
                  <a:tcPr marL="68580" marR="68580"/>
                </a:tc>
                <a:extLst>
                  <a:ext uri="{0D108BD9-81ED-4DB2-BD59-A6C34878D82A}">
                    <a16:rowId xmlns:a16="http://schemas.microsoft.com/office/drawing/2014/main" val="10002"/>
                  </a:ext>
                </a:extLst>
              </a:tr>
              <a:tr h="723900">
                <a:tc>
                  <a:txBody>
                    <a:bodyPr/>
                    <a:lstStyle/>
                    <a:p>
                      <a:pPr marL="285750" indent="-285750">
                        <a:buFont typeface="Arial" panose="020B0604020202020204" pitchFamily="34" charset="0"/>
                        <a:buChar char="•"/>
                      </a:pPr>
                      <a:r>
                        <a:rPr lang="nl-BE" sz="2400" dirty="0"/>
                        <a:t>Card part</a:t>
                      </a:r>
                      <a:r>
                        <a:rPr lang="cs-CZ" sz="2400" dirty="0"/>
                        <a:t> (</a:t>
                      </a:r>
                      <a:r>
                        <a:rPr lang="cs-CZ" sz="2400" dirty="0" err="1"/>
                        <a:t>tab</a:t>
                      </a:r>
                      <a:r>
                        <a:rPr lang="cs-CZ" sz="2400" dirty="0"/>
                        <a:t>)</a:t>
                      </a:r>
                      <a:endParaRPr lang="nl-BE" sz="2400" dirty="0"/>
                    </a:p>
                  </a:txBody>
                  <a:tcPr marL="68580" marR="68580"/>
                </a:tc>
                <a:tc>
                  <a:txBody>
                    <a:bodyPr/>
                    <a:lstStyle/>
                    <a:p>
                      <a:pPr marL="285750" indent="-285750">
                        <a:buFont typeface="Arial" panose="020B0604020202020204" pitchFamily="34" charset="0"/>
                        <a:buChar char="•"/>
                      </a:pPr>
                      <a:r>
                        <a:rPr lang="nl-BE" sz="2400" dirty="0"/>
                        <a:t>Navigate page (wizard)</a:t>
                      </a:r>
                    </a:p>
                  </a:txBody>
                  <a:tcPr marL="68580" marR="68580"/>
                </a:tc>
                <a:extLst>
                  <a:ext uri="{0D108BD9-81ED-4DB2-BD59-A6C34878D82A}">
                    <a16:rowId xmlns:a16="http://schemas.microsoft.com/office/drawing/2014/main" val="10003"/>
                  </a:ext>
                </a:extLst>
              </a:tr>
              <a:tr h="723900">
                <a:tc>
                  <a:txBody>
                    <a:bodyPr/>
                    <a:lstStyle/>
                    <a:p>
                      <a:pPr marL="285750" indent="-285750">
                        <a:buFont typeface="Arial" panose="020B0604020202020204" pitchFamily="34" charset="0"/>
                        <a:buChar char="•"/>
                      </a:pPr>
                      <a:r>
                        <a:rPr lang="nl-BE" sz="2400" dirty="0"/>
                        <a:t>List part</a:t>
                      </a:r>
                      <a:r>
                        <a:rPr lang="cs-CZ" sz="2400" dirty="0"/>
                        <a:t> </a:t>
                      </a:r>
                      <a:endParaRPr lang="nl-BE" sz="2400" dirty="0"/>
                    </a:p>
                  </a:txBody>
                  <a:tcPr marL="68580" marR="68580"/>
                </a:tc>
                <a:tc>
                  <a:txBody>
                    <a:bodyPr/>
                    <a:lstStyle/>
                    <a:p>
                      <a:pPr marL="285750" indent="-285750">
                        <a:buFont typeface="Arial" panose="020B0604020202020204" pitchFamily="34" charset="0"/>
                        <a:buChar char="•"/>
                      </a:pPr>
                      <a:r>
                        <a:rPr lang="nl-BE" sz="2400" dirty="0"/>
                        <a:t>Standard dialog</a:t>
                      </a:r>
                    </a:p>
                  </a:txBody>
                  <a:tcPr marL="68580" marR="68580"/>
                </a:tc>
                <a:extLst>
                  <a:ext uri="{0D108BD9-81ED-4DB2-BD59-A6C34878D82A}">
                    <a16:rowId xmlns:a16="http://schemas.microsoft.com/office/drawing/2014/main" val="10004"/>
                  </a:ext>
                </a:extLst>
              </a:tr>
              <a:tr h="723900">
                <a:tc>
                  <a:txBody>
                    <a:bodyPr/>
                    <a:lstStyle/>
                    <a:p>
                      <a:pPr marL="285750" indent="-285750">
                        <a:buFont typeface="Arial" panose="020B0604020202020204" pitchFamily="34" charset="0"/>
                        <a:buChar char="•"/>
                      </a:pPr>
                      <a:r>
                        <a:rPr lang="nl-BE" sz="2400" dirty="0"/>
                        <a:t>Document</a:t>
                      </a:r>
                    </a:p>
                  </a:txBody>
                  <a:tcPr marL="68580" marR="68580"/>
                </a:tc>
                <a:tc>
                  <a:txBody>
                    <a:bodyPr/>
                    <a:lstStyle/>
                    <a:p>
                      <a:pPr marL="285750" indent="-285750">
                        <a:buFont typeface="Arial" panose="020B0604020202020204" pitchFamily="34" charset="0"/>
                        <a:buChar char="•"/>
                      </a:pPr>
                      <a:endParaRPr lang="nl-BE" sz="2400" dirty="0"/>
                    </a:p>
                  </a:txBody>
                  <a:tcPr marL="68580" marR="68580"/>
                </a:tc>
                <a:extLst>
                  <a:ext uri="{0D108BD9-81ED-4DB2-BD59-A6C34878D82A}">
                    <a16:rowId xmlns:a16="http://schemas.microsoft.com/office/drawing/2014/main" val="10005"/>
                  </a:ext>
                </a:extLst>
              </a:tr>
            </a:tbl>
          </a:graphicData>
        </a:graphic>
      </p:graphicFrame>
      <p:sp>
        <p:nvSpPr>
          <p:cNvPr id="5" name="TextovéPole 4"/>
          <p:cNvSpPr txBox="1"/>
          <p:nvPr/>
        </p:nvSpPr>
        <p:spPr>
          <a:xfrm>
            <a:off x="683568" y="5939988"/>
            <a:ext cx="7482882" cy="369332"/>
          </a:xfrm>
          <a:prstGeom prst="rect">
            <a:avLst/>
          </a:prstGeom>
          <a:noFill/>
        </p:spPr>
        <p:txBody>
          <a:bodyPr wrap="none" rtlCol="0">
            <a:spAutoFit/>
          </a:bodyPr>
          <a:lstStyle/>
          <a:p>
            <a:r>
              <a:rPr lang="en-US" dirty="0"/>
              <a:t>Will be shown by tutor and  examined on demo student databases  by them </a:t>
            </a:r>
          </a:p>
        </p:txBody>
      </p:sp>
    </p:spTree>
    <p:extLst>
      <p:ext uri="{BB962C8B-B14F-4D97-AF65-F5344CB8AC3E}">
        <p14:creationId xmlns:p14="http://schemas.microsoft.com/office/powerpoint/2010/main" val="362011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E82605-EFD9-4273-8933-CE0806A6FD9B}"/>
              </a:ext>
            </a:extLst>
          </p:cNvPr>
          <p:cNvSpPr>
            <a:spLocks noGrp="1"/>
          </p:cNvSpPr>
          <p:nvPr>
            <p:ph type="title"/>
          </p:nvPr>
        </p:nvSpPr>
        <p:spPr/>
        <p:txBody>
          <a:bodyPr/>
          <a:lstStyle/>
          <a:p>
            <a:r>
              <a:rPr lang="cs-CZ" dirty="0" err="1"/>
              <a:t>Card</a:t>
            </a:r>
            <a:r>
              <a:rPr lang="cs-CZ" dirty="0"/>
              <a:t> and list </a:t>
            </a:r>
            <a:r>
              <a:rPr lang="cs-CZ" dirty="0" err="1"/>
              <a:t>examples</a:t>
            </a:r>
            <a:r>
              <a:rPr lang="cs-CZ" dirty="0"/>
              <a:t> </a:t>
            </a:r>
          </a:p>
        </p:txBody>
      </p:sp>
      <p:pic>
        <p:nvPicPr>
          <p:cNvPr id="3" name="Obrázek 2">
            <a:extLst>
              <a:ext uri="{FF2B5EF4-FFF2-40B4-BE49-F238E27FC236}">
                <a16:creationId xmlns:a16="http://schemas.microsoft.com/office/drawing/2014/main" id="{D27EC0E6-43AF-464B-8614-02EF6631D6D0}"/>
              </a:ext>
            </a:extLst>
          </p:cNvPr>
          <p:cNvPicPr>
            <a:picLocks noChangeAspect="1"/>
          </p:cNvPicPr>
          <p:nvPr/>
        </p:nvPicPr>
        <p:blipFill>
          <a:blip r:embed="rId2"/>
          <a:stretch>
            <a:fillRect/>
          </a:stretch>
        </p:blipFill>
        <p:spPr>
          <a:xfrm>
            <a:off x="469880" y="4437112"/>
            <a:ext cx="8216920" cy="1914669"/>
          </a:xfrm>
          <a:prstGeom prst="rect">
            <a:avLst/>
          </a:prstGeom>
          <a:ln>
            <a:solidFill>
              <a:schemeClr val="accent1"/>
            </a:solidFill>
          </a:ln>
        </p:spPr>
      </p:pic>
      <p:pic>
        <p:nvPicPr>
          <p:cNvPr id="4" name="Obrázek 3">
            <a:extLst>
              <a:ext uri="{FF2B5EF4-FFF2-40B4-BE49-F238E27FC236}">
                <a16:creationId xmlns:a16="http://schemas.microsoft.com/office/drawing/2014/main" id="{4E708C30-5A2B-4EC5-BB44-3F706E98432C}"/>
              </a:ext>
            </a:extLst>
          </p:cNvPr>
          <p:cNvPicPr>
            <a:picLocks noChangeAspect="1"/>
          </p:cNvPicPr>
          <p:nvPr/>
        </p:nvPicPr>
        <p:blipFill>
          <a:blip r:embed="rId3"/>
          <a:stretch>
            <a:fillRect/>
          </a:stretch>
        </p:blipFill>
        <p:spPr>
          <a:xfrm>
            <a:off x="457200" y="1152724"/>
            <a:ext cx="7759231" cy="2824360"/>
          </a:xfrm>
          <a:prstGeom prst="rect">
            <a:avLst/>
          </a:prstGeom>
          <a:ln>
            <a:solidFill>
              <a:schemeClr val="accent1"/>
            </a:solidFill>
          </a:ln>
        </p:spPr>
      </p:pic>
      <p:sp>
        <p:nvSpPr>
          <p:cNvPr id="6" name="TextovéPole 5">
            <a:extLst>
              <a:ext uri="{FF2B5EF4-FFF2-40B4-BE49-F238E27FC236}">
                <a16:creationId xmlns:a16="http://schemas.microsoft.com/office/drawing/2014/main" id="{94DB452E-3F5F-474E-B940-52493A0C61F1}"/>
              </a:ext>
            </a:extLst>
          </p:cNvPr>
          <p:cNvSpPr txBox="1"/>
          <p:nvPr/>
        </p:nvSpPr>
        <p:spPr>
          <a:xfrm>
            <a:off x="1821860" y="3982873"/>
            <a:ext cx="6504153" cy="369332"/>
          </a:xfrm>
          <a:prstGeom prst="rect">
            <a:avLst/>
          </a:prstGeom>
          <a:noFill/>
        </p:spPr>
        <p:txBody>
          <a:bodyPr wrap="none" rtlCol="0">
            <a:spAutoFit/>
          </a:bodyPr>
          <a:lstStyle/>
          <a:p>
            <a:r>
              <a:rPr lang="cs-CZ" dirty="0" err="1"/>
              <a:t>Click</a:t>
            </a:r>
            <a:r>
              <a:rPr lang="cs-CZ" dirty="0"/>
              <a:t> on Edit (in </a:t>
            </a:r>
            <a:r>
              <a:rPr lang="cs-CZ" dirty="0" err="1"/>
              <a:t>our</a:t>
            </a:r>
            <a:r>
              <a:rPr lang="cs-CZ" dirty="0"/>
              <a:t> </a:t>
            </a:r>
            <a:r>
              <a:rPr lang="cs-CZ" dirty="0" err="1"/>
              <a:t>example</a:t>
            </a:r>
            <a:r>
              <a:rPr lang="cs-CZ" dirty="0"/>
              <a:t> Úpravy) to </a:t>
            </a:r>
            <a:r>
              <a:rPr lang="cs-CZ" dirty="0" err="1"/>
              <a:t>get</a:t>
            </a:r>
            <a:r>
              <a:rPr lang="cs-CZ" dirty="0"/>
              <a:t> </a:t>
            </a:r>
            <a:r>
              <a:rPr lang="cs-CZ" dirty="0" err="1"/>
              <a:t>chosen</a:t>
            </a:r>
            <a:r>
              <a:rPr lang="cs-CZ" dirty="0"/>
              <a:t> </a:t>
            </a:r>
            <a:r>
              <a:rPr lang="cs-CZ" dirty="0" err="1"/>
              <a:t>Customer</a:t>
            </a:r>
            <a:r>
              <a:rPr lang="cs-CZ" dirty="0"/>
              <a:t> </a:t>
            </a:r>
            <a:r>
              <a:rPr lang="cs-CZ" dirty="0" err="1"/>
              <a:t>Cardk</a:t>
            </a:r>
            <a:endParaRPr lang="cs-CZ" dirty="0"/>
          </a:p>
        </p:txBody>
      </p:sp>
    </p:spTree>
    <p:extLst>
      <p:ext uri="{BB962C8B-B14F-4D97-AF65-F5344CB8AC3E}">
        <p14:creationId xmlns:p14="http://schemas.microsoft.com/office/powerpoint/2010/main" val="1122954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D66940-8FE9-40E0-A683-2B581ABAA301}"/>
              </a:ext>
            </a:extLst>
          </p:cNvPr>
          <p:cNvSpPr>
            <a:spLocks noGrp="1"/>
          </p:cNvSpPr>
          <p:nvPr>
            <p:ph type="title"/>
          </p:nvPr>
        </p:nvSpPr>
        <p:spPr/>
        <p:txBody>
          <a:bodyPr/>
          <a:lstStyle/>
          <a:p>
            <a:r>
              <a:rPr lang="cs-CZ" dirty="0" err="1"/>
              <a:t>Every</a:t>
            </a:r>
            <a:r>
              <a:rPr lang="cs-CZ" dirty="0"/>
              <a:t> </a:t>
            </a:r>
            <a:r>
              <a:rPr lang="cs-CZ" dirty="0" err="1"/>
              <a:t>card</a:t>
            </a:r>
            <a:r>
              <a:rPr lang="cs-CZ" dirty="0"/>
              <a:t> has </a:t>
            </a:r>
            <a:r>
              <a:rPr lang="cs-CZ" dirty="0" err="1"/>
              <a:t>several</a:t>
            </a:r>
            <a:r>
              <a:rPr lang="cs-CZ" dirty="0"/>
              <a:t> </a:t>
            </a:r>
            <a:r>
              <a:rPr lang="cs-CZ" dirty="0" err="1"/>
              <a:t>Tabs</a:t>
            </a:r>
            <a:r>
              <a:rPr lang="cs-CZ" dirty="0"/>
              <a:t> </a:t>
            </a:r>
          </a:p>
        </p:txBody>
      </p:sp>
      <p:pic>
        <p:nvPicPr>
          <p:cNvPr id="4" name="Obrázek 3">
            <a:extLst>
              <a:ext uri="{FF2B5EF4-FFF2-40B4-BE49-F238E27FC236}">
                <a16:creationId xmlns:a16="http://schemas.microsoft.com/office/drawing/2014/main" id="{D17F013A-B6E7-4315-9C8E-887F6C007304}"/>
              </a:ext>
            </a:extLst>
          </p:cNvPr>
          <p:cNvPicPr>
            <a:picLocks noChangeAspect="1"/>
          </p:cNvPicPr>
          <p:nvPr/>
        </p:nvPicPr>
        <p:blipFill>
          <a:blip r:embed="rId3"/>
          <a:stretch>
            <a:fillRect/>
          </a:stretch>
        </p:blipFill>
        <p:spPr>
          <a:xfrm>
            <a:off x="755576" y="1417638"/>
            <a:ext cx="7076190" cy="2380952"/>
          </a:xfrm>
          <a:prstGeom prst="rect">
            <a:avLst/>
          </a:prstGeom>
          <a:ln>
            <a:solidFill>
              <a:schemeClr val="accent1"/>
            </a:solidFill>
          </a:ln>
        </p:spPr>
      </p:pic>
      <p:pic>
        <p:nvPicPr>
          <p:cNvPr id="5" name="Obrázek 4">
            <a:extLst>
              <a:ext uri="{FF2B5EF4-FFF2-40B4-BE49-F238E27FC236}">
                <a16:creationId xmlns:a16="http://schemas.microsoft.com/office/drawing/2014/main" id="{E3CA2C4E-8498-4986-B3C5-700657D2C1DB}"/>
              </a:ext>
            </a:extLst>
          </p:cNvPr>
          <p:cNvPicPr>
            <a:picLocks noChangeAspect="1"/>
          </p:cNvPicPr>
          <p:nvPr/>
        </p:nvPicPr>
        <p:blipFill>
          <a:blip r:embed="rId4"/>
          <a:stretch>
            <a:fillRect/>
          </a:stretch>
        </p:blipFill>
        <p:spPr>
          <a:xfrm>
            <a:off x="1160986" y="2587190"/>
            <a:ext cx="6980952" cy="1885714"/>
          </a:xfrm>
          <a:prstGeom prst="rect">
            <a:avLst/>
          </a:prstGeom>
          <a:ln>
            <a:solidFill>
              <a:schemeClr val="accent1"/>
            </a:solidFill>
          </a:ln>
        </p:spPr>
      </p:pic>
      <p:sp>
        <p:nvSpPr>
          <p:cNvPr id="6" name="Obdélník 5">
            <a:extLst>
              <a:ext uri="{FF2B5EF4-FFF2-40B4-BE49-F238E27FC236}">
                <a16:creationId xmlns:a16="http://schemas.microsoft.com/office/drawing/2014/main" id="{CED081FC-6B15-49F7-B651-392170EF75B9}"/>
              </a:ext>
            </a:extLst>
          </p:cNvPr>
          <p:cNvSpPr/>
          <p:nvPr/>
        </p:nvSpPr>
        <p:spPr>
          <a:xfrm>
            <a:off x="2987824" y="3645024"/>
            <a:ext cx="1728192"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TextovéPole 6">
            <a:extLst>
              <a:ext uri="{FF2B5EF4-FFF2-40B4-BE49-F238E27FC236}">
                <a16:creationId xmlns:a16="http://schemas.microsoft.com/office/drawing/2014/main" id="{97CA1CCE-DA4A-4F4C-9627-8A0DBA0511B5}"/>
              </a:ext>
            </a:extLst>
          </p:cNvPr>
          <p:cNvSpPr txBox="1"/>
          <p:nvPr/>
        </p:nvSpPr>
        <p:spPr>
          <a:xfrm>
            <a:off x="2843808" y="5085184"/>
            <a:ext cx="5257337" cy="1200329"/>
          </a:xfrm>
          <a:prstGeom prst="rect">
            <a:avLst/>
          </a:prstGeom>
          <a:noFill/>
        </p:spPr>
        <p:txBody>
          <a:bodyPr wrap="none" rtlCol="0">
            <a:spAutoFit/>
          </a:bodyPr>
          <a:lstStyle/>
          <a:p>
            <a:r>
              <a:rPr lang="en-GB" b="1" dirty="0"/>
              <a:t>The reason </a:t>
            </a:r>
            <a:r>
              <a:rPr lang="en-GB" dirty="0"/>
              <a:t>: to see as much as possible fields . </a:t>
            </a:r>
          </a:p>
          <a:p>
            <a:endParaRPr lang="en-GB" dirty="0"/>
          </a:p>
          <a:p>
            <a:r>
              <a:rPr lang="en-GB" dirty="0"/>
              <a:t>Every tab contains fields, which serve to control </a:t>
            </a:r>
          </a:p>
          <a:p>
            <a:r>
              <a:rPr lang="en-GB" dirty="0"/>
              <a:t>subfunctions such a payment, shipment</a:t>
            </a:r>
            <a:r>
              <a:rPr lang="cs-CZ" dirty="0"/>
              <a:t>,</a:t>
            </a:r>
            <a:r>
              <a:rPr lang="en-GB" dirty="0"/>
              <a:t> and so on.    </a:t>
            </a:r>
          </a:p>
        </p:txBody>
      </p:sp>
    </p:spTree>
    <p:extLst>
      <p:ext uri="{BB962C8B-B14F-4D97-AF65-F5344CB8AC3E}">
        <p14:creationId xmlns:p14="http://schemas.microsoft.com/office/powerpoint/2010/main" val="587566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395EC35-287A-4351-B9A2-759A11CC7B29}"/>
              </a:ext>
            </a:extLst>
          </p:cNvPr>
          <p:cNvSpPr>
            <a:spLocks noGrp="1"/>
          </p:cNvSpPr>
          <p:nvPr>
            <p:ph type="title"/>
          </p:nvPr>
        </p:nvSpPr>
        <p:spPr/>
        <p:txBody>
          <a:bodyPr/>
          <a:lstStyle/>
          <a:p>
            <a:r>
              <a:rPr lang="cs-CZ" dirty="0"/>
              <a:t>Relations </a:t>
            </a:r>
            <a:r>
              <a:rPr lang="cs-CZ" dirty="0" err="1"/>
              <a:t>between</a:t>
            </a:r>
            <a:r>
              <a:rPr lang="cs-CZ" dirty="0"/>
              <a:t> </a:t>
            </a:r>
            <a:r>
              <a:rPr lang="cs-CZ" dirty="0" err="1"/>
              <a:t>tables</a:t>
            </a:r>
            <a:r>
              <a:rPr lang="cs-CZ" dirty="0"/>
              <a:t> </a:t>
            </a:r>
          </a:p>
        </p:txBody>
      </p:sp>
      <p:pic>
        <p:nvPicPr>
          <p:cNvPr id="4" name="Obrázek 3">
            <a:extLst>
              <a:ext uri="{FF2B5EF4-FFF2-40B4-BE49-F238E27FC236}">
                <a16:creationId xmlns:a16="http://schemas.microsoft.com/office/drawing/2014/main" id="{F0222B19-AD03-4355-ACE0-1339CEBD6B2A}"/>
              </a:ext>
            </a:extLst>
          </p:cNvPr>
          <p:cNvPicPr>
            <a:picLocks noChangeAspect="1"/>
          </p:cNvPicPr>
          <p:nvPr/>
        </p:nvPicPr>
        <p:blipFill>
          <a:blip r:embed="rId2"/>
          <a:stretch>
            <a:fillRect/>
          </a:stretch>
        </p:blipFill>
        <p:spPr>
          <a:xfrm>
            <a:off x="457200" y="1628800"/>
            <a:ext cx="7986043" cy="3972923"/>
          </a:xfrm>
          <a:prstGeom prst="rect">
            <a:avLst/>
          </a:prstGeom>
          <a:ln>
            <a:solidFill>
              <a:schemeClr val="accent1"/>
            </a:solidFill>
          </a:ln>
        </p:spPr>
      </p:pic>
      <p:cxnSp>
        <p:nvCxnSpPr>
          <p:cNvPr id="6" name="Přímá spojnice se šipkou 5">
            <a:extLst>
              <a:ext uri="{FF2B5EF4-FFF2-40B4-BE49-F238E27FC236}">
                <a16:creationId xmlns:a16="http://schemas.microsoft.com/office/drawing/2014/main" id="{DCFE1472-B8D3-4DAF-B4D7-2F52A37A4A23}"/>
              </a:ext>
            </a:extLst>
          </p:cNvPr>
          <p:cNvCxnSpPr>
            <a:cxnSpLocks/>
          </p:cNvCxnSpPr>
          <p:nvPr/>
        </p:nvCxnSpPr>
        <p:spPr>
          <a:xfrm>
            <a:off x="3275856" y="6108266"/>
            <a:ext cx="7200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Přímá spojnice 7">
            <a:extLst>
              <a:ext uri="{FF2B5EF4-FFF2-40B4-BE49-F238E27FC236}">
                <a16:creationId xmlns:a16="http://schemas.microsoft.com/office/drawing/2014/main" id="{2AEA89F8-F05E-42D6-8A6D-7D37AE0530A9}"/>
              </a:ext>
            </a:extLst>
          </p:cNvPr>
          <p:cNvCxnSpPr/>
          <p:nvPr/>
        </p:nvCxnSpPr>
        <p:spPr>
          <a:xfrm>
            <a:off x="3275856" y="5472677"/>
            <a:ext cx="0" cy="635589"/>
          </a:xfrm>
          <a:prstGeom prst="line">
            <a:avLst/>
          </a:prstGeom>
        </p:spPr>
        <p:style>
          <a:lnRef idx="1">
            <a:schemeClr val="accent1"/>
          </a:lnRef>
          <a:fillRef idx="0">
            <a:schemeClr val="accent1"/>
          </a:fillRef>
          <a:effectRef idx="0">
            <a:schemeClr val="accent1"/>
          </a:effectRef>
          <a:fontRef idx="minor">
            <a:schemeClr val="tx1"/>
          </a:fontRef>
        </p:style>
      </p:cxnSp>
      <p:sp>
        <p:nvSpPr>
          <p:cNvPr id="10" name="Obdélník 9">
            <a:extLst>
              <a:ext uri="{FF2B5EF4-FFF2-40B4-BE49-F238E27FC236}">
                <a16:creationId xmlns:a16="http://schemas.microsoft.com/office/drawing/2014/main" id="{A879660C-228F-415F-82A5-41CE5B6B912F}"/>
              </a:ext>
            </a:extLst>
          </p:cNvPr>
          <p:cNvSpPr/>
          <p:nvPr/>
        </p:nvSpPr>
        <p:spPr>
          <a:xfrm>
            <a:off x="3995936" y="5790471"/>
            <a:ext cx="1512168" cy="6355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t>Location</a:t>
            </a:r>
            <a:r>
              <a:rPr lang="cs-CZ" dirty="0"/>
              <a:t> </a:t>
            </a:r>
          </a:p>
        </p:txBody>
      </p:sp>
      <p:cxnSp>
        <p:nvCxnSpPr>
          <p:cNvPr id="11" name="Přímá spojnice se šipkou 10">
            <a:extLst>
              <a:ext uri="{FF2B5EF4-FFF2-40B4-BE49-F238E27FC236}">
                <a16:creationId xmlns:a16="http://schemas.microsoft.com/office/drawing/2014/main" id="{56745E4F-18F2-4D0B-9A00-505B63F6CF0D}"/>
              </a:ext>
            </a:extLst>
          </p:cNvPr>
          <p:cNvCxnSpPr>
            <a:cxnSpLocks/>
          </p:cNvCxnSpPr>
          <p:nvPr/>
        </p:nvCxnSpPr>
        <p:spPr>
          <a:xfrm>
            <a:off x="5508104" y="6108266"/>
            <a:ext cx="7200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Obdélník 11">
            <a:extLst>
              <a:ext uri="{FF2B5EF4-FFF2-40B4-BE49-F238E27FC236}">
                <a16:creationId xmlns:a16="http://schemas.microsoft.com/office/drawing/2014/main" id="{082B1C4C-53FF-47C1-A906-4A05ADB001C7}"/>
              </a:ext>
            </a:extLst>
          </p:cNvPr>
          <p:cNvSpPr/>
          <p:nvPr/>
        </p:nvSpPr>
        <p:spPr>
          <a:xfrm>
            <a:off x="6264188" y="5812885"/>
            <a:ext cx="1980220" cy="6355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t>Calednar</a:t>
            </a:r>
            <a:r>
              <a:rPr lang="cs-CZ" dirty="0"/>
              <a:t> </a:t>
            </a:r>
            <a:r>
              <a:rPr lang="cs-CZ" dirty="0" err="1"/>
              <a:t>code</a:t>
            </a:r>
            <a:r>
              <a:rPr lang="cs-CZ" dirty="0"/>
              <a:t> </a:t>
            </a:r>
          </a:p>
        </p:txBody>
      </p:sp>
    </p:spTree>
    <p:extLst>
      <p:ext uri="{BB962C8B-B14F-4D97-AF65-F5344CB8AC3E}">
        <p14:creationId xmlns:p14="http://schemas.microsoft.com/office/powerpoint/2010/main" val="12028995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39564C-B3B2-4095-966F-77C813F09F65}"/>
              </a:ext>
            </a:extLst>
          </p:cNvPr>
          <p:cNvSpPr>
            <a:spLocks noGrp="1"/>
          </p:cNvSpPr>
          <p:nvPr>
            <p:ph type="title"/>
          </p:nvPr>
        </p:nvSpPr>
        <p:spPr/>
        <p:txBody>
          <a:bodyPr/>
          <a:lstStyle/>
          <a:p>
            <a:r>
              <a:rPr lang="cs-CZ" dirty="0"/>
              <a:t>Relations </a:t>
            </a:r>
            <a:r>
              <a:rPr lang="cs-CZ" dirty="0" err="1"/>
              <a:t>between</a:t>
            </a:r>
            <a:r>
              <a:rPr lang="cs-CZ" dirty="0"/>
              <a:t> </a:t>
            </a:r>
            <a:r>
              <a:rPr lang="cs-CZ" dirty="0" err="1"/>
              <a:t>tables</a:t>
            </a:r>
            <a:endParaRPr lang="cs-CZ" dirty="0"/>
          </a:p>
        </p:txBody>
      </p:sp>
      <p:pic>
        <p:nvPicPr>
          <p:cNvPr id="4" name="Obrázek 3">
            <a:extLst>
              <a:ext uri="{FF2B5EF4-FFF2-40B4-BE49-F238E27FC236}">
                <a16:creationId xmlns:a16="http://schemas.microsoft.com/office/drawing/2014/main" id="{5DD30DB0-B41C-4D94-9230-1FDE921E1FD4}"/>
              </a:ext>
            </a:extLst>
          </p:cNvPr>
          <p:cNvPicPr>
            <a:picLocks noChangeAspect="1"/>
          </p:cNvPicPr>
          <p:nvPr/>
        </p:nvPicPr>
        <p:blipFill>
          <a:blip r:embed="rId2"/>
          <a:stretch>
            <a:fillRect/>
          </a:stretch>
        </p:blipFill>
        <p:spPr>
          <a:xfrm>
            <a:off x="526543" y="1601541"/>
            <a:ext cx="8090913" cy="3872686"/>
          </a:xfrm>
          <a:prstGeom prst="rect">
            <a:avLst/>
          </a:prstGeom>
          <a:ln>
            <a:solidFill>
              <a:schemeClr val="accent1">
                <a:shade val="50000"/>
              </a:schemeClr>
            </a:solidFill>
          </a:ln>
        </p:spPr>
      </p:pic>
      <p:sp>
        <p:nvSpPr>
          <p:cNvPr id="5" name="TextovéPole 4">
            <a:extLst>
              <a:ext uri="{FF2B5EF4-FFF2-40B4-BE49-F238E27FC236}">
                <a16:creationId xmlns:a16="http://schemas.microsoft.com/office/drawing/2014/main" id="{F6CC50F4-5B30-4156-8B40-48C42AD1AE54}"/>
              </a:ext>
            </a:extLst>
          </p:cNvPr>
          <p:cNvSpPr txBox="1"/>
          <p:nvPr/>
        </p:nvSpPr>
        <p:spPr>
          <a:xfrm>
            <a:off x="4355976" y="1601541"/>
            <a:ext cx="1089786" cy="369332"/>
          </a:xfrm>
          <a:prstGeom prst="rect">
            <a:avLst/>
          </a:prstGeom>
          <a:noFill/>
          <a:ln>
            <a:noFill/>
          </a:ln>
        </p:spPr>
        <p:txBody>
          <a:bodyPr wrap="none" rtlCol="0">
            <a:spAutoFit/>
          </a:bodyPr>
          <a:lstStyle/>
          <a:p>
            <a:r>
              <a:rPr lang="cs-CZ" b="1" dirty="0" err="1">
                <a:solidFill>
                  <a:srgbClr val="0070C0"/>
                </a:solidFill>
              </a:rPr>
              <a:t>Item</a:t>
            </a:r>
            <a:r>
              <a:rPr lang="cs-CZ" b="1" dirty="0">
                <a:solidFill>
                  <a:srgbClr val="0070C0"/>
                </a:solidFill>
              </a:rPr>
              <a:t> </a:t>
            </a:r>
            <a:r>
              <a:rPr lang="cs-CZ" b="1" dirty="0" err="1">
                <a:solidFill>
                  <a:srgbClr val="0070C0"/>
                </a:solidFill>
              </a:rPr>
              <a:t>card</a:t>
            </a:r>
            <a:endParaRPr lang="cs-CZ" b="1" dirty="0">
              <a:solidFill>
                <a:srgbClr val="0070C0"/>
              </a:solidFill>
            </a:endParaRPr>
          </a:p>
        </p:txBody>
      </p:sp>
      <p:pic>
        <p:nvPicPr>
          <p:cNvPr id="9" name="Obrázek 8">
            <a:extLst>
              <a:ext uri="{FF2B5EF4-FFF2-40B4-BE49-F238E27FC236}">
                <a16:creationId xmlns:a16="http://schemas.microsoft.com/office/drawing/2014/main" id="{E4AD8E0D-3FD4-40D1-ADB6-486193397A16}"/>
              </a:ext>
            </a:extLst>
          </p:cNvPr>
          <p:cNvPicPr>
            <a:picLocks noChangeAspect="1"/>
          </p:cNvPicPr>
          <p:nvPr/>
        </p:nvPicPr>
        <p:blipFill>
          <a:blip r:embed="rId3"/>
          <a:stretch>
            <a:fillRect/>
          </a:stretch>
        </p:blipFill>
        <p:spPr>
          <a:xfrm>
            <a:off x="957087" y="4051697"/>
            <a:ext cx="4190476" cy="2409524"/>
          </a:xfrm>
          <a:prstGeom prst="rect">
            <a:avLst/>
          </a:prstGeom>
          <a:ln>
            <a:solidFill>
              <a:srgbClr val="FF0000"/>
            </a:solidFill>
          </a:ln>
        </p:spPr>
      </p:pic>
      <p:cxnSp>
        <p:nvCxnSpPr>
          <p:cNvPr id="11" name="Přímá spojnice se šipkou 10">
            <a:extLst>
              <a:ext uri="{FF2B5EF4-FFF2-40B4-BE49-F238E27FC236}">
                <a16:creationId xmlns:a16="http://schemas.microsoft.com/office/drawing/2014/main" id="{BAF2ED44-906D-4C80-8320-9F276ED473DD}"/>
              </a:ext>
            </a:extLst>
          </p:cNvPr>
          <p:cNvCxnSpPr>
            <a:cxnSpLocks/>
          </p:cNvCxnSpPr>
          <p:nvPr/>
        </p:nvCxnSpPr>
        <p:spPr>
          <a:xfrm flipH="1">
            <a:off x="5093819" y="5013176"/>
            <a:ext cx="96727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2" name="Obrázek 11">
            <a:extLst>
              <a:ext uri="{FF2B5EF4-FFF2-40B4-BE49-F238E27FC236}">
                <a16:creationId xmlns:a16="http://schemas.microsoft.com/office/drawing/2014/main" id="{0A4D5102-4AD2-436A-9FC3-A039507BFFB4}"/>
              </a:ext>
            </a:extLst>
          </p:cNvPr>
          <p:cNvPicPr>
            <a:picLocks noChangeAspect="1"/>
          </p:cNvPicPr>
          <p:nvPr/>
        </p:nvPicPr>
        <p:blipFill>
          <a:blip r:embed="rId4"/>
          <a:stretch>
            <a:fillRect/>
          </a:stretch>
        </p:blipFill>
        <p:spPr>
          <a:xfrm>
            <a:off x="683568" y="1428357"/>
            <a:ext cx="7609524" cy="828571"/>
          </a:xfrm>
          <a:prstGeom prst="rect">
            <a:avLst/>
          </a:prstGeom>
          <a:ln>
            <a:solidFill>
              <a:srgbClr val="FF0000"/>
            </a:solidFill>
          </a:ln>
        </p:spPr>
      </p:pic>
      <p:cxnSp>
        <p:nvCxnSpPr>
          <p:cNvPr id="14" name="Přímá spojnice se šipkou 13">
            <a:extLst>
              <a:ext uri="{FF2B5EF4-FFF2-40B4-BE49-F238E27FC236}">
                <a16:creationId xmlns:a16="http://schemas.microsoft.com/office/drawing/2014/main" id="{8DB3FFDE-4751-4039-95B9-F38161ED62D4}"/>
              </a:ext>
            </a:extLst>
          </p:cNvPr>
          <p:cNvCxnSpPr>
            <a:cxnSpLocks/>
          </p:cNvCxnSpPr>
          <p:nvPr/>
        </p:nvCxnSpPr>
        <p:spPr>
          <a:xfrm flipV="1">
            <a:off x="2771800" y="2256928"/>
            <a:ext cx="0" cy="20812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9838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Pages</a:t>
            </a:r>
          </a:p>
        </p:txBody>
      </p:sp>
      <p:sp>
        <p:nvSpPr>
          <p:cNvPr id="4" name="Footer Placeholder 5"/>
          <p:cNvSpPr>
            <a:spLocks noGrp="1"/>
          </p:cNvSpPr>
          <p:nvPr>
            <p:ph type="ftr" sz="quarter" idx="4294967295"/>
          </p:nvPr>
        </p:nvSpPr>
        <p:spPr>
          <a:xfrm>
            <a:off x="457200" y="6324602"/>
            <a:ext cx="2895600" cy="365125"/>
          </a:xfrm>
          <a:prstGeom prst="rect">
            <a:avLst/>
          </a:prstGeom>
        </p:spPr>
        <p:txBody>
          <a:bodyPr/>
          <a:lstStyle>
            <a:lvl1pPr algn="l">
              <a:defRPr/>
            </a:lvl1pPr>
          </a:lstStyle>
          <a:p>
            <a:endParaRPr lang="en-US" dirty="0"/>
          </a:p>
        </p:txBody>
      </p:sp>
      <p:sp>
        <p:nvSpPr>
          <p:cNvPr id="2" name="Text Placeholder 1"/>
          <p:cNvSpPr>
            <a:spLocks noGrp="1"/>
          </p:cNvSpPr>
          <p:nvPr>
            <p:ph type="body" sz="quarter" idx="13"/>
          </p:nvPr>
        </p:nvSpPr>
        <p:spPr/>
        <p:txBody>
          <a:bodyPr/>
          <a:lstStyle/>
          <a:p>
            <a:pPr marL="0" indent="0">
              <a:buNone/>
            </a:pPr>
            <a:r>
              <a:rPr lang="en-US" b="1" dirty="0"/>
              <a:t>List Page Windows Client</a:t>
            </a:r>
            <a:endParaRPr lang="en-US" dirty="0"/>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379" y="1972400"/>
            <a:ext cx="5454606" cy="4558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5" name="Group 14"/>
          <p:cNvGrpSpPr/>
          <p:nvPr/>
        </p:nvGrpSpPr>
        <p:grpSpPr>
          <a:xfrm>
            <a:off x="343198" y="2593058"/>
            <a:ext cx="5829034" cy="688181"/>
            <a:chOff x="457597" y="2593057"/>
            <a:chExt cx="7772045" cy="688181"/>
          </a:xfrm>
        </p:grpSpPr>
        <p:sp>
          <p:nvSpPr>
            <p:cNvPr id="16" name="Rectangle 15"/>
            <p:cNvSpPr/>
            <p:nvPr/>
          </p:nvSpPr>
          <p:spPr bwMode="auto">
            <a:xfrm>
              <a:off x="457597" y="2593057"/>
              <a:ext cx="7272808" cy="688181"/>
            </a:xfrm>
            <a:prstGeom prst="rect">
              <a:avLst/>
            </a:prstGeom>
            <a:noFill/>
            <a:ln w="12700">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algn="ctr" defTabSz="699354" fontAlgn="base">
                <a:lnSpc>
                  <a:spcPct val="90000"/>
                </a:lnSpc>
                <a:spcBef>
                  <a:spcPct val="0"/>
                </a:spcBef>
                <a:spcAft>
                  <a:spcPct val="0"/>
                </a:spcAft>
              </a:pPr>
              <a:endParaRPr lang="nl-BE" sz="1350" dirty="0">
                <a:gradFill>
                  <a:gsLst>
                    <a:gs pos="0">
                      <a:srgbClr val="FFFFFF"/>
                    </a:gs>
                    <a:gs pos="100000">
                      <a:srgbClr val="FFFFFF"/>
                    </a:gs>
                  </a:gsLst>
                  <a:lin ang="5400000" scaled="0"/>
                </a:gradFill>
                <a:ea typeface="Segoe UI" pitchFamily="34" charset="0"/>
                <a:cs typeface="Segoe UI" pitchFamily="34" charset="0"/>
              </a:endParaRPr>
            </a:p>
          </p:txBody>
        </p:sp>
        <p:cxnSp>
          <p:nvCxnSpPr>
            <p:cNvPr id="17" name="Straight Connector 16"/>
            <p:cNvCxnSpPr/>
            <p:nvPr/>
          </p:nvCxnSpPr>
          <p:spPr>
            <a:xfrm>
              <a:off x="7730405" y="2937147"/>
              <a:ext cx="216024" cy="0"/>
            </a:xfrm>
            <a:prstGeom prst="line">
              <a:avLst/>
            </a:prstGeom>
            <a:ln w="12700">
              <a:headEnd type="none"/>
              <a:tailEnd type="none"/>
            </a:ln>
          </p:spPr>
          <p:style>
            <a:lnRef idx="1">
              <a:schemeClr val="accent6"/>
            </a:lnRef>
            <a:fillRef idx="0">
              <a:schemeClr val="accent6"/>
            </a:fillRef>
            <a:effectRef idx="0">
              <a:schemeClr val="accent6"/>
            </a:effectRef>
            <a:fontRef idx="minor">
              <a:schemeClr val="tx1"/>
            </a:fontRef>
          </p:style>
        </p:cxnSp>
        <p:sp>
          <p:nvSpPr>
            <p:cNvPr id="18" name="Rectangle 17"/>
            <p:cNvSpPr/>
            <p:nvPr/>
          </p:nvSpPr>
          <p:spPr bwMode="auto">
            <a:xfrm>
              <a:off x="7941610" y="2765101"/>
              <a:ext cx="288032" cy="344091"/>
            </a:xfrm>
            <a:prstGeom prst="rect">
              <a:avLst/>
            </a:prstGeom>
            <a:ln w="12700">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none" lIns="81000" tIns="54000" rIns="81000" bIns="109728" numCol="1" spcCol="0" rtlCol="0" fromWordArt="0" anchor="t" anchorCtr="0" forceAA="0" compatLnSpc="1">
              <a:prstTxWarp prst="textNoShape">
                <a:avLst/>
              </a:prstTxWarp>
              <a:noAutofit/>
            </a:bodyPr>
            <a:lstStyle/>
            <a:p>
              <a:pPr algn="ctr" defTabSz="699354" fontAlgn="base">
                <a:lnSpc>
                  <a:spcPct val="90000"/>
                </a:lnSpc>
                <a:spcBef>
                  <a:spcPct val="0"/>
                </a:spcBef>
                <a:spcAft>
                  <a:spcPct val="0"/>
                </a:spcAft>
              </a:pPr>
              <a:r>
                <a:rPr lang="nl-BE" sz="1350" b="1" dirty="0">
                  <a:solidFill>
                    <a:srgbClr val="FF0000"/>
                  </a:solidFill>
                  <a:ea typeface="Segoe UI" pitchFamily="34" charset="0"/>
                  <a:cs typeface="Segoe UI" pitchFamily="34" charset="0"/>
                </a:rPr>
                <a:t>1</a:t>
              </a:r>
            </a:p>
          </p:txBody>
        </p:sp>
      </p:grpSp>
      <p:grpSp>
        <p:nvGrpSpPr>
          <p:cNvPr id="19" name="Group 18"/>
          <p:cNvGrpSpPr/>
          <p:nvPr/>
        </p:nvGrpSpPr>
        <p:grpSpPr>
          <a:xfrm>
            <a:off x="2565419" y="3328930"/>
            <a:ext cx="2106234" cy="353991"/>
            <a:chOff x="3420558" y="3328930"/>
            <a:chExt cx="2808312" cy="353990"/>
          </a:xfrm>
        </p:grpSpPr>
        <p:sp>
          <p:nvSpPr>
            <p:cNvPr id="20" name="Rectangle 19"/>
            <p:cNvSpPr/>
            <p:nvPr/>
          </p:nvSpPr>
          <p:spPr bwMode="auto">
            <a:xfrm>
              <a:off x="3924614" y="3328930"/>
              <a:ext cx="2304256" cy="352457"/>
            </a:xfrm>
            <a:prstGeom prst="rect">
              <a:avLst/>
            </a:prstGeom>
            <a:noFill/>
            <a:ln w="12700">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algn="ctr" defTabSz="699354" fontAlgn="base">
                <a:lnSpc>
                  <a:spcPct val="90000"/>
                </a:lnSpc>
                <a:spcBef>
                  <a:spcPct val="0"/>
                </a:spcBef>
                <a:spcAft>
                  <a:spcPct val="0"/>
                </a:spcAft>
              </a:pPr>
              <a:endParaRPr lang="nl-BE" sz="1350" dirty="0">
                <a:gradFill>
                  <a:gsLst>
                    <a:gs pos="0">
                      <a:srgbClr val="FFFFFF"/>
                    </a:gs>
                    <a:gs pos="100000">
                      <a:srgbClr val="FFFFFF"/>
                    </a:gs>
                  </a:gsLst>
                  <a:lin ang="5400000" scaled="0"/>
                </a:gradFill>
                <a:ea typeface="Segoe UI" pitchFamily="34" charset="0"/>
                <a:cs typeface="Segoe UI" pitchFamily="34" charset="0"/>
              </a:endParaRPr>
            </a:p>
          </p:txBody>
        </p:sp>
        <p:cxnSp>
          <p:nvCxnSpPr>
            <p:cNvPr id="21" name="Straight Connector 20"/>
            <p:cNvCxnSpPr/>
            <p:nvPr/>
          </p:nvCxnSpPr>
          <p:spPr>
            <a:xfrm>
              <a:off x="3708590" y="3505158"/>
              <a:ext cx="216024" cy="0"/>
            </a:xfrm>
            <a:prstGeom prst="line">
              <a:avLst/>
            </a:prstGeom>
            <a:ln w="12700">
              <a:headEnd type="none"/>
              <a:tailEnd type="none"/>
            </a:ln>
          </p:spPr>
          <p:style>
            <a:lnRef idx="1">
              <a:schemeClr val="accent6"/>
            </a:lnRef>
            <a:fillRef idx="0">
              <a:schemeClr val="accent6"/>
            </a:fillRef>
            <a:effectRef idx="0">
              <a:schemeClr val="accent6"/>
            </a:effectRef>
            <a:fontRef idx="minor">
              <a:schemeClr val="tx1"/>
            </a:fontRef>
          </p:style>
        </p:cxnSp>
        <p:sp>
          <p:nvSpPr>
            <p:cNvPr id="22" name="Rectangle 21"/>
            <p:cNvSpPr/>
            <p:nvPr/>
          </p:nvSpPr>
          <p:spPr bwMode="auto">
            <a:xfrm>
              <a:off x="3420558" y="3338829"/>
              <a:ext cx="288032" cy="344091"/>
            </a:xfrm>
            <a:prstGeom prst="rect">
              <a:avLst/>
            </a:prstGeom>
            <a:ln w="12700">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none" lIns="81000" tIns="54000" rIns="81000" bIns="109728" numCol="1" spcCol="0" rtlCol="0" fromWordArt="0" anchor="t" anchorCtr="0" forceAA="0" compatLnSpc="1">
              <a:prstTxWarp prst="textNoShape">
                <a:avLst/>
              </a:prstTxWarp>
              <a:noAutofit/>
            </a:bodyPr>
            <a:lstStyle/>
            <a:p>
              <a:pPr algn="ctr" defTabSz="699354" fontAlgn="base">
                <a:lnSpc>
                  <a:spcPct val="90000"/>
                </a:lnSpc>
                <a:spcBef>
                  <a:spcPct val="0"/>
                </a:spcBef>
                <a:spcAft>
                  <a:spcPct val="0"/>
                </a:spcAft>
              </a:pPr>
              <a:r>
                <a:rPr lang="nl-BE" sz="1350" b="1" dirty="0">
                  <a:solidFill>
                    <a:srgbClr val="FF0000"/>
                  </a:solidFill>
                  <a:ea typeface="Segoe UI" pitchFamily="34" charset="0"/>
                  <a:cs typeface="Segoe UI" pitchFamily="34" charset="0"/>
                </a:rPr>
                <a:t>2</a:t>
              </a:r>
            </a:p>
          </p:txBody>
        </p:sp>
      </p:grpSp>
      <p:grpSp>
        <p:nvGrpSpPr>
          <p:cNvPr id="23" name="Group 22"/>
          <p:cNvGrpSpPr/>
          <p:nvPr/>
        </p:nvGrpSpPr>
        <p:grpSpPr>
          <a:xfrm>
            <a:off x="4709653" y="3326629"/>
            <a:ext cx="1312151" cy="3204000"/>
            <a:chOff x="6279536" y="3326629"/>
            <a:chExt cx="1749534" cy="3204000"/>
          </a:xfrm>
        </p:grpSpPr>
        <p:sp>
          <p:nvSpPr>
            <p:cNvPr id="24" name="Rectangle 23"/>
            <p:cNvSpPr/>
            <p:nvPr/>
          </p:nvSpPr>
          <p:spPr bwMode="auto">
            <a:xfrm>
              <a:off x="6279536" y="3326629"/>
              <a:ext cx="1260000" cy="3204000"/>
            </a:xfrm>
            <a:prstGeom prst="rect">
              <a:avLst/>
            </a:prstGeom>
            <a:noFill/>
            <a:ln w="12700">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algn="ctr" defTabSz="699354" fontAlgn="base">
                <a:lnSpc>
                  <a:spcPct val="90000"/>
                </a:lnSpc>
                <a:spcBef>
                  <a:spcPct val="0"/>
                </a:spcBef>
                <a:spcAft>
                  <a:spcPct val="0"/>
                </a:spcAft>
              </a:pPr>
              <a:endParaRPr lang="nl-BE" sz="1350" dirty="0">
                <a:gradFill>
                  <a:gsLst>
                    <a:gs pos="0">
                      <a:srgbClr val="FFFFFF"/>
                    </a:gs>
                    <a:gs pos="100000">
                      <a:srgbClr val="FFFFFF"/>
                    </a:gs>
                  </a:gsLst>
                  <a:lin ang="5400000" scaled="0"/>
                </a:gradFill>
                <a:ea typeface="Segoe UI" pitchFamily="34" charset="0"/>
                <a:cs typeface="Segoe UI" pitchFamily="34" charset="0"/>
              </a:endParaRPr>
            </a:p>
          </p:txBody>
        </p:sp>
        <p:cxnSp>
          <p:nvCxnSpPr>
            <p:cNvPr id="25" name="Straight Connector 24"/>
            <p:cNvCxnSpPr/>
            <p:nvPr/>
          </p:nvCxnSpPr>
          <p:spPr>
            <a:xfrm>
              <a:off x="7529833" y="4928629"/>
              <a:ext cx="216024" cy="0"/>
            </a:xfrm>
            <a:prstGeom prst="line">
              <a:avLst/>
            </a:prstGeom>
            <a:ln w="12700">
              <a:headEnd type="none"/>
              <a:tailEnd type="none"/>
            </a:ln>
          </p:spPr>
          <p:style>
            <a:lnRef idx="1">
              <a:schemeClr val="accent6"/>
            </a:lnRef>
            <a:fillRef idx="0">
              <a:schemeClr val="accent6"/>
            </a:fillRef>
            <a:effectRef idx="0">
              <a:schemeClr val="accent6"/>
            </a:effectRef>
            <a:fontRef idx="minor">
              <a:schemeClr val="tx1"/>
            </a:fontRef>
          </p:style>
        </p:cxnSp>
        <p:sp>
          <p:nvSpPr>
            <p:cNvPr id="26" name="Rectangle 25"/>
            <p:cNvSpPr/>
            <p:nvPr/>
          </p:nvSpPr>
          <p:spPr bwMode="auto">
            <a:xfrm>
              <a:off x="7741038" y="4756583"/>
              <a:ext cx="288032" cy="344091"/>
            </a:xfrm>
            <a:prstGeom prst="rect">
              <a:avLst/>
            </a:prstGeom>
            <a:ln w="12700">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none" lIns="81000" tIns="54000" rIns="81000" bIns="109728" numCol="1" spcCol="0" rtlCol="0" fromWordArt="0" anchor="t" anchorCtr="0" forceAA="0" compatLnSpc="1">
              <a:prstTxWarp prst="textNoShape">
                <a:avLst/>
              </a:prstTxWarp>
              <a:noAutofit/>
            </a:bodyPr>
            <a:lstStyle/>
            <a:p>
              <a:pPr algn="ctr" defTabSz="699354" fontAlgn="base">
                <a:lnSpc>
                  <a:spcPct val="90000"/>
                </a:lnSpc>
                <a:spcBef>
                  <a:spcPct val="0"/>
                </a:spcBef>
                <a:spcAft>
                  <a:spcPct val="0"/>
                </a:spcAft>
              </a:pPr>
              <a:r>
                <a:rPr lang="nl-BE" sz="1350" b="1" dirty="0">
                  <a:solidFill>
                    <a:srgbClr val="FF0000"/>
                  </a:solidFill>
                  <a:ea typeface="Segoe UI" pitchFamily="34" charset="0"/>
                  <a:cs typeface="Segoe UI" pitchFamily="34" charset="0"/>
                </a:rPr>
                <a:t>4</a:t>
              </a:r>
            </a:p>
          </p:txBody>
        </p:sp>
      </p:grpSp>
      <p:grpSp>
        <p:nvGrpSpPr>
          <p:cNvPr id="27" name="Group 26"/>
          <p:cNvGrpSpPr/>
          <p:nvPr/>
        </p:nvGrpSpPr>
        <p:grpSpPr>
          <a:xfrm>
            <a:off x="937265" y="3727575"/>
            <a:ext cx="3734389" cy="2722016"/>
            <a:chOff x="1249685" y="3727574"/>
            <a:chExt cx="4979185" cy="2722016"/>
          </a:xfrm>
        </p:grpSpPr>
        <p:sp>
          <p:nvSpPr>
            <p:cNvPr id="28" name="Rectangle 27"/>
            <p:cNvSpPr/>
            <p:nvPr/>
          </p:nvSpPr>
          <p:spPr bwMode="auto">
            <a:xfrm>
              <a:off x="1753741" y="3727574"/>
              <a:ext cx="4475129" cy="2722016"/>
            </a:xfrm>
            <a:prstGeom prst="rect">
              <a:avLst/>
            </a:prstGeom>
            <a:noFill/>
            <a:ln w="12700">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algn="ctr" defTabSz="699354" fontAlgn="base">
                <a:lnSpc>
                  <a:spcPct val="90000"/>
                </a:lnSpc>
                <a:spcBef>
                  <a:spcPct val="0"/>
                </a:spcBef>
                <a:spcAft>
                  <a:spcPct val="0"/>
                </a:spcAft>
              </a:pPr>
              <a:endParaRPr lang="nl-BE" sz="1350" dirty="0">
                <a:gradFill>
                  <a:gsLst>
                    <a:gs pos="0">
                      <a:srgbClr val="FFFFFF"/>
                    </a:gs>
                    <a:gs pos="100000">
                      <a:srgbClr val="FFFFFF"/>
                    </a:gs>
                  </a:gsLst>
                  <a:lin ang="5400000" scaled="0"/>
                </a:gradFill>
                <a:ea typeface="Segoe UI" pitchFamily="34" charset="0"/>
                <a:cs typeface="Segoe UI" pitchFamily="34" charset="0"/>
              </a:endParaRPr>
            </a:p>
          </p:txBody>
        </p:sp>
        <p:cxnSp>
          <p:nvCxnSpPr>
            <p:cNvPr id="29" name="Straight Connector 28"/>
            <p:cNvCxnSpPr/>
            <p:nvPr/>
          </p:nvCxnSpPr>
          <p:spPr>
            <a:xfrm>
              <a:off x="1537717" y="5137446"/>
              <a:ext cx="216024" cy="0"/>
            </a:xfrm>
            <a:prstGeom prst="line">
              <a:avLst/>
            </a:prstGeom>
            <a:ln w="12700">
              <a:headEnd type="none"/>
              <a:tailEnd type="none"/>
            </a:ln>
          </p:spPr>
          <p:style>
            <a:lnRef idx="1">
              <a:schemeClr val="accent6"/>
            </a:lnRef>
            <a:fillRef idx="0">
              <a:schemeClr val="accent6"/>
            </a:fillRef>
            <a:effectRef idx="0">
              <a:schemeClr val="accent6"/>
            </a:effectRef>
            <a:fontRef idx="minor">
              <a:schemeClr val="tx1"/>
            </a:fontRef>
          </p:style>
        </p:cxnSp>
        <p:sp>
          <p:nvSpPr>
            <p:cNvPr id="30" name="Rectangle 29"/>
            <p:cNvSpPr/>
            <p:nvPr/>
          </p:nvSpPr>
          <p:spPr bwMode="auto">
            <a:xfrm>
              <a:off x="1249685" y="4971117"/>
              <a:ext cx="288032" cy="344091"/>
            </a:xfrm>
            <a:prstGeom prst="rect">
              <a:avLst/>
            </a:prstGeom>
            <a:ln w="12700">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none" lIns="81000" tIns="54000" rIns="81000" bIns="109728" numCol="1" spcCol="0" rtlCol="0" fromWordArt="0" anchor="t" anchorCtr="0" forceAA="0" compatLnSpc="1">
              <a:prstTxWarp prst="textNoShape">
                <a:avLst/>
              </a:prstTxWarp>
              <a:noAutofit/>
            </a:bodyPr>
            <a:lstStyle/>
            <a:p>
              <a:pPr algn="ctr" defTabSz="699354" fontAlgn="base">
                <a:lnSpc>
                  <a:spcPct val="90000"/>
                </a:lnSpc>
                <a:spcBef>
                  <a:spcPct val="0"/>
                </a:spcBef>
                <a:spcAft>
                  <a:spcPct val="0"/>
                </a:spcAft>
              </a:pPr>
              <a:r>
                <a:rPr lang="nl-BE" sz="1350" b="1" dirty="0">
                  <a:solidFill>
                    <a:srgbClr val="FF0000"/>
                  </a:solidFill>
                  <a:ea typeface="Segoe UI" pitchFamily="34" charset="0"/>
                  <a:cs typeface="Segoe UI" pitchFamily="34" charset="0"/>
                </a:rPr>
                <a:t>3</a:t>
              </a:r>
            </a:p>
          </p:txBody>
        </p:sp>
      </p:grpSp>
      <p:sp>
        <p:nvSpPr>
          <p:cNvPr id="31" name="Text Placeholder 2"/>
          <p:cNvSpPr txBox="1">
            <a:spLocks/>
          </p:cNvSpPr>
          <p:nvPr/>
        </p:nvSpPr>
        <p:spPr>
          <a:xfrm>
            <a:off x="6572641" y="2201118"/>
            <a:ext cx="2351465" cy="1818959"/>
          </a:xfrm>
          <a:prstGeom prst="rect">
            <a:avLst/>
          </a:prstGeom>
        </p:spPr>
        <p:txBody>
          <a:bodyPr vert="horz" wrap="square" lIns="109717" tIns="0" rIns="109717" bIns="0" rtlCol="0">
            <a:spAutoFit/>
          </a:bodyPr>
          <a:lstStyle>
            <a:lvl1pPr marL="0" marR="0" indent="0" algn="l" defTabSz="932651" rtl="0" eaLnBrk="1" fontAlgn="auto" latinLnBrk="0" hangingPunct="1">
              <a:lnSpc>
                <a:spcPct val="90000"/>
              </a:lnSpc>
              <a:spcBef>
                <a:spcPts val="600"/>
              </a:spcBef>
              <a:spcAft>
                <a:spcPts val="0"/>
              </a:spcAft>
              <a:buClrTx/>
              <a:buSzPct val="90000"/>
              <a:buFont typeface="Arial" pitchFamily="34" charset="0"/>
              <a:buNone/>
              <a:tabLst/>
              <a:defRPr sz="4000" b="0" kern="1200" spc="0" baseline="0">
                <a:gradFill>
                  <a:gsLst>
                    <a:gs pos="1250">
                      <a:schemeClr val="accent2"/>
                    </a:gs>
                    <a:gs pos="100000">
                      <a:schemeClr val="accent2"/>
                    </a:gs>
                  </a:gsLst>
                  <a:lin ang="5400000" scaled="0"/>
                </a:gradFill>
                <a:latin typeface="+mj-lt"/>
                <a:ea typeface="+mn-ea"/>
                <a:cs typeface="+mn-cs"/>
              </a:defRPr>
            </a:lvl1pPr>
            <a:lvl2pPr marL="4763" marR="0" indent="0" algn="l" defTabSz="932651" rtl="0" eaLnBrk="1" fontAlgn="auto" latinLnBrk="0" hangingPunct="1">
              <a:lnSpc>
                <a:spcPct val="90000"/>
              </a:lnSpc>
              <a:spcBef>
                <a:spcPts val="6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2pPr>
            <a:lvl3pPr marL="0" marR="0" indent="0" algn="l" defTabSz="932651" rtl="0" eaLnBrk="1" fontAlgn="auto" latinLnBrk="0" hangingPunct="1">
              <a:lnSpc>
                <a:spcPct val="90000"/>
              </a:lnSpc>
              <a:spcBef>
                <a:spcPts val="6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3pPr>
            <a:lvl4pPr marL="1028599" marR="0" indent="-1028599" algn="l" defTabSz="932651" rtl="0" eaLnBrk="1" fontAlgn="auto" latinLnBrk="0" hangingPunct="1">
              <a:lnSpc>
                <a:spcPct val="90000"/>
              </a:lnSpc>
              <a:spcBef>
                <a:spcPts val="600"/>
              </a:spcBef>
              <a:spcAft>
                <a:spcPts val="0"/>
              </a:spcAft>
              <a:buClrTx/>
              <a:buSzPct val="90000"/>
              <a:buFont typeface="Arial" pitchFamily="34" charset="0"/>
              <a:buNone/>
              <a:tabLst/>
              <a:defRPr sz="1600" kern="1200" spc="0" baseline="0">
                <a:gradFill>
                  <a:gsLst>
                    <a:gs pos="1250">
                      <a:schemeClr val="tx1"/>
                    </a:gs>
                    <a:gs pos="100000">
                      <a:schemeClr val="tx1"/>
                    </a:gs>
                  </a:gsLst>
                  <a:lin ang="5400000" scaled="0"/>
                </a:gradFill>
                <a:latin typeface="+mn-lt"/>
                <a:ea typeface="+mn-ea"/>
                <a:cs typeface="+mn-cs"/>
              </a:defRPr>
            </a:lvl4pPr>
            <a:lvl5pPr marL="1028599" marR="0" indent="-1028599" algn="l" defTabSz="932651" rtl="0" eaLnBrk="1" fontAlgn="auto" latinLnBrk="0" hangingPunct="1">
              <a:lnSpc>
                <a:spcPct val="90000"/>
              </a:lnSpc>
              <a:spcBef>
                <a:spcPts val="600"/>
              </a:spcBef>
              <a:spcAft>
                <a:spcPts val="0"/>
              </a:spcAft>
              <a:buClrTx/>
              <a:buSzPct val="90000"/>
              <a:buFont typeface="Arial" pitchFamily="34" charset="0"/>
              <a:buNone/>
              <a:tabLst/>
              <a:defRPr sz="1600" kern="1200" spc="0" baseline="0">
                <a:gradFill>
                  <a:gsLst>
                    <a:gs pos="1250">
                      <a:schemeClr val="tx1"/>
                    </a:gs>
                    <a:gs pos="100000">
                      <a:schemeClr val="tx1"/>
                    </a:gs>
                  </a:gsLst>
                  <a:lin ang="5400000" scaled="0"/>
                </a:gradFill>
                <a:latin typeface="+mn-lt"/>
                <a:ea typeface="+mn-ea"/>
                <a:cs typeface="+mn-cs"/>
              </a:defRPr>
            </a:lvl5pPr>
            <a:lvl6pPr marL="2564788" indent="-233163" algn="l" defTabSz="93265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15" indent="-233163" algn="l" defTabSz="93265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440" indent="-233163" algn="l" defTabSz="93265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767" indent="-233163" algn="l" defTabSz="93265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mj-lt"/>
              <a:buAutoNum type="arabicPeriod"/>
            </a:pPr>
            <a:r>
              <a:rPr lang="en-US" sz="1400" dirty="0">
                <a:solidFill>
                  <a:schemeClr val="bg2">
                    <a:lumMod val="25000"/>
                  </a:schemeClr>
                </a:solidFill>
                <a:latin typeface="+mn-lt"/>
              </a:rPr>
              <a:t>Ribbon</a:t>
            </a:r>
          </a:p>
          <a:p>
            <a:pPr marL="342900" indent="-342900">
              <a:buFont typeface="+mj-lt"/>
              <a:buAutoNum type="arabicPeriod"/>
            </a:pPr>
            <a:r>
              <a:rPr lang="en-US" sz="1400" dirty="0">
                <a:solidFill>
                  <a:schemeClr val="bg2">
                    <a:lumMod val="25000"/>
                  </a:schemeClr>
                </a:solidFill>
                <a:latin typeface="+mn-lt"/>
              </a:rPr>
              <a:t>Filter pane</a:t>
            </a:r>
          </a:p>
          <a:p>
            <a:pPr marL="342900" indent="-342900">
              <a:buFont typeface="+mj-lt"/>
              <a:buAutoNum type="arabicPeriod"/>
            </a:pPr>
            <a:r>
              <a:rPr lang="en-US" sz="1400" dirty="0">
                <a:solidFill>
                  <a:schemeClr val="bg2">
                    <a:lumMod val="25000"/>
                  </a:schemeClr>
                </a:solidFill>
                <a:latin typeface="+mn-lt"/>
              </a:rPr>
              <a:t>List</a:t>
            </a:r>
          </a:p>
          <a:p>
            <a:pPr marL="342900" indent="-342900">
              <a:buFont typeface="+mj-lt"/>
              <a:buAutoNum type="arabicPeriod"/>
            </a:pPr>
            <a:r>
              <a:rPr lang="en-US" sz="1400" dirty="0" err="1">
                <a:solidFill>
                  <a:schemeClr val="bg2">
                    <a:lumMod val="25000"/>
                  </a:schemeClr>
                </a:solidFill>
                <a:latin typeface="+mn-lt"/>
              </a:rPr>
              <a:t>FactBox</a:t>
            </a:r>
            <a:r>
              <a:rPr lang="en-US" sz="1400" dirty="0">
                <a:solidFill>
                  <a:schemeClr val="bg2">
                    <a:lumMod val="25000"/>
                  </a:schemeClr>
                </a:solidFill>
                <a:latin typeface="+mn-lt"/>
              </a:rPr>
              <a:t> pane</a:t>
            </a:r>
          </a:p>
          <a:p>
            <a:endParaRPr lang="en-US" sz="1400" dirty="0">
              <a:solidFill>
                <a:schemeClr val="bg2">
                  <a:lumMod val="50000"/>
                </a:schemeClr>
              </a:solidFill>
              <a:latin typeface="+mn-lt"/>
            </a:endParaRPr>
          </a:p>
          <a:p>
            <a:endParaRPr lang="en-US" sz="1400" dirty="0">
              <a:solidFill>
                <a:srgbClr val="DDDDDD">
                  <a:lumMod val="50000"/>
                </a:srgbClr>
              </a:solidFill>
              <a:latin typeface="Segoe UI"/>
            </a:endParaRPr>
          </a:p>
          <a:p>
            <a:endParaRPr lang="en-US" sz="1400" dirty="0">
              <a:solidFill>
                <a:schemeClr val="bg2">
                  <a:lumMod val="50000"/>
                </a:schemeClr>
              </a:solidFill>
              <a:latin typeface="+mn-lt"/>
            </a:endParaRPr>
          </a:p>
        </p:txBody>
      </p:sp>
    </p:spTree>
    <p:extLst>
      <p:ext uri="{BB962C8B-B14F-4D97-AF65-F5344CB8AC3E}">
        <p14:creationId xmlns:p14="http://schemas.microsoft.com/office/powerpoint/2010/main" val="3249719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par>
                                <p:cTn id="20" presetID="16" presetClass="entr" presetSubtype="21" fill="hold" nodeType="withEffect">
                                  <p:stCondLst>
                                    <p:cond delay="0"/>
                                  </p:stCondLst>
                                  <p:childTnLst>
                                    <p:set>
                                      <p:cBhvr>
                                        <p:cTn id="21" dur="1" fill="hold">
                                          <p:stCondLst>
                                            <p:cond delay="0"/>
                                          </p:stCondLst>
                                        </p:cTn>
                                        <p:tgtEl>
                                          <p:spTgt spid="31">
                                            <p:txEl>
                                              <p:pRg st="0" end="0"/>
                                            </p:txEl>
                                          </p:spTgt>
                                        </p:tgtEl>
                                        <p:attrNameLst>
                                          <p:attrName>style.visibility</p:attrName>
                                        </p:attrNameLst>
                                      </p:cBhvr>
                                      <p:to>
                                        <p:strVal val="visible"/>
                                      </p:to>
                                    </p:set>
                                    <p:animEffect transition="in" filter="barn(inVertical)">
                                      <p:cBhvr>
                                        <p:cTn id="22" dur="500"/>
                                        <p:tgtEl>
                                          <p:spTgt spid="3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par>
                                <p:cTn id="28" presetID="16" presetClass="entr" presetSubtype="21" fill="hold" nodeType="withEffect">
                                  <p:stCondLst>
                                    <p:cond delay="0"/>
                                  </p:stCondLst>
                                  <p:childTnLst>
                                    <p:set>
                                      <p:cBhvr>
                                        <p:cTn id="29" dur="1" fill="hold">
                                          <p:stCondLst>
                                            <p:cond delay="0"/>
                                          </p:stCondLst>
                                        </p:cTn>
                                        <p:tgtEl>
                                          <p:spTgt spid="31">
                                            <p:txEl>
                                              <p:pRg st="1" end="1"/>
                                            </p:txEl>
                                          </p:spTgt>
                                        </p:tgtEl>
                                        <p:attrNameLst>
                                          <p:attrName>style.visibility</p:attrName>
                                        </p:attrNameLst>
                                      </p:cBhvr>
                                      <p:to>
                                        <p:strVal val="visible"/>
                                      </p:to>
                                    </p:set>
                                    <p:animEffect transition="in" filter="barn(inVertical)">
                                      <p:cBhvr>
                                        <p:cTn id="30" dur="500"/>
                                        <p:tgtEl>
                                          <p:spTgt spid="31">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par>
                                <p:cTn id="36" presetID="16" presetClass="entr" presetSubtype="21" fill="hold" nodeType="withEffect">
                                  <p:stCondLst>
                                    <p:cond delay="0"/>
                                  </p:stCondLst>
                                  <p:childTnLst>
                                    <p:set>
                                      <p:cBhvr>
                                        <p:cTn id="37" dur="1" fill="hold">
                                          <p:stCondLst>
                                            <p:cond delay="0"/>
                                          </p:stCondLst>
                                        </p:cTn>
                                        <p:tgtEl>
                                          <p:spTgt spid="31">
                                            <p:txEl>
                                              <p:pRg st="2" end="2"/>
                                            </p:txEl>
                                          </p:spTgt>
                                        </p:tgtEl>
                                        <p:attrNameLst>
                                          <p:attrName>style.visibility</p:attrName>
                                        </p:attrNameLst>
                                      </p:cBhvr>
                                      <p:to>
                                        <p:strVal val="visible"/>
                                      </p:to>
                                    </p:set>
                                    <p:animEffect transition="in" filter="barn(inVertical)">
                                      <p:cBhvr>
                                        <p:cTn id="38" dur="500"/>
                                        <p:tgtEl>
                                          <p:spTgt spid="31">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barn(inVertical)">
                                      <p:cBhvr>
                                        <p:cTn id="43" dur="500"/>
                                        <p:tgtEl>
                                          <p:spTgt spid="23"/>
                                        </p:tgtEl>
                                      </p:cBhvr>
                                    </p:animEffect>
                                  </p:childTnLst>
                                </p:cTn>
                              </p:par>
                              <p:par>
                                <p:cTn id="44" presetID="16" presetClass="entr" presetSubtype="21" fill="hold" nodeType="withEffect">
                                  <p:stCondLst>
                                    <p:cond delay="0"/>
                                  </p:stCondLst>
                                  <p:childTnLst>
                                    <p:set>
                                      <p:cBhvr>
                                        <p:cTn id="45" dur="1" fill="hold">
                                          <p:stCondLst>
                                            <p:cond delay="0"/>
                                          </p:stCondLst>
                                        </p:cTn>
                                        <p:tgtEl>
                                          <p:spTgt spid="31">
                                            <p:txEl>
                                              <p:pRg st="3" end="3"/>
                                            </p:txEl>
                                          </p:spTgt>
                                        </p:tgtEl>
                                        <p:attrNameLst>
                                          <p:attrName>style.visibility</p:attrName>
                                        </p:attrNameLst>
                                      </p:cBhvr>
                                      <p:to>
                                        <p:strVal val="visible"/>
                                      </p:to>
                                    </p:set>
                                    <p:animEffect transition="in" filter="barn(inVertical)">
                                      <p:cBhvr>
                                        <p:cTn id="46" dur="500"/>
                                        <p:tgtEl>
                                          <p:spTgt spid="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Card</a:t>
            </a:r>
            <a:r>
              <a:rPr lang="cs-CZ" dirty="0"/>
              <a:t> </a:t>
            </a:r>
            <a:r>
              <a:rPr lang="cs-CZ" dirty="0" err="1"/>
              <a:t>page</a:t>
            </a:r>
            <a:r>
              <a:rPr lang="cs-CZ" dirty="0"/>
              <a:t> – </a:t>
            </a:r>
            <a:r>
              <a:rPr lang="cs-CZ" dirty="0" err="1"/>
              <a:t>first</a:t>
            </a:r>
            <a:r>
              <a:rPr lang="cs-CZ" dirty="0"/>
              <a:t> </a:t>
            </a:r>
            <a:r>
              <a:rPr lang="cs-CZ" dirty="0" err="1"/>
              <a:t>tab</a:t>
            </a:r>
            <a:r>
              <a:rPr lang="cs-CZ" dirty="0"/>
              <a:t> </a:t>
            </a:r>
            <a:r>
              <a:rPr lang="cs-CZ" dirty="0" err="1"/>
              <a:t>only</a:t>
            </a:r>
            <a:r>
              <a:rPr lang="cs-CZ" dirty="0"/>
              <a:t>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268760"/>
            <a:ext cx="8087544" cy="291278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287177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Document</a:t>
            </a:r>
            <a:r>
              <a:rPr lang="cs-CZ" dirty="0"/>
              <a:t> </a:t>
            </a:r>
            <a:r>
              <a:rPr lang="cs-CZ" dirty="0" err="1"/>
              <a:t>page</a:t>
            </a:r>
            <a:endParaRPr lang="cs-CZ"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507" y="1223957"/>
            <a:ext cx="8579493" cy="5012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Přímá spojnice se šipkou 4"/>
          <p:cNvCxnSpPr/>
          <p:nvPr/>
        </p:nvCxnSpPr>
        <p:spPr>
          <a:xfrm>
            <a:off x="3698187" y="2348880"/>
            <a:ext cx="0" cy="2016224"/>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 name="Pravá složená závorka 5"/>
          <p:cNvSpPr/>
          <p:nvPr/>
        </p:nvSpPr>
        <p:spPr>
          <a:xfrm>
            <a:off x="3728437" y="2328793"/>
            <a:ext cx="407925" cy="2036311"/>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7" name="TextovéPole 6"/>
          <p:cNvSpPr txBox="1"/>
          <p:nvPr/>
        </p:nvSpPr>
        <p:spPr>
          <a:xfrm>
            <a:off x="4136363" y="2348880"/>
            <a:ext cx="872355" cy="369332"/>
          </a:xfrm>
          <a:prstGeom prst="rect">
            <a:avLst/>
          </a:prstGeom>
          <a:noFill/>
        </p:spPr>
        <p:txBody>
          <a:bodyPr wrap="none" rtlCol="0">
            <a:spAutoFit/>
          </a:bodyPr>
          <a:lstStyle/>
          <a:p>
            <a:r>
              <a:rPr lang="cs-CZ" dirty="0" err="1">
                <a:solidFill>
                  <a:srgbClr val="FF0000"/>
                </a:solidFill>
              </a:rPr>
              <a:t>Header</a:t>
            </a:r>
            <a:endParaRPr lang="cs-CZ" dirty="0">
              <a:solidFill>
                <a:srgbClr val="FF0000"/>
              </a:solidFill>
            </a:endParaRPr>
          </a:p>
        </p:txBody>
      </p:sp>
      <p:cxnSp>
        <p:nvCxnSpPr>
          <p:cNvPr id="9" name="Přímá spojnice se šipkou 8"/>
          <p:cNvCxnSpPr/>
          <p:nvPr/>
        </p:nvCxnSpPr>
        <p:spPr>
          <a:xfrm>
            <a:off x="2483768" y="4725144"/>
            <a:ext cx="0" cy="1449452"/>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 name="Pravá složená závorka 10"/>
          <p:cNvSpPr/>
          <p:nvPr/>
        </p:nvSpPr>
        <p:spPr>
          <a:xfrm>
            <a:off x="2555776" y="4741597"/>
            <a:ext cx="360040" cy="1481927"/>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2" name="TextovéPole 11"/>
          <p:cNvSpPr txBox="1"/>
          <p:nvPr/>
        </p:nvSpPr>
        <p:spPr>
          <a:xfrm>
            <a:off x="3036103" y="5805264"/>
            <a:ext cx="662361" cy="369332"/>
          </a:xfrm>
          <a:prstGeom prst="rect">
            <a:avLst/>
          </a:prstGeom>
          <a:noFill/>
        </p:spPr>
        <p:txBody>
          <a:bodyPr wrap="none" rtlCol="0">
            <a:spAutoFit/>
          </a:bodyPr>
          <a:lstStyle/>
          <a:p>
            <a:r>
              <a:rPr lang="cs-CZ" dirty="0">
                <a:solidFill>
                  <a:srgbClr val="FF0000"/>
                </a:solidFill>
              </a:rPr>
              <a:t>Lines</a:t>
            </a:r>
          </a:p>
        </p:txBody>
      </p:sp>
    </p:spTree>
    <p:extLst>
      <p:ext uri="{BB962C8B-B14F-4D97-AF65-F5344CB8AC3E}">
        <p14:creationId xmlns:p14="http://schemas.microsoft.com/office/powerpoint/2010/main" val="3228005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1" grpId="0" animBg="1"/>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Matrix </a:t>
            </a:r>
            <a:r>
              <a:rPr lang="cs-CZ" dirty="0" err="1"/>
              <a:t>window</a:t>
            </a:r>
            <a:r>
              <a:rPr lang="cs-CZ" dirty="0"/>
              <a:t> (</a:t>
            </a:r>
            <a:r>
              <a:rPr lang="cs-CZ" dirty="0" err="1"/>
              <a:t>form</a:t>
            </a:r>
            <a:r>
              <a:rPr lang="cs-CZ" dirty="0"/>
              <a:t>)</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196752"/>
            <a:ext cx="6552728" cy="3778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bdélník 3"/>
          <p:cNvSpPr/>
          <p:nvPr/>
        </p:nvSpPr>
        <p:spPr>
          <a:xfrm>
            <a:off x="4427984" y="1916832"/>
            <a:ext cx="2664296"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TextovéPole 4"/>
          <p:cNvSpPr txBox="1"/>
          <p:nvPr/>
        </p:nvSpPr>
        <p:spPr>
          <a:xfrm>
            <a:off x="5148064" y="1444134"/>
            <a:ext cx="1584216" cy="369332"/>
          </a:xfrm>
          <a:prstGeom prst="rect">
            <a:avLst/>
          </a:prstGeom>
          <a:noFill/>
        </p:spPr>
        <p:txBody>
          <a:bodyPr wrap="none" rtlCol="0">
            <a:spAutoFit/>
          </a:bodyPr>
          <a:lstStyle/>
          <a:p>
            <a:r>
              <a:rPr lang="cs-CZ" dirty="0" err="1"/>
              <a:t>Stock</a:t>
            </a:r>
            <a:r>
              <a:rPr lang="cs-CZ" dirty="0"/>
              <a:t> </a:t>
            </a:r>
            <a:r>
              <a:rPr lang="cs-CZ" dirty="0" err="1"/>
              <a:t>locations</a:t>
            </a:r>
            <a:endParaRPr lang="cs-CZ" dirty="0"/>
          </a:p>
        </p:txBody>
      </p:sp>
    </p:spTree>
    <p:extLst>
      <p:ext uri="{BB962C8B-B14F-4D97-AF65-F5344CB8AC3E}">
        <p14:creationId xmlns:p14="http://schemas.microsoft.com/office/powerpoint/2010/main" val="769986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First approach</a:t>
            </a:r>
          </a:p>
        </p:txBody>
      </p:sp>
      <p:sp>
        <p:nvSpPr>
          <p:cNvPr id="3" name="Zástupný symbol pro obsah 2"/>
          <p:cNvSpPr>
            <a:spLocks noGrp="1"/>
          </p:cNvSpPr>
          <p:nvPr>
            <p:ph idx="1"/>
          </p:nvPr>
        </p:nvSpPr>
        <p:spPr>
          <a:xfrm>
            <a:off x="395536" y="1628800"/>
            <a:ext cx="8229600" cy="4525963"/>
          </a:xfrm>
        </p:spPr>
        <p:txBody>
          <a:bodyPr/>
          <a:lstStyle/>
          <a:p>
            <a:r>
              <a:rPr lang="en-US" dirty="0"/>
              <a:t>Theory of constraint mantra</a:t>
            </a:r>
          </a:p>
          <a:p>
            <a:pPr marL="0" indent="0">
              <a:buNone/>
            </a:pPr>
            <a:r>
              <a:rPr lang="en-US" dirty="0"/>
              <a:t>  </a:t>
            </a:r>
          </a:p>
        </p:txBody>
      </p:sp>
      <p:sp>
        <p:nvSpPr>
          <p:cNvPr id="4" name="Obdélník 3"/>
          <p:cNvSpPr/>
          <p:nvPr/>
        </p:nvSpPr>
        <p:spPr>
          <a:xfrm>
            <a:off x="971600" y="2204864"/>
            <a:ext cx="5540043" cy="523220"/>
          </a:xfrm>
          <a:prstGeom prst="rect">
            <a:avLst/>
          </a:prstGeom>
          <a:noFill/>
        </p:spPr>
        <p:txBody>
          <a:bodyPr wrap="none" lIns="91440" tIns="45720" rIns="91440" bIns="45720">
            <a:spAutoFit/>
          </a:bodyPr>
          <a:lstStyle/>
          <a:p>
            <a:r>
              <a:rPr lang="en-US" sz="2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Make money now and in the future</a:t>
            </a:r>
            <a:r>
              <a:rPr lang="cs-CZ" sz="2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p>
        </p:txBody>
      </p:sp>
      <p:sp>
        <p:nvSpPr>
          <p:cNvPr id="5" name="TextovéPole 4"/>
          <p:cNvSpPr txBox="1"/>
          <p:nvPr/>
        </p:nvSpPr>
        <p:spPr>
          <a:xfrm>
            <a:off x="675196" y="2852936"/>
            <a:ext cx="7919476" cy="1200329"/>
          </a:xfrm>
          <a:prstGeom prst="rect">
            <a:avLst/>
          </a:prstGeom>
          <a:noFill/>
        </p:spPr>
        <p:txBody>
          <a:bodyPr wrap="none" rtlCol="0">
            <a:spAutoFit/>
          </a:bodyPr>
          <a:lstStyle/>
          <a:p>
            <a:r>
              <a:rPr lang="en-US" dirty="0"/>
              <a:t>So we need appropriate items (services), all kind of resources (assets), good </a:t>
            </a:r>
          </a:p>
          <a:p>
            <a:r>
              <a:rPr lang="en-US" dirty="0"/>
              <a:t>marketing engine (CRM) to find a customer, create reasonable demand (ATP-CTP)</a:t>
            </a:r>
          </a:p>
          <a:p>
            <a:r>
              <a:rPr lang="en-US" dirty="0"/>
              <a:t>having enough knowledge  about stock</a:t>
            </a:r>
            <a:r>
              <a:rPr lang="cs-CZ" dirty="0"/>
              <a:t> (</a:t>
            </a:r>
            <a:r>
              <a:rPr lang="en-US" dirty="0"/>
              <a:t>replenishment algorithms), </a:t>
            </a:r>
          </a:p>
          <a:p>
            <a:r>
              <a:rPr lang="en-US" dirty="0"/>
              <a:t>production capacities and vendors (delivery procedures) and many, many more.     </a:t>
            </a:r>
          </a:p>
        </p:txBody>
      </p:sp>
      <p:sp>
        <p:nvSpPr>
          <p:cNvPr id="6" name="TextovéPole 5"/>
          <p:cNvSpPr txBox="1"/>
          <p:nvPr/>
        </p:nvSpPr>
        <p:spPr>
          <a:xfrm>
            <a:off x="694114" y="6227425"/>
            <a:ext cx="3474990" cy="276999"/>
          </a:xfrm>
          <a:prstGeom prst="rect">
            <a:avLst/>
          </a:prstGeom>
          <a:noFill/>
        </p:spPr>
        <p:txBody>
          <a:bodyPr wrap="none" rtlCol="0">
            <a:spAutoFit/>
          </a:bodyPr>
          <a:lstStyle/>
          <a:p>
            <a:r>
              <a:rPr lang="en-US" sz="1200" dirty="0"/>
              <a:t>ATP=Available-To-Promise, CTP=Capable-To-Promise </a:t>
            </a:r>
          </a:p>
        </p:txBody>
      </p:sp>
      <p:sp>
        <p:nvSpPr>
          <p:cNvPr id="7" name="Obdélník 6"/>
          <p:cNvSpPr/>
          <p:nvPr/>
        </p:nvSpPr>
        <p:spPr>
          <a:xfrm>
            <a:off x="827584" y="4437112"/>
            <a:ext cx="108012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Demand</a:t>
            </a:r>
          </a:p>
        </p:txBody>
      </p:sp>
      <p:sp>
        <p:nvSpPr>
          <p:cNvPr id="8" name="Obdélník 7"/>
          <p:cNvSpPr/>
          <p:nvPr/>
        </p:nvSpPr>
        <p:spPr>
          <a:xfrm>
            <a:off x="2339752" y="4439009"/>
            <a:ext cx="108012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Supply</a:t>
            </a:r>
          </a:p>
        </p:txBody>
      </p:sp>
      <p:cxnSp>
        <p:nvCxnSpPr>
          <p:cNvPr id="10" name="Přímá spojnice se šipkou 9"/>
          <p:cNvCxnSpPr>
            <a:stCxn id="7" idx="3"/>
            <a:endCxn id="8" idx="1"/>
          </p:cNvCxnSpPr>
          <p:nvPr/>
        </p:nvCxnSpPr>
        <p:spPr>
          <a:xfrm>
            <a:off x="1907704" y="4617132"/>
            <a:ext cx="432048" cy="189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3" name="Obrázek 12"/>
          <p:cNvPicPr>
            <a:picLocks noChangeAspect="1"/>
          </p:cNvPicPr>
          <p:nvPr/>
        </p:nvPicPr>
        <p:blipFill>
          <a:blip r:embed="rId2"/>
          <a:stretch>
            <a:fillRect/>
          </a:stretch>
        </p:blipFill>
        <p:spPr>
          <a:xfrm>
            <a:off x="3852700" y="4437112"/>
            <a:ext cx="1721768" cy="1291326"/>
          </a:xfrm>
          <a:prstGeom prst="rect">
            <a:avLst/>
          </a:prstGeom>
        </p:spPr>
      </p:pic>
    </p:spTree>
    <p:extLst>
      <p:ext uri="{BB962C8B-B14F-4D97-AF65-F5344CB8AC3E}">
        <p14:creationId xmlns:p14="http://schemas.microsoft.com/office/powerpoint/2010/main" val="40406748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INTRO 10 – </a:t>
            </a:r>
            <a:r>
              <a:rPr lang="cs-CZ" dirty="0" err="1"/>
              <a:t>Searching</a:t>
            </a:r>
            <a:r>
              <a:rPr lang="cs-CZ" dirty="0"/>
              <a:t> </a:t>
            </a:r>
            <a:r>
              <a:rPr lang="cs-CZ" dirty="0" err="1"/>
              <a:t>window</a:t>
            </a:r>
            <a:br>
              <a:rPr lang="cs-CZ" dirty="0"/>
            </a:br>
            <a:r>
              <a:rPr lang="cs-CZ" sz="1800" b="1" dirty="0">
                <a:solidFill>
                  <a:srgbClr val="0070C0"/>
                </a:solidFill>
              </a:rPr>
              <a:t>(„NAV Google </a:t>
            </a:r>
            <a:r>
              <a:rPr lang="cs-CZ" sz="1800" b="1" dirty="0" err="1">
                <a:solidFill>
                  <a:srgbClr val="0070C0"/>
                </a:solidFill>
              </a:rPr>
              <a:t>search</a:t>
            </a:r>
            <a:r>
              <a:rPr lang="cs-CZ" sz="1800" b="1" dirty="0">
                <a:solidFill>
                  <a:srgbClr val="0070C0"/>
                </a:solidFill>
              </a:rPr>
              <a:t> </a:t>
            </a:r>
            <a:r>
              <a:rPr lang="cs-CZ" sz="1800" b="1" dirty="0" err="1">
                <a:solidFill>
                  <a:srgbClr val="0070C0"/>
                </a:solidFill>
              </a:rPr>
              <a:t>engine</a:t>
            </a:r>
            <a:r>
              <a:rPr lang="cs-CZ" sz="1800" b="1" dirty="0">
                <a:solidFill>
                  <a:srgbClr val="0070C0"/>
                </a:solidFill>
              </a:rPr>
              <a:t>“)</a:t>
            </a:r>
            <a:endParaRPr lang="cs-CZ" b="1" dirty="0">
              <a:solidFill>
                <a:srgbClr val="0070C0"/>
              </a:solidFill>
            </a:endParaRPr>
          </a:p>
        </p:txBody>
      </p:sp>
      <p:sp>
        <p:nvSpPr>
          <p:cNvPr id="5" name="TextovéPole 4"/>
          <p:cNvSpPr txBox="1"/>
          <p:nvPr/>
        </p:nvSpPr>
        <p:spPr>
          <a:xfrm>
            <a:off x="683568" y="5445224"/>
            <a:ext cx="7734297" cy="646331"/>
          </a:xfrm>
          <a:prstGeom prst="rect">
            <a:avLst/>
          </a:prstGeom>
          <a:noFill/>
        </p:spPr>
        <p:txBody>
          <a:bodyPr wrap="none" rtlCol="0">
            <a:spAutoFit/>
          </a:bodyPr>
          <a:lstStyle/>
          <a:p>
            <a:r>
              <a:rPr lang="en-US" b="1" dirty="0">
                <a:solidFill>
                  <a:srgbClr val="FF0000"/>
                </a:solidFill>
              </a:rPr>
              <a:t>Will be shown by </a:t>
            </a:r>
            <a:r>
              <a:rPr lang="cs-CZ" b="1" dirty="0" err="1">
                <a:solidFill>
                  <a:srgbClr val="FF0000"/>
                </a:solidFill>
              </a:rPr>
              <a:t>the</a:t>
            </a:r>
            <a:r>
              <a:rPr lang="cs-CZ" b="1" dirty="0">
                <a:solidFill>
                  <a:srgbClr val="FF0000"/>
                </a:solidFill>
              </a:rPr>
              <a:t> </a:t>
            </a:r>
            <a:r>
              <a:rPr lang="en-US" b="1" dirty="0">
                <a:solidFill>
                  <a:srgbClr val="FF0000"/>
                </a:solidFill>
              </a:rPr>
              <a:t>tutor and  examined on demo student databases  by them</a:t>
            </a:r>
          </a:p>
          <a:p>
            <a:r>
              <a:rPr lang="en-US" b="1" dirty="0">
                <a:solidFill>
                  <a:srgbClr val="FF0000"/>
                </a:solidFill>
              </a:rPr>
              <a:t>(Find Vendor, Item, Customer, General Ledger Account, Profile and so on)</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927" y="1700808"/>
            <a:ext cx="7142163" cy="3019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88053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Simple</a:t>
            </a:r>
            <a:r>
              <a:rPr lang="cs-CZ" dirty="0"/>
              <a:t> </a:t>
            </a:r>
            <a:r>
              <a:rPr lang="cs-CZ" dirty="0" err="1"/>
              <a:t>filter</a:t>
            </a:r>
            <a:endParaRPr lang="cs-CZ"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381" y="1236280"/>
            <a:ext cx="7361237" cy="26955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Obdélník 2"/>
          <p:cNvSpPr/>
          <p:nvPr/>
        </p:nvSpPr>
        <p:spPr>
          <a:xfrm>
            <a:off x="971600" y="3212976"/>
            <a:ext cx="144016" cy="864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Obdélník 3"/>
          <p:cNvSpPr/>
          <p:nvPr/>
        </p:nvSpPr>
        <p:spPr>
          <a:xfrm>
            <a:off x="3059832" y="2151526"/>
            <a:ext cx="5030416" cy="523220"/>
          </a:xfrm>
          <a:prstGeom prst="rect">
            <a:avLst/>
          </a:prstGeom>
          <a:noFill/>
        </p:spPr>
        <p:txBody>
          <a:bodyPr wrap="none" lIns="91440" tIns="45720" rIns="91440" bIns="45720">
            <a:spAutoFit/>
          </a:bodyPr>
          <a:lstStyle/>
          <a:p>
            <a:pPr algn="ctr"/>
            <a:r>
              <a:rPr lang="cs-CZ" sz="2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 </a:t>
            </a:r>
            <a:r>
              <a:rPr lang="en-AU" sz="2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any alphanumeric character</a:t>
            </a:r>
          </a:p>
        </p:txBody>
      </p:sp>
      <p:cxnSp>
        <p:nvCxnSpPr>
          <p:cNvPr id="6" name="Přímá spojnice se šipkou 5"/>
          <p:cNvCxnSpPr/>
          <p:nvPr/>
        </p:nvCxnSpPr>
        <p:spPr>
          <a:xfrm flipV="1">
            <a:off x="3563888" y="1556792"/>
            <a:ext cx="1296144" cy="72008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7106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ZA" dirty="0"/>
              <a:t>Multiple filter</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788" y="1409700"/>
            <a:ext cx="7208837" cy="4038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778809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ZA" dirty="0"/>
              <a:t>Example of using help _filter criteria)</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556792"/>
            <a:ext cx="3024336"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1556792"/>
            <a:ext cx="2905125" cy="4114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Šipka doprava 2"/>
          <p:cNvSpPr/>
          <p:nvPr/>
        </p:nvSpPr>
        <p:spPr>
          <a:xfrm>
            <a:off x="2627784" y="2276872"/>
            <a:ext cx="1656184"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8544759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ZA" dirty="0"/>
              <a:t>Example of using help _filter criteria)</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8009" y="1484784"/>
            <a:ext cx="5040560" cy="465618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Pravá složená závorka 3"/>
          <p:cNvSpPr/>
          <p:nvPr/>
        </p:nvSpPr>
        <p:spPr>
          <a:xfrm>
            <a:off x="6372200" y="1484784"/>
            <a:ext cx="360040" cy="465618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5" name="TextovéPole 4"/>
          <p:cNvSpPr txBox="1"/>
          <p:nvPr/>
        </p:nvSpPr>
        <p:spPr>
          <a:xfrm>
            <a:off x="7092280" y="3812875"/>
            <a:ext cx="1842556" cy="1477328"/>
          </a:xfrm>
          <a:prstGeom prst="rect">
            <a:avLst/>
          </a:prstGeom>
          <a:noFill/>
        </p:spPr>
        <p:txBody>
          <a:bodyPr wrap="none" rtlCol="0">
            <a:spAutoFit/>
          </a:bodyPr>
          <a:lstStyle/>
          <a:p>
            <a:r>
              <a:rPr lang="en-ZA" dirty="0"/>
              <a:t>Only part of it ! </a:t>
            </a:r>
          </a:p>
          <a:p>
            <a:r>
              <a:rPr lang="en-ZA" dirty="0"/>
              <a:t>Will be presented</a:t>
            </a:r>
          </a:p>
          <a:p>
            <a:r>
              <a:rPr lang="en-ZA" dirty="0"/>
              <a:t>by tutor and </a:t>
            </a:r>
          </a:p>
          <a:p>
            <a:r>
              <a:rPr lang="en-ZA" dirty="0"/>
              <a:t>experienced by </a:t>
            </a:r>
          </a:p>
          <a:p>
            <a:r>
              <a:rPr lang="en-ZA" dirty="0"/>
              <a:t>students …. </a:t>
            </a:r>
          </a:p>
        </p:txBody>
      </p:sp>
    </p:spTree>
    <p:extLst>
      <p:ext uri="{BB962C8B-B14F-4D97-AF65-F5344CB8AC3E}">
        <p14:creationId xmlns:p14="http://schemas.microsoft.com/office/powerpoint/2010/main" val="13360882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Entries</a:t>
            </a:r>
            <a:r>
              <a:rPr lang="cs-CZ" dirty="0"/>
              <a:t> and </a:t>
            </a:r>
            <a:r>
              <a:rPr lang="cs-CZ" dirty="0" err="1"/>
              <a:t>their</a:t>
            </a:r>
            <a:r>
              <a:rPr lang="cs-CZ" dirty="0"/>
              <a:t> use </a:t>
            </a:r>
          </a:p>
        </p:txBody>
      </p:sp>
      <p:pic>
        <p:nvPicPr>
          <p:cNvPr id="4" name="Obrázek 3"/>
          <p:cNvPicPr/>
          <p:nvPr/>
        </p:nvPicPr>
        <p:blipFill>
          <a:blip r:embed="rId2"/>
          <a:stretch>
            <a:fillRect/>
          </a:stretch>
        </p:blipFill>
        <p:spPr>
          <a:xfrm>
            <a:off x="1115616" y="1403732"/>
            <a:ext cx="6768752" cy="4329524"/>
          </a:xfrm>
          <a:prstGeom prst="rect">
            <a:avLst/>
          </a:prstGeom>
        </p:spPr>
      </p:pic>
    </p:spTree>
    <p:extLst>
      <p:ext uri="{BB962C8B-B14F-4D97-AF65-F5344CB8AC3E}">
        <p14:creationId xmlns:p14="http://schemas.microsoft.com/office/powerpoint/2010/main" val="29857211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ZA" sz="2200" b="1" dirty="0"/>
              <a:t>Report – example </a:t>
            </a:r>
            <a:r>
              <a:rPr lang="en-ZA" sz="2700" dirty="0"/>
              <a:t>(</a:t>
            </a:r>
            <a:r>
              <a:rPr lang="en-ZA" sz="2400" dirty="0"/>
              <a:t>data resource - </a:t>
            </a:r>
            <a:r>
              <a:rPr lang="en-ZA" sz="2400" dirty="0">
                <a:solidFill>
                  <a:srgbClr val="FF0000"/>
                </a:solidFill>
              </a:rPr>
              <a:t>Customer Ledger Entries</a:t>
            </a:r>
            <a:r>
              <a:rPr lang="en-ZA" sz="2700" dirty="0"/>
              <a:t>)</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556792"/>
            <a:ext cx="6951663" cy="485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53695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ZA" sz="2800" dirty="0"/>
              <a:t>TEXT document related to this PWP show</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628800"/>
            <a:ext cx="7525395" cy="800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bdélník 3"/>
          <p:cNvSpPr/>
          <p:nvPr/>
        </p:nvSpPr>
        <p:spPr>
          <a:xfrm>
            <a:off x="1732219" y="2780928"/>
            <a:ext cx="528407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cs-CZ" sz="54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Only</a:t>
            </a:r>
            <a:r>
              <a:rPr lang="cs-CZ"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to </a:t>
            </a:r>
            <a:r>
              <a:rPr lang="cs-CZ" sz="54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page</a:t>
            </a:r>
            <a:r>
              <a:rPr lang="cs-CZ"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9 !!!</a:t>
            </a:r>
          </a:p>
        </p:txBody>
      </p:sp>
    </p:spTree>
    <p:extLst>
      <p:ext uri="{BB962C8B-B14F-4D97-AF65-F5344CB8AC3E}">
        <p14:creationId xmlns:p14="http://schemas.microsoft.com/office/powerpoint/2010/main" val="36382614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400" dirty="0"/>
              <a:t>Study </a:t>
            </a:r>
            <a:r>
              <a:rPr lang="cs-CZ" sz="2400" dirty="0" err="1"/>
              <a:t>material</a:t>
            </a:r>
            <a:r>
              <a:rPr lang="cs-CZ" sz="2400" dirty="0"/>
              <a:t> </a:t>
            </a:r>
            <a:r>
              <a:rPr lang="cs-CZ" sz="2400" dirty="0" err="1"/>
              <a:t>for</a:t>
            </a:r>
            <a:r>
              <a:rPr lang="cs-CZ" sz="2400" dirty="0"/>
              <a:t> </a:t>
            </a:r>
            <a:r>
              <a:rPr lang="cs-CZ" sz="2400" dirty="0" err="1"/>
              <a:t>this</a:t>
            </a:r>
            <a:r>
              <a:rPr lang="cs-CZ" sz="2400" dirty="0"/>
              <a:t> (16.9. </a:t>
            </a:r>
            <a:r>
              <a:rPr lang="cs-CZ" sz="2400" dirty="0" err="1"/>
              <a:t>or</a:t>
            </a:r>
            <a:r>
              <a:rPr lang="cs-CZ" sz="2400" dirty="0"/>
              <a:t> 18.9) and </a:t>
            </a:r>
            <a:r>
              <a:rPr lang="cs-CZ" sz="2400" dirty="0" err="1"/>
              <a:t>probably</a:t>
            </a:r>
            <a:r>
              <a:rPr lang="cs-CZ" sz="2400" dirty="0"/>
              <a:t> </a:t>
            </a:r>
            <a:r>
              <a:rPr lang="cs-CZ" sz="2400" dirty="0" err="1"/>
              <a:t>next</a:t>
            </a:r>
            <a:r>
              <a:rPr lang="cs-CZ" sz="2400" dirty="0"/>
              <a:t> session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628800"/>
            <a:ext cx="5345534" cy="461424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18108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Navigation</a:t>
            </a:r>
            <a:r>
              <a:rPr lang="cs-CZ" dirty="0"/>
              <a:t> (NAV)</a:t>
            </a:r>
          </a:p>
        </p:txBody>
      </p:sp>
      <p:sp>
        <p:nvSpPr>
          <p:cNvPr id="3" name="Zástupný symbol pro obsah 2"/>
          <p:cNvSpPr>
            <a:spLocks noGrp="1"/>
          </p:cNvSpPr>
          <p:nvPr>
            <p:ph idx="1"/>
          </p:nvPr>
        </p:nvSpPr>
        <p:spPr/>
        <p:txBody>
          <a:bodyPr/>
          <a:lstStyle/>
          <a:p>
            <a:r>
              <a:rPr lang="en-US" dirty="0"/>
              <a:t>To find the way in the see of big data and to get  important information</a:t>
            </a:r>
          </a:p>
        </p:txBody>
      </p:sp>
      <p:pic>
        <p:nvPicPr>
          <p:cNvPr id="3074" name="Picture 2" descr="Výsledek obrázku pro Navigation in old ship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2852936"/>
            <a:ext cx="4943872" cy="314399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5940152" y="2882719"/>
            <a:ext cx="3194849" cy="369332"/>
          </a:xfrm>
          <a:prstGeom prst="rect">
            <a:avLst/>
          </a:prstGeom>
          <a:noFill/>
        </p:spPr>
        <p:txBody>
          <a:bodyPr wrap="none" rtlCol="0">
            <a:spAutoFit/>
          </a:bodyPr>
          <a:lstStyle/>
          <a:p>
            <a:r>
              <a:rPr lang="en-ZA" b="1" dirty="0"/>
              <a:t>Information = </a:t>
            </a:r>
            <a:r>
              <a:rPr lang="cs-CZ" b="1" dirty="0"/>
              <a:t>D</a:t>
            </a:r>
            <a:r>
              <a:rPr lang="en-ZA" b="1" dirty="0" err="1"/>
              <a:t>ata</a:t>
            </a:r>
            <a:r>
              <a:rPr lang="en-ZA" b="1" dirty="0"/>
              <a:t> + </a:t>
            </a:r>
            <a:r>
              <a:rPr lang="cs-CZ" b="1" dirty="0"/>
              <a:t>S</a:t>
            </a:r>
            <a:r>
              <a:rPr lang="en-ZA" b="1" dirty="0" err="1"/>
              <a:t>tructure</a:t>
            </a:r>
            <a:endParaRPr lang="en-ZA" b="1" dirty="0"/>
          </a:p>
        </p:txBody>
      </p:sp>
      <p:sp>
        <p:nvSpPr>
          <p:cNvPr id="5" name="Šipka dolů 4"/>
          <p:cNvSpPr/>
          <p:nvPr/>
        </p:nvSpPr>
        <p:spPr>
          <a:xfrm>
            <a:off x="6444208" y="3252051"/>
            <a:ext cx="432048" cy="5369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3789040"/>
            <a:ext cx="3600400" cy="2433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0181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075"/>
                                        </p:tgtEl>
                                        <p:attrNameLst>
                                          <p:attrName>style.visibility</p:attrName>
                                        </p:attrNameLst>
                                      </p:cBhvr>
                                      <p:to>
                                        <p:strVal val="visible"/>
                                      </p:to>
                                    </p:set>
                                    <p:anim calcmode="lin" valueType="num">
                                      <p:cBhvr additive="base">
                                        <p:cTn id="23" dur="500" fill="hold"/>
                                        <p:tgtEl>
                                          <p:spTgt spid="3075"/>
                                        </p:tgtEl>
                                        <p:attrNameLst>
                                          <p:attrName>ppt_x</p:attrName>
                                        </p:attrNameLst>
                                      </p:cBhvr>
                                      <p:tavLst>
                                        <p:tav tm="0">
                                          <p:val>
                                            <p:strVal val="#ppt_x"/>
                                          </p:val>
                                        </p:tav>
                                        <p:tav tm="100000">
                                          <p:val>
                                            <p:strVal val="#ppt_x"/>
                                          </p:val>
                                        </p:tav>
                                      </p:tavLst>
                                    </p:anim>
                                    <p:anim calcmode="lin" valueType="num">
                                      <p:cBhvr additive="base">
                                        <p:cTn id="24"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Feedback to </a:t>
            </a:r>
            <a:r>
              <a:rPr lang="cs-CZ" dirty="0" err="1"/>
              <a:t>control</a:t>
            </a:r>
            <a:r>
              <a:rPr lang="cs-CZ" dirty="0"/>
              <a:t> </a:t>
            </a:r>
            <a:r>
              <a:rPr lang="cs-CZ" dirty="0" err="1"/>
              <a:t>all</a:t>
            </a:r>
            <a:r>
              <a:rPr lang="cs-CZ" dirty="0"/>
              <a:t> </a:t>
            </a:r>
            <a:r>
              <a:rPr lang="cs-CZ" dirty="0" err="1"/>
              <a:t>processes</a:t>
            </a:r>
            <a:endParaRPr lang="cs-CZ"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412776"/>
            <a:ext cx="6984776" cy="4980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032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sz="3200" dirty="0"/>
              <a:t>Explanation about symbols in previous slide</a:t>
            </a:r>
          </a:p>
        </p:txBody>
      </p:sp>
      <p:sp>
        <p:nvSpPr>
          <p:cNvPr id="4" name="Obdélník 3"/>
          <p:cNvSpPr/>
          <p:nvPr/>
        </p:nvSpPr>
        <p:spPr>
          <a:xfrm>
            <a:off x="1043608" y="1417638"/>
            <a:ext cx="1800200" cy="6714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bdélník 4"/>
          <p:cNvSpPr/>
          <p:nvPr/>
        </p:nvSpPr>
        <p:spPr>
          <a:xfrm>
            <a:off x="1043826" y="1603611"/>
            <a:ext cx="1800200" cy="6714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5"/>
          <p:cNvSpPr/>
          <p:nvPr/>
        </p:nvSpPr>
        <p:spPr>
          <a:xfrm>
            <a:off x="1055957" y="1789584"/>
            <a:ext cx="1800200" cy="6714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Pravá složená závorka 6"/>
          <p:cNvSpPr/>
          <p:nvPr/>
        </p:nvSpPr>
        <p:spPr>
          <a:xfrm>
            <a:off x="3059832" y="1417638"/>
            <a:ext cx="216024" cy="43909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8" name="TextovéPole 7"/>
          <p:cNvSpPr txBox="1"/>
          <p:nvPr/>
        </p:nvSpPr>
        <p:spPr>
          <a:xfrm>
            <a:off x="3275856" y="1314018"/>
            <a:ext cx="5655651" cy="923330"/>
          </a:xfrm>
          <a:prstGeom prst="rect">
            <a:avLst/>
          </a:prstGeom>
          <a:noFill/>
        </p:spPr>
        <p:txBody>
          <a:bodyPr wrap="none" rtlCol="0">
            <a:spAutoFit/>
          </a:bodyPr>
          <a:lstStyle/>
          <a:p>
            <a:r>
              <a:rPr lang="en-US" dirty="0"/>
              <a:t>Transactions – in MS Dynamic NAV terminology=Entries</a:t>
            </a:r>
          </a:p>
          <a:p>
            <a:r>
              <a:rPr lang="en-US" dirty="0"/>
              <a:t>The entry represents all actions in ERP related </a:t>
            </a:r>
          </a:p>
          <a:p>
            <a:r>
              <a:rPr lang="en-US" dirty="0"/>
              <a:t>for instance to Customer (Item, General Ledger Account,..)</a:t>
            </a:r>
          </a:p>
        </p:txBody>
      </p:sp>
      <p:cxnSp>
        <p:nvCxnSpPr>
          <p:cNvPr id="10" name="Přímá spojnice se šipkou 9"/>
          <p:cNvCxnSpPr/>
          <p:nvPr/>
        </p:nvCxnSpPr>
        <p:spPr>
          <a:xfrm flipH="1">
            <a:off x="1848526" y="1975557"/>
            <a:ext cx="23174" cy="18139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 name="Obrázek 10"/>
          <p:cNvPicPr>
            <a:picLocks noChangeAspect="1"/>
          </p:cNvPicPr>
          <p:nvPr/>
        </p:nvPicPr>
        <p:blipFill>
          <a:blip r:embed="rId2"/>
          <a:stretch>
            <a:fillRect/>
          </a:stretch>
        </p:blipFill>
        <p:spPr>
          <a:xfrm>
            <a:off x="3851920" y="2431866"/>
            <a:ext cx="4975464" cy="2731912"/>
          </a:xfrm>
          <a:prstGeom prst="rect">
            <a:avLst/>
          </a:prstGeom>
          <a:ln>
            <a:solidFill>
              <a:schemeClr val="accent1"/>
            </a:solidFill>
          </a:ln>
        </p:spPr>
      </p:pic>
      <p:pic>
        <p:nvPicPr>
          <p:cNvPr id="12" name="Obrázek 11"/>
          <p:cNvPicPr>
            <a:picLocks noChangeAspect="1"/>
          </p:cNvPicPr>
          <p:nvPr/>
        </p:nvPicPr>
        <p:blipFill>
          <a:blip r:embed="rId3"/>
          <a:stretch>
            <a:fillRect/>
          </a:stretch>
        </p:blipFill>
        <p:spPr>
          <a:xfrm>
            <a:off x="1187624" y="3984056"/>
            <a:ext cx="6071961" cy="2154379"/>
          </a:xfrm>
          <a:prstGeom prst="rect">
            <a:avLst/>
          </a:prstGeom>
          <a:ln>
            <a:solidFill>
              <a:schemeClr val="accent1">
                <a:shade val="95000"/>
                <a:satMod val="105000"/>
              </a:schemeClr>
            </a:solidFill>
          </a:ln>
        </p:spPr>
      </p:pic>
    </p:spTree>
    <p:extLst>
      <p:ext uri="{BB962C8B-B14F-4D97-AF65-F5344CB8AC3E}">
        <p14:creationId xmlns:p14="http://schemas.microsoft.com/office/powerpoint/2010/main" val="3717559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GB" sz="2400" dirty="0"/>
              <a:t>Explanation about symbols (objects) in the previous slide </a:t>
            </a:r>
            <a:br>
              <a:rPr lang="en-GB" sz="2400" dirty="0"/>
            </a:br>
            <a:r>
              <a:rPr lang="en-GB" sz="2400" dirty="0"/>
              <a:t>(Feedback to control all processes) - </a:t>
            </a:r>
            <a:r>
              <a:rPr lang="en-GB" sz="2400" b="1" dirty="0">
                <a:solidFill>
                  <a:srgbClr val="FF0000"/>
                </a:solidFill>
              </a:rPr>
              <a:t>Reports</a:t>
            </a:r>
          </a:p>
        </p:txBody>
      </p:sp>
      <p:sp>
        <p:nvSpPr>
          <p:cNvPr id="4" name="TextovéPole 3"/>
          <p:cNvSpPr txBox="1"/>
          <p:nvPr/>
        </p:nvSpPr>
        <p:spPr>
          <a:xfrm>
            <a:off x="755576" y="1700808"/>
            <a:ext cx="8115363" cy="369332"/>
          </a:xfrm>
          <a:prstGeom prst="rect">
            <a:avLst/>
          </a:prstGeom>
          <a:noFill/>
        </p:spPr>
        <p:txBody>
          <a:bodyPr wrap="none" rtlCol="0">
            <a:spAutoFit/>
          </a:bodyPr>
          <a:lstStyle/>
          <a:p>
            <a:r>
              <a:rPr lang="en-GB" dirty="0"/>
              <a:t>Report and source data = Entries (will be shown again in the simplified sales process) </a:t>
            </a:r>
          </a:p>
        </p:txBody>
      </p:sp>
      <p:pic>
        <p:nvPicPr>
          <p:cNvPr id="5" name="Obrázek 4"/>
          <p:cNvPicPr>
            <a:picLocks noChangeAspect="1"/>
          </p:cNvPicPr>
          <p:nvPr/>
        </p:nvPicPr>
        <p:blipFill>
          <a:blip r:embed="rId2"/>
          <a:stretch>
            <a:fillRect/>
          </a:stretch>
        </p:blipFill>
        <p:spPr>
          <a:xfrm>
            <a:off x="755576" y="2353310"/>
            <a:ext cx="7962668" cy="1601865"/>
          </a:xfrm>
          <a:prstGeom prst="rect">
            <a:avLst/>
          </a:prstGeom>
          <a:ln>
            <a:solidFill>
              <a:schemeClr val="accent1">
                <a:shade val="95000"/>
                <a:satMod val="105000"/>
              </a:schemeClr>
            </a:solidFill>
          </a:ln>
        </p:spPr>
      </p:pic>
      <p:sp>
        <p:nvSpPr>
          <p:cNvPr id="6" name="Šipka dolů 5"/>
          <p:cNvSpPr/>
          <p:nvPr/>
        </p:nvSpPr>
        <p:spPr>
          <a:xfrm>
            <a:off x="3419872" y="2070140"/>
            <a:ext cx="288032" cy="2831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7" name="Obrázek 6"/>
          <p:cNvPicPr>
            <a:picLocks noChangeAspect="1"/>
          </p:cNvPicPr>
          <p:nvPr/>
        </p:nvPicPr>
        <p:blipFill>
          <a:blip r:embed="rId3"/>
          <a:stretch>
            <a:fillRect/>
          </a:stretch>
        </p:blipFill>
        <p:spPr>
          <a:xfrm>
            <a:off x="1691680" y="3645024"/>
            <a:ext cx="6233460" cy="2824672"/>
          </a:xfrm>
          <a:prstGeom prst="rect">
            <a:avLst/>
          </a:prstGeom>
          <a:ln>
            <a:solidFill>
              <a:schemeClr val="accent1">
                <a:shade val="95000"/>
                <a:satMod val="105000"/>
              </a:schemeClr>
            </a:solidFill>
          </a:ln>
        </p:spPr>
      </p:pic>
    </p:spTree>
    <p:extLst>
      <p:ext uri="{BB962C8B-B14F-4D97-AF65-F5344CB8AC3E}">
        <p14:creationId xmlns:p14="http://schemas.microsoft.com/office/powerpoint/2010/main" val="2136412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sz="2400" dirty="0"/>
              <a:t>Explanation about symbols (objects) in </a:t>
            </a:r>
            <a:r>
              <a:rPr lang="cs-CZ" sz="2400" dirty="0" err="1"/>
              <a:t>the</a:t>
            </a:r>
            <a:r>
              <a:rPr lang="cs-CZ" sz="2400" dirty="0"/>
              <a:t> </a:t>
            </a:r>
            <a:r>
              <a:rPr lang="en-US" sz="2400" dirty="0"/>
              <a:t>previous slide </a:t>
            </a:r>
            <a:br>
              <a:rPr lang="en-US" sz="2400" dirty="0"/>
            </a:br>
            <a:r>
              <a:rPr lang="en-US" sz="2400" dirty="0"/>
              <a:t>(Feedback to control all processes)</a:t>
            </a:r>
            <a:r>
              <a:rPr lang="cs-CZ" sz="2400" dirty="0"/>
              <a:t> – </a:t>
            </a:r>
            <a:r>
              <a:rPr lang="cs-CZ" sz="2400" b="1" dirty="0" err="1">
                <a:solidFill>
                  <a:srgbClr val="FF0000"/>
                </a:solidFill>
              </a:rPr>
              <a:t>Trends</a:t>
            </a:r>
            <a:r>
              <a:rPr lang="cs-CZ" sz="2400" b="1" dirty="0">
                <a:solidFill>
                  <a:srgbClr val="FF0000"/>
                </a:solidFill>
              </a:rPr>
              <a:t> (</a:t>
            </a:r>
            <a:r>
              <a:rPr lang="cs-CZ" sz="2400" b="1" dirty="0" err="1">
                <a:solidFill>
                  <a:srgbClr val="FF0000"/>
                </a:solidFill>
              </a:rPr>
              <a:t>graphics</a:t>
            </a:r>
            <a:r>
              <a:rPr lang="cs-CZ" sz="2400" b="1" dirty="0">
                <a:solidFill>
                  <a:srgbClr val="FF0000"/>
                </a:solidFill>
              </a:rPr>
              <a:t>)</a:t>
            </a:r>
          </a:p>
        </p:txBody>
      </p:sp>
      <p:pic>
        <p:nvPicPr>
          <p:cNvPr id="4" name="Obrázek 3"/>
          <p:cNvPicPr>
            <a:picLocks noChangeAspect="1"/>
          </p:cNvPicPr>
          <p:nvPr/>
        </p:nvPicPr>
        <p:blipFill>
          <a:blip r:embed="rId2"/>
          <a:stretch>
            <a:fillRect/>
          </a:stretch>
        </p:blipFill>
        <p:spPr>
          <a:xfrm>
            <a:off x="1043608" y="1988840"/>
            <a:ext cx="7238095" cy="2285714"/>
          </a:xfrm>
          <a:prstGeom prst="rect">
            <a:avLst/>
          </a:prstGeom>
        </p:spPr>
      </p:pic>
    </p:spTree>
    <p:extLst>
      <p:ext uri="{BB962C8B-B14F-4D97-AF65-F5344CB8AC3E}">
        <p14:creationId xmlns:p14="http://schemas.microsoft.com/office/powerpoint/2010/main" val="903825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Sales Order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11" y="1700808"/>
            <a:ext cx="6362700" cy="2243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5932583" y="2276872"/>
            <a:ext cx="2587375" cy="646331"/>
          </a:xfrm>
          <a:prstGeom prst="rect">
            <a:avLst/>
          </a:prstGeom>
          <a:noFill/>
        </p:spPr>
        <p:txBody>
          <a:bodyPr wrap="none" rtlCol="0">
            <a:spAutoFit/>
          </a:bodyPr>
          <a:lstStyle/>
          <a:p>
            <a:r>
              <a:rPr lang="cs-CZ" dirty="0"/>
              <a:t>HEADER (Business parter)</a:t>
            </a:r>
          </a:p>
          <a:p>
            <a:r>
              <a:rPr lang="en-US" dirty="0"/>
              <a:t>to whom is will be sold</a:t>
            </a:r>
          </a:p>
        </p:txBody>
      </p:sp>
      <p:sp>
        <p:nvSpPr>
          <p:cNvPr id="6" name="TextovéPole 5"/>
          <p:cNvSpPr txBox="1"/>
          <p:nvPr/>
        </p:nvSpPr>
        <p:spPr>
          <a:xfrm>
            <a:off x="7020272" y="3356992"/>
            <a:ext cx="1963486" cy="369332"/>
          </a:xfrm>
          <a:prstGeom prst="rect">
            <a:avLst/>
          </a:prstGeom>
          <a:noFill/>
        </p:spPr>
        <p:txBody>
          <a:bodyPr wrap="none" rtlCol="0">
            <a:spAutoFit/>
          </a:bodyPr>
          <a:lstStyle/>
          <a:p>
            <a:r>
              <a:rPr lang="en-US" dirty="0"/>
              <a:t>Lines (what is sold)</a:t>
            </a:r>
          </a:p>
        </p:txBody>
      </p:sp>
      <p:sp>
        <p:nvSpPr>
          <p:cNvPr id="5" name="Šipka dolů 4"/>
          <p:cNvSpPr/>
          <p:nvPr/>
        </p:nvSpPr>
        <p:spPr>
          <a:xfrm>
            <a:off x="2915816" y="4016758"/>
            <a:ext cx="648072" cy="13564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TextovéPole 6"/>
          <p:cNvSpPr txBox="1"/>
          <p:nvPr/>
        </p:nvSpPr>
        <p:spPr>
          <a:xfrm>
            <a:off x="3710561" y="4084121"/>
            <a:ext cx="876394" cy="369332"/>
          </a:xfrm>
          <a:prstGeom prst="rect">
            <a:avLst/>
          </a:prstGeom>
          <a:noFill/>
        </p:spPr>
        <p:txBody>
          <a:bodyPr wrap="none" rtlCol="0">
            <a:spAutoFit/>
          </a:bodyPr>
          <a:lstStyle/>
          <a:p>
            <a:r>
              <a:rPr lang="cs-CZ" dirty="0"/>
              <a:t>Post -&gt; </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0733" y="3976221"/>
            <a:ext cx="1414661" cy="1035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150" y="5353942"/>
            <a:ext cx="6640165" cy="93868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Obdélník 9"/>
          <p:cNvSpPr/>
          <p:nvPr/>
        </p:nvSpPr>
        <p:spPr>
          <a:xfrm>
            <a:off x="827584" y="5823282"/>
            <a:ext cx="504056" cy="5580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Obdélník 13"/>
          <p:cNvSpPr/>
          <p:nvPr/>
        </p:nvSpPr>
        <p:spPr>
          <a:xfrm>
            <a:off x="1469790" y="5823282"/>
            <a:ext cx="504056" cy="5580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Obdélník 14"/>
          <p:cNvSpPr/>
          <p:nvPr/>
        </p:nvSpPr>
        <p:spPr>
          <a:xfrm>
            <a:off x="5004048" y="5793840"/>
            <a:ext cx="504056" cy="5580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Obdélník 15"/>
          <p:cNvSpPr/>
          <p:nvPr/>
        </p:nvSpPr>
        <p:spPr>
          <a:xfrm>
            <a:off x="5603366" y="5793840"/>
            <a:ext cx="504056" cy="5580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2" name="Přímá spojnice 11"/>
          <p:cNvCxnSpPr/>
          <p:nvPr/>
        </p:nvCxnSpPr>
        <p:spPr>
          <a:xfrm>
            <a:off x="2123728" y="6381328"/>
            <a:ext cx="2664296"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3" name="TextovéPole 12"/>
          <p:cNvSpPr txBox="1"/>
          <p:nvPr/>
        </p:nvSpPr>
        <p:spPr>
          <a:xfrm>
            <a:off x="5508104" y="6421830"/>
            <a:ext cx="3003899" cy="369332"/>
          </a:xfrm>
          <a:prstGeom prst="rect">
            <a:avLst/>
          </a:prstGeom>
          <a:noFill/>
        </p:spPr>
        <p:txBody>
          <a:bodyPr wrap="none" rtlCol="0">
            <a:spAutoFit/>
          </a:bodyPr>
          <a:lstStyle/>
          <a:p>
            <a:r>
              <a:rPr lang="en-GB" dirty="0">
                <a:solidFill>
                  <a:srgbClr val="FF0000"/>
                </a:solidFill>
              </a:rPr>
              <a:t>Fields (different types of data)</a:t>
            </a:r>
          </a:p>
        </p:txBody>
      </p:sp>
    </p:spTree>
    <p:extLst>
      <p:ext uri="{BB962C8B-B14F-4D97-AF65-F5344CB8AC3E}">
        <p14:creationId xmlns:p14="http://schemas.microsoft.com/office/powerpoint/2010/main" val="75622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6147"/>
                                        </p:tgtEl>
                                        <p:attrNameLst>
                                          <p:attrName>style.visibility</p:attrName>
                                        </p:attrNameLst>
                                      </p:cBhvr>
                                      <p:to>
                                        <p:strVal val="visible"/>
                                      </p:to>
                                    </p:set>
                                    <p:anim calcmode="lin" valueType="num">
                                      <p:cBhvr additive="base">
                                        <p:cTn id="30" dur="500" fill="hold"/>
                                        <p:tgtEl>
                                          <p:spTgt spid="6147"/>
                                        </p:tgtEl>
                                        <p:attrNameLst>
                                          <p:attrName>ppt_x</p:attrName>
                                        </p:attrNameLst>
                                      </p:cBhvr>
                                      <p:tavLst>
                                        <p:tav tm="0">
                                          <p:val>
                                            <p:strVal val="#ppt_x"/>
                                          </p:val>
                                        </p:tav>
                                        <p:tav tm="100000">
                                          <p:val>
                                            <p:strVal val="#ppt_x"/>
                                          </p:val>
                                        </p:tav>
                                      </p:tavLst>
                                    </p:anim>
                                    <p:anim calcmode="lin" valueType="num">
                                      <p:cBhvr additive="base">
                                        <p:cTn id="31"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6148"/>
                                        </p:tgtEl>
                                        <p:attrNameLst>
                                          <p:attrName>style.visibility</p:attrName>
                                        </p:attrNameLst>
                                      </p:cBhvr>
                                      <p:to>
                                        <p:strVal val="visible"/>
                                      </p:to>
                                    </p:set>
                                    <p:anim calcmode="lin" valueType="num">
                                      <p:cBhvr additive="base">
                                        <p:cTn id="36" dur="500" fill="hold"/>
                                        <p:tgtEl>
                                          <p:spTgt spid="6148"/>
                                        </p:tgtEl>
                                        <p:attrNameLst>
                                          <p:attrName>ppt_x</p:attrName>
                                        </p:attrNameLst>
                                      </p:cBhvr>
                                      <p:tavLst>
                                        <p:tav tm="0">
                                          <p:val>
                                            <p:strVal val="#ppt_x"/>
                                          </p:val>
                                        </p:tav>
                                        <p:tav tm="100000">
                                          <p:val>
                                            <p:strVal val="#ppt_x"/>
                                          </p:val>
                                        </p:tav>
                                      </p:tavLst>
                                    </p:anim>
                                    <p:anim calcmode="lin" valueType="num">
                                      <p:cBhvr additive="base">
                                        <p:cTn id="37"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ppt_x"/>
                                          </p:val>
                                        </p:tav>
                                        <p:tav tm="100000">
                                          <p:val>
                                            <p:strVal val="#ppt_x"/>
                                          </p:val>
                                        </p:tav>
                                      </p:tavLst>
                                    </p:anim>
                                    <p:anim calcmode="lin" valueType="num">
                                      <p:cBhvr additive="base">
                                        <p:cTn id="4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ppt_x"/>
                                          </p:val>
                                        </p:tav>
                                        <p:tav tm="100000">
                                          <p:val>
                                            <p:strVal val="#ppt_x"/>
                                          </p:val>
                                        </p:tav>
                                      </p:tavLst>
                                    </p:anim>
                                    <p:anim calcmode="lin" valueType="num">
                                      <p:cBhvr additive="base">
                                        <p:cTn id="4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additive="base">
                                        <p:cTn id="54" dur="500" fill="hold"/>
                                        <p:tgtEl>
                                          <p:spTgt spid="12"/>
                                        </p:tgtEl>
                                        <p:attrNameLst>
                                          <p:attrName>ppt_x</p:attrName>
                                        </p:attrNameLst>
                                      </p:cBhvr>
                                      <p:tavLst>
                                        <p:tav tm="0">
                                          <p:val>
                                            <p:strVal val="#ppt_x"/>
                                          </p:val>
                                        </p:tav>
                                        <p:tav tm="100000">
                                          <p:val>
                                            <p:strVal val="#ppt_x"/>
                                          </p:val>
                                        </p:tav>
                                      </p:tavLst>
                                    </p:anim>
                                    <p:anim calcmode="lin" valueType="num">
                                      <p:cBhvr additive="base">
                                        <p:cTn id="5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additive="base">
                                        <p:cTn id="60" dur="500" fill="hold"/>
                                        <p:tgtEl>
                                          <p:spTgt spid="15"/>
                                        </p:tgtEl>
                                        <p:attrNameLst>
                                          <p:attrName>ppt_x</p:attrName>
                                        </p:attrNameLst>
                                      </p:cBhvr>
                                      <p:tavLst>
                                        <p:tav tm="0">
                                          <p:val>
                                            <p:strVal val="#ppt_x"/>
                                          </p:val>
                                        </p:tav>
                                        <p:tav tm="100000">
                                          <p:val>
                                            <p:strVal val="#ppt_x"/>
                                          </p:val>
                                        </p:tav>
                                      </p:tavLst>
                                    </p:anim>
                                    <p:anim calcmode="lin" valueType="num">
                                      <p:cBhvr additive="base">
                                        <p:cTn id="6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5" grpId="0" animBg="1"/>
      <p:bldP spid="7" grpId="0"/>
      <p:bldP spid="10" grpId="0" animBg="1"/>
      <p:bldP spid="14" grpId="0" animBg="1"/>
      <p:bldP spid="15" grpId="0" animBg="1"/>
      <p:bldP spid="16" grpId="0" animBg="1"/>
      <p:bldP spid="13" grpId="0"/>
    </p:bld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284</TotalTime>
  <Words>1081</Words>
  <Application>Microsoft Office PowerPoint</Application>
  <PresentationFormat>Předvádění na obrazovce (4:3)</PresentationFormat>
  <Paragraphs>187</Paragraphs>
  <Slides>38</Slides>
  <Notes>2</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38</vt:i4>
      </vt:variant>
    </vt:vector>
  </HeadingPairs>
  <TitlesOfParts>
    <vt:vector size="42" baseType="lpstr">
      <vt:lpstr>Arial</vt:lpstr>
      <vt:lpstr>Calibri</vt:lpstr>
      <vt:lpstr>Segoe UI</vt:lpstr>
      <vt:lpstr>Motiv systému Office</vt:lpstr>
      <vt:lpstr>MS Dynamics NAV Intro 1  </vt:lpstr>
      <vt:lpstr>What is MS Dynamics NAV</vt:lpstr>
      <vt:lpstr>First approach</vt:lpstr>
      <vt:lpstr>Navigation (NAV)</vt:lpstr>
      <vt:lpstr>Feedback to control all processes</vt:lpstr>
      <vt:lpstr>Explanation about symbols in previous slide</vt:lpstr>
      <vt:lpstr>Explanation about symbols (objects) in the previous slide  (Feedback to control all processes) - Reports</vt:lpstr>
      <vt:lpstr>Explanation about symbols (objects) in the previous slide  (Feedback to control all processes) – Trends (graphics)</vt:lpstr>
      <vt:lpstr>Sales Order </vt:lpstr>
      <vt:lpstr>The most important data types  </vt:lpstr>
      <vt:lpstr>Transaction=Entry (Terminology)</vt:lpstr>
      <vt:lpstr>INTRO 1</vt:lpstr>
      <vt:lpstr>INTRO 2</vt:lpstr>
      <vt:lpstr>INTRO 3 – Customer card –part of it</vt:lpstr>
      <vt:lpstr>INTRO 4 – Customer entries</vt:lpstr>
      <vt:lpstr>Flow field (calculated field) – the main principle</vt:lpstr>
      <vt:lpstr>INTRO 5 – Customer document- Navigation</vt:lpstr>
      <vt:lpstr>INTRO 6 – What is ERP 1</vt:lpstr>
      <vt:lpstr>INTRO 7 – What is ERP 2</vt:lpstr>
      <vt:lpstr>INTRO 8 – What is ERP 3</vt:lpstr>
      <vt:lpstr>INTRO 9 – Basics of working space</vt:lpstr>
      <vt:lpstr>Card and list examples </vt:lpstr>
      <vt:lpstr>Every card has several Tabs </vt:lpstr>
      <vt:lpstr>Relations between tables </vt:lpstr>
      <vt:lpstr>Relations between tables</vt:lpstr>
      <vt:lpstr>Pages</vt:lpstr>
      <vt:lpstr>Card page – first tab only </vt:lpstr>
      <vt:lpstr>Document page</vt:lpstr>
      <vt:lpstr>Matrix window (form)</vt:lpstr>
      <vt:lpstr>INTRO 10 – Searching window („NAV Google search engine“)</vt:lpstr>
      <vt:lpstr>Simple filter</vt:lpstr>
      <vt:lpstr>Multiple filter</vt:lpstr>
      <vt:lpstr>Example of using help _filter criteria)</vt:lpstr>
      <vt:lpstr>Example of using help _filter criteria)</vt:lpstr>
      <vt:lpstr>Entries and their use </vt:lpstr>
      <vt:lpstr>Report – example (data resource - Customer Ledger Entries)</vt:lpstr>
      <vt:lpstr>TEXT document related to this PWP show</vt:lpstr>
      <vt:lpstr>Study material for this (16.9. or 18.9) and probably next session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 Dynamics NAV Intro 1</dc:title>
  <dc:creator>Skorkovsky Jaromir</dc:creator>
  <cp:lastModifiedBy>Jaromir Skorkovsky</cp:lastModifiedBy>
  <cp:revision>41</cp:revision>
  <dcterms:created xsi:type="dcterms:W3CDTF">2017-09-19T08:42:14Z</dcterms:created>
  <dcterms:modified xsi:type="dcterms:W3CDTF">2019-09-17T10:45:53Z</dcterms:modified>
</cp:coreProperties>
</file>