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84" r:id="rId3"/>
    <p:sldId id="285" r:id="rId4"/>
    <p:sldId id="286" r:id="rId5"/>
    <p:sldId id="287" r:id="rId6"/>
    <p:sldId id="288" r:id="rId7"/>
    <p:sldId id="289" r:id="rId8"/>
    <p:sldId id="290" r:id="rId9"/>
    <p:sldId id="258" r:id="rId10"/>
    <p:sldId id="273" r:id="rId1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50" autoAdjust="0"/>
  </p:normalViewPr>
  <p:slideViewPr>
    <p:cSldViewPr>
      <p:cViewPr varScale="1">
        <p:scale>
          <a:sx n="82" d="100"/>
          <a:sy n="82" d="100"/>
        </p:scale>
        <p:origin x="1224" y="96"/>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2718D1-C4BE-49EF-A912-C04C3E5A2C87}" type="datetimeFigureOut">
              <a:rPr lang="cs-CZ" smtClean="0"/>
              <a:t>17.09.2019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D17B6E-4D73-4451-BFBE-AD093870FDDC}" type="slidenum">
              <a:rPr lang="cs-CZ" smtClean="0"/>
              <a:t>‹#›</a:t>
            </a:fld>
            <a:endParaRPr lang="cs-CZ"/>
          </a:p>
        </p:txBody>
      </p:sp>
    </p:spTree>
    <p:extLst>
      <p:ext uri="{BB962C8B-B14F-4D97-AF65-F5344CB8AC3E}">
        <p14:creationId xmlns:p14="http://schemas.microsoft.com/office/powerpoint/2010/main" val="370446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2D17B6E-4D73-4451-BFBE-AD093870FDDC}" type="slidenum">
              <a:rPr lang="cs-CZ" smtClean="0"/>
              <a:t>1</a:t>
            </a:fld>
            <a:endParaRPr lang="cs-CZ"/>
          </a:p>
        </p:txBody>
      </p:sp>
    </p:spTree>
    <p:extLst>
      <p:ext uri="{BB962C8B-B14F-4D97-AF65-F5344CB8AC3E}">
        <p14:creationId xmlns:p14="http://schemas.microsoft.com/office/powerpoint/2010/main" val="678740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0AD7FF0E-1D5E-4F02-BD4B-064F00A83B5F}" type="datetimeFigureOut">
              <a:rPr lang="cs-CZ" smtClean="0"/>
              <a:t>17.09.2019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008941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7FF0E-1D5E-4F02-BD4B-064F00A83B5F}" type="datetimeFigureOut">
              <a:rPr lang="cs-CZ" smtClean="0"/>
              <a:t>17.09.2019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229739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7FF0E-1D5E-4F02-BD4B-064F00A83B5F}" type="datetimeFigureOut">
              <a:rPr lang="cs-CZ" smtClean="0"/>
              <a:t>17.09.2019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49536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7FF0E-1D5E-4F02-BD4B-064F00A83B5F}" type="datetimeFigureOut">
              <a:rPr lang="cs-CZ" smtClean="0"/>
              <a:t>17.09.2019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413971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0AD7FF0E-1D5E-4F02-BD4B-064F00A83B5F}" type="datetimeFigureOut">
              <a:rPr lang="cs-CZ" smtClean="0"/>
              <a:t>17.09.2019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02056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0AD7FF0E-1D5E-4F02-BD4B-064F00A83B5F}" type="datetimeFigureOut">
              <a:rPr lang="cs-CZ" smtClean="0"/>
              <a:t>17.09.2019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357407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0AD7FF0E-1D5E-4F02-BD4B-064F00A83B5F}" type="datetimeFigureOut">
              <a:rPr lang="cs-CZ" smtClean="0"/>
              <a:t>17.09.2019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2589431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0AD7FF0E-1D5E-4F02-BD4B-064F00A83B5F}" type="datetimeFigureOut">
              <a:rPr lang="cs-CZ" smtClean="0"/>
              <a:t>17.09.2019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2421261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AD7FF0E-1D5E-4F02-BD4B-064F00A83B5F}" type="datetimeFigureOut">
              <a:rPr lang="cs-CZ" smtClean="0"/>
              <a:t>17.09.2019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633906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0AD7FF0E-1D5E-4F02-BD4B-064F00A83B5F}" type="datetimeFigureOut">
              <a:rPr lang="cs-CZ" smtClean="0"/>
              <a:t>17.09.2019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277927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0AD7FF0E-1D5E-4F02-BD4B-064F00A83B5F}" type="datetimeFigureOut">
              <a:rPr lang="cs-CZ" smtClean="0"/>
              <a:t>17.09.2019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740532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7FF0E-1D5E-4F02-BD4B-064F00A83B5F}" type="datetimeFigureOut">
              <a:rPr lang="cs-CZ" smtClean="0"/>
              <a:t>17.09.2019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E160F-AE33-4E2B-832F-AAE1941BCBD8}" type="slidenum">
              <a:rPr lang="cs-CZ" smtClean="0"/>
              <a:t>‹#›</a:t>
            </a:fld>
            <a:endParaRPr lang="cs-CZ"/>
          </a:p>
        </p:txBody>
      </p:sp>
    </p:spTree>
    <p:extLst>
      <p:ext uri="{BB962C8B-B14F-4D97-AF65-F5344CB8AC3E}">
        <p14:creationId xmlns:p14="http://schemas.microsoft.com/office/powerpoint/2010/main" val="1729292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hyperlink" Target="mailto:miki@econ.muni.c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dirty="0"/>
              <a:t>Operation Management (OM) </a:t>
            </a:r>
            <a:r>
              <a:rPr lang="cs-CZ" sz="3200" dirty="0" err="1">
                <a:solidFill>
                  <a:srgbClr val="0070C0"/>
                </a:solidFill>
              </a:rPr>
              <a:t>Prerequisites-first</a:t>
            </a:r>
            <a:r>
              <a:rPr lang="cs-CZ" sz="3200" dirty="0">
                <a:solidFill>
                  <a:srgbClr val="0070C0"/>
                </a:solidFill>
              </a:rPr>
              <a:t> </a:t>
            </a:r>
            <a:r>
              <a:rPr lang="cs-CZ" sz="3200" dirty="0" err="1">
                <a:solidFill>
                  <a:srgbClr val="0070C0"/>
                </a:solidFill>
              </a:rPr>
              <a:t>lesson</a:t>
            </a:r>
            <a:r>
              <a:rPr lang="cs-CZ" sz="3200" dirty="0">
                <a:solidFill>
                  <a:srgbClr val="0070C0"/>
                </a:solidFill>
              </a:rPr>
              <a:t> and </a:t>
            </a:r>
            <a:r>
              <a:rPr lang="cs-CZ" sz="3200" dirty="0" err="1">
                <a:solidFill>
                  <a:srgbClr val="0070C0"/>
                </a:solidFill>
              </a:rPr>
              <a:t>file</a:t>
            </a:r>
            <a:endParaRPr lang="en-US" sz="3200" dirty="0">
              <a:solidFill>
                <a:srgbClr val="0070C0"/>
              </a:solidFill>
            </a:endParaRPr>
          </a:p>
        </p:txBody>
      </p:sp>
      <p:sp>
        <p:nvSpPr>
          <p:cNvPr id="3" name="Podnadpis 2"/>
          <p:cNvSpPr>
            <a:spLocks noGrp="1"/>
          </p:cNvSpPr>
          <p:nvPr>
            <p:ph type="subTitle" idx="1"/>
          </p:nvPr>
        </p:nvSpPr>
        <p:spPr/>
        <p:txBody>
          <a:bodyPr>
            <a:normAutofit/>
          </a:bodyPr>
          <a:lstStyle/>
          <a:p>
            <a:r>
              <a:rPr lang="en-ZA" sz="1800" dirty="0" err="1"/>
              <a:t>Ing.J.Skorkovský</a:t>
            </a:r>
            <a:r>
              <a:rPr lang="en-ZA" sz="1800" dirty="0"/>
              <a:t>, </a:t>
            </a:r>
            <a:r>
              <a:rPr lang="en-ZA" sz="1800" dirty="0" err="1"/>
              <a:t>CSc</a:t>
            </a:r>
            <a:r>
              <a:rPr lang="en-ZA" sz="1800" dirty="0"/>
              <a:t>,</a:t>
            </a:r>
          </a:p>
          <a:p>
            <a:r>
              <a:rPr lang="en-ZA" sz="1800" dirty="0"/>
              <a:t>Department of Corporate Economy</a:t>
            </a:r>
          </a:p>
          <a:p>
            <a:r>
              <a:rPr lang="en-ZA" sz="1800" dirty="0"/>
              <a:t>FACULTY OF ECONOMICS AND ADMINISTRATION</a:t>
            </a:r>
          </a:p>
          <a:p>
            <a:r>
              <a:rPr lang="en-ZA" sz="1800" dirty="0"/>
              <a:t>Masaryk University Brno</a:t>
            </a:r>
          </a:p>
          <a:p>
            <a:r>
              <a:rPr lang="en-ZA" sz="1800" dirty="0"/>
              <a:t>Czech Republic</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05" y="3861048"/>
            <a:ext cx="806202" cy="1085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933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Nadpis 3"/>
          <p:cNvSpPr>
            <a:spLocks noGrp="1"/>
          </p:cNvSpPr>
          <p:nvPr>
            <p:ph type="title"/>
          </p:nvPr>
        </p:nvSpPr>
        <p:spPr>
          <a:xfrm>
            <a:off x="1979712" y="4509120"/>
            <a:ext cx="5486400" cy="566738"/>
          </a:xfrm>
        </p:spPr>
        <p:txBody>
          <a:bodyPr/>
          <a:lstStyle/>
          <a:p>
            <a:pPr algn="ctr"/>
            <a:r>
              <a:rPr lang="cs-CZ" dirty="0" err="1"/>
              <a:t>Thanks</a:t>
            </a:r>
            <a:r>
              <a:rPr lang="cs-CZ" dirty="0"/>
              <a:t> </a:t>
            </a:r>
            <a:r>
              <a:rPr lang="cs-CZ" dirty="0" err="1"/>
              <a:t>for</a:t>
            </a:r>
            <a:r>
              <a:rPr lang="cs-CZ" dirty="0"/>
              <a:t> </a:t>
            </a:r>
            <a:r>
              <a:rPr lang="cs-CZ" dirty="0" err="1"/>
              <a:t>your</a:t>
            </a:r>
            <a:r>
              <a:rPr lang="cs-CZ" dirty="0"/>
              <a:t> </a:t>
            </a:r>
            <a:r>
              <a:rPr lang="cs-CZ" dirty="0" err="1"/>
              <a:t>attention</a:t>
            </a:r>
            <a:endParaRPr lang="cs-CZ" dirty="0"/>
          </a:p>
        </p:txBody>
      </p:sp>
      <p:pic>
        <p:nvPicPr>
          <p:cNvPr id="7" name="Zástupný symbol pro obrázek 6"/>
          <p:cNvPicPr>
            <a:picLocks noGrp="1" noChangeAspect="1"/>
          </p:cNvPicPr>
          <p:nvPr>
            <p:ph type="pic" idx="1"/>
          </p:nvPr>
        </p:nvPicPr>
        <p:blipFill>
          <a:blip r:embed="rId2">
            <a:extLst>
              <a:ext uri="{28A0092B-C50C-407E-A947-70E740481C1C}">
                <a14:useLocalDpi xmlns:a14="http://schemas.microsoft.com/office/drawing/2010/main" val="0"/>
              </a:ext>
            </a:extLst>
          </a:blip>
          <a:srcRect t="8725" b="8725"/>
          <a:stretch>
            <a:fillRect/>
          </a:stretch>
        </p:blipFill>
        <p:spPr>
          <a:xfrm>
            <a:off x="3347864" y="2348880"/>
            <a:ext cx="2562672" cy="1922004"/>
          </a:xfrm>
        </p:spPr>
      </p:pic>
    </p:spTree>
    <p:extLst>
      <p:ext uri="{BB962C8B-B14F-4D97-AF65-F5344CB8AC3E}">
        <p14:creationId xmlns:p14="http://schemas.microsoft.com/office/powerpoint/2010/main" val="2491553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dirty="0"/>
              <a:t>Coordinates</a:t>
            </a:r>
            <a:r>
              <a:rPr lang="cs-CZ" dirty="0"/>
              <a:t> </a:t>
            </a:r>
            <a:r>
              <a:rPr lang="en-US" sz="1800" dirty="0"/>
              <a:t>(will be part of OM Intro as well)</a:t>
            </a:r>
          </a:p>
        </p:txBody>
      </p:sp>
      <p:sp>
        <p:nvSpPr>
          <p:cNvPr id="3" name="Zástupný symbol pro obsah 2"/>
          <p:cNvSpPr>
            <a:spLocks noGrp="1"/>
          </p:cNvSpPr>
          <p:nvPr>
            <p:ph idx="1"/>
          </p:nvPr>
        </p:nvSpPr>
        <p:spPr/>
        <p:txBody>
          <a:bodyPr>
            <a:normAutofit fontScale="62500" lnSpcReduction="20000"/>
          </a:bodyPr>
          <a:lstStyle/>
          <a:p>
            <a:r>
              <a:rPr lang="en-GB" sz="2400" b="1" dirty="0"/>
              <a:t>Lecturer :</a:t>
            </a:r>
            <a:r>
              <a:rPr lang="en-GB" sz="2400" dirty="0"/>
              <a:t> </a:t>
            </a:r>
            <a:r>
              <a:rPr lang="en-GB" sz="2400" dirty="0" err="1"/>
              <a:t>Ing.Jaromír</a:t>
            </a:r>
            <a:r>
              <a:rPr lang="en-GB" sz="2400" dirty="0"/>
              <a:t> </a:t>
            </a:r>
            <a:r>
              <a:rPr lang="en-GB" sz="2400" dirty="0" err="1"/>
              <a:t>Skorkovský</a:t>
            </a:r>
            <a:r>
              <a:rPr lang="en-GB" sz="2400" dirty="0"/>
              <a:t>, </a:t>
            </a:r>
            <a:r>
              <a:rPr lang="en-GB" sz="2400" dirty="0" err="1"/>
              <a:t>CSc</a:t>
            </a:r>
            <a:r>
              <a:rPr lang="en-GB" sz="2400" dirty="0"/>
              <a:t>.</a:t>
            </a:r>
          </a:p>
          <a:p>
            <a:pPr lvl="1"/>
            <a:r>
              <a:rPr lang="en-GB" sz="2400" dirty="0"/>
              <a:t>Department of Corporate Economy (5th floor)</a:t>
            </a:r>
          </a:p>
          <a:p>
            <a:pPr lvl="1"/>
            <a:r>
              <a:rPr lang="en-GB" sz="2400" dirty="0">
                <a:hlinkClick r:id="rId2"/>
              </a:rPr>
              <a:t>miki@econ.muni.cz</a:t>
            </a:r>
            <a:endParaRPr lang="en-GB" sz="2400" dirty="0"/>
          </a:p>
          <a:p>
            <a:pPr lvl="1"/>
            <a:r>
              <a:rPr lang="en-GB" sz="2400" dirty="0"/>
              <a:t>+420 731113517</a:t>
            </a:r>
          </a:p>
          <a:p>
            <a:r>
              <a:rPr lang="en-GB" sz="2400" b="1" dirty="0"/>
              <a:t>Study material : </a:t>
            </a:r>
            <a:r>
              <a:rPr lang="en-GB" sz="2400" dirty="0"/>
              <a:t>will be updated regularly after every lesson (is.muni.cz)</a:t>
            </a:r>
          </a:p>
          <a:p>
            <a:r>
              <a:rPr lang="en-GB" sz="2400" dirty="0"/>
              <a:t>So far there is a lot of material there but mind you that nearly every part will be slightly or more heavily modified this year. So the correct material will have at the end of its name specification …2019 </a:t>
            </a:r>
            <a:r>
              <a:rPr lang="en-GB" sz="2400" dirty="0" err="1"/>
              <a:t>mmdd</a:t>
            </a:r>
            <a:r>
              <a:rPr lang="en-GB" sz="2400" dirty="0"/>
              <a:t> e.g. 20190916 if not specified otherwise in advance</a:t>
            </a:r>
          </a:p>
          <a:p>
            <a:r>
              <a:rPr lang="en-GB" sz="2400" b="1" dirty="0"/>
              <a:t>Attendance :</a:t>
            </a:r>
            <a:r>
              <a:rPr lang="en-GB" sz="2400" dirty="0"/>
              <a:t> seminar and lectures  are obligatory – see subject specification (is.muni.cz) – first vital condition to be  admitted to exam)</a:t>
            </a:r>
          </a:p>
          <a:p>
            <a:r>
              <a:rPr lang="en-GB" sz="2400" b="1" dirty="0"/>
              <a:t>Excuses :</a:t>
            </a:r>
            <a:r>
              <a:rPr lang="en-GB" sz="2400" dirty="0"/>
              <a:t> if serious reason emerges- </a:t>
            </a:r>
            <a:r>
              <a:rPr lang="en-GB" sz="2400" b="1" dirty="0">
                <a:solidFill>
                  <a:srgbClr val="FF0000"/>
                </a:solidFill>
              </a:rPr>
              <a:t>only written form is accepted   </a:t>
            </a:r>
          </a:p>
          <a:p>
            <a:r>
              <a:rPr lang="en-GB" sz="2400" b="1" dirty="0"/>
              <a:t>Seminar work </a:t>
            </a:r>
            <a:r>
              <a:rPr lang="en-GB" sz="2400" dirty="0"/>
              <a:t>: will be assigned after some theory will be presented. Accepted seminar work is the second condition to be  admitted to an exam. Assign time:</a:t>
            </a:r>
            <a:r>
              <a:rPr lang="cs-CZ" sz="2400" dirty="0"/>
              <a:t> </a:t>
            </a:r>
            <a:r>
              <a:rPr lang="en-GB" sz="2400" dirty="0"/>
              <a:t>4.11.2019 and 6.11.2019</a:t>
            </a:r>
          </a:p>
          <a:p>
            <a:r>
              <a:rPr lang="en-GB" sz="2400" b="1" dirty="0"/>
              <a:t>Tuition plan : </a:t>
            </a:r>
            <a:r>
              <a:rPr lang="en-GB" sz="2400" dirty="0"/>
              <a:t>at the </a:t>
            </a:r>
            <a:r>
              <a:rPr lang="en-GB" sz="2400" b="1" dirty="0">
                <a:solidFill>
                  <a:srgbClr val="FF0000"/>
                </a:solidFill>
              </a:rPr>
              <a:t>end </a:t>
            </a:r>
            <a:r>
              <a:rPr lang="en-GB" sz="2400" dirty="0"/>
              <a:t>of this slide show  </a:t>
            </a:r>
          </a:p>
          <a:p>
            <a:r>
              <a:rPr lang="en-GB" sz="2400" dirty="0"/>
              <a:t>Name of the tuition plan file : Tuition plan for both groups AOMA and AOPR_20180808</a:t>
            </a:r>
          </a:p>
          <a:p>
            <a:r>
              <a:rPr lang="en-GB" sz="2400" dirty="0"/>
              <a:t>Locations: AOPR: P312 (308) and VT206, AOMA:</a:t>
            </a:r>
            <a:r>
              <a:rPr lang="cs-CZ" sz="2400" dirty="0"/>
              <a:t> </a:t>
            </a:r>
            <a:r>
              <a:rPr lang="en-GB" sz="2400" dirty="0"/>
              <a:t>VT206 if not specified otherwise  </a:t>
            </a:r>
          </a:p>
          <a:p>
            <a:endParaRPr lang="en-ZA" dirty="0"/>
          </a:p>
          <a:p>
            <a:pPr marL="0" indent="0">
              <a:buNone/>
            </a:pPr>
            <a:r>
              <a:rPr lang="en-ZA" dirty="0"/>
              <a:t> </a:t>
            </a:r>
          </a:p>
        </p:txBody>
      </p:sp>
    </p:spTree>
    <p:extLst>
      <p:ext uri="{BB962C8B-B14F-4D97-AF65-F5344CB8AC3E}">
        <p14:creationId xmlns:p14="http://schemas.microsoft.com/office/powerpoint/2010/main" val="2488366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a:t>Basic synergy</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896" y="1818607"/>
            <a:ext cx="2815517" cy="16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529" y="1817682"/>
            <a:ext cx="270510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350" y="4138193"/>
            <a:ext cx="2740607" cy="174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6529" y="4138193"/>
            <a:ext cx="2705100" cy="17473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ovéPole 3"/>
          <p:cNvSpPr txBox="1"/>
          <p:nvPr/>
        </p:nvSpPr>
        <p:spPr>
          <a:xfrm>
            <a:off x="4446220" y="1412776"/>
            <a:ext cx="1948547" cy="307777"/>
          </a:xfrm>
          <a:prstGeom prst="rect">
            <a:avLst/>
          </a:prstGeom>
          <a:noFill/>
        </p:spPr>
        <p:txBody>
          <a:bodyPr wrap="none" rtlCol="0">
            <a:spAutoFit/>
          </a:bodyPr>
          <a:lstStyle/>
          <a:p>
            <a:r>
              <a:rPr lang="en-ZA" sz="1400" b="1" dirty="0"/>
              <a:t>Accounting department</a:t>
            </a:r>
          </a:p>
        </p:txBody>
      </p:sp>
      <p:sp>
        <p:nvSpPr>
          <p:cNvPr id="9" name="TextovéPole 8"/>
          <p:cNvSpPr txBox="1"/>
          <p:nvPr/>
        </p:nvSpPr>
        <p:spPr>
          <a:xfrm>
            <a:off x="1253863" y="1414200"/>
            <a:ext cx="1929759" cy="307777"/>
          </a:xfrm>
          <a:prstGeom prst="rect">
            <a:avLst/>
          </a:prstGeom>
          <a:noFill/>
        </p:spPr>
        <p:txBody>
          <a:bodyPr wrap="none" rtlCol="0">
            <a:spAutoFit/>
          </a:bodyPr>
          <a:lstStyle/>
          <a:p>
            <a:r>
              <a:rPr lang="en-US" sz="1400" b="1" dirty="0"/>
              <a:t>Shop floor (production)</a:t>
            </a:r>
          </a:p>
        </p:txBody>
      </p:sp>
      <p:sp>
        <p:nvSpPr>
          <p:cNvPr id="10" name="TextovéPole 9"/>
          <p:cNvSpPr txBox="1"/>
          <p:nvPr/>
        </p:nvSpPr>
        <p:spPr>
          <a:xfrm>
            <a:off x="1246148" y="3707159"/>
            <a:ext cx="1072281" cy="307777"/>
          </a:xfrm>
          <a:prstGeom prst="rect">
            <a:avLst/>
          </a:prstGeom>
          <a:noFill/>
        </p:spPr>
        <p:txBody>
          <a:bodyPr wrap="none" rtlCol="0">
            <a:spAutoFit/>
          </a:bodyPr>
          <a:lstStyle/>
          <a:p>
            <a:r>
              <a:rPr lang="en-ZA" sz="1400" b="1" dirty="0"/>
              <a:t>Warehouse </a:t>
            </a:r>
          </a:p>
        </p:txBody>
      </p:sp>
      <p:sp>
        <p:nvSpPr>
          <p:cNvPr id="11" name="TextovéPole 10"/>
          <p:cNvSpPr txBox="1"/>
          <p:nvPr/>
        </p:nvSpPr>
        <p:spPr>
          <a:xfrm>
            <a:off x="4788023" y="3707159"/>
            <a:ext cx="1685013" cy="307777"/>
          </a:xfrm>
          <a:prstGeom prst="rect">
            <a:avLst/>
          </a:prstGeom>
          <a:noFill/>
        </p:spPr>
        <p:txBody>
          <a:bodyPr wrap="none" rtlCol="0">
            <a:spAutoFit/>
          </a:bodyPr>
          <a:lstStyle/>
          <a:p>
            <a:r>
              <a:rPr lang="en-ZA" sz="1400" b="1" dirty="0"/>
              <a:t>Selling department </a:t>
            </a:r>
          </a:p>
        </p:txBody>
      </p:sp>
      <p:sp>
        <p:nvSpPr>
          <p:cNvPr id="5" name="Ovál 4"/>
          <p:cNvSpPr/>
          <p:nvPr/>
        </p:nvSpPr>
        <p:spPr>
          <a:xfrm>
            <a:off x="2843808" y="2852936"/>
            <a:ext cx="2016224" cy="1800200"/>
          </a:xfrm>
          <a:prstGeom prst="ellipse">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3361144" y="3493100"/>
            <a:ext cx="981551" cy="584775"/>
          </a:xfrm>
          <a:prstGeom prst="rect">
            <a:avLst/>
          </a:prstGeom>
          <a:noFill/>
        </p:spPr>
        <p:txBody>
          <a:bodyPr wrap="none" lIns="91440" tIns="45720" rIns="91440" bIns="45720">
            <a:spAutoFit/>
          </a:bodyPr>
          <a:lstStyle/>
          <a:p>
            <a:pPr algn="ctr"/>
            <a:r>
              <a:rPr lang="cs-CZ" sz="3200" b="1" cap="none" spc="0" dirty="0">
                <a:ln w="1905"/>
                <a:solidFill>
                  <a:srgbClr val="0070C0"/>
                </a:solidFill>
                <a:effectLst>
                  <a:innerShdw blurRad="69850" dist="43180" dir="5400000">
                    <a:srgbClr val="000000">
                      <a:alpha val="65000"/>
                    </a:srgbClr>
                  </a:innerShdw>
                </a:effectLst>
              </a:rPr>
              <a:t>Data</a:t>
            </a:r>
          </a:p>
        </p:txBody>
      </p:sp>
    </p:spTree>
    <p:extLst>
      <p:ext uri="{BB962C8B-B14F-4D97-AF65-F5344CB8AC3E}">
        <p14:creationId xmlns:p14="http://schemas.microsoft.com/office/powerpoint/2010/main" val="2670526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b="1" dirty="0"/>
            </a:br>
            <a:r>
              <a:rPr lang="en-US" b="1" dirty="0"/>
              <a:t>Shop floor (production)</a:t>
            </a:r>
            <a:br>
              <a:rPr lang="en-US" b="1" dirty="0"/>
            </a:br>
            <a:endParaRPr lang="cs-CZ"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440" y="1818607"/>
            <a:ext cx="3273949" cy="2258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ástupný symbol pro obsah 2"/>
          <p:cNvSpPr>
            <a:spLocks noGrp="1"/>
          </p:cNvSpPr>
          <p:nvPr>
            <p:ph idx="1"/>
          </p:nvPr>
        </p:nvSpPr>
        <p:spPr>
          <a:xfrm>
            <a:off x="4283968" y="1600200"/>
            <a:ext cx="4402832" cy="4525963"/>
          </a:xfrm>
        </p:spPr>
        <p:txBody>
          <a:bodyPr>
            <a:normAutofit/>
          </a:bodyPr>
          <a:lstStyle/>
          <a:p>
            <a:r>
              <a:rPr lang="en-US" sz="1800" dirty="0"/>
              <a:t>Do we have enough material (items)?</a:t>
            </a:r>
          </a:p>
          <a:p>
            <a:pPr lvl="1"/>
            <a:r>
              <a:rPr lang="en-US" sz="1400" dirty="0"/>
              <a:t>Connection to </a:t>
            </a:r>
            <a:r>
              <a:rPr lang="cs-CZ" sz="1400" dirty="0"/>
              <a:t>I</a:t>
            </a:r>
            <a:r>
              <a:rPr lang="en-US" sz="1400" dirty="0" err="1"/>
              <a:t>nventory</a:t>
            </a:r>
            <a:endParaRPr lang="en-US" sz="1400" dirty="0"/>
          </a:p>
          <a:p>
            <a:pPr lvl="1"/>
            <a:r>
              <a:rPr lang="en-US" sz="1400" dirty="0"/>
              <a:t>Connection to Suppliers</a:t>
            </a:r>
          </a:p>
          <a:p>
            <a:pPr lvl="1"/>
            <a:r>
              <a:rPr lang="en-US" sz="1400" dirty="0"/>
              <a:t>Connection to </a:t>
            </a:r>
            <a:r>
              <a:rPr lang="cs-CZ" sz="1400" dirty="0"/>
              <a:t>D</a:t>
            </a:r>
            <a:r>
              <a:rPr lang="en-US" sz="1400" dirty="0" err="1"/>
              <a:t>emand</a:t>
            </a:r>
            <a:r>
              <a:rPr lang="en-US" sz="1400" dirty="0"/>
              <a:t> (Customers)</a:t>
            </a:r>
          </a:p>
          <a:p>
            <a:r>
              <a:rPr lang="en-US" sz="1800" dirty="0"/>
              <a:t>Do we have enough capacity (resources)</a:t>
            </a:r>
          </a:p>
          <a:p>
            <a:pPr lvl="1"/>
            <a:r>
              <a:rPr lang="en-US" sz="1400" dirty="0"/>
              <a:t>Machines (shifts, capacities, breakdowns,..) </a:t>
            </a:r>
          </a:p>
          <a:p>
            <a:pPr lvl="1"/>
            <a:r>
              <a:rPr lang="en-US" sz="1400" dirty="0"/>
              <a:t>Workers (loss of working hours, skills,</a:t>
            </a:r>
            <a:r>
              <a:rPr lang="cs-CZ" sz="1400" dirty="0"/>
              <a:t>..</a:t>
            </a:r>
            <a:r>
              <a:rPr lang="en-US" sz="1400" dirty="0"/>
              <a:t>) </a:t>
            </a:r>
          </a:p>
          <a:p>
            <a:r>
              <a:rPr lang="en-US" sz="1800" dirty="0"/>
              <a:t>Production planning </a:t>
            </a:r>
          </a:p>
          <a:p>
            <a:pPr lvl="1"/>
            <a:r>
              <a:rPr lang="en-US" sz="1400" dirty="0"/>
              <a:t>Due dates </a:t>
            </a:r>
          </a:p>
          <a:p>
            <a:pPr lvl="1"/>
            <a:r>
              <a:rPr lang="en-US" sz="1400" dirty="0"/>
              <a:t>Capacity and material availability </a:t>
            </a:r>
          </a:p>
          <a:p>
            <a:r>
              <a:rPr lang="en-US" sz="1800" dirty="0"/>
              <a:t>And many, many more</a:t>
            </a:r>
          </a:p>
          <a:p>
            <a:endParaRPr lang="cs-CZ" sz="1800" dirty="0"/>
          </a:p>
        </p:txBody>
      </p:sp>
    </p:spTree>
    <p:extLst>
      <p:ext uri="{BB962C8B-B14F-4D97-AF65-F5344CB8AC3E}">
        <p14:creationId xmlns:p14="http://schemas.microsoft.com/office/powerpoint/2010/main" val="1214494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b="1" dirty="0"/>
              <a:t>Warehouse</a:t>
            </a:r>
            <a:r>
              <a:rPr lang="cs-CZ" b="1" dirty="0"/>
              <a:t> management</a:t>
            </a:r>
            <a:endParaRPr lang="cs-CZ" dirty="0"/>
          </a:p>
        </p:txBody>
      </p:sp>
      <p:sp>
        <p:nvSpPr>
          <p:cNvPr id="3" name="Zástupný symbol pro obsah 2"/>
          <p:cNvSpPr>
            <a:spLocks noGrp="1"/>
          </p:cNvSpPr>
          <p:nvPr>
            <p:ph idx="1"/>
          </p:nvPr>
        </p:nvSpPr>
        <p:spPr>
          <a:xfrm>
            <a:off x="4572000" y="1600200"/>
            <a:ext cx="4114800" cy="4525963"/>
          </a:xfrm>
        </p:spPr>
        <p:txBody>
          <a:bodyPr>
            <a:normAutofit/>
          </a:bodyPr>
          <a:lstStyle/>
          <a:p>
            <a:r>
              <a:rPr lang="en-ZA" sz="1800" dirty="0"/>
              <a:t>Locations of item (racks , bins,..)</a:t>
            </a:r>
          </a:p>
          <a:p>
            <a:r>
              <a:rPr lang="en-ZA" sz="1800" dirty="0"/>
              <a:t>Receiving </a:t>
            </a:r>
          </a:p>
          <a:p>
            <a:r>
              <a:rPr lang="en-ZA" sz="1800" dirty="0"/>
              <a:t>Put-away</a:t>
            </a:r>
          </a:p>
          <a:p>
            <a:r>
              <a:rPr lang="en-ZA" sz="1800" dirty="0"/>
              <a:t>Picking </a:t>
            </a:r>
          </a:p>
          <a:p>
            <a:r>
              <a:rPr lang="en-ZA" sz="1800" dirty="0"/>
              <a:t>Shipping </a:t>
            </a:r>
          </a:p>
          <a:p>
            <a:r>
              <a:rPr lang="en-ZA" sz="1800" dirty="0"/>
              <a:t>Quantity to be ordered </a:t>
            </a:r>
          </a:p>
          <a:p>
            <a:r>
              <a:rPr lang="en-ZA" sz="1800" dirty="0"/>
              <a:t>Inventory costing  </a:t>
            </a:r>
          </a:p>
          <a:p>
            <a:r>
              <a:rPr lang="en-ZA" sz="1800" dirty="0"/>
              <a:t>Transport of item </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894" y="1628800"/>
            <a:ext cx="3388175"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2201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b="1" dirty="0"/>
              <a:t>Sales orders (Sales management</a:t>
            </a:r>
            <a:r>
              <a:rPr lang="cs-CZ" b="1" dirty="0"/>
              <a:t>)</a:t>
            </a:r>
            <a:endParaRPr lang="cs-CZ"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00808"/>
            <a:ext cx="3341170" cy="22322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Zástupný symbol pro obsah 2"/>
          <p:cNvSpPr>
            <a:spLocks noGrp="1"/>
          </p:cNvSpPr>
          <p:nvPr>
            <p:ph idx="1"/>
          </p:nvPr>
        </p:nvSpPr>
        <p:spPr>
          <a:xfrm>
            <a:off x="4427984" y="1600200"/>
            <a:ext cx="4258816" cy="4525963"/>
          </a:xfrm>
        </p:spPr>
        <p:txBody>
          <a:bodyPr>
            <a:normAutofit/>
          </a:bodyPr>
          <a:lstStyle/>
          <a:p>
            <a:r>
              <a:rPr lang="en-ZA" sz="1800" b="1" dirty="0"/>
              <a:t>1 000 0000 USD question </a:t>
            </a:r>
            <a:r>
              <a:rPr lang="en-ZA" sz="1800" dirty="0"/>
              <a:t>: do we real</a:t>
            </a:r>
            <a:r>
              <a:rPr lang="cs-CZ" sz="1800" dirty="0"/>
              <a:t>l</a:t>
            </a:r>
            <a:r>
              <a:rPr lang="en-ZA" sz="1800" dirty="0"/>
              <a:t>y have profits? </a:t>
            </a:r>
          </a:p>
          <a:p>
            <a:r>
              <a:rPr lang="en-ZA" sz="1800" dirty="0"/>
              <a:t>Selling price construction (di</a:t>
            </a:r>
            <a:r>
              <a:rPr lang="cs-CZ" sz="1800" dirty="0"/>
              <a:t>s</a:t>
            </a:r>
            <a:r>
              <a:rPr lang="en-ZA" sz="1800" dirty="0"/>
              <a:t>counts,..)  </a:t>
            </a:r>
          </a:p>
          <a:p>
            <a:r>
              <a:rPr lang="en-ZA" sz="1800" dirty="0"/>
              <a:t>Cost of good sold </a:t>
            </a:r>
          </a:p>
          <a:p>
            <a:r>
              <a:rPr lang="en-ZA" sz="1800" dirty="0"/>
              <a:t>Order management </a:t>
            </a:r>
          </a:p>
          <a:p>
            <a:r>
              <a:rPr lang="en-ZA" sz="1800" dirty="0"/>
              <a:t>Customer balances </a:t>
            </a:r>
          </a:p>
          <a:p>
            <a:r>
              <a:rPr lang="en-ZA" sz="1800" dirty="0"/>
              <a:t>Reminders </a:t>
            </a:r>
          </a:p>
          <a:p>
            <a:r>
              <a:rPr lang="cs-CZ" sz="1800" dirty="0"/>
              <a:t>…….</a:t>
            </a:r>
          </a:p>
        </p:txBody>
      </p:sp>
    </p:spTree>
    <p:extLst>
      <p:ext uri="{BB962C8B-B14F-4D97-AF65-F5344CB8AC3E}">
        <p14:creationId xmlns:p14="http://schemas.microsoft.com/office/powerpoint/2010/main" val="525489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Finance management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38390"/>
            <a:ext cx="3501602" cy="219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ástupný symbol pro obsah 2"/>
          <p:cNvSpPr>
            <a:spLocks noGrp="1"/>
          </p:cNvSpPr>
          <p:nvPr>
            <p:ph idx="1"/>
          </p:nvPr>
        </p:nvSpPr>
        <p:spPr>
          <a:xfrm>
            <a:off x="4572000" y="1600200"/>
            <a:ext cx="4114800" cy="4525963"/>
          </a:xfrm>
        </p:spPr>
        <p:txBody>
          <a:bodyPr>
            <a:normAutofit/>
          </a:bodyPr>
          <a:lstStyle/>
          <a:p>
            <a:r>
              <a:rPr lang="en-US" sz="1800" dirty="0"/>
              <a:t>General Ledger area</a:t>
            </a:r>
          </a:p>
          <a:p>
            <a:r>
              <a:rPr lang="en-US" sz="1800" dirty="0"/>
              <a:t>Posting invoices</a:t>
            </a:r>
          </a:p>
          <a:p>
            <a:r>
              <a:rPr lang="en-US" sz="1800" dirty="0"/>
              <a:t>Bank management </a:t>
            </a:r>
          </a:p>
          <a:p>
            <a:r>
              <a:rPr lang="en-US" sz="1800" dirty="0"/>
              <a:t>Receivables, payables </a:t>
            </a:r>
          </a:p>
          <a:p>
            <a:r>
              <a:rPr lang="en-US" sz="1800" dirty="0"/>
              <a:t>Taxes </a:t>
            </a:r>
          </a:p>
          <a:p>
            <a:r>
              <a:rPr lang="en-US" sz="1800" dirty="0"/>
              <a:t>Cost management </a:t>
            </a:r>
          </a:p>
          <a:p>
            <a:r>
              <a:rPr lang="en-US" sz="1800" dirty="0"/>
              <a:t>…….</a:t>
            </a:r>
          </a:p>
        </p:txBody>
      </p:sp>
    </p:spTree>
    <p:extLst>
      <p:ext uri="{BB962C8B-B14F-4D97-AF65-F5344CB8AC3E}">
        <p14:creationId xmlns:p14="http://schemas.microsoft.com/office/powerpoint/2010/main" val="1120778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Synergy</a:t>
            </a: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6365" y="3901973"/>
            <a:ext cx="3605375" cy="1719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700808"/>
            <a:ext cx="1240001" cy="746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271" y="2636912"/>
            <a:ext cx="1202546" cy="753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3540752"/>
            <a:ext cx="1259406" cy="80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4476678"/>
            <a:ext cx="1178542" cy="7365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Obousměrná vodorovná šipka 4"/>
          <p:cNvSpPr/>
          <p:nvPr/>
        </p:nvSpPr>
        <p:spPr>
          <a:xfrm>
            <a:off x="1907704" y="2564904"/>
            <a:ext cx="1512168" cy="8977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Data</a:t>
            </a:r>
          </a:p>
        </p:txBody>
      </p:sp>
      <p:cxnSp>
        <p:nvCxnSpPr>
          <p:cNvPr id="14" name="Přímá spojnice 13"/>
          <p:cNvCxnSpPr/>
          <p:nvPr/>
        </p:nvCxnSpPr>
        <p:spPr>
          <a:xfrm>
            <a:off x="1886050" y="1700808"/>
            <a:ext cx="0" cy="34563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5409" y="1948842"/>
            <a:ext cx="2427288" cy="18338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4"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6296" y="2755018"/>
            <a:ext cx="1597458" cy="1027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Obousměrná vodorovná šipka 19"/>
          <p:cNvSpPr/>
          <p:nvPr/>
        </p:nvSpPr>
        <p:spPr>
          <a:xfrm>
            <a:off x="5940152" y="2549241"/>
            <a:ext cx="1296144" cy="8977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Data</a:t>
            </a:r>
          </a:p>
        </p:txBody>
      </p:sp>
      <p:sp>
        <p:nvSpPr>
          <p:cNvPr id="15" name="Obdélník 14"/>
          <p:cNvSpPr/>
          <p:nvPr/>
        </p:nvSpPr>
        <p:spPr>
          <a:xfrm>
            <a:off x="467544" y="5877272"/>
            <a:ext cx="820891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Operation management methods</a:t>
            </a:r>
          </a:p>
        </p:txBody>
      </p:sp>
    </p:spTree>
    <p:extLst>
      <p:ext uri="{BB962C8B-B14F-4D97-AF65-F5344CB8AC3E}">
        <p14:creationId xmlns:p14="http://schemas.microsoft.com/office/powerpoint/2010/main" val="3818030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a:t>Some OM methods  </a:t>
            </a:r>
          </a:p>
        </p:txBody>
      </p:sp>
      <p:sp>
        <p:nvSpPr>
          <p:cNvPr id="3" name="Zástupný symbol pro obsah 2"/>
          <p:cNvSpPr>
            <a:spLocks noGrp="1"/>
          </p:cNvSpPr>
          <p:nvPr>
            <p:ph idx="1"/>
          </p:nvPr>
        </p:nvSpPr>
        <p:spPr/>
        <p:txBody>
          <a:bodyPr>
            <a:normAutofit fontScale="92500" lnSpcReduction="10000"/>
          </a:bodyPr>
          <a:lstStyle/>
          <a:p>
            <a:r>
              <a:rPr lang="en-ZA" sz="2400" dirty="0"/>
              <a:t>Theory of Constraints</a:t>
            </a:r>
          </a:p>
          <a:p>
            <a:r>
              <a:rPr lang="en-ZA" sz="2400" dirty="0"/>
              <a:t>Balanced Scorecard </a:t>
            </a:r>
          </a:p>
          <a:p>
            <a:r>
              <a:rPr lang="en-ZA" sz="2400" dirty="0"/>
              <a:t>Project Management methods (Critical Chain, SCRUM,…)</a:t>
            </a:r>
          </a:p>
          <a:p>
            <a:r>
              <a:rPr lang="en-ZA" sz="2400" dirty="0"/>
              <a:t>Material Requirement Planning (MRP) and Just-in-Time </a:t>
            </a:r>
          </a:p>
          <a:p>
            <a:r>
              <a:rPr lang="en-ZA" sz="2400" dirty="0"/>
              <a:t>Advanced Planning and Scheduling  (APS)</a:t>
            </a:r>
          </a:p>
          <a:p>
            <a:r>
              <a:rPr lang="en-ZA" sz="2400" dirty="0"/>
              <a:t>Six Sigma – quality management </a:t>
            </a:r>
          </a:p>
          <a:p>
            <a:r>
              <a:rPr lang="en-ZA" sz="2400" dirty="0"/>
              <a:t>Boston, SWOT and Magic Quadrant Matrices</a:t>
            </a:r>
          </a:p>
          <a:p>
            <a:r>
              <a:rPr lang="en-ZA" sz="2400" dirty="0"/>
              <a:t>Little´s Law </a:t>
            </a:r>
            <a:r>
              <a:rPr lang="en-ZA" sz="1900" dirty="0"/>
              <a:t>(relations between WIP, Throughput and Cycle time)</a:t>
            </a:r>
          </a:p>
          <a:p>
            <a:r>
              <a:rPr lang="en-ZA" sz="2400" dirty="0"/>
              <a:t>Linear programming - optimisation</a:t>
            </a:r>
          </a:p>
          <a:p>
            <a:r>
              <a:rPr lang="en-ZA" sz="2400" dirty="0"/>
              <a:t>Yield Management</a:t>
            </a:r>
          </a:p>
          <a:p>
            <a:r>
              <a:rPr lang="en-ZA" sz="2400" dirty="0" err="1"/>
              <a:t>Kepner-Tregoe</a:t>
            </a:r>
            <a:r>
              <a:rPr lang="en-ZA" sz="2400" dirty="0"/>
              <a:t> (support of decision making)</a:t>
            </a:r>
          </a:p>
          <a:p>
            <a:r>
              <a:rPr lang="en-ZA" sz="2400" dirty="0"/>
              <a:t>Decision trees</a:t>
            </a:r>
          </a:p>
          <a:p>
            <a:endParaRPr lang="en-ZA" sz="2400" dirty="0"/>
          </a:p>
          <a:p>
            <a:endParaRPr lang="cs-CZ" dirty="0"/>
          </a:p>
          <a:p>
            <a:endParaRPr lang="cs-CZ" dirty="0"/>
          </a:p>
        </p:txBody>
      </p:sp>
    </p:spTree>
    <p:extLst>
      <p:ext uri="{BB962C8B-B14F-4D97-AF65-F5344CB8AC3E}">
        <p14:creationId xmlns:p14="http://schemas.microsoft.com/office/powerpoint/2010/main" val="4159386225"/>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TotalTime>
  <Words>493</Words>
  <Application>Microsoft Office PowerPoint</Application>
  <PresentationFormat>Předvádění na obrazovce (4:3)</PresentationFormat>
  <Paragraphs>84</Paragraphs>
  <Slides>10</Slides>
  <Notes>1</Notes>
  <HiddenSlides>1</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10</vt:i4>
      </vt:variant>
    </vt:vector>
  </HeadingPairs>
  <TitlesOfParts>
    <vt:vector size="13" baseType="lpstr">
      <vt:lpstr>Arial</vt:lpstr>
      <vt:lpstr>Calibri</vt:lpstr>
      <vt:lpstr>Motiv systému Office</vt:lpstr>
      <vt:lpstr>Operation Management (OM) Prerequisites-first lesson and file</vt:lpstr>
      <vt:lpstr>Coordinates (will be part of OM Intro as well)</vt:lpstr>
      <vt:lpstr>Basic synergy</vt:lpstr>
      <vt:lpstr> Shop floor (production) </vt:lpstr>
      <vt:lpstr>Warehouse management</vt:lpstr>
      <vt:lpstr>Sales orders (Sales management)</vt:lpstr>
      <vt:lpstr>Finance management </vt:lpstr>
      <vt:lpstr>Synergy</vt:lpstr>
      <vt:lpstr>Some OM methods  </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Management Introduction</dc:title>
  <dc:creator>Skorkovsky Jaromir</dc:creator>
  <cp:lastModifiedBy>Jaromir Skorkovsky</cp:lastModifiedBy>
  <cp:revision>74</cp:revision>
  <dcterms:created xsi:type="dcterms:W3CDTF">2016-08-05T07:59:00Z</dcterms:created>
  <dcterms:modified xsi:type="dcterms:W3CDTF">2019-09-17T07:51:43Z</dcterms:modified>
</cp:coreProperties>
</file>