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272" r:id="rId4"/>
    <p:sldId id="257" r:id="rId5"/>
    <p:sldId id="258" r:id="rId6"/>
    <p:sldId id="259" r:id="rId7"/>
    <p:sldId id="260" r:id="rId8"/>
    <p:sldId id="262" r:id="rId9"/>
    <p:sldId id="261" r:id="rId10"/>
    <p:sldId id="266" r:id="rId11"/>
    <p:sldId id="267" r:id="rId12"/>
    <p:sldId id="265" r:id="rId13"/>
    <p:sldId id="268" r:id="rId14"/>
    <p:sldId id="269" r:id="rId15"/>
    <p:sldId id="270" r:id="rId16"/>
    <p:sldId id="271" r:id="rId17"/>
    <p:sldId id="274" r:id="rId18"/>
    <p:sldId id="283" r:id="rId19"/>
    <p:sldId id="275" r:id="rId20"/>
    <p:sldId id="276" r:id="rId21"/>
    <p:sldId id="277" r:id="rId22"/>
    <p:sldId id="278" r:id="rId23"/>
    <p:sldId id="279" r:id="rId24"/>
    <p:sldId id="280" r:id="rId25"/>
    <p:sldId id="281" r:id="rId26"/>
    <p:sldId id="282" r:id="rId27"/>
    <p:sldId id="273"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82" d="100"/>
          <a:sy n="82" d="100"/>
        </p:scale>
        <p:origin x="1224" y="9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17.09.2019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14</a:t>
            </a:fld>
            <a:endParaRPr lang="cs-CZ"/>
          </a:p>
        </p:txBody>
      </p:sp>
    </p:spTree>
    <p:extLst>
      <p:ext uri="{BB962C8B-B14F-4D97-AF65-F5344CB8AC3E}">
        <p14:creationId xmlns:p14="http://schemas.microsoft.com/office/powerpoint/2010/main" val="37986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https://www.toc.tv/TV/video.php?id=701&amp;open=excerpt#.V6xCP00kpFo </a:t>
            </a:r>
          </a:p>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16</a:t>
            </a:fld>
            <a:endParaRPr lang="cs-CZ"/>
          </a:p>
        </p:txBody>
      </p:sp>
    </p:spTree>
    <p:extLst>
      <p:ext uri="{BB962C8B-B14F-4D97-AF65-F5344CB8AC3E}">
        <p14:creationId xmlns:p14="http://schemas.microsoft.com/office/powerpoint/2010/main" val="26947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F57E65-6D28-411B-A2B8-E60D0DF95FA2}" type="slidenum">
              <a:rPr lang="en-US" altLang="cs-CZ" sz="1200" smtClean="0"/>
              <a:pPr/>
              <a:t>17</a:t>
            </a:fld>
            <a:endParaRPr lang="en-US" altLang="cs-CZ"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GB"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17.09.2019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17.09.2019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17.09.2019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17.09.2019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www.itmweb.com/bimages/momentus.jpg&amp;imgrefurl=http://www.itmweb.com/cgi-bin/blog/weblog.pl?month%3D200610&amp;h=290&amp;w=300&amp;sz=45&amp;hl=cs&amp;start=4&amp;tbnid=FRo5yVIW_3CAtM:&amp;tbnh=112&amp;tbnw=116&amp;prev=/images?q%3DHard%2Bdisc%26gbv%3D2%26hl%3Dc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hyperlink" Target="http://wwwcache.wral.com/asset/news/national_world/world/2008/01/03/2247522/33e68905-3e3e-4556-bc5b-c5e41f6527fa_Pakistan_Musharraf.sff-211x165.jpg" TargetMode="Externa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home.cern/abou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chestofbooks.com/crafts/scientific-american/XXIV-12/images/Mcbeth-Bentel-And-Margedant-s-Universal-Boring-Machine.png" TargetMode="External"/><Relationship Id="rId7" Type="http://schemas.openxmlformats.org/officeDocument/2006/relationships/hyperlink" Target="http://www.nmri.go.jp/eng/khirata/metalwork/lathe/intro/lathe03_big.jpg" TargetMode="External"/><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hyperlink" Target="http://images.google.cz/imgres?imgurl=http://www.150.si.edu/siarch/guide/guidepic/press.jpg&amp;imgrefurl=http://www.150.si.edu/siarch/guide/franklin.htm&amp;usg=__pWFAoXOYTtHvAqVoBE0PXTJ68Ws=&amp;h=433&amp;w=301&amp;sz=68&amp;hl=cs&amp;start=4&amp;itbs=1&amp;tbnid=QAqrJzx5KZj_zM:&amp;tbnh=126&amp;tbnw=88&amp;prev=/images?q%3DPress%26gbv%3D2%26hl%3Dcs"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hyperlink" Target="mailto:miki@econ.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Operation Management (OM) Introduction</a:t>
            </a:r>
          </a:p>
        </p:txBody>
      </p:sp>
      <p:sp>
        <p:nvSpPr>
          <p:cNvPr id="3" name="Podnadpis 2"/>
          <p:cNvSpPr>
            <a:spLocks noGrp="1"/>
          </p:cNvSpPr>
          <p:nvPr>
            <p:ph type="subTitle" idx="1"/>
          </p:nvPr>
        </p:nvSpPr>
        <p:spPr/>
        <p:txBody>
          <a:bodyPr>
            <a:normAutofit/>
          </a:bodyPr>
          <a:lstStyle/>
          <a:p>
            <a:r>
              <a:rPr lang="en-ZA" sz="1800" dirty="0" err="1"/>
              <a:t>Ing.J.Skorkovský</a:t>
            </a:r>
            <a:r>
              <a:rPr lang="en-ZA" sz="1800" dirty="0"/>
              <a:t>, </a:t>
            </a:r>
            <a:r>
              <a:rPr lang="en-ZA" sz="1800" dirty="0" err="1"/>
              <a:t>CSc</a:t>
            </a:r>
            <a:r>
              <a:rPr lang="en-ZA" sz="1800" dirty="0"/>
              <a:t>,</a:t>
            </a:r>
          </a:p>
          <a:p>
            <a:r>
              <a:rPr lang="en-ZA" sz="1800" dirty="0"/>
              <a:t>Department of Corporate Economy</a:t>
            </a:r>
          </a:p>
          <a:p>
            <a:r>
              <a:rPr lang="en-ZA" sz="1800" dirty="0"/>
              <a:t>FACULTY OF ECONOMICS AND ADMINISTRATION</a:t>
            </a:r>
          </a:p>
          <a:p>
            <a:r>
              <a:rPr lang="en-ZA" sz="1800" dirty="0"/>
              <a:t>Masaryk University Brno</a:t>
            </a:r>
          </a:p>
          <a:p>
            <a:r>
              <a:rPr lang="en-ZA" sz="1800" dirty="0"/>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Operations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389" y="1838075"/>
            <a:ext cx="3741807" cy="34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780" y="836713"/>
            <a:ext cx="2350945" cy="20882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Přímá spojnice se šipkou 7"/>
          <p:cNvCxnSpPr/>
          <p:nvPr/>
        </p:nvCxnSpPr>
        <p:spPr>
          <a:xfrm flipV="1">
            <a:off x="5796136" y="2266713"/>
            <a:ext cx="792088" cy="296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192180" y="3579525"/>
            <a:ext cx="51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780" y="3181749"/>
            <a:ext cx="1553392" cy="289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595340"/>
            <a:ext cx="1609031" cy="171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Přímá spojnice se šipkou 11"/>
          <p:cNvCxnSpPr>
            <a:stCxn id="3074" idx="1"/>
          </p:cNvCxnSpPr>
          <p:nvPr/>
        </p:nvCxnSpPr>
        <p:spPr>
          <a:xfrm flipH="1" flipV="1">
            <a:off x="1331640" y="2924945"/>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004567" y="3473369"/>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7" y="4545806"/>
            <a:ext cx="294322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Přímá spojnice se šipkou 19"/>
          <p:cNvCxnSpPr/>
          <p:nvPr/>
        </p:nvCxnSpPr>
        <p:spPr>
          <a:xfrm flipH="1" flipV="1">
            <a:off x="2004567" y="1760340"/>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95676" y="1340768"/>
            <a:ext cx="1470724" cy="369332"/>
          </a:xfrm>
          <a:prstGeom prst="rect">
            <a:avLst/>
          </a:prstGeom>
          <a:noFill/>
        </p:spPr>
        <p:txBody>
          <a:bodyPr wrap="none" rtlCol="0">
            <a:spAutoFit/>
          </a:bodyPr>
          <a:lstStyle/>
          <a:p>
            <a:r>
              <a:rPr lang="en-ZA" dirty="0">
                <a:solidFill>
                  <a:srgbClr val="FF0000"/>
                </a:solidFill>
              </a:rPr>
              <a:t>See next slide</a:t>
            </a:r>
          </a:p>
        </p:txBody>
      </p:sp>
      <p:sp>
        <p:nvSpPr>
          <p:cNvPr id="16" name="Pravá složená závorka 15"/>
          <p:cNvSpPr/>
          <p:nvPr/>
        </p:nvSpPr>
        <p:spPr>
          <a:xfrm>
            <a:off x="3491880" y="5409220"/>
            <a:ext cx="251322" cy="1260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TextovéPole 16"/>
          <p:cNvSpPr txBox="1"/>
          <p:nvPr/>
        </p:nvSpPr>
        <p:spPr>
          <a:xfrm>
            <a:off x="3743202" y="5481894"/>
            <a:ext cx="353943" cy="1115458"/>
          </a:xfrm>
          <a:prstGeom prst="rect">
            <a:avLst/>
          </a:prstGeom>
          <a:noFill/>
        </p:spPr>
        <p:txBody>
          <a:bodyPr vert="vert270" wrap="square" rtlCol="0">
            <a:spAutoFit/>
          </a:bodyPr>
          <a:lstStyle/>
          <a:p>
            <a:r>
              <a:rPr lang="en-US" sz="1100" b="1" dirty="0"/>
              <a:t>Bill  of material</a:t>
            </a:r>
          </a:p>
        </p:txBody>
      </p:sp>
    </p:spTree>
    <p:extLst>
      <p:ext uri="{BB962C8B-B14F-4D97-AF65-F5344CB8AC3E}">
        <p14:creationId xmlns:p14="http://schemas.microsoft.com/office/powerpoint/2010/main" val="35457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additive="base">
                                        <p:cTn id="24" dur="500" fill="hold"/>
                                        <p:tgtEl>
                                          <p:spTgt spid="3076"/>
                                        </p:tgtEl>
                                        <p:attrNameLst>
                                          <p:attrName>ppt_x</p:attrName>
                                        </p:attrNameLst>
                                      </p:cBhvr>
                                      <p:tavLst>
                                        <p:tav tm="0">
                                          <p:val>
                                            <p:strVal val="#ppt_x"/>
                                          </p:val>
                                        </p:tav>
                                        <p:tav tm="100000">
                                          <p:val>
                                            <p:strVal val="#ppt_x"/>
                                          </p:val>
                                        </p:tav>
                                      </p:tavLst>
                                    </p:anim>
                                    <p:anim calcmode="lin" valueType="num">
                                      <p:cBhvr additive="base">
                                        <p:cTn id="2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1000"/>
                                        <p:tgtEl>
                                          <p:spTgt spid="3077"/>
                                        </p:tgtEl>
                                      </p:cBhvr>
                                    </p:animEffect>
                                    <p:anim calcmode="lin" valueType="num">
                                      <p:cBhvr>
                                        <p:cTn id="38" dur="1000" fill="hold"/>
                                        <p:tgtEl>
                                          <p:spTgt spid="3077"/>
                                        </p:tgtEl>
                                        <p:attrNameLst>
                                          <p:attrName>ppt_x</p:attrName>
                                        </p:attrNameLst>
                                      </p:cBhvr>
                                      <p:tavLst>
                                        <p:tav tm="0">
                                          <p:val>
                                            <p:strVal val="#ppt_x"/>
                                          </p:val>
                                        </p:tav>
                                        <p:tav tm="100000">
                                          <p:val>
                                            <p:strVal val="#ppt_x"/>
                                          </p:val>
                                        </p:tav>
                                      </p:tavLst>
                                    </p:anim>
                                    <p:anim calcmode="lin" valueType="num">
                                      <p:cBhvr>
                                        <p:cTn id="3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fade">
                                      <p:cBhvr>
                                        <p:cTn id="51" dur="500"/>
                                        <p:tgtEl>
                                          <p:spTgt spid="30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Function block Logistic-simplified</a:t>
            </a:r>
          </a:p>
        </p:txBody>
      </p:sp>
      <p:sp>
        <p:nvSpPr>
          <p:cNvPr id="5" name="Obdélník 4"/>
          <p:cNvSpPr/>
          <p:nvPr/>
        </p:nvSpPr>
        <p:spPr>
          <a:xfrm>
            <a:off x="569825" y="2951375"/>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a:solidFill>
                  <a:schemeClr val="bg1"/>
                </a:solidFill>
              </a:rPr>
              <a:t>Orders</a:t>
            </a:r>
            <a:r>
              <a:rPr lang="cs-CZ" sz="1050" b="1" dirty="0">
                <a:solidFill>
                  <a:schemeClr val="bg1"/>
                </a:solidFill>
              </a:rPr>
              <a:t> (</a:t>
            </a:r>
            <a:r>
              <a:rPr lang="cs-CZ" sz="1050" b="1" dirty="0" err="1">
                <a:solidFill>
                  <a:schemeClr val="bg1"/>
                </a:solidFill>
              </a:rPr>
              <a:t>dependent</a:t>
            </a:r>
            <a:r>
              <a:rPr lang="cs-CZ" sz="1050" b="1" dirty="0">
                <a:solidFill>
                  <a:schemeClr val="bg1"/>
                </a:solidFill>
              </a:rPr>
              <a:t> </a:t>
            </a:r>
            <a:r>
              <a:rPr lang="cs-CZ" sz="1050" b="1" dirty="0" err="1">
                <a:solidFill>
                  <a:schemeClr val="bg1"/>
                </a:solidFill>
              </a:rPr>
              <a:t>demand</a:t>
            </a:r>
            <a:r>
              <a:rPr lang="cs-CZ" sz="1050" b="1" dirty="0">
                <a:solidFill>
                  <a:schemeClr val="bg1"/>
                </a:solidFill>
              </a:rPr>
              <a:t>) </a:t>
            </a:r>
          </a:p>
        </p:txBody>
      </p:sp>
      <p:sp>
        <p:nvSpPr>
          <p:cNvPr id="6" name="Obdélník 5"/>
          <p:cNvSpPr/>
          <p:nvPr/>
        </p:nvSpPr>
        <p:spPr>
          <a:xfrm>
            <a:off x="623663" y="3405661"/>
            <a:ext cx="1780018" cy="432048"/>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tx1"/>
                </a:solidFill>
              </a:rPr>
              <a:t>Forecasts</a:t>
            </a:r>
            <a:r>
              <a:rPr lang="cs-CZ" sz="1050" dirty="0">
                <a:solidFill>
                  <a:schemeClr val="tx1"/>
                </a:solidFill>
              </a:rPr>
              <a:t> (independent </a:t>
            </a:r>
            <a:r>
              <a:rPr lang="cs-CZ" sz="1050" dirty="0" err="1">
                <a:solidFill>
                  <a:schemeClr val="tx1"/>
                </a:solidFill>
              </a:rPr>
              <a:t>demand</a:t>
            </a:r>
            <a:r>
              <a:rPr lang="cs-CZ" sz="1050" dirty="0">
                <a:solidFill>
                  <a:schemeClr val="tx1"/>
                </a:solidFill>
              </a:rPr>
              <a:t>)</a:t>
            </a:r>
            <a:endParaRPr lang="en-ZA" sz="1050" dirty="0">
              <a:solidFill>
                <a:schemeClr val="tx1"/>
              </a:solidFill>
            </a:endParaRPr>
          </a:p>
        </p:txBody>
      </p:sp>
      <p:sp>
        <p:nvSpPr>
          <p:cNvPr id="7" name="Obdélník 6"/>
          <p:cNvSpPr/>
          <p:nvPr/>
        </p:nvSpPr>
        <p:spPr>
          <a:xfrm>
            <a:off x="3825631" y="2430599"/>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a:solidFill>
                  <a:schemeClr val="bg1"/>
                </a:solidFill>
              </a:rPr>
              <a:t>Inventory</a:t>
            </a:r>
            <a:r>
              <a:rPr lang="cs-CZ" sz="1100" b="1" dirty="0">
                <a:solidFill>
                  <a:schemeClr val="bg1"/>
                </a:solidFill>
              </a:rPr>
              <a:t> Management</a:t>
            </a:r>
          </a:p>
        </p:txBody>
      </p:sp>
      <p:sp>
        <p:nvSpPr>
          <p:cNvPr id="8" name="Obdélník 7"/>
          <p:cNvSpPr/>
          <p:nvPr/>
        </p:nvSpPr>
        <p:spPr>
          <a:xfrm>
            <a:off x="3779912" y="2959937"/>
            <a:ext cx="178001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tx1"/>
                </a:solidFill>
              </a:rPr>
              <a:t>Inventory</a:t>
            </a:r>
            <a:r>
              <a:rPr lang="cs-CZ" sz="1200" dirty="0">
                <a:solidFill>
                  <a:schemeClr val="tx1"/>
                </a:solidFill>
              </a:rPr>
              <a:t> </a:t>
            </a:r>
            <a:r>
              <a:rPr lang="cs-CZ" sz="1200" dirty="0" err="1">
                <a:solidFill>
                  <a:schemeClr val="tx1"/>
                </a:solidFill>
              </a:rPr>
              <a:t>Costing</a:t>
            </a:r>
            <a:endParaRPr lang="cs-CZ" sz="1200" dirty="0">
              <a:solidFill>
                <a:schemeClr val="tx1"/>
              </a:solidFill>
            </a:endParaRPr>
          </a:p>
        </p:txBody>
      </p:sp>
      <p:sp>
        <p:nvSpPr>
          <p:cNvPr id="9" name="Obdélník 8"/>
          <p:cNvSpPr/>
          <p:nvPr/>
        </p:nvSpPr>
        <p:spPr>
          <a:xfrm>
            <a:off x="3779912" y="3549677"/>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bg1"/>
                </a:solidFill>
              </a:rPr>
              <a:t>Transportation</a:t>
            </a:r>
            <a:r>
              <a:rPr lang="cs-CZ" sz="1200" b="1" dirty="0">
                <a:solidFill>
                  <a:schemeClr val="bg1"/>
                </a:solidFill>
              </a:rPr>
              <a:t> </a:t>
            </a:r>
          </a:p>
        </p:txBody>
      </p:sp>
      <p:sp>
        <p:nvSpPr>
          <p:cNvPr id="10" name="Obdélník 9"/>
          <p:cNvSpPr/>
          <p:nvPr/>
        </p:nvSpPr>
        <p:spPr>
          <a:xfrm>
            <a:off x="6732240" y="2931073"/>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Warehouse</a:t>
            </a:r>
            <a:r>
              <a:rPr lang="cs-CZ" sz="1200" dirty="0">
                <a:solidFill>
                  <a:schemeClr val="bg1"/>
                </a:solidFill>
              </a:rPr>
              <a:t> Management</a:t>
            </a:r>
          </a:p>
        </p:txBody>
      </p:sp>
      <p:cxnSp>
        <p:nvCxnSpPr>
          <p:cNvPr id="12" name="Přímá spojnice se šipkou 11"/>
          <p:cNvCxnSpPr>
            <a:stCxn id="5" idx="3"/>
            <a:endCxn id="13" idx="1"/>
          </p:cNvCxnSpPr>
          <p:nvPr/>
        </p:nvCxnSpPr>
        <p:spPr>
          <a:xfrm>
            <a:off x="2349843" y="3095391"/>
            <a:ext cx="565973" cy="16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2915816" y="2386980"/>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se šipkou 17"/>
          <p:cNvCxnSpPr/>
          <p:nvPr/>
        </p:nvCxnSpPr>
        <p:spPr>
          <a:xfrm>
            <a:off x="2325941" y="3549677"/>
            <a:ext cx="5659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endCxn id="7" idx="1"/>
          </p:cNvCxnSpPr>
          <p:nvPr/>
        </p:nvCxnSpPr>
        <p:spPr>
          <a:xfrm>
            <a:off x="3033543" y="257461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2987824" y="3103953"/>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2987824" y="3671137"/>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bousměrná svislá šipka 23"/>
          <p:cNvSpPr/>
          <p:nvPr/>
        </p:nvSpPr>
        <p:spPr>
          <a:xfrm>
            <a:off x="4669921" y="2708920"/>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ousměrná svislá šipka 24"/>
          <p:cNvSpPr/>
          <p:nvPr/>
        </p:nvSpPr>
        <p:spPr>
          <a:xfrm>
            <a:off x="4661161" y="3284433"/>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012160" y="2406715"/>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Přímá spojnice se šipkou 26"/>
          <p:cNvCxnSpPr/>
          <p:nvPr/>
        </p:nvCxnSpPr>
        <p:spPr>
          <a:xfrm>
            <a:off x="5559930" y="256490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5559930" y="3114158"/>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5531860" y="366371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bousměrná vodorovná šipka 30"/>
          <p:cNvSpPr/>
          <p:nvPr/>
        </p:nvSpPr>
        <p:spPr>
          <a:xfrm>
            <a:off x="6057879" y="3003081"/>
            <a:ext cx="674361" cy="144016"/>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ousměrná vodorovná šipka 32"/>
          <p:cNvSpPr/>
          <p:nvPr/>
        </p:nvSpPr>
        <p:spPr>
          <a:xfrm>
            <a:off x="559601" y="4005064"/>
            <a:ext cx="7900831"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187624" y="4144434"/>
            <a:ext cx="6840760" cy="369332"/>
          </a:xfrm>
          <a:prstGeom prst="rect">
            <a:avLst/>
          </a:prstGeom>
          <a:noFill/>
        </p:spPr>
        <p:txBody>
          <a:bodyPr wrap="square" rtlCol="0">
            <a:spAutoFit/>
          </a:bodyPr>
          <a:lstStyle/>
          <a:p>
            <a:r>
              <a:rPr lang="en-ZA" dirty="0">
                <a:solidFill>
                  <a:schemeClr val="bg1"/>
                </a:solidFill>
              </a:rPr>
              <a:t>Will be part of our course regarding ERP system MS Dynamics NAV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75" y="4653136"/>
            <a:ext cx="2142097" cy="156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2" y="4672881"/>
            <a:ext cx="2288182" cy="1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Přímá spojnice 35"/>
          <p:cNvCxnSpPr/>
          <p:nvPr/>
        </p:nvCxnSpPr>
        <p:spPr>
          <a:xfrm>
            <a:off x="3513684" y="5444107"/>
            <a:ext cx="22723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00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Procedures-simplified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381250"/>
            <a:ext cx="46101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877050" y="6317629"/>
            <a:ext cx="1449436" cy="215444"/>
          </a:xfrm>
          <a:prstGeom prst="rect">
            <a:avLst/>
          </a:prstGeom>
          <a:noFill/>
        </p:spPr>
        <p:txBody>
          <a:bodyPr wrap="none" rtlCol="0">
            <a:spAutoFit/>
          </a:bodyPr>
          <a:lstStyle/>
          <a:p>
            <a:r>
              <a:rPr lang="en-ZA" sz="800" b="1" dirty="0"/>
              <a:t>Resource (modified) : </a:t>
            </a:r>
            <a:r>
              <a:rPr lang="en-ZA" sz="800" b="1" dirty="0" err="1"/>
              <a:t>dowtsx</a:t>
            </a:r>
            <a:r>
              <a:rPr lang="en-ZA" sz="800" b="1" dirty="0"/>
              <a:t> </a:t>
            </a:r>
          </a:p>
        </p:txBody>
      </p:sp>
      <p:sp>
        <p:nvSpPr>
          <p:cNvPr id="5" name="Obdélník 4"/>
          <p:cNvSpPr/>
          <p:nvPr/>
        </p:nvSpPr>
        <p:spPr>
          <a:xfrm>
            <a:off x="2299138" y="206084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6" name="Obdélník 5"/>
          <p:cNvSpPr/>
          <p:nvPr/>
        </p:nvSpPr>
        <p:spPr>
          <a:xfrm>
            <a:off x="4093294" y="20608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7" name="Obdélník 6"/>
          <p:cNvSpPr/>
          <p:nvPr/>
        </p:nvSpPr>
        <p:spPr>
          <a:xfrm>
            <a:off x="5817715" y="20608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8" name="Pravá složená závorka 7"/>
          <p:cNvSpPr/>
          <p:nvPr/>
        </p:nvSpPr>
        <p:spPr>
          <a:xfrm>
            <a:off x="7147685" y="1790952"/>
            <a:ext cx="251322" cy="630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386462" y="1350002"/>
            <a:ext cx="353943" cy="1511969"/>
          </a:xfrm>
          <a:prstGeom prst="rect">
            <a:avLst/>
          </a:prstGeom>
          <a:noFill/>
        </p:spPr>
        <p:txBody>
          <a:bodyPr vert="vert270" wrap="square" rtlCol="0">
            <a:spAutoFit/>
          </a:bodyPr>
          <a:lstStyle/>
          <a:p>
            <a:r>
              <a:rPr lang="en-US" sz="1100" b="1" dirty="0"/>
              <a:t>Color agenda used later</a:t>
            </a:r>
          </a:p>
        </p:txBody>
      </p:sp>
    </p:spTree>
    <p:extLst>
      <p:ext uri="{BB962C8B-B14F-4D97-AF65-F5344CB8AC3E}">
        <p14:creationId xmlns:p14="http://schemas.microsoft.com/office/powerpoint/2010/main" val="36026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ZA" altLang="cs-CZ" dirty="0"/>
              <a:t>Processing </a:t>
            </a:r>
            <a:r>
              <a:rPr lang="en-ZA" altLang="cs-CZ" sz="1400" dirty="0"/>
              <a:t>(not organised set of processes, will be presented also as a introduction to project management PWP presentation later) </a:t>
            </a:r>
          </a:p>
        </p:txBody>
      </p:sp>
      <p:sp>
        <p:nvSpPr>
          <p:cNvPr id="11267" name="Obdélník 3"/>
          <p:cNvSpPr>
            <a:spLocks noChangeArrowheads="1"/>
          </p:cNvSpPr>
          <p:nvPr/>
        </p:nvSpPr>
        <p:spPr bwMode="auto">
          <a:xfrm>
            <a:off x="7005638" y="46878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1268" name="Obdélník 8"/>
          <p:cNvSpPr>
            <a:spLocks noChangeArrowheads="1"/>
          </p:cNvSpPr>
          <p:nvPr/>
        </p:nvSpPr>
        <p:spPr bwMode="auto">
          <a:xfrm>
            <a:off x="4233863" y="4699000"/>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1269" name="Obdélník 9"/>
          <p:cNvSpPr>
            <a:spLocks noChangeArrowheads="1"/>
          </p:cNvSpPr>
          <p:nvPr/>
        </p:nvSpPr>
        <p:spPr bwMode="auto">
          <a:xfrm>
            <a:off x="5581650" y="46990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1270" name="Obdélník 10"/>
          <p:cNvSpPr>
            <a:spLocks noChangeArrowheads="1"/>
          </p:cNvSpPr>
          <p:nvPr/>
        </p:nvSpPr>
        <p:spPr bwMode="auto">
          <a:xfrm>
            <a:off x="2808288" y="46878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1" name="Obdélník 11"/>
          <p:cNvSpPr>
            <a:spLocks noChangeArrowheads="1"/>
          </p:cNvSpPr>
          <p:nvPr/>
        </p:nvSpPr>
        <p:spPr bwMode="auto">
          <a:xfrm>
            <a:off x="2808288" y="2924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1272" name="Obdélník 12"/>
          <p:cNvSpPr>
            <a:spLocks noChangeArrowheads="1"/>
          </p:cNvSpPr>
          <p:nvPr/>
        </p:nvSpPr>
        <p:spPr bwMode="auto">
          <a:xfrm>
            <a:off x="4233863"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1273" name="Obdélník 13"/>
          <p:cNvSpPr>
            <a:spLocks noChangeArrowheads="1"/>
          </p:cNvSpPr>
          <p:nvPr/>
        </p:nvSpPr>
        <p:spPr bwMode="auto">
          <a:xfrm>
            <a:off x="5600700" y="2941638"/>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4" name="Obdélník 14"/>
          <p:cNvSpPr>
            <a:spLocks noChangeArrowheads="1"/>
          </p:cNvSpPr>
          <p:nvPr/>
        </p:nvSpPr>
        <p:spPr bwMode="auto">
          <a:xfrm>
            <a:off x="7000875"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US" altLang="cs-CZ" sz="1200" dirty="0">
                <a:latin typeface="Calibri" pitchFamily="34" charset="0"/>
                <a:ea typeface="Calibri" pitchFamily="34" charset="0"/>
                <a:cs typeface="Calibri" pitchFamily="34" charset="0"/>
              </a:rPr>
              <a:t>Output check</a:t>
            </a:r>
          </a:p>
          <a:p>
            <a:pPr algn="ctr">
              <a:spcBef>
                <a:spcPct val="0"/>
              </a:spcBef>
              <a:buClrTx/>
              <a:buSzTx/>
              <a:buFontTx/>
              <a:buNone/>
            </a:pPr>
            <a:r>
              <a:rPr kumimoji="0" lang="en-US" altLang="cs-CZ" sz="900" dirty="0">
                <a:latin typeface="Calibri" pitchFamily="34" charset="0"/>
                <a:ea typeface="Calibri" pitchFamily="34" charset="0"/>
                <a:cs typeface="Calibri" pitchFamily="34" charset="0"/>
              </a:rPr>
              <a:t>(Quality  control</a:t>
            </a:r>
            <a:r>
              <a:rPr kumimoji="0" lang="cs-CZ" altLang="cs-CZ" sz="900" dirty="0">
                <a:latin typeface="Calibri" pitchFamily="34" charset="0"/>
                <a:ea typeface="Calibri" pitchFamily="34" charset="0"/>
                <a:cs typeface="Calibri" pitchFamily="34" charset="0"/>
              </a:rPr>
              <a:t>)</a:t>
            </a:r>
          </a:p>
        </p:txBody>
      </p:sp>
      <p:sp>
        <p:nvSpPr>
          <p:cNvPr id="11275" name="Obdélník 15"/>
          <p:cNvSpPr>
            <a:spLocks noChangeArrowheads="1"/>
          </p:cNvSpPr>
          <p:nvPr/>
        </p:nvSpPr>
        <p:spPr bwMode="auto">
          <a:xfrm>
            <a:off x="2808288" y="3776663"/>
            <a:ext cx="1150937"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Delivery</a:t>
            </a:r>
          </a:p>
        </p:txBody>
      </p:sp>
      <p:sp>
        <p:nvSpPr>
          <p:cNvPr id="11276" name="Obdélník 16"/>
          <p:cNvSpPr>
            <a:spLocks noChangeArrowheads="1"/>
          </p:cNvSpPr>
          <p:nvPr/>
        </p:nvSpPr>
        <p:spPr bwMode="auto">
          <a:xfrm>
            <a:off x="2808288" y="2035175"/>
            <a:ext cx="1150937"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1277" name="Obdélník 17"/>
          <p:cNvSpPr>
            <a:spLocks noChangeArrowheads="1"/>
          </p:cNvSpPr>
          <p:nvPr/>
        </p:nvSpPr>
        <p:spPr bwMode="auto">
          <a:xfrm>
            <a:off x="42370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1278" name="Obdélník 18"/>
          <p:cNvSpPr>
            <a:spLocks noChangeArrowheads="1"/>
          </p:cNvSpPr>
          <p:nvPr/>
        </p:nvSpPr>
        <p:spPr bwMode="auto">
          <a:xfrm>
            <a:off x="55959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9" name="Obdélník 19"/>
          <p:cNvSpPr>
            <a:spLocks noChangeArrowheads="1"/>
          </p:cNvSpPr>
          <p:nvPr/>
        </p:nvSpPr>
        <p:spPr bwMode="auto">
          <a:xfrm>
            <a:off x="7005638" y="380841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1280" name="Obdélník 20"/>
          <p:cNvSpPr>
            <a:spLocks noChangeArrowheads="1"/>
          </p:cNvSpPr>
          <p:nvPr/>
        </p:nvSpPr>
        <p:spPr bwMode="auto">
          <a:xfrm>
            <a:off x="4246563" y="19954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1" name="Obdélník 21"/>
          <p:cNvSpPr>
            <a:spLocks noChangeArrowheads="1"/>
          </p:cNvSpPr>
          <p:nvPr/>
        </p:nvSpPr>
        <p:spPr bwMode="auto">
          <a:xfrm>
            <a:off x="5600700" y="5575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1282" name="Obdélník 22"/>
          <p:cNvSpPr>
            <a:spLocks noChangeArrowheads="1"/>
          </p:cNvSpPr>
          <p:nvPr/>
        </p:nvSpPr>
        <p:spPr bwMode="auto">
          <a:xfrm>
            <a:off x="7005638"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a:t>
            </a:r>
          </a:p>
        </p:txBody>
      </p:sp>
      <p:sp>
        <p:nvSpPr>
          <p:cNvPr id="11283" name="Obdélník 23"/>
          <p:cNvSpPr>
            <a:spLocks noChangeArrowheads="1"/>
          </p:cNvSpPr>
          <p:nvPr/>
        </p:nvSpPr>
        <p:spPr bwMode="auto">
          <a:xfrm>
            <a:off x="2808288" y="558006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4" name="Obdélník 24"/>
          <p:cNvSpPr>
            <a:spLocks noChangeArrowheads="1"/>
          </p:cNvSpPr>
          <p:nvPr/>
        </p:nvSpPr>
        <p:spPr bwMode="auto">
          <a:xfrm>
            <a:off x="4233863"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5" name="Obdélník 25"/>
          <p:cNvSpPr>
            <a:spLocks noChangeArrowheads="1"/>
          </p:cNvSpPr>
          <p:nvPr/>
        </p:nvSpPr>
        <p:spPr bwMode="auto">
          <a:xfrm>
            <a:off x="5595938" y="20256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1286" name="Obdélník 26"/>
          <p:cNvSpPr>
            <a:spLocks noChangeArrowheads="1"/>
          </p:cNvSpPr>
          <p:nvPr/>
        </p:nvSpPr>
        <p:spPr bwMode="auto">
          <a:xfrm>
            <a:off x="6992938" y="2035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23" name="TextovéPole 22"/>
          <p:cNvSpPr txBox="1"/>
          <p:nvPr/>
        </p:nvSpPr>
        <p:spPr>
          <a:xfrm>
            <a:off x="7000875" y="6428315"/>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7" y="3335470"/>
            <a:ext cx="2270125" cy="9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738292" y="4124920"/>
            <a:ext cx="1569853" cy="923330"/>
          </a:xfrm>
          <a:prstGeom prst="rect">
            <a:avLst/>
          </a:prstGeom>
          <a:noFill/>
        </p:spPr>
        <p:txBody>
          <a:bodyPr wrap="none" rtlCol="0">
            <a:spAutoFit/>
          </a:bodyPr>
          <a:lstStyle/>
          <a:p>
            <a:r>
              <a:rPr lang="cs-CZ" dirty="0"/>
              <a:t> </a:t>
            </a:r>
          </a:p>
          <a:p>
            <a:r>
              <a:rPr lang="en-ZA" dirty="0"/>
              <a:t>Process flow ? </a:t>
            </a:r>
          </a:p>
          <a:p>
            <a:endParaRPr lang="cs-CZ" dirty="0"/>
          </a:p>
        </p:txBody>
      </p:sp>
    </p:spTree>
    <p:extLst>
      <p:ext uri="{BB962C8B-B14F-4D97-AF65-F5344CB8AC3E}">
        <p14:creationId xmlns:p14="http://schemas.microsoft.com/office/powerpoint/2010/main" val="2281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en-US" altLang="cs-CZ" dirty="0"/>
              <a:t>Your main task </a:t>
            </a:r>
            <a:r>
              <a:rPr lang="en-US" altLang="cs-CZ" sz="1400" dirty="0"/>
              <a:t>(to organize  processes based on business logic)</a:t>
            </a:r>
          </a:p>
        </p:txBody>
      </p:sp>
      <p:sp>
        <p:nvSpPr>
          <p:cNvPr id="12291" name="Obdélník 3"/>
          <p:cNvSpPr>
            <a:spLocks noChangeArrowheads="1"/>
          </p:cNvSpPr>
          <p:nvPr/>
        </p:nvSpPr>
        <p:spPr bwMode="auto">
          <a:xfrm>
            <a:off x="7453313" y="1322388"/>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2292" name="Obdélník 8"/>
          <p:cNvSpPr>
            <a:spLocks noChangeArrowheads="1"/>
          </p:cNvSpPr>
          <p:nvPr/>
        </p:nvSpPr>
        <p:spPr bwMode="auto">
          <a:xfrm>
            <a:off x="7415213" y="2451100"/>
            <a:ext cx="1152525" cy="711200"/>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Put-away</a:t>
            </a:r>
          </a:p>
        </p:txBody>
      </p:sp>
      <p:sp>
        <p:nvSpPr>
          <p:cNvPr id="12293" name="Obdélník 9"/>
          <p:cNvSpPr>
            <a:spLocks noChangeArrowheads="1"/>
          </p:cNvSpPr>
          <p:nvPr/>
        </p:nvSpPr>
        <p:spPr bwMode="auto">
          <a:xfrm>
            <a:off x="4552950" y="3430588"/>
            <a:ext cx="1152525" cy="720725"/>
          </a:xfrm>
          <a:prstGeom prst="rect">
            <a:avLst/>
          </a:prstGeom>
          <a:solidFill>
            <a:srgbClr val="7030A0"/>
          </a:solidFill>
          <a:ln w="9525" algn="ctr">
            <a:solidFill>
              <a:schemeClr val="tx1"/>
            </a:solidFill>
            <a:round/>
            <a:headEnd/>
            <a:tailEnd/>
          </a:ln>
        </p:spPr>
        <p:txBody>
          <a:bodyPr/>
          <a:lstStyle/>
          <a:p>
            <a:pPr algn="ctr">
              <a:spcBef>
                <a:spcPct val="0"/>
              </a:spcBef>
            </a:pPr>
            <a:endParaRPr lang="cs-CZ" altLang="cs-CZ" sz="1200" b="1">
              <a:solidFill>
                <a:schemeClr val="bg1"/>
              </a:solidFill>
              <a:latin typeface="Calibri" pitchFamily="34" charset="0"/>
              <a:ea typeface="Calibri" pitchFamily="34" charset="0"/>
              <a:cs typeface="Calibri" pitchFamily="34" charset="0"/>
            </a:endParaRPr>
          </a:p>
          <a:p>
            <a:pPr algn="ctr">
              <a:spcBef>
                <a:spcPct val="0"/>
              </a:spcBef>
            </a:pPr>
            <a:r>
              <a:rPr lang="cs-CZ" altLang="cs-CZ" sz="1200" b="1">
                <a:solidFill>
                  <a:schemeClr val="bg1"/>
                </a:solidFill>
                <a:latin typeface="Calibri" pitchFamily="34" charset="0"/>
                <a:ea typeface="Calibri" pitchFamily="34" charset="0"/>
                <a:cs typeface="Calibri" pitchFamily="34" charset="0"/>
              </a:rPr>
              <a:t>Cross-docking</a:t>
            </a:r>
          </a:p>
        </p:txBody>
      </p:sp>
      <p:sp>
        <p:nvSpPr>
          <p:cNvPr id="12294" name="Obdélník 10"/>
          <p:cNvSpPr>
            <a:spLocks noChangeArrowheads="1"/>
          </p:cNvSpPr>
          <p:nvPr/>
        </p:nvSpPr>
        <p:spPr bwMode="auto">
          <a:xfrm>
            <a:off x="3163888" y="2463800"/>
            <a:ext cx="1152525" cy="719138"/>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Transfer </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Production</a:t>
            </a:r>
            <a:r>
              <a:rPr kumimoji="0" lang="cs-CZ" altLang="cs-CZ" sz="1200" dirty="0">
                <a:latin typeface="Calibri" pitchFamily="34" charset="0"/>
                <a:ea typeface="Calibri" pitchFamily="34" charset="0"/>
                <a:cs typeface="Calibri" pitchFamily="34" charset="0"/>
              </a:rPr>
              <a:t>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295" name="Obdélník 11"/>
          <p:cNvSpPr>
            <a:spLocks noChangeArrowheads="1"/>
          </p:cNvSpPr>
          <p:nvPr/>
        </p:nvSpPr>
        <p:spPr bwMode="auto">
          <a:xfrm>
            <a:off x="1712913" y="24669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2296" name="Obdélník 12"/>
          <p:cNvSpPr>
            <a:spLocks noChangeArrowheads="1"/>
          </p:cNvSpPr>
          <p:nvPr/>
        </p:nvSpPr>
        <p:spPr bwMode="auto">
          <a:xfrm>
            <a:off x="1714500" y="34067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2297" name="Obdélník 13"/>
          <p:cNvSpPr>
            <a:spLocks noChangeArrowheads="1"/>
          </p:cNvSpPr>
          <p:nvPr/>
        </p:nvSpPr>
        <p:spPr bwMode="auto">
          <a:xfrm>
            <a:off x="5973763" y="2457450"/>
            <a:ext cx="1150937" cy="720725"/>
          </a:xfrm>
          <a:prstGeom prst="rect">
            <a:avLst/>
          </a:prstGeom>
          <a:solidFill>
            <a:srgbClr val="7030A0"/>
          </a:solidFill>
          <a:ln w="9525" algn="ctr">
            <a:solidFill>
              <a:schemeClr val="tx1"/>
            </a:solidFill>
            <a:round/>
            <a:headEnd/>
            <a:tailEnd/>
          </a:ln>
        </p:spPr>
        <p:txBody>
          <a:bodyPr/>
          <a:lstStyle/>
          <a:p>
            <a:pPr algn="ctr">
              <a:spcBef>
                <a:spcPct val="0"/>
              </a:spcBef>
            </a:pPr>
            <a:r>
              <a:rPr lang="en-US" altLang="cs-CZ" sz="1200" b="1" dirty="0">
                <a:solidFill>
                  <a:schemeClr val="bg1"/>
                </a:solidFill>
                <a:latin typeface="Calibri" pitchFamily="34" charset="0"/>
                <a:ea typeface="Calibri" pitchFamily="34" charset="0"/>
                <a:cs typeface="Calibri" pitchFamily="34" charset="0"/>
              </a:rPr>
              <a:t>Inventory value</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calculation</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298" name="Obdélník 14"/>
          <p:cNvSpPr>
            <a:spLocks noChangeArrowheads="1"/>
          </p:cNvSpPr>
          <p:nvPr/>
        </p:nvSpPr>
        <p:spPr bwMode="auto">
          <a:xfrm>
            <a:off x="7415213" y="4387850"/>
            <a:ext cx="1152525" cy="719138"/>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ZA" altLang="cs-CZ" sz="1200" dirty="0">
                <a:latin typeface="Calibri" pitchFamily="34" charset="0"/>
                <a:ea typeface="Calibri" pitchFamily="34" charset="0"/>
                <a:cs typeface="Calibri" pitchFamily="34" charset="0"/>
              </a:rPr>
              <a:t>Output check</a:t>
            </a:r>
          </a:p>
        </p:txBody>
      </p:sp>
      <p:sp>
        <p:nvSpPr>
          <p:cNvPr id="12299"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2300"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2301" name="Obdélník 17"/>
          <p:cNvSpPr>
            <a:spLocks noChangeArrowheads="1"/>
          </p:cNvSpPr>
          <p:nvPr/>
        </p:nvSpPr>
        <p:spPr bwMode="auto">
          <a:xfrm>
            <a:off x="3160713" y="1322388"/>
            <a:ext cx="1150937"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2302"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Sales Order</a:t>
            </a:r>
            <a:br>
              <a:rPr kumimoji="0" lang="en-US" altLang="cs-CZ" sz="1200" dirty="0">
                <a:latin typeface="Calibri" pitchFamily="34" charset="0"/>
                <a:ea typeface="Calibri" pitchFamily="34" charset="0"/>
                <a:cs typeface="Calibri" pitchFamily="34" charset="0"/>
              </a:rPr>
            </a:br>
            <a:r>
              <a:rPr kumimoji="0" lang="en-US" altLang="cs-CZ" sz="1200" dirty="0">
                <a:latin typeface="Calibri" pitchFamily="34" charset="0"/>
                <a:ea typeface="Calibri" pitchFamily="34" charset="0"/>
                <a:cs typeface="Calibri" pitchFamily="34" charset="0"/>
              </a:rPr>
              <a:t>(demand)</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3" name="Obdélník 19"/>
          <p:cNvSpPr>
            <a:spLocks noChangeArrowheads="1"/>
          </p:cNvSpPr>
          <p:nvPr/>
        </p:nvSpPr>
        <p:spPr bwMode="auto">
          <a:xfrm>
            <a:off x="4552950" y="1349375"/>
            <a:ext cx="1152525" cy="719138"/>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2304" name="Obdélník 20"/>
          <p:cNvSpPr>
            <a:spLocks noChangeArrowheads="1"/>
          </p:cNvSpPr>
          <p:nvPr/>
        </p:nvSpPr>
        <p:spPr bwMode="auto">
          <a:xfrm>
            <a:off x="5973763" y="1331913"/>
            <a:ext cx="1150937" cy="720725"/>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5"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2306"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2307" name="Obdélník 23"/>
          <p:cNvSpPr>
            <a:spLocks noChangeArrowheads="1"/>
          </p:cNvSpPr>
          <p:nvPr/>
        </p:nvSpPr>
        <p:spPr bwMode="auto">
          <a:xfrm>
            <a:off x="5981700" y="3406775"/>
            <a:ext cx="1150938" cy="720725"/>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r>
              <a:rPr lang="en-ZA" altLang="cs-CZ" sz="1200" b="1" dirty="0">
                <a:solidFill>
                  <a:schemeClr val="bg1"/>
                </a:solidFill>
                <a:latin typeface="Calibri" pitchFamily="34" charset="0"/>
                <a:ea typeface="Calibri" pitchFamily="34" charset="0"/>
                <a:cs typeface="Calibri" pitchFamily="34" charset="0"/>
              </a:rPr>
              <a:t>Finished </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goods   to</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Inventory </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308" name="Obdélník 24"/>
          <p:cNvSpPr>
            <a:spLocks noChangeArrowheads="1"/>
          </p:cNvSpPr>
          <p:nvPr/>
        </p:nvSpPr>
        <p:spPr bwMode="auto">
          <a:xfrm>
            <a:off x="4552950" y="2446338"/>
            <a:ext cx="1152525" cy="720725"/>
          </a:xfrm>
          <a:prstGeom prst="rect">
            <a:avLst/>
          </a:prstGeom>
          <a:solidFill>
            <a:srgbClr val="7030A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b="1" dirty="0">
                <a:solidFill>
                  <a:schemeClr val="bg1"/>
                </a:solidFill>
                <a:latin typeface="Calibri" pitchFamily="34" charset="0"/>
                <a:ea typeface="Calibri" pitchFamily="34" charset="0"/>
                <a:cs typeface="Calibri" pitchFamily="34" charset="0"/>
              </a:rPr>
              <a:t>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Picking from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9" name="Obdélník 25"/>
          <p:cNvSpPr>
            <a:spLocks noChangeArrowheads="1"/>
          </p:cNvSpPr>
          <p:nvPr/>
        </p:nvSpPr>
        <p:spPr bwMode="auto">
          <a:xfrm>
            <a:off x="3136900" y="5408613"/>
            <a:ext cx="1152525" cy="719137"/>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2310" name="Obdélník 26"/>
          <p:cNvSpPr>
            <a:spLocks noChangeArrowheads="1"/>
          </p:cNvSpPr>
          <p:nvPr/>
        </p:nvSpPr>
        <p:spPr bwMode="auto">
          <a:xfrm>
            <a:off x="4552950" y="5394325"/>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Statistics</a:t>
            </a:r>
          </a:p>
        </p:txBody>
      </p:sp>
      <p:sp>
        <p:nvSpPr>
          <p:cNvPr id="12311" name="Obdélník 27"/>
          <p:cNvSpPr>
            <a:spLocks noChangeArrowheads="1"/>
          </p:cNvSpPr>
          <p:nvPr/>
        </p:nvSpPr>
        <p:spPr bwMode="auto">
          <a:xfrm>
            <a:off x="3184525" y="4373563"/>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en-ZA" altLang="cs-CZ" sz="1200" dirty="0">
              <a:latin typeface="Calibri" pitchFamily="34" charset="0"/>
              <a:ea typeface="Calibri" pitchFamily="34" charset="0"/>
              <a:cs typeface="Calibri" pitchFamily="34" charset="0"/>
            </a:endParaRPr>
          </a:p>
        </p:txBody>
      </p:sp>
      <p:sp>
        <p:nvSpPr>
          <p:cNvPr id="12312" name="Obdélník 28"/>
          <p:cNvSpPr>
            <a:spLocks noChangeArrowheads="1"/>
          </p:cNvSpPr>
          <p:nvPr/>
        </p:nvSpPr>
        <p:spPr bwMode="auto">
          <a:xfrm>
            <a:off x="3184525" y="3430588"/>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13" name="Obdélník 30"/>
          <p:cNvSpPr>
            <a:spLocks noChangeArrowheads="1"/>
          </p:cNvSpPr>
          <p:nvPr/>
        </p:nvSpPr>
        <p:spPr bwMode="auto">
          <a:xfrm>
            <a:off x="1712913" y="4360863"/>
            <a:ext cx="1152525" cy="719137"/>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en-ZA"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Payment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Vendor </a:t>
            </a:r>
          </a:p>
        </p:txBody>
      </p:sp>
      <p:cxnSp>
        <p:nvCxnSpPr>
          <p:cNvPr id="12314" name="Přímá spojnice se šipkou 4"/>
          <p:cNvCxnSpPr>
            <a:cxnSpLocks noChangeShapeType="1"/>
            <a:stCxn id="12302"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5"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6"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7" name="Přímá spojnice se šipkou 33"/>
          <p:cNvCxnSpPr>
            <a:cxnSpLocks noChangeShapeType="1"/>
            <a:stCxn id="12304" idx="3"/>
            <a:endCxn id="12291"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8" name="Přímá spojnice se šipkou 39"/>
          <p:cNvCxnSpPr>
            <a:cxnSpLocks noChangeShapeType="1"/>
            <a:stCxn id="12291"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9" name="Přímá spojnice se šipkou 43"/>
          <p:cNvCxnSpPr>
            <a:cxnSpLocks noChangeShapeType="1"/>
          </p:cNvCxnSpPr>
          <p:nvPr/>
        </p:nvCxnSpPr>
        <p:spPr bwMode="auto">
          <a:xfrm flipH="1">
            <a:off x="7124700" y="2791691"/>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0" name="Přímá spojnice se šipkou 45"/>
          <p:cNvCxnSpPr>
            <a:cxnSpLocks noChangeShapeType="1"/>
          </p:cNvCxnSpPr>
          <p:nvPr/>
        </p:nvCxnSpPr>
        <p:spPr bwMode="auto">
          <a:xfrm flipH="1">
            <a:off x="5676900" y="2827338"/>
            <a:ext cx="319088" cy="0"/>
          </a:xfrm>
          <a:prstGeom prst="straightConnector1">
            <a:avLst/>
          </a:prstGeom>
          <a:solidFill>
            <a:srgbClr val="7030A0"/>
          </a:solidFill>
          <a:ln w="9525" algn="ctr">
            <a:solidFill>
              <a:schemeClr val="tx1"/>
            </a:solidFill>
            <a:round/>
            <a:headEnd/>
            <a:tailEnd/>
          </a:ln>
        </p:spPr>
      </p:cxnSp>
      <p:cxnSp>
        <p:nvCxnSpPr>
          <p:cNvPr id="12321" name="Přímá spojnice se šipkou 46"/>
          <p:cNvCxnSpPr>
            <a:cxnSpLocks noChangeShapeType="1"/>
          </p:cNvCxnSpPr>
          <p:nvPr/>
        </p:nvCxnSpPr>
        <p:spPr bwMode="auto">
          <a:xfrm flipH="1">
            <a:off x="4289425" y="2827338"/>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2"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3"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4" name="Přímá spojnice se šipkou 55"/>
          <p:cNvCxnSpPr>
            <a:cxnSpLocks noChangeShapeType="1"/>
          </p:cNvCxnSpPr>
          <p:nvPr/>
        </p:nvCxnSpPr>
        <p:spPr bwMode="auto">
          <a:xfrm>
            <a:off x="2878930" y="3749386"/>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5" name="Přímá spojnice se šipkou 56"/>
          <p:cNvCxnSpPr>
            <a:cxnSpLocks noChangeShapeType="1"/>
          </p:cNvCxnSpPr>
          <p:nvPr/>
        </p:nvCxnSpPr>
        <p:spPr bwMode="auto">
          <a:xfrm flipV="1">
            <a:off x="4335463" y="3762375"/>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Přímá spojnice se šipkou 57"/>
          <p:cNvCxnSpPr>
            <a:cxnSpLocks noChangeShapeType="1"/>
          </p:cNvCxnSpPr>
          <p:nvPr/>
        </p:nvCxnSpPr>
        <p:spPr bwMode="auto">
          <a:xfrm flipV="1">
            <a:off x="5705475" y="3757612"/>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8"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9"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0"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1" name="Přímá spojnice se šipkou 62"/>
          <p:cNvCxnSpPr>
            <a:cxnSpLocks noChangeShapeType="1"/>
          </p:cNvCxnSpPr>
          <p:nvPr/>
        </p:nvCxnSpPr>
        <p:spPr bwMode="auto">
          <a:xfrm flipH="1">
            <a:off x="4311650" y="473082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2"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3"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4"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bdélník 1"/>
          <p:cNvSpPr/>
          <p:nvPr/>
        </p:nvSpPr>
        <p:spPr>
          <a:xfrm>
            <a:off x="6156176" y="56612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49" name="Obdélník 48"/>
          <p:cNvSpPr/>
          <p:nvPr/>
        </p:nvSpPr>
        <p:spPr>
          <a:xfrm>
            <a:off x="6156176" y="600703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50" name="Obdélník 49"/>
          <p:cNvSpPr/>
          <p:nvPr/>
        </p:nvSpPr>
        <p:spPr>
          <a:xfrm>
            <a:off x="7197618" y="56612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51" name="Obdélník 50"/>
          <p:cNvSpPr/>
          <p:nvPr/>
        </p:nvSpPr>
        <p:spPr>
          <a:xfrm>
            <a:off x="7217462" y="6007038"/>
            <a:ext cx="1026946" cy="2160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chemeClr val="tx1"/>
                </a:solidFill>
              </a:rPr>
              <a:t>Control</a:t>
            </a:r>
            <a:endParaRPr lang="cs-CZ" sz="1000" b="1" dirty="0">
              <a:solidFill>
                <a:schemeClr val="tx1"/>
              </a:solidFill>
            </a:endParaRPr>
          </a:p>
        </p:txBody>
      </p:sp>
      <p:sp>
        <p:nvSpPr>
          <p:cNvPr id="3" name="Pravá složená závorka 2"/>
          <p:cNvSpPr/>
          <p:nvPr/>
        </p:nvSpPr>
        <p:spPr>
          <a:xfrm>
            <a:off x="8316416" y="5517232"/>
            <a:ext cx="251322" cy="705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 name="TextovéPole 3"/>
          <p:cNvSpPr txBox="1"/>
          <p:nvPr/>
        </p:nvSpPr>
        <p:spPr>
          <a:xfrm>
            <a:off x="8567738" y="5589906"/>
            <a:ext cx="353943" cy="525144"/>
          </a:xfrm>
          <a:prstGeom prst="rect">
            <a:avLst/>
          </a:prstGeom>
          <a:noFill/>
        </p:spPr>
        <p:txBody>
          <a:bodyPr vert="vert270" wrap="none" rtlCol="0">
            <a:spAutoFit/>
          </a:bodyPr>
          <a:lstStyle/>
          <a:p>
            <a:r>
              <a:rPr lang="cs-CZ" sz="1100" dirty="0"/>
              <a:t>Agenda</a:t>
            </a:r>
          </a:p>
        </p:txBody>
      </p:sp>
      <p:sp>
        <p:nvSpPr>
          <p:cNvPr id="54" name="Obdélník 53"/>
          <p:cNvSpPr/>
          <p:nvPr/>
        </p:nvSpPr>
        <p:spPr>
          <a:xfrm>
            <a:off x="6156176" y="6375462"/>
            <a:ext cx="929810"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b="1" dirty="0">
                <a:solidFill>
                  <a:schemeClr val="bg1"/>
                </a:solidFill>
              </a:rPr>
              <a:t>   </a:t>
            </a:r>
            <a:r>
              <a:rPr lang="cs-CZ" sz="1000" b="1" dirty="0" err="1">
                <a:solidFill>
                  <a:schemeClr val="bg1"/>
                </a:solidFill>
              </a:rPr>
              <a:t>Logistics</a:t>
            </a:r>
            <a:endParaRPr lang="cs-CZ" sz="1000" b="1" dirty="0">
              <a:solidFill>
                <a:schemeClr val="bg1"/>
              </a:solidFill>
            </a:endParaRPr>
          </a:p>
        </p:txBody>
      </p:sp>
      <p:sp>
        <p:nvSpPr>
          <p:cNvPr id="55" name="TextovéPole 54"/>
          <p:cNvSpPr txBox="1"/>
          <p:nvPr/>
        </p:nvSpPr>
        <p:spPr>
          <a:xfrm>
            <a:off x="7667968" y="647096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spTree>
    <p:extLst>
      <p:ext uri="{BB962C8B-B14F-4D97-AF65-F5344CB8AC3E}">
        <p14:creationId xmlns:p14="http://schemas.microsoft.com/office/powerpoint/2010/main" val="347267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en-ZA" altLang="cs-CZ" dirty="0"/>
              <a:t>Your main task </a:t>
            </a:r>
            <a:r>
              <a:rPr lang="en-ZA" altLang="cs-CZ" sz="1400" dirty="0"/>
              <a:t>(possible problems, bottlenecks, undesirable effects..) </a:t>
            </a:r>
          </a:p>
        </p:txBody>
      </p:sp>
      <p:sp>
        <p:nvSpPr>
          <p:cNvPr id="13315" name="Obdélník 3"/>
          <p:cNvSpPr>
            <a:spLocks noChangeArrowheads="1"/>
          </p:cNvSpPr>
          <p:nvPr/>
        </p:nvSpPr>
        <p:spPr bwMode="auto">
          <a:xfrm>
            <a:off x="7453313" y="13223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3316" name="Obdélník 8"/>
          <p:cNvSpPr>
            <a:spLocks noChangeArrowheads="1"/>
          </p:cNvSpPr>
          <p:nvPr/>
        </p:nvSpPr>
        <p:spPr bwMode="auto">
          <a:xfrm>
            <a:off x="7415213" y="2451100"/>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3317" name="Obdélník 9"/>
          <p:cNvSpPr>
            <a:spLocks noChangeArrowheads="1"/>
          </p:cNvSpPr>
          <p:nvPr/>
        </p:nvSpPr>
        <p:spPr bwMode="auto">
          <a:xfrm>
            <a:off x="4487069" y="336602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3318" name="Obdélník 10"/>
          <p:cNvSpPr>
            <a:spLocks noChangeArrowheads="1"/>
          </p:cNvSpPr>
          <p:nvPr/>
        </p:nvSpPr>
        <p:spPr bwMode="auto">
          <a:xfrm>
            <a:off x="3163888" y="24638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19" name="Obdélník 11"/>
          <p:cNvSpPr>
            <a:spLocks noChangeArrowheads="1"/>
          </p:cNvSpPr>
          <p:nvPr/>
        </p:nvSpPr>
        <p:spPr bwMode="auto">
          <a:xfrm>
            <a:off x="1712913" y="24669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3320" name="Obdélník 12"/>
          <p:cNvSpPr>
            <a:spLocks noChangeArrowheads="1"/>
          </p:cNvSpPr>
          <p:nvPr/>
        </p:nvSpPr>
        <p:spPr bwMode="auto">
          <a:xfrm>
            <a:off x="1714500" y="34067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3321" name="Obdélník 13"/>
          <p:cNvSpPr>
            <a:spLocks noChangeArrowheads="1"/>
          </p:cNvSpPr>
          <p:nvPr/>
        </p:nvSpPr>
        <p:spPr bwMode="auto">
          <a:xfrm>
            <a:off x="5973763" y="2457450"/>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2" name="Obdélník 14"/>
          <p:cNvSpPr>
            <a:spLocks noChangeArrowheads="1"/>
          </p:cNvSpPr>
          <p:nvPr/>
        </p:nvSpPr>
        <p:spPr bwMode="auto">
          <a:xfrm>
            <a:off x="7415213" y="43878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Output check</a:t>
            </a:r>
          </a:p>
        </p:txBody>
      </p:sp>
      <p:sp>
        <p:nvSpPr>
          <p:cNvPr id="13323"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3324"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3325" name="Obdélník 17"/>
          <p:cNvSpPr>
            <a:spLocks noChangeArrowheads="1"/>
          </p:cNvSpPr>
          <p:nvPr/>
        </p:nvSpPr>
        <p:spPr bwMode="auto">
          <a:xfrm>
            <a:off x="3160713" y="13223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3326"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7" name="Obdélník 19"/>
          <p:cNvSpPr>
            <a:spLocks noChangeArrowheads="1"/>
          </p:cNvSpPr>
          <p:nvPr/>
        </p:nvSpPr>
        <p:spPr bwMode="auto">
          <a:xfrm>
            <a:off x="4552950" y="1349375"/>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3328" name="Obdélník 20"/>
          <p:cNvSpPr>
            <a:spLocks noChangeArrowheads="1"/>
          </p:cNvSpPr>
          <p:nvPr/>
        </p:nvSpPr>
        <p:spPr bwMode="auto">
          <a:xfrm>
            <a:off x="5973763" y="133191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9"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3330"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3331" name="Obdélník 23"/>
          <p:cNvSpPr>
            <a:spLocks noChangeArrowheads="1"/>
          </p:cNvSpPr>
          <p:nvPr/>
        </p:nvSpPr>
        <p:spPr bwMode="auto">
          <a:xfrm>
            <a:off x="5981700" y="3406775"/>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2" name="Obdélník 24"/>
          <p:cNvSpPr>
            <a:spLocks noChangeArrowheads="1"/>
          </p:cNvSpPr>
          <p:nvPr/>
        </p:nvSpPr>
        <p:spPr bwMode="auto">
          <a:xfrm>
            <a:off x="4552950" y="244633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3" name="Obdélník 25"/>
          <p:cNvSpPr>
            <a:spLocks noChangeArrowheads="1"/>
          </p:cNvSpPr>
          <p:nvPr/>
        </p:nvSpPr>
        <p:spPr bwMode="auto">
          <a:xfrm>
            <a:off x="3136900" y="540861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3334" name="Obdélník 26"/>
          <p:cNvSpPr>
            <a:spLocks noChangeArrowheads="1"/>
          </p:cNvSpPr>
          <p:nvPr/>
        </p:nvSpPr>
        <p:spPr bwMode="auto">
          <a:xfrm>
            <a:off x="4552950"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13335" name="Obdélník 27"/>
          <p:cNvSpPr>
            <a:spLocks noChangeArrowheads="1"/>
          </p:cNvSpPr>
          <p:nvPr/>
        </p:nvSpPr>
        <p:spPr bwMode="auto">
          <a:xfrm>
            <a:off x="3184525" y="4373563"/>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6" name="Obdélník 28"/>
          <p:cNvSpPr>
            <a:spLocks noChangeArrowheads="1"/>
          </p:cNvSpPr>
          <p:nvPr/>
        </p:nvSpPr>
        <p:spPr bwMode="auto">
          <a:xfrm>
            <a:off x="3184525" y="3430588"/>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7" name="Obdélník 30"/>
          <p:cNvSpPr>
            <a:spLocks noChangeArrowheads="1"/>
          </p:cNvSpPr>
          <p:nvPr/>
        </p:nvSpPr>
        <p:spPr bwMode="auto">
          <a:xfrm>
            <a:off x="1712913" y="436086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Vendor </a:t>
            </a:r>
          </a:p>
        </p:txBody>
      </p:sp>
      <p:cxnSp>
        <p:nvCxnSpPr>
          <p:cNvPr id="13338" name="Přímá spojnice se šipkou 4"/>
          <p:cNvCxnSpPr>
            <a:cxnSpLocks noChangeShapeType="1"/>
            <a:stCxn id="13326"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9"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Přímá spojnice se šipkou 33"/>
          <p:cNvCxnSpPr>
            <a:cxnSpLocks noChangeShapeType="1"/>
            <a:stCxn id="13328" idx="3"/>
            <a:endCxn id="13315"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Přímá spojnice se šipkou 39"/>
          <p:cNvCxnSpPr>
            <a:cxnSpLocks noChangeShapeType="1"/>
            <a:stCxn id="13315"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Přímá spojnice se šipkou 43"/>
          <p:cNvCxnSpPr>
            <a:cxnSpLocks noChangeShapeType="1"/>
          </p:cNvCxnSpPr>
          <p:nvPr/>
        </p:nvCxnSpPr>
        <p:spPr bwMode="auto">
          <a:xfrm flipH="1">
            <a:off x="7132638" y="265430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4" name="Přímá spojnice se šipkou 45"/>
          <p:cNvCxnSpPr>
            <a:cxnSpLocks noChangeShapeType="1"/>
          </p:cNvCxnSpPr>
          <p:nvPr/>
        </p:nvCxnSpPr>
        <p:spPr bwMode="auto">
          <a:xfrm flipH="1">
            <a:off x="5676900" y="2997200"/>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5" name="Přímá spojnice se šipkou 46"/>
          <p:cNvCxnSpPr>
            <a:cxnSpLocks noChangeShapeType="1"/>
          </p:cNvCxnSpPr>
          <p:nvPr/>
        </p:nvCxnSpPr>
        <p:spPr bwMode="auto">
          <a:xfrm flipH="1">
            <a:off x="4289425" y="2997200"/>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6"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7"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8" name="Přímá spojnice se šipkou 55"/>
          <p:cNvCxnSpPr>
            <a:cxnSpLocks noChangeShapeType="1"/>
          </p:cNvCxnSpPr>
          <p:nvPr/>
        </p:nvCxnSpPr>
        <p:spPr bwMode="auto">
          <a:xfrm>
            <a:off x="2901950" y="3644900"/>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9" name="Přímá spojnice se šipkou 56"/>
          <p:cNvCxnSpPr>
            <a:cxnSpLocks noChangeShapeType="1"/>
          </p:cNvCxnSpPr>
          <p:nvPr/>
        </p:nvCxnSpPr>
        <p:spPr bwMode="auto">
          <a:xfrm flipV="1">
            <a:off x="4344988" y="3613150"/>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0" name="Přímá spojnice se šipkou 57"/>
          <p:cNvCxnSpPr>
            <a:cxnSpLocks noChangeShapeType="1"/>
          </p:cNvCxnSpPr>
          <p:nvPr/>
        </p:nvCxnSpPr>
        <p:spPr bwMode="auto">
          <a:xfrm flipV="1">
            <a:off x="5738813" y="3646488"/>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1"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2"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3"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4"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5" name="Přímá spojnice se šipkou 62"/>
          <p:cNvCxnSpPr>
            <a:cxnSpLocks noChangeShapeType="1"/>
          </p:cNvCxnSpPr>
          <p:nvPr/>
        </p:nvCxnSpPr>
        <p:spPr bwMode="auto">
          <a:xfrm flipH="1">
            <a:off x="4303713" y="478631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6"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8"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9"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512888"/>
            <a:ext cx="75723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779713"/>
            <a:ext cx="8778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64100"/>
            <a:ext cx="9620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3878263"/>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4652963"/>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92275"/>
            <a:ext cx="1616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734433" y="6309320"/>
            <a:ext cx="6619184" cy="369332"/>
          </a:xfrm>
          <a:prstGeom prst="rect">
            <a:avLst/>
          </a:prstGeom>
          <a:noFill/>
        </p:spPr>
        <p:txBody>
          <a:bodyPr wrap="none" rtlCol="0">
            <a:spAutoFit/>
          </a:bodyPr>
          <a:lstStyle/>
          <a:p>
            <a:r>
              <a:rPr lang="en-US" dirty="0"/>
              <a:t>Application of TOC -&gt;thinking tools-&gt;Current Reality Tree – first stage</a:t>
            </a:r>
          </a:p>
        </p:txBody>
      </p:sp>
      <p:sp>
        <p:nvSpPr>
          <p:cNvPr id="55" name="TextovéPole 54"/>
          <p:cNvSpPr txBox="1"/>
          <p:nvPr/>
        </p:nvSpPr>
        <p:spPr>
          <a:xfrm>
            <a:off x="7884368" y="657093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7" y="3366023"/>
            <a:ext cx="1523681" cy="63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ovéPole 56"/>
          <p:cNvSpPr txBox="1"/>
          <p:nvPr/>
        </p:nvSpPr>
        <p:spPr>
          <a:xfrm>
            <a:off x="377931" y="4066640"/>
            <a:ext cx="967204" cy="861774"/>
          </a:xfrm>
          <a:prstGeom prst="rect">
            <a:avLst/>
          </a:prstGeom>
          <a:noFill/>
        </p:spPr>
        <p:txBody>
          <a:bodyPr wrap="square" rtlCol="0">
            <a:spAutoFit/>
          </a:bodyPr>
          <a:lstStyle/>
          <a:p>
            <a:r>
              <a:rPr lang="en-ZA" sz="1400" dirty="0"/>
              <a:t>Priorities ?</a:t>
            </a:r>
            <a:endParaRPr lang="cs-CZ" sz="1400" dirty="0"/>
          </a:p>
          <a:p>
            <a:r>
              <a:rPr lang="cs-CZ" dirty="0"/>
              <a:t> </a:t>
            </a:r>
            <a:endParaRPr lang="en-ZA" dirty="0"/>
          </a:p>
          <a:p>
            <a:endParaRPr lang="cs-CZ" dirty="0"/>
          </a:p>
        </p:txBody>
      </p:sp>
    </p:spTree>
    <p:extLst>
      <p:ext uri="{BB962C8B-B14F-4D97-AF65-F5344CB8AC3E}">
        <p14:creationId xmlns:p14="http://schemas.microsoft.com/office/powerpoint/2010/main" val="101884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a:t>Your main task </a:t>
            </a:r>
            <a:br>
              <a:rPr lang="cs-CZ" altLang="cs-CZ"/>
            </a:br>
            <a:r>
              <a:rPr lang="cs-CZ" altLang="cs-CZ" sz="1400"/>
              <a:t>(Search  </a:t>
            </a:r>
            <a:r>
              <a:rPr lang="cs-CZ" altLang="cs-CZ" sz="1400" b="1">
                <a:solidFill>
                  <a:srgbClr val="FF0000"/>
                </a:solidFill>
              </a:rPr>
              <a:t>- HOW  </a:t>
            </a:r>
            <a:r>
              <a:rPr lang="cs-CZ" altLang="cs-CZ" sz="1400"/>
              <a:t>???  Measure impacts –</a:t>
            </a:r>
            <a:r>
              <a:rPr lang="cs-CZ" altLang="cs-CZ" sz="1400" b="1">
                <a:solidFill>
                  <a:srgbClr val="FF0000"/>
                </a:solidFill>
              </a:rPr>
              <a:t>HOW</a:t>
            </a:r>
            <a:r>
              <a:rPr lang="cs-CZ" altLang="cs-CZ" sz="1400"/>
              <a:t> ??? and  Destroy – </a:t>
            </a:r>
            <a:r>
              <a:rPr lang="cs-CZ" altLang="cs-CZ" sz="1400" b="1">
                <a:solidFill>
                  <a:srgbClr val="FF0000"/>
                </a:solidFill>
              </a:rPr>
              <a:t>HOW</a:t>
            </a:r>
            <a:r>
              <a:rPr lang="cs-CZ" altLang="cs-CZ" sz="1400"/>
              <a:t>  ???)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5258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484313"/>
            <a:ext cx="876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4192588"/>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2759075"/>
            <a:ext cx="9620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400843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5472113"/>
            <a:ext cx="126206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5" name="Přímá spojnice se šipkou 11"/>
          <p:cNvCxnSpPr>
            <a:cxnSpLocks noChangeShapeType="1"/>
            <a:stCxn id="14344" idx="0"/>
          </p:cNvCxnSpPr>
          <p:nvPr/>
        </p:nvCxnSpPr>
        <p:spPr bwMode="auto">
          <a:xfrm flipV="1">
            <a:off x="5170488" y="4875213"/>
            <a:ext cx="982662" cy="596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Přímá spojnice se šipkou 13"/>
          <p:cNvCxnSpPr>
            <a:cxnSpLocks noChangeShapeType="1"/>
            <a:stCxn id="14344" idx="0"/>
          </p:cNvCxnSpPr>
          <p:nvPr/>
        </p:nvCxnSpPr>
        <p:spPr bwMode="auto">
          <a:xfrm flipH="1" flipV="1">
            <a:off x="4440239" y="4765675"/>
            <a:ext cx="729455" cy="7064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Přímá spojnice se šipkou 16"/>
          <p:cNvCxnSpPr>
            <a:cxnSpLocks noChangeShapeType="1"/>
            <a:stCxn id="14343" idx="0"/>
            <a:endCxn id="14342" idx="2"/>
          </p:cNvCxnSpPr>
          <p:nvPr/>
        </p:nvCxnSpPr>
        <p:spPr bwMode="auto">
          <a:xfrm flipV="1">
            <a:off x="4410075" y="3481388"/>
            <a:ext cx="652463" cy="527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Přímá spojnice se šipkou 18"/>
          <p:cNvCxnSpPr>
            <a:cxnSpLocks noChangeShapeType="1"/>
            <a:stCxn id="14341" idx="0"/>
            <a:endCxn id="14342" idx="2"/>
          </p:cNvCxnSpPr>
          <p:nvPr/>
        </p:nvCxnSpPr>
        <p:spPr bwMode="auto">
          <a:xfrm flipH="1" flipV="1">
            <a:off x="5062538" y="3481388"/>
            <a:ext cx="1093787" cy="711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Přímá spojnice se šipkou 20"/>
          <p:cNvCxnSpPr>
            <a:cxnSpLocks noChangeShapeType="1"/>
            <a:endCxn id="14339" idx="2"/>
          </p:cNvCxnSpPr>
          <p:nvPr/>
        </p:nvCxnSpPr>
        <p:spPr bwMode="auto">
          <a:xfrm flipH="1" flipV="1">
            <a:off x="3939382" y="2409825"/>
            <a:ext cx="471487" cy="165331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0" name="Přímá spojnice se šipkou 22"/>
          <p:cNvCxnSpPr>
            <a:cxnSpLocks noChangeShapeType="1"/>
            <a:stCxn id="14342" idx="0"/>
          </p:cNvCxnSpPr>
          <p:nvPr/>
        </p:nvCxnSpPr>
        <p:spPr bwMode="auto">
          <a:xfrm flipV="1">
            <a:off x="5062538" y="2182813"/>
            <a:ext cx="481012" cy="5762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084168" y="5666065"/>
            <a:ext cx="1469826" cy="523220"/>
          </a:xfrm>
          <a:prstGeom prst="rect">
            <a:avLst/>
          </a:prstGeom>
          <a:noFill/>
        </p:spPr>
        <p:txBody>
          <a:bodyPr wrap="none" rtlCol="0">
            <a:spAutoFit/>
          </a:bodyPr>
          <a:lstStyle/>
          <a:p>
            <a:r>
              <a:rPr lang="en-ZA" dirty="0"/>
              <a:t>Root Problem</a:t>
            </a:r>
          </a:p>
          <a:p>
            <a:r>
              <a:rPr lang="en-ZA" sz="1000" dirty="0"/>
              <a:t>         (</a:t>
            </a:r>
            <a:r>
              <a:rPr lang="en-ZA" sz="1000" dirty="0" err="1"/>
              <a:t>e.g.low</a:t>
            </a:r>
            <a:r>
              <a:rPr lang="en-ZA" sz="1000" dirty="0"/>
              <a:t> profit )</a:t>
            </a:r>
          </a:p>
        </p:txBody>
      </p:sp>
      <p:sp>
        <p:nvSpPr>
          <p:cNvPr id="3" name="TextovéPole 2"/>
          <p:cNvSpPr txBox="1"/>
          <p:nvPr/>
        </p:nvSpPr>
        <p:spPr>
          <a:xfrm>
            <a:off x="5835075" y="3560247"/>
            <a:ext cx="1380506" cy="253916"/>
          </a:xfrm>
          <a:prstGeom prst="rect">
            <a:avLst/>
          </a:prstGeom>
          <a:noFill/>
        </p:spPr>
        <p:txBody>
          <a:bodyPr wrap="none" rtlCol="0">
            <a:spAutoFit/>
          </a:bodyPr>
          <a:lstStyle/>
          <a:p>
            <a:r>
              <a:rPr lang="en-ZA" sz="1050" dirty="0"/>
              <a:t>Cause-Effect relation</a:t>
            </a:r>
            <a:r>
              <a:rPr lang="cs-CZ" sz="1050" dirty="0"/>
              <a:t>s</a:t>
            </a:r>
            <a:endParaRPr lang="en-ZA" sz="1050" dirty="0"/>
          </a:p>
        </p:txBody>
      </p:sp>
      <p:sp>
        <p:nvSpPr>
          <p:cNvPr id="17" name="TextovéPole 16"/>
          <p:cNvSpPr txBox="1"/>
          <p:nvPr/>
        </p:nvSpPr>
        <p:spPr>
          <a:xfrm>
            <a:off x="5975121" y="5124728"/>
            <a:ext cx="1327608" cy="253916"/>
          </a:xfrm>
          <a:prstGeom prst="rect">
            <a:avLst/>
          </a:prstGeom>
          <a:noFill/>
        </p:spPr>
        <p:txBody>
          <a:bodyPr wrap="none" rtlCol="0">
            <a:spAutoFit/>
          </a:bodyPr>
          <a:lstStyle/>
          <a:p>
            <a:r>
              <a:rPr lang="en-ZA" sz="1050" dirty="0"/>
              <a:t>Cause-Effect relation</a:t>
            </a:r>
          </a:p>
        </p:txBody>
      </p:sp>
      <p:sp>
        <p:nvSpPr>
          <p:cNvPr id="18" name="TextovéPole 17"/>
          <p:cNvSpPr txBox="1"/>
          <p:nvPr/>
        </p:nvSpPr>
        <p:spPr>
          <a:xfrm>
            <a:off x="3193218" y="4997770"/>
            <a:ext cx="1327608" cy="253916"/>
          </a:xfrm>
          <a:prstGeom prst="rect">
            <a:avLst/>
          </a:prstGeom>
          <a:noFill/>
        </p:spPr>
        <p:txBody>
          <a:bodyPr wrap="none" rtlCol="0">
            <a:spAutoFit/>
          </a:bodyPr>
          <a:lstStyle/>
          <a:p>
            <a:r>
              <a:rPr lang="en-ZA" sz="1050" dirty="0"/>
              <a:t>Cause-Effect relation</a:t>
            </a:r>
          </a:p>
        </p:txBody>
      </p:sp>
      <p:sp>
        <p:nvSpPr>
          <p:cNvPr id="19" name="TextovéPole 18"/>
          <p:cNvSpPr txBox="1"/>
          <p:nvPr/>
        </p:nvSpPr>
        <p:spPr>
          <a:xfrm>
            <a:off x="2529414" y="3109522"/>
            <a:ext cx="1327608" cy="253916"/>
          </a:xfrm>
          <a:prstGeom prst="rect">
            <a:avLst/>
          </a:prstGeom>
          <a:noFill/>
        </p:spPr>
        <p:txBody>
          <a:bodyPr wrap="none" rtlCol="0">
            <a:spAutoFit/>
          </a:bodyPr>
          <a:lstStyle/>
          <a:p>
            <a:r>
              <a:rPr lang="en-ZA" sz="1050" dirty="0"/>
              <a:t>Cause-Effect relation</a:t>
            </a:r>
          </a:p>
        </p:txBody>
      </p:sp>
      <p:sp>
        <p:nvSpPr>
          <p:cNvPr id="20" name="TextovéPole 19"/>
          <p:cNvSpPr txBox="1"/>
          <p:nvPr/>
        </p:nvSpPr>
        <p:spPr>
          <a:xfrm>
            <a:off x="5541963" y="2343986"/>
            <a:ext cx="1327608" cy="253916"/>
          </a:xfrm>
          <a:prstGeom prst="rect">
            <a:avLst/>
          </a:prstGeom>
          <a:noFill/>
        </p:spPr>
        <p:txBody>
          <a:bodyPr wrap="none" rtlCol="0">
            <a:spAutoFit/>
          </a:bodyPr>
          <a:lstStyle/>
          <a:p>
            <a:r>
              <a:rPr lang="en-ZA" sz="1050" dirty="0"/>
              <a:t>Cause-Effect relation</a:t>
            </a:r>
          </a:p>
        </p:txBody>
      </p:sp>
    </p:spTree>
    <p:extLst>
      <p:ext uri="{BB962C8B-B14F-4D97-AF65-F5344CB8AC3E}">
        <p14:creationId xmlns:p14="http://schemas.microsoft.com/office/powerpoint/2010/main" val="299228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1987" y="260648"/>
            <a:ext cx="7381875" cy="1066800"/>
          </a:xfrm>
        </p:spPr>
        <p:txBody>
          <a:bodyPr/>
          <a:lstStyle/>
          <a:p>
            <a:pPr algn="l"/>
            <a:r>
              <a:rPr lang="cs-CZ" altLang="cs-CZ" dirty="0">
                <a:latin typeface="Calibri" pitchFamily="34" charset="0"/>
              </a:rPr>
              <a:t>Basic</a:t>
            </a:r>
            <a:r>
              <a:rPr lang="en-GB" altLang="cs-CZ" dirty="0">
                <a:latin typeface="Calibri" pitchFamily="34" charset="0"/>
              </a:rPr>
              <a:t> problem</a:t>
            </a:r>
            <a:r>
              <a:rPr lang="cs-CZ" altLang="cs-CZ" dirty="0">
                <a:latin typeface="Calibri" pitchFamily="34" charset="0"/>
              </a:rPr>
              <a:t> I. </a:t>
            </a:r>
            <a:r>
              <a:rPr lang="en-US" altLang="cs-CZ" sz="3200" dirty="0">
                <a:latin typeface="Calibri" pitchFamily="34" charset="0"/>
              </a:rPr>
              <a:t>(one of many)</a:t>
            </a:r>
          </a:p>
        </p:txBody>
      </p:sp>
      <p:pic>
        <p:nvPicPr>
          <p:cNvPr id="32771" name="Picture 5" descr="momen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56" y="2133600"/>
            <a:ext cx="1295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133600"/>
            <a:ext cx="15113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8"/>
          <p:cNvSpPr>
            <a:spLocks noChangeArrowheads="1"/>
          </p:cNvSpPr>
          <p:nvPr/>
        </p:nvSpPr>
        <p:spPr bwMode="auto">
          <a:xfrm>
            <a:off x="2484438" y="3573463"/>
            <a:ext cx="2087562" cy="2447925"/>
          </a:xfrm>
          <a:prstGeom prst="cloudCallout">
            <a:avLst>
              <a:gd name="adj1" fmla="val -36236"/>
              <a:gd name="adj2" fmla="val -840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4" name="Text Box 9"/>
          <p:cNvSpPr txBox="1">
            <a:spLocks noChangeArrowheads="1"/>
          </p:cNvSpPr>
          <p:nvPr/>
        </p:nvSpPr>
        <p:spPr bwMode="auto">
          <a:xfrm>
            <a:off x="2716213" y="4014788"/>
            <a:ext cx="163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GB" altLang="cs-CZ" sz="2400">
                <a:latin typeface="Calibri" pitchFamily="34" charset="0"/>
              </a:rPr>
              <a:t>We have</a:t>
            </a:r>
          </a:p>
          <a:p>
            <a:pPr algn="ctr">
              <a:spcBef>
                <a:spcPct val="0"/>
              </a:spcBef>
              <a:buClrTx/>
              <a:buSzTx/>
              <a:buFontTx/>
              <a:buNone/>
            </a:pPr>
            <a:r>
              <a:rPr kumimoji="0" lang="en-GB" altLang="cs-CZ" sz="2400">
                <a:latin typeface="Calibri" pitchFamily="34" charset="0"/>
              </a:rPr>
              <a:t>a huge data</a:t>
            </a:r>
          </a:p>
          <a:p>
            <a:pPr algn="ctr">
              <a:spcBef>
                <a:spcPct val="0"/>
              </a:spcBef>
              <a:buClrTx/>
              <a:buSzTx/>
              <a:buFontTx/>
              <a:buNone/>
            </a:pPr>
            <a:r>
              <a:rPr kumimoji="0" lang="en-US" altLang="cs-CZ" sz="2400">
                <a:latin typeface="Calibri" pitchFamily="34" charset="0"/>
              </a:rPr>
              <a:t>quantity</a:t>
            </a:r>
          </a:p>
        </p:txBody>
      </p:sp>
      <p:sp>
        <p:nvSpPr>
          <p:cNvPr id="32775" name="Line 10"/>
          <p:cNvSpPr>
            <a:spLocks noChangeShapeType="1"/>
          </p:cNvSpPr>
          <p:nvPr/>
        </p:nvSpPr>
        <p:spPr bwMode="auto">
          <a:xfrm flipV="1">
            <a:off x="4572000" y="3500438"/>
            <a:ext cx="43180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2776" name="Picture 11"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652963"/>
            <a:ext cx="15113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AutoShape 12"/>
          <p:cNvSpPr>
            <a:spLocks noChangeArrowheads="1"/>
          </p:cNvSpPr>
          <p:nvPr/>
        </p:nvSpPr>
        <p:spPr bwMode="auto">
          <a:xfrm>
            <a:off x="6156325" y="1700213"/>
            <a:ext cx="2808288" cy="2447925"/>
          </a:xfrm>
          <a:prstGeom prst="cloudCallout">
            <a:avLst>
              <a:gd name="adj1" fmla="val -40560"/>
              <a:gd name="adj2" fmla="val 85472"/>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8" name="Text Box 13"/>
          <p:cNvSpPr txBox="1">
            <a:spLocks noChangeArrowheads="1"/>
          </p:cNvSpPr>
          <p:nvPr/>
        </p:nvSpPr>
        <p:spPr bwMode="auto">
          <a:xfrm>
            <a:off x="323528" y="5987604"/>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lang="en-US" sz="1600" b="1" dirty="0"/>
              <a:t>Moore's law</a:t>
            </a:r>
            <a:r>
              <a:rPr lang="en-US" sz="1600" dirty="0"/>
              <a:t> is the observation that the number of transistors in a dense integrated circuits doubles approximately every two years – so -&gt; capacity of memory is going up –applications temporarily solve this constraint </a:t>
            </a:r>
            <a:endParaRPr kumimoji="0" lang="en-US" altLang="cs-CZ" sz="1600" b="1" dirty="0">
              <a:solidFill>
                <a:srgbClr val="FF3300"/>
              </a:solidFill>
              <a:latin typeface="Calibri" pitchFamily="34" charset="0"/>
            </a:endParaRPr>
          </a:p>
        </p:txBody>
      </p:sp>
      <p:sp>
        <p:nvSpPr>
          <p:cNvPr id="32779" name="Line 14"/>
          <p:cNvSpPr>
            <a:spLocks noChangeShapeType="1"/>
          </p:cNvSpPr>
          <p:nvPr/>
        </p:nvSpPr>
        <p:spPr bwMode="auto">
          <a:xfrm>
            <a:off x="5076825" y="3500438"/>
            <a:ext cx="790575"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63348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Big data and analysis problem </a:t>
            </a:r>
          </a:p>
        </p:txBody>
      </p:sp>
      <p:sp>
        <p:nvSpPr>
          <p:cNvPr id="3" name="Obdélník 2"/>
          <p:cNvSpPr/>
          <p:nvPr/>
        </p:nvSpPr>
        <p:spPr>
          <a:xfrm>
            <a:off x="827584" y="1305342"/>
            <a:ext cx="7416824" cy="3139321"/>
          </a:xfrm>
          <a:prstGeom prst="rect">
            <a:avLst/>
          </a:prstGeom>
        </p:spPr>
        <p:txBody>
          <a:bodyPr wrap="square">
            <a:spAutoFit/>
          </a:bodyPr>
          <a:lstStyle/>
          <a:p>
            <a:r>
              <a:rPr lang="en-US" dirty="0"/>
              <a:t>In test and measurement applications, engineers and scientists can collect vast amounts of data every second of every day. </a:t>
            </a:r>
            <a:endParaRPr lang="cs-CZ" dirty="0"/>
          </a:p>
          <a:p>
            <a:pPr marL="285750" indent="-285750">
              <a:buFont typeface="Arial" panose="020B0604020202020204" pitchFamily="34" charset="0"/>
              <a:buChar char="•"/>
            </a:pPr>
            <a:r>
              <a:rPr lang="en-US" dirty="0"/>
              <a:t>For </a:t>
            </a:r>
            <a:r>
              <a:rPr lang="en-US" b="1" dirty="0">
                <a:solidFill>
                  <a:srgbClr val="00B050"/>
                </a:solidFill>
              </a:rPr>
              <a:t>every second </a:t>
            </a:r>
            <a:r>
              <a:rPr lang="en-US" dirty="0"/>
              <a:t>that the Large Hadron Collider at CERN runs an experiment, the instrument can generate 40 terabytes of data.</a:t>
            </a:r>
            <a:endParaRPr lang="cs-CZ" dirty="0"/>
          </a:p>
          <a:p>
            <a:pPr marL="285750" indent="-285750">
              <a:buFont typeface="Arial" panose="020B0604020202020204" pitchFamily="34" charset="0"/>
              <a:buChar char="•"/>
            </a:pPr>
            <a:r>
              <a:rPr lang="en-US" dirty="0"/>
              <a:t>For </a:t>
            </a:r>
            <a:r>
              <a:rPr lang="en-US" b="1" dirty="0"/>
              <a:t>every 30 minutes </a:t>
            </a:r>
            <a:r>
              <a:rPr lang="en-US" dirty="0"/>
              <a:t>that a Boeing jet engine runs, the system creates 10 terabytes of operations information.</a:t>
            </a:r>
            <a:endParaRPr lang="cs-CZ" dirty="0"/>
          </a:p>
          <a:p>
            <a:pPr marL="285750" indent="-285750">
              <a:buFont typeface="Arial" panose="020B0604020202020204" pitchFamily="34" charset="0"/>
              <a:buChar char="•"/>
            </a:pPr>
            <a:r>
              <a:rPr lang="en-US" dirty="0"/>
              <a:t>For a single journey across the Atlantic Ocean, a four-engine jumbo jet can create 640 terabytes of data.</a:t>
            </a:r>
            <a:endParaRPr lang="cs-CZ" dirty="0"/>
          </a:p>
          <a:p>
            <a:pPr marL="285750" indent="-285750">
              <a:buFont typeface="Arial" panose="020B0604020202020204" pitchFamily="34" charset="0"/>
              <a:buChar char="•"/>
            </a:pPr>
            <a:r>
              <a:rPr lang="en-US" dirty="0"/>
              <a:t>Multiply that by the more than 25,000 flights flown each day, and you get an understanding of the enormous amount of data that exists (Rogers, 2011). </a:t>
            </a:r>
            <a:r>
              <a:rPr lang="cs-CZ" dirty="0"/>
              <a:t> </a:t>
            </a:r>
            <a:r>
              <a:rPr lang="en-US" b="1" dirty="0"/>
              <a:t>That’s “Big Data.”</a:t>
            </a:r>
            <a:endParaRPr lang="cs-CZ" b="1" dirty="0"/>
          </a:p>
        </p:txBody>
      </p:sp>
      <p:sp>
        <p:nvSpPr>
          <p:cNvPr id="4" name="Obdélník 3"/>
          <p:cNvSpPr/>
          <p:nvPr/>
        </p:nvSpPr>
        <p:spPr>
          <a:xfrm>
            <a:off x="251520" y="6309320"/>
            <a:ext cx="5497018" cy="600164"/>
          </a:xfrm>
          <a:prstGeom prst="rect">
            <a:avLst/>
          </a:prstGeom>
        </p:spPr>
        <p:txBody>
          <a:bodyPr wrap="none">
            <a:spAutoFit/>
          </a:bodyPr>
          <a:lstStyle/>
          <a:p>
            <a:r>
              <a:rPr lang="cs-CZ" sz="1100" dirty="0"/>
              <a:t>CERN = </a:t>
            </a:r>
            <a:r>
              <a:rPr lang="fr-FR" sz="1100" dirty="0"/>
              <a:t>Conseil Européen pour la Recherche Nucléaire</a:t>
            </a:r>
            <a:r>
              <a:rPr lang="cs-CZ" sz="1100" dirty="0"/>
              <a:t> –</a:t>
            </a:r>
            <a:r>
              <a:rPr lang="cs-CZ" sz="1100" dirty="0" err="1"/>
              <a:t>Resource</a:t>
            </a:r>
            <a:r>
              <a:rPr lang="cs-CZ" sz="1100" dirty="0"/>
              <a:t> :  </a:t>
            </a:r>
            <a:r>
              <a:rPr lang="cs-CZ" sz="1100" dirty="0">
                <a:hlinkClick r:id="rId2"/>
              </a:rPr>
              <a:t>https://home.cern/about</a:t>
            </a:r>
            <a:endParaRPr lang="cs-CZ" sz="1100" dirty="0"/>
          </a:p>
          <a:p>
            <a:endParaRPr lang="cs-CZ" sz="1100" dirty="0"/>
          </a:p>
          <a:p>
            <a:endParaRPr lang="cs-CZ"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37112"/>
            <a:ext cx="28098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228184" y="6381328"/>
            <a:ext cx="2777299" cy="369332"/>
          </a:xfrm>
          <a:prstGeom prst="rect">
            <a:avLst/>
          </a:prstGeom>
          <a:noFill/>
        </p:spPr>
        <p:txBody>
          <a:bodyPr wrap="none" rtlCol="0">
            <a:spAutoFit/>
          </a:bodyPr>
          <a:lstStyle/>
          <a:p>
            <a:r>
              <a:rPr lang="cs-CZ" dirty="0" err="1"/>
              <a:t>Hardon</a:t>
            </a:r>
            <a:r>
              <a:rPr lang="cs-CZ" dirty="0"/>
              <a:t> </a:t>
            </a:r>
            <a:r>
              <a:rPr lang="cs-CZ" dirty="0" err="1"/>
              <a:t>Collider-accelerator</a:t>
            </a:r>
            <a:endParaRPr lang="cs-CZ" dirty="0"/>
          </a:p>
        </p:txBody>
      </p:sp>
    </p:spTree>
    <p:extLst>
      <p:ext uri="{BB962C8B-B14F-4D97-AF65-F5344CB8AC3E}">
        <p14:creationId xmlns:p14="http://schemas.microsoft.com/office/powerpoint/2010/main" val="3790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536668" y="1389327"/>
            <a:ext cx="79976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en-ZA" altLang="cs-CZ" sz="1800" dirty="0">
                <a:latin typeface="Times New Roman" pitchFamily="18" charset="0"/>
              </a:rPr>
              <a:t>To solve it we should use finite capacity scheduling (APS)- will be presented later  </a:t>
            </a:r>
          </a:p>
        </p:txBody>
      </p:sp>
      <p:pic>
        <p:nvPicPr>
          <p:cNvPr id="33796" name="Picture 4" descr="improve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852613"/>
            <a:ext cx="43005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2700338" y="4724400"/>
            <a:ext cx="649287"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798" name="Rectangle 6"/>
          <p:cNvSpPr>
            <a:spLocks noChangeArrowheads="1"/>
          </p:cNvSpPr>
          <p:nvPr/>
        </p:nvSpPr>
        <p:spPr bwMode="auto">
          <a:xfrm>
            <a:off x="3779838" y="5373688"/>
            <a:ext cx="649287" cy="287337"/>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799" name="Rectangle 7"/>
          <p:cNvSpPr>
            <a:spLocks noChangeArrowheads="1"/>
          </p:cNvSpPr>
          <p:nvPr/>
        </p:nvSpPr>
        <p:spPr bwMode="auto">
          <a:xfrm>
            <a:off x="4932363" y="6021388"/>
            <a:ext cx="649287"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pic>
        <p:nvPicPr>
          <p:cNvPr id="33800" name="Picture 8" descr="Zobrazit obrázek v plné velikost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4652963"/>
            <a:ext cx="41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pre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300663"/>
            <a:ext cx="3698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Zobrazit obrázek v plné velikost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949950"/>
            <a:ext cx="7207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Line 11"/>
          <p:cNvSpPr>
            <a:spLocks noChangeShapeType="1"/>
          </p:cNvSpPr>
          <p:nvPr/>
        </p:nvSpPr>
        <p:spPr bwMode="auto">
          <a:xfrm>
            <a:off x="3348038" y="48688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4" name="Line 12"/>
          <p:cNvSpPr>
            <a:spLocks noChangeShapeType="1"/>
          </p:cNvSpPr>
          <p:nvPr/>
        </p:nvSpPr>
        <p:spPr bwMode="auto">
          <a:xfrm>
            <a:off x="3563938" y="48688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5" name="Line 13"/>
          <p:cNvSpPr>
            <a:spLocks noChangeShapeType="1"/>
          </p:cNvSpPr>
          <p:nvPr/>
        </p:nvSpPr>
        <p:spPr bwMode="auto">
          <a:xfrm>
            <a:off x="3563938" y="54451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6" name="Line 14"/>
          <p:cNvSpPr>
            <a:spLocks noChangeShapeType="1"/>
          </p:cNvSpPr>
          <p:nvPr/>
        </p:nvSpPr>
        <p:spPr bwMode="auto">
          <a:xfrm>
            <a:off x="4427538"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7" name="Line 15"/>
          <p:cNvSpPr>
            <a:spLocks noChangeShapeType="1"/>
          </p:cNvSpPr>
          <p:nvPr/>
        </p:nvSpPr>
        <p:spPr bwMode="auto">
          <a:xfrm>
            <a:off x="4643438" y="55165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8" name="Line 16"/>
          <p:cNvSpPr>
            <a:spLocks noChangeShapeType="1"/>
          </p:cNvSpPr>
          <p:nvPr/>
        </p:nvSpPr>
        <p:spPr bwMode="auto">
          <a:xfrm>
            <a:off x="4643438" y="616585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9" name="Line 17"/>
          <p:cNvSpPr>
            <a:spLocks noChangeShapeType="1"/>
          </p:cNvSpPr>
          <p:nvPr/>
        </p:nvSpPr>
        <p:spPr bwMode="auto">
          <a:xfrm>
            <a:off x="3348038" y="50133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0" name="Line 18"/>
          <p:cNvSpPr>
            <a:spLocks noChangeShapeType="1"/>
          </p:cNvSpPr>
          <p:nvPr/>
        </p:nvSpPr>
        <p:spPr bwMode="auto">
          <a:xfrm>
            <a:off x="37798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1" name="Line 19"/>
          <p:cNvSpPr>
            <a:spLocks noChangeShapeType="1"/>
          </p:cNvSpPr>
          <p:nvPr/>
        </p:nvSpPr>
        <p:spPr bwMode="auto">
          <a:xfrm>
            <a:off x="3348038" y="5949950"/>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2" name="Line 20"/>
          <p:cNvSpPr>
            <a:spLocks noChangeShapeType="1"/>
          </p:cNvSpPr>
          <p:nvPr/>
        </p:nvSpPr>
        <p:spPr bwMode="auto">
          <a:xfrm flipV="1">
            <a:off x="4427538" y="49418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3" name="Line 21"/>
          <p:cNvSpPr>
            <a:spLocks noChangeShapeType="1"/>
          </p:cNvSpPr>
          <p:nvPr/>
        </p:nvSpPr>
        <p:spPr bwMode="auto">
          <a:xfrm flipV="1">
            <a:off x="4932363" y="4941888"/>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4" name="Line 22"/>
          <p:cNvSpPr>
            <a:spLocks noChangeShapeType="1"/>
          </p:cNvSpPr>
          <p:nvPr/>
        </p:nvSpPr>
        <p:spPr bwMode="auto">
          <a:xfrm>
            <a:off x="442753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5" name="Text Box 23"/>
          <p:cNvSpPr txBox="1">
            <a:spLocks noChangeArrowheads="1"/>
          </p:cNvSpPr>
          <p:nvPr/>
        </p:nvSpPr>
        <p:spPr bwMode="auto">
          <a:xfrm>
            <a:off x="3400425" y="6072188"/>
            <a:ext cx="385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a:t>
            </a:r>
            <a:endParaRPr kumimoji="0" lang="en-GB" altLang="cs-CZ" sz="1600" b="1">
              <a:solidFill>
                <a:srgbClr val="FF3300"/>
              </a:solidFill>
              <a:latin typeface="Calibri" pitchFamily="34" charset="0"/>
            </a:endParaRPr>
          </a:p>
        </p:txBody>
      </p:sp>
      <p:sp>
        <p:nvSpPr>
          <p:cNvPr id="33816" name="Text Box 24"/>
          <p:cNvSpPr txBox="1">
            <a:spLocks noChangeArrowheads="1"/>
          </p:cNvSpPr>
          <p:nvPr/>
        </p:nvSpPr>
        <p:spPr bwMode="auto">
          <a:xfrm>
            <a:off x="4427538" y="4581525"/>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a:t>
            </a:r>
            <a:endParaRPr kumimoji="0" lang="en-GB" altLang="cs-CZ" sz="1600" b="1">
              <a:solidFill>
                <a:srgbClr val="FF3300"/>
              </a:solidFill>
              <a:latin typeface="Calibri" pitchFamily="34" charset="0"/>
            </a:endParaRPr>
          </a:p>
        </p:txBody>
      </p:sp>
      <p:sp>
        <p:nvSpPr>
          <p:cNvPr id="33817" name="Text Box 25"/>
          <p:cNvSpPr txBox="1">
            <a:spLocks noChangeArrowheads="1"/>
          </p:cNvSpPr>
          <p:nvPr/>
        </p:nvSpPr>
        <p:spPr bwMode="auto">
          <a:xfrm>
            <a:off x="6567488" y="2801938"/>
            <a:ext cx="1500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a:latin typeface="Times New Roman" pitchFamily="18" charset="0"/>
              </a:rPr>
              <a:t> T1+T2=X</a:t>
            </a:r>
            <a:endParaRPr kumimoji="0" lang="en-GB" altLang="cs-CZ" sz="2400">
              <a:latin typeface="Times New Roman" pitchFamily="18" charset="0"/>
            </a:endParaRPr>
          </a:p>
        </p:txBody>
      </p:sp>
      <p:sp>
        <p:nvSpPr>
          <p:cNvPr id="33818" name="Text Box 26"/>
          <p:cNvSpPr txBox="1">
            <a:spLocks noChangeArrowheads="1"/>
          </p:cNvSpPr>
          <p:nvPr/>
        </p:nvSpPr>
        <p:spPr bwMode="auto">
          <a:xfrm>
            <a:off x="6588125" y="2997200"/>
            <a:ext cx="1744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a:p>
            <a:pPr>
              <a:spcBef>
                <a:spcPct val="0"/>
              </a:spcBef>
              <a:buClrTx/>
              <a:buSzTx/>
              <a:buFontTx/>
              <a:buNone/>
            </a:pPr>
            <a:r>
              <a:rPr kumimoji="0" lang="cs-CZ" altLang="cs-CZ" sz="2400">
                <a:latin typeface="Times New Roman" pitchFamily="18" charset="0"/>
              </a:rPr>
              <a:t>Opt=Min(X)</a:t>
            </a:r>
            <a:endParaRPr kumimoji="0" lang="en-GB" altLang="cs-CZ" sz="2400">
              <a:latin typeface="Times New Roman" pitchFamily="18" charset="0"/>
            </a:endParaRPr>
          </a:p>
        </p:txBody>
      </p:sp>
      <p:sp>
        <p:nvSpPr>
          <p:cNvPr id="33819" name="Rectangle 27"/>
          <p:cNvSpPr>
            <a:spLocks noChangeArrowheads="1"/>
          </p:cNvSpPr>
          <p:nvPr/>
        </p:nvSpPr>
        <p:spPr bwMode="auto">
          <a:xfrm>
            <a:off x="5868988" y="4579938"/>
            <a:ext cx="649287"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820" name="Rectangle 28"/>
          <p:cNvSpPr>
            <a:spLocks noChangeArrowheads="1"/>
          </p:cNvSpPr>
          <p:nvPr/>
        </p:nvSpPr>
        <p:spPr bwMode="auto">
          <a:xfrm>
            <a:off x="6516688" y="5229225"/>
            <a:ext cx="649287" cy="28733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821" name="Rectangle 29"/>
          <p:cNvSpPr>
            <a:spLocks noChangeArrowheads="1"/>
          </p:cNvSpPr>
          <p:nvPr/>
        </p:nvSpPr>
        <p:spPr bwMode="auto">
          <a:xfrm>
            <a:off x="7164388" y="5734050"/>
            <a:ext cx="649287"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3822" name="Line 30"/>
          <p:cNvSpPr>
            <a:spLocks noChangeShapeType="1"/>
          </p:cNvSpPr>
          <p:nvPr/>
        </p:nvSpPr>
        <p:spPr bwMode="auto">
          <a:xfrm>
            <a:off x="7164388" y="53006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3" name="Line 31"/>
          <p:cNvSpPr>
            <a:spLocks noChangeShapeType="1"/>
          </p:cNvSpPr>
          <p:nvPr/>
        </p:nvSpPr>
        <p:spPr bwMode="auto">
          <a:xfrm>
            <a:off x="6516688" y="48688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4" name="Line 32"/>
          <p:cNvSpPr>
            <a:spLocks noChangeShapeType="1"/>
          </p:cNvSpPr>
          <p:nvPr/>
        </p:nvSpPr>
        <p:spPr bwMode="auto">
          <a:xfrm>
            <a:off x="6516688" y="5805488"/>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5" name="Line 33"/>
          <p:cNvSpPr>
            <a:spLocks noChangeShapeType="1"/>
          </p:cNvSpPr>
          <p:nvPr/>
        </p:nvSpPr>
        <p:spPr bwMode="auto">
          <a:xfrm>
            <a:off x="716438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6" name="Text Box 34"/>
          <p:cNvSpPr txBox="1">
            <a:spLocks noChangeArrowheads="1"/>
          </p:cNvSpPr>
          <p:nvPr/>
        </p:nvSpPr>
        <p:spPr bwMode="auto">
          <a:xfrm>
            <a:off x="6569075" y="5927725"/>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 = 0</a:t>
            </a:r>
            <a:endParaRPr kumimoji="0" lang="en-GB" altLang="cs-CZ" sz="1600" b="1">
              <a:solidFill>
                <a:srgbClr val="FF3300"/>
              </a:solidFill>
              <a:latin typeface="Calibri" pitchFamily="34" charset="0"/>
            </a:endParaRPr>
          </a:p>
        </p:txBody>
      </p:sp>
      <p:sp>
        <p:nvSpPr>
          <p:cNvPr id="33827" name="Text Box 35"/>
          <p:cNvSpPr txBox="1">
            <a:spLocks noChangeArrowheads="1"/>
          </p:cNvSpPr>
          <p:nvPr/>
        </p:nvSpPr>
        <p:spPr bwMode="auto">
          <a:xfrm>
            <a:off x="7451725" y="4652963"/>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 = 0</a:t>
            </a:r>
            <a:endParaRPr kumimoji="0" lang="en-GB" altLang="cs-CZ" sz="1600" b="1">
              <a:solidFill>
                <a:srgbClr val="FF3300"/>
              </a:solidFill>
              <a:latin typeface="Calibri" pitchFamily="34" charset="0"/>
            </a:endParaRPr>
          </a:p>
        </p:txBody>
      </p:sp>
      <p:sp>
        <p:nvSpPr>
          <p:cNvPr id="33828" name="Line 36"/>
          <p:cNvSpPr>
            <a:spLocks noChangeShapeType="1"/>
          </p:cNvSpPr>
          <p:nvPr/>
        </p:nvSpPr>
        <p:spPr bwMode="auto">
          <a:xfrm flipV="1">
            <a:off x="7164388" y="47974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9" name="AutoShape 37"/>
          <p:cNvSpPr>
            <a:spLocks noChangeArrowheads="1"/>
          </p:cNvSpPr>
          <p:nvPr/>
        </p:nvSpPr>
        <p:spPr bwMode="auto">
          <a:xfrm>
            <a:off x="5364163" y="5013325"/>
            <a:ext cx="792162" cy="720725"/>
          </a:xfrm>
          <a:prstGeom prst="rightArrow">
            <a:avLst>
              <a:gd name="adj1" fmla="val 50000"/>
              <a:gd name="adj2" fmla="val 27478"/>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8" name="Rectangle 2"/>
          <p:cNvSpPr txBox="1">
            <a:spLocks noChangeArrowheads="1"/>
          </p:cNvSpPr>
          <p:nvPr/>
        </p:nvSpPr>
        <p:spPr>
          <a:xfrm>
            <a:off x="661987" y="260648"/>
            <a:ext cx="7381875" cy="1066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a:effectLst>
                  <a:reflection blurRad="6350" endPos="0" dir="5400000" sy="-100000" algn="bl" rotWithShape="0"/>
                </a:effectLst>
                <a:latin typeface="Calibri" pitchFamily="34" charset="0"/>
              </a:rPr>
              <a:t>Basic</a:t>
            </a:r>
            <a:r>
              <a:rPr lang="en-GB" altLang="cs-CZ" dirty="0">
                <a:effectLst>
                  <a:reflection blurRad="6350" endPos="0" dir="5400000" sy="-100000" algn="bl" rotWithShape="0"/>
                </a:effectLst>
                <a:latin typeface="Calibri" pitchFamily="34" charset="0"/>
              </a:rPr>
              <a:t> problem</a:t>
            </a:r>
            <a:r>
              <a:rPr lang="cs-CZ" altLang="cs-CZ" dirty="0">
                <a:effectLst>
                  <a:reflection blurRad="6350" endPos="0" dir="5400000" sy="-100000" algn="bl" rotWithShape="0"/>
                </a:effectLst>
                <a:latin typeface="Calibri" pitchFamily="34" charset="0"/>
              </a:rPr>
              <a:t> II. </a:t>
            </a:r>
            <a:r>
              <a:rPr lang="en-US" altLang="cs-CZ" sz="2000" dirty="0">
                <a:effectLst>
                  <a:reflection blurRad="6350" endPos="0" dir="5400000" sy="-100000" algn="bl" rotWithShape="0"/>
                </a:effectLst>
                <a:latin typeface="Calibri" pitchFamily="34" charset="0"/>
              </a:rPr>
              <a:t>(we need reliable data )</a:t>
            </a:r>
          </a:p>
        </p:txBody>
      </p:sp>
    </p:spTree>
    <p:extLst>
      <p:ext uri="{BB962C8B-B14F-4D97-AF65-F5344CB8AC3E}">
        <p14:creationId xmlns:p14="http://schemas.microsoft.com/office/powerpoint/2010/main" val="377717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a:t>Coordinates</a:t>
            </a:r>
            <a:r>
              <a:rPr lang="cs-CZ" dirty="0"/>
              <a:t> </a:t>
            </a:r>
            <a:r>
              <a:rPr lang="en-US" sz="1800" dirty="0"/>
              <a:t>(will be part of OM Intro as well)</a:t>
            </a:r>
          </a:p>
        </p:txBody>
      </p:sp>
      <p:sp>
        <p:nvSpPr>
          <p:cNvPr id="3" name="Zástupný symbol pro obsah 2"/>
          <p:cNvSpPr>
            <a:spLocks noGrp="1"/>
          </p:cNvSpPr>
          <p:nvPr>
            <p:ph idx="1"/>
          </p:nvPr>
        </p:nvSpPr>
        <p:spPr/>
        <p:txBody>
          <a:bodyPr>
            <a:normAutofit fontScale="62500" lnSpcReduction="20000"/>
          </a:bodyPr>
          <a:lstStyle/>
          <a:p>
            <a:r>
              <a:rPr lang="en-GB" sz="2400" b="1" dirty="0"/>
              <a:t>Lecturer :</a:t>
            </a:r>
            <a:r>
              <a:rPr lang="en-GB" sz="2400" dirty="0"/>
              <a:t> </a:t>
            </a:r>
            <a:r>
              <a:rPr lang="en-GB" sz="2400" dirty="0" err="1"/>
              <a:t>Ing.Jaromír</a:t>
            </a:r>
            <a:r>
              <a:rPr lang="en-GB" sz="2400" dirty="0"/>
              <a:t> </a:t>
            </a:r>
            <a:r>
              <a:rPr lang="en-GB" sz="2400" dirty="0" err="1"/>
              <a:t>Skorkovský</a:t>
            </a:r>
            <a:r>
              <a:rPr lang="en-GB" sz="2400" dirty="0"/>
              <a:t>, </a:t>
            </a:r>
            <a:r>
              <a:rPr lang="en-GB" sz="2400" dirty="0" err="1"/>
              <a:t>CSc</a:t>
            </a:r>
            <a:r>
              <a:rPr lang="en-GB" sz="2400" dirty="0"/>
              <a:t>.</a:t>
            </a:r>
          </a:p>
          <a:p>
            <a:pPr lvl="1"/>
            <a:r>
              <a:rPr lang="en-GB" sz="2400" dirty="0"/>
              <a:t>Department of Corporate Economy (5th floor)</a:t>
            </a:r>
          </a:p>
          <a:p>
            <a:pPr lvl="1"/>
            <a:r>
              <a:rPr lang="en-GB" sz="2400" dirty="0">
                <a:hlinkClick r:id="rId2"/>
              </a:rPr>
              <a:t>miki@econ.muni.cz</a:t>
            </a:r>
            <a:endParaRPr lang="en-GB" sz="2400" dirty="0"/>
          </a:p>
          <a:p>
            <a:pPr lvl="1"/>
            <a:r>
              <a:rPr lang="en-GB" sz="2400" dirty="0"/>
              <a:t>+420 731113517</a:t>
            </a:r>
          </a:p>
          <a:p>
            <a:r>
              <a:rPr lang="en-GB" sz="2400" b="1" dirty="0"/>
              <a:t>Study material : </a:t>
            </a:r>
            <a:r>
              <a:rPr lang="en-GB" sz="2400" dirty="0"/>
              <a:t>will be updated regularly after every lesson (is.muni.cz)</a:t>
            </a:r>
          </a:p>
          <a:p>
            <a:r>
              <a:rPr lang="en-GB" sz="2400" dirty="0"/>
              <a:t>So far there is a lot of material there but mind you that nearly every part will be slightly or more heavily modified this year. So the correct material will have at the end of its name specification …2019 </a:t>
            </a:r>
            <a:r>
              <a:rPr lang="en-GB" sz="2400" dirty="0" err="1"/>
              <a:t>mmdd</a:t>
            </a:r>
            <a:r>
              <a:rPr lang="en-GB" sz="2400" dirty="0"/>
              <a:t> e.g. 20190916 if not specified otherwise in advance</a:t>
            </a:r>
          </a:p>
          <a:p>
            <a:r>
              <a:rPr lang="en-GB" sz="2400" b="1" dirty="0"/>
              <a:t>Attendance :</a:t>
            </a:r>
            <a:r>
              <a:rPr lang="en-GB" sz="2400" dirty="0"/>
              <a:t> seminar and lectures  are obligatory – see subject specification (is.muni.cz) – first vital condition to be  admitted to exam)</a:t>
            </a:r>
          </a:p>
          <a:p>
            <a:r>
              <a:rPr lang="en-GB" sz="2400" b="1" dirty="0"/>
              <a:t>Excuses :</a:t>
            </a:r>
            <a:r>
              <a:rPr lang="en-GB" sz="2400" dirty="0"/>
              <a:t> if serious reason emerges- </a:t>
            </a:r>
            <a:r>
              <a:rPr lang="en-GB" sz="2400" b="1" dirty="0">
                <a:solidFill>
                  <a:srgbClr val="FF0000"/>
                </a:solidFill>
              </a:rPr>
              <a:t>only written form is accepted   </a:t>
            </a:r>
          </a:p>
          <a:p>
            <a:r>
              <a:rPr lang="en-GB" sz="2400" b="1" dirty="0"/>
              <a:t>Seminar work </a:t>
            </a:r>
            <a:r>
              <a:rPr lang="en-GB" sz="2400" dirty="0"/>
              <a:t>: will be assigned after some theory will be presented. Accepted seminar work is the second condition to be  admitted to an exam. Assign time:</a:t>
            </a:r>
            <a:r>
              <a:rPr lang="cs-CZ" sz="2400" dirty="0"/>
              <a:t> </a:t>
            </a:r>
            <a:r>
              <a:rPr lang="en-GB" sz="2400" dirty="0"/>
              <a:t>4.11.2019 and 6.11.2019</a:t>
            </a:r>
          </a:p>
          <a:p>
            <a:r>
              <a:rPr lang="en-GB" sz="2400" b="1" dirty="0"/>
              <a:t>Tuition plan : </a:t>
            </a:r>
            <a:r>
              <a:rPr lang="en-GB" sz="2400" dirty="0"/>
              <a:t>at the </a:t>
            </a:r>
            <a:r>
              <a:rPr lang="en-GB" sz="2400" b="1" dirty="0">
                <a:solidFill>
                  <a:srgbClr val="FF0000"/>
                </a:solidFill>
              </a:rPr>
              <a:t>end </a:t>
            </a:r>
            <a:r>
              <a:rPr lang="en-GB" sz="2400" dirty="0"/>
              <a:t>of this slide show  </a:t>
            </a:r>
          </a:p>
          <a:p>
            <a:r>
              <a:rPr lang="en-GB" sz="2400" dirty="0"/>
              <a:t>Name of the tuition plan file : Tuition plan for both groups AOMA and AOPR_20180808</a:t>
            </a:r>
          </a:p>
          <a:p>
            <a:r>
              <a:rPr lang="en-GB" sz="2400" dirty="0"/>
              <a:t>Locations: AOPR: P312 (308) and VT206, AOMA:</a:t>
            </a:r>
            <a:r>
              <a:rPr lang="cs-CZ" sz="2400" dirty="0"/>
              <a:t> </a:t>
            </a:r>
            <a:r>
              <a:rPr lang="en-GB" sz="2400" dirty="0"/>
              <a:t>VT206 if not specified otherwise  </a:t>
            </a:r>
          </a:p>
          <a:p>
            <a:endParaRPr lang="en-ZA" dirty="0"/>
          </a:p>
          <a:p>
            <a:pPr marL="0" indent="0">
              <a:buNone/>
            </a:pPr>
            <a:r>
              <a:rPr lang="en-ZA" dirty="0"/>
              <a:t> </a:t>
            </a:r>
          </a:p>
        </p:txBody>
      </p:sp>
    </p:spTree>
    <p:extLst>
      <p:ext uri="{BB962C8B-B14F-4D97-AF65-F5344CB8AC3E}">
        <p14:creationId xmlns:p14="http://schemas.microsoft.com/office/powerpoint/2010/main" val="248836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971600" y="260648"/>
            <a:ext cx="6512511" cy="1143000"/>
          </a:xfrm>
        </p:spPr>
        <p:txBody>
          <a:bodyPr/>
          <a:lstStyle/>
          <a:p>
            <a:pPr algn="l"/>
            <a:r>
              <a:rPr lang="cs-CZ" altLang="cs-CZ" dirty="0"/>
              <a:t>Basic </a:t>
            </a:r>
            <a:r>
              <a:rPr lang="cs-CZ" altLang="cs-CZ" dirty="0" err="1"/>
              <a:t>problem</a:t>
            </a:r>
            <a:r>
              <a:rPr lang="cs-CZ" altLang="cs-CZ" dirty="0"/>
              <a:t> III.</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1414357" y="4973321"/>
            <a:ext cx="7416902" cy="369332"/>
          </a:xfrm>
          <a:prstGeom prst="rect">
            <a:avLst/>
          </a:prstGeom>
          <a:noFill/>
        </p:spPr>
        <p:txBody>
          <a:bodyPr wrap="none" rtlCol="0">
            <a:spAutoFit/>
          </a:bodyPr>
          <a:lstStyle/>
          <a:p>
            <a:r>
              <a:rPr lang="en-ZA" dirty="0"/>
              <a:t>Will be explained  in </a:t>
            </a:r>
            <a:r>
              <a:rPr lang="en-ZA" dirty="0" err="1"/>
              <a:t>Littl</a:t>
            </a:r>
            <a:r>
              <a:rPr lang="cs-CZ" dirty="0"/>
              <a:t>e</a:t>
            </a:r>
            <a:r>
              <a:rPr lang="en-ZA" dirty="0"/>
              <a:t>´s law presentation </a:t>
            </a:r>
            <a:r>
              <a:rPr lang="cs-CZ" dirty="0"/>
              <a:t>(AOPR) : </a:t>
            </a:r>
            <a:r>
              <a:rPr lang="cs-CZ" dirty="0">
                <a:solidFill>
                  <a:srgbClr val="00B050"/>
                </a:solidFill>
              </a:rPr>
              <a:t>W</a:t>
            </a:r>
            <a:r>
              <a:rPr lang="cs-CZ" dirty="0">
                <a:solidFill>
                  <a:srgbClr val="FF0000"/>
                </a:solidFill>
              </a:rPr>
              <a:t>I</a:t>
            </a:r>
            <a:r>
              <a:rPr lang="cs-CZ" dirty="0">
                <a:solidFill>
                  <a:srgbClr val="0070C0"/>
                </a:solidFill>
              </a:rPr>
              <a:t>P</a:t>
            </a:r>
            <a:r>
              <a:rPr lang="cs-CZ" dirty="0"/>
              <a:t>= </a:t>
            </a:r>
            <a:r>
              <a:rPr lang="cs-CZ" dirty="0" err="1">
                <a:solidFill>
                  <a:srgbClr val="00B050"/>
                </a:solidFill>
              </a:rPr>
              <a:t>W</a:t>
            </a:r>
            <a:r>
              <a:rPr lang="cs-CZ" dirty="0" err="1"/>
              <a:t>ork</a:t>
            </a:r>
            <a:r>
              <a:rPr lang="cs-CZ" dirty="0"/>
              <a:t> </a:t>
            </a:r>
            <a:r>
              <a:rPr lang="cs-CZ" dirty="0">
                <a:solidFill>
                  <a:srgbClr val="FF0000"/>
                </a:solidFill>
              </a:rPr>
              <a:t>I</a:t>
            </a:r>
            <a:r>
              <a:rPr lang="cs-CZ" dirty="0"/>
              <a:t>n </a:t>
            </a:r>
            <a:r>
              <a:rPr lang="cs-CZ" b="1" dirty="0" err="1">
                <a:solidFill>
                  <a:srgbClr val="0070C0"/>
                </a:solidFill>
              </a:rPr>
              <a:t>P</a:t>
            </a:r>
            <a:r>
              <a:rPr lang="cs-CZ" dirty="0" err="1"/>
              <a:t>rogress</a:t>
            </a:r>
            <a:endParaRPr lang="en-ZA" dirty="0"/>
          </a:p>
        </p:txBody>
      </p:sp>
    </p:spTree>
    <p:extLst>
      <p:ext uri="{BB962C8B-B14F-4D97-AF65-F5344CB8AC3E}">
        <p14:creationId xmlns:p14="http://schemas.microsoft.com/office/powerpoint/2010/main" val="72055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337969" y="260648"/>
            <a:ext cx="6512511" cy="1143000"/>
          </a:xfrm>
        </p:spPr>
        <p:txBody>
          <a:bodyPr/>
          <a:lstStyle/>
          <a:p>
            <a:pPr algn="l"/>
            <a:r>
              <a:rPr lang="cs-CZ" altLang="cs-CZ" dirty="0">
                <a:effectLst>
                  <a:reflection blurRad="6350" stA="48000" endPos="2000" dir="5400000" sy="-100000" algn="bl" rotWithShape="0"/>
                </a:effectLst>
              </a:rPr>
              <a:t>Basic </a:t>
            </a:r>
            <a:r>
              <a:rPr lang="cs-CZ" altLang="cs-CZ" dirty="0" err="1">
                <a:effectLst>
                  <a:reflection blurRad="6350" stA="48000" endPos="2000" dir="5400000" sy="-100000" algn="bl" rotWithShape="0"/>
                </a:effectLst>
              </a:rPr>
              <a:t>problem</a:t>
            </a:r>
            <a:r>
              <a:rPr lang="cs-CZ" altLang="cs-CZ" dirty="0">
                <a:effectLst>
                  <a:reflection blurRad="6350" stA="48000" endPos="2000" dir="5400000" sy="-100000" algn="bl" rotWithShape="0"/>
                </a:effectLst>
              </a:rPr>
              <a:t> IV.</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25" y="1628775"/>
            <a:ext cx="1954213"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1628775"/>
            <a:ext cx="1863725"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 name="Šipka doprava 5"/>
          <p:cNvSpPr/>
          <p:nvPr/>
        </p:nvSpPr>
        <p:spPr>
          <a:xfrm>
            <a:off x="4233863" y="213518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358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3357563"/>
            <a:ext cx="1954212"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3357563"/>
            <a:ext cx="1931988"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9" name="Šipka doprava 8"/>
          <p:cNvSpPr/>
          <p:nvPr/>
        </p:nvSpPr>
        <p:spPr>
          <a:xfrm>
            <a:off x="4279271" y="400843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Obdélník 9"/>
          <p:cNvSpPr/>
          <p:nvPr/>
        </p:nvSpPr>
        <p:spPr>
          <a:xfrm>
            <a:off x="1611200" y="5517232"/>
            <a:ext cx="5407249"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a:ln w="11430"/>
                <a:effectLst>
                  <a:outerShdw blurRad="80000" dist="40000" dir="5040000" algn="tl">
                    <a:srgbClr val="000000">
                      <a:alpha val="30000"/>
                    </a:srgbClr>
                  </a:outerShdw>
                </a:effectLst>
              </a:rPr>
              <a:t>Black -</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Setup</a:t>
            </a:r>
            <a:r>
              <a:rPr lang="cs-CZ" b="1" dirty="0">
                <a:ln w="11430"/>
                <a:solidFill>
                  <a:srgbClr val="FF0000"/>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time</a:t>
            </a:r>
            <a:r>
              <a:rPr lang="cs-CZ" b="1" dirty="0">
                <a:ln w="11430"/>
                <a:solidFill>
                  <a:srgbClr val="FF0000"/>
                </a:solidFill>
                <a:effectLst>
                  <a:outerShdw blurRad="80000" dist="40000" dir="5040000" algn="tl">
                    <a:srgbClr val="000000">
                      <a:alpha val="30000"/>
                    </a:srgbClr>
                  </a:outerShdw>
                </a:effectLst>
              </a:rPr>
              <a:t>=60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a:ln w="11430"/>
                <a:effectLst>
                  <a:outerShdw blurRad="80000" dist="40000" dir="5040000" algn="tl">
                    <a:srgbClr val="000000">
                      <a:alpha val="30000"/>
                    </a:srgbClr>
                  </a:outerShdw>
                </a:effectLst>
              </a:rPr>
              <a:t>Black, </a:t>
            </a:r>
            <a:r>
              <a:rPr lang="cs-CZ" b="1" dirty="0" err="1">
                <a:ln w="11430"/>
                <a:solidFill>
                  <a:srgbClr val="008000"/>
                </a:solidFill>
                <a:effectLst>
                  <a:outerShdw blurRad="80000" dist="40000" dir="5040000" algn="tl">
                    <a:srgbClr val="000000">
                      <a:alpha val="30000"/>
                    </a:srgbClr>
                  </a:outerShdw>
                </a:effectLst>
              </a:rPr>
              <a:t>Setup</a:t>
            </a:r>
            <a:r>
              <a:rPr lang="cs-CZ" b="1" dirty="0">
                <a:ln w="11430"/>
                <a:solidFill>
                  <a:srgbClr val="008000"/>
                </a:solidFill>
                <a:effectLst>
                  <a:outerShdw blurRad="80000" dist="40000" dir="5040000" algn="tl">
                    <a:srgbClr val="000000">
                      <a:alpha val="30000"/>
                    </a:srgbClr>
                  </a:outerShdw>
                </a:effectLst>
              </a:rPr>
              <a:t> </a:t>
            </a:r>
            <a:r>
              <a:rPr lang="cs-CZ" b="1" dirty="0" err="1">
                <a:ln w="11430"/>
                <a:solidFill>
                  <a:srgbClr val="008000"/>
                </a:solidFill>
                <a:effectLst>
                  <a:outerShdw blurRad="80000" dist="40000" dir="5040000" algn="tl">
                    <a:srgbClr val="000000">
                      <a:alpha val="30000"/>
                    </a:srgbClr>
                  </a:outerShdw>
                </a:effectLst>
              </a:rPr>
              <a:t>time</a:t>
            </a:r>
            <a:r>
              <a:rPr lang="cs-CZ" b="1" dirty="0">
                <a:ln w="11430"/>
                <a:solidFill>
                  <a:srgbClr val="008000"/>
                </a:solidFill>
                <a:effectLst>
                  <a:outerShdw blurRad="80000" dist="40000" dir="5040000" algn="tl">
                    <a:srgbClr val="000000">
                      <a:alpha val="30000"/>
                    </a:srgbClr>
                  </a:outerShdw>
                </a:effectLst>
              </a:rPr>
              <a:t> = 20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2" name="Obdélník 1"/>
          <p:cNvSpPr/>
          <p:nvPr/>
        </p:nvSpPr>
        <p:spPr>
          <a:xfrm>
            <a:off x="929503" y="1889423"/>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2" name="Obdélník 11"/>
          <p:cNvSpPr/>
          <p:nvPr/>
        </p:nvSpPr>
        <p:spPr>
          <a:xfrm>
            <a:off x="7236296" y="3727261"/>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3" name="Obdélník 12"/>
          <p:cNvSpPr/>
          <p:nvPr/>
        </p:nvSpPr>
        <p:spPr>
          <a:xfrm>
            <a:off x="7202633" y="1950978"/>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14" name="Obdélník 13"/>
          <p:cNvSpPr/>
          <p:nvPr/>
        </p:nvSpPr>
        <p:spPr>
          <a:xfrm>
            <a:off x="1043608" y="3830322"/>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24752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83568" y="397721"/>
            <a:ext cx="7920880" cy="1143000"/>
          </a:xfrm>
        </p:spPr>
        <p:txBody>
          <a:bodyPr/>
          <a:lstStyle/>
          <a:p>
            <a:pPr algn="l"/>
            <a:r>
              <a:rPr lang="cs-CZ" altLang="cs-CZ" dirty="0">
                <a:effectLst>
                  <a:reflection blurRad="6350" endPos="0" dir="5400000" sy="-100000" algn="bl" rotWithShape="0"/>
                </a:effectLst>
              </a:rPr>
              <a:t>Basic </a:t>
            </a:r>
            <a:r>
              <a:rPr lang="cs-CZ" altLang="cs-CZ" dirty="0" err="1">
                <a:effectLst>
                  <a:reflection blurRad="6350" endPos="0" dir="5400000" sy="-100000" algn="bl" rotWithShape="0"/>
                </a:effectLst>
              </a:rPr>
              <a:t>problem</a:t>
            </a:r>
            <a:r>
              <a:rPr lang="cs-CZ" altLang="cs-CZ" dirty="0">
                <a:effectLst>
                  <a:reflection blurRad="6350" endPos="0" dir="5400000" sy="-100000" algn="bl" rotWithShape="0"/>
                </a:effectLst>
              </a:rPr>
              <a:t> V-I.</a:t>
            </a:r>
            <a:r>
              <a:rPr lang="cs-CZ" altLang="cs-CZ" sz="1400" dirty="0">
                <a:solidFill>
                  <a:srgbClr val="FF0000"/>
                </a:solidFill>
                <a:effectLst>
                  <a:reflection blurRad="6350" endPos="0" dir="5400000" sy="-100000" algn="bl" rotWithShape="0"/>
                </a:effectLst>
              </a:rPr>
              <a:t>(</a:t>
            </a:r>
            <a:r>
              <a:rPr lang="en-US" altLang="cs-CZ" sz="1400" dirty="0">
                <a:solidFill>
                  <a:srgbClr val="FF0000"/>
                </a:solidFill>
                <a:effectLst>
                  <a:reflection blurRad="6350" endPos="0" dir="5400000" sy="-100000" algn="bl" rotWithShape="0"/>
                </a:effectLst>
              </a:rPr>
              <a:t>availability of components</a:t>
            </a:r>
            <a:r>
              <a:rPr lang="cs-CZ" altLang="cs-CZ" sz="1400" dirty="0">
                <a:solidFill>
                  <a:srgbClr val="FF0000"/>
                </a:solidFill>
                <a:effectLst>
                  <a:reflection blurRad="6350" endPos="0" dir="5400000" sy="-100000" algn="bl" rotWithShape="0"/>
                </a:effectLst>
              </a:rPr>
              <a:t>) </a:t>
            </a:r>
            <a:r>
              <a:rPr lang="cs-CZ" altLang="cs-CZ" sz="1400" dirty="0">
                <a:effectLst>
                  <a:reflection blurRad="6350" endPos="0" dir="5400000" sy="-100000" algn="bl" rotWithShape="0"/>
                </a:effectLst>
              </a:rPr>
              <a:t> </a:t>
            </a:r>
          </a:p>
        </p:txBody>
      </p:sp>
      <p:sp>
        <p:nvSpPr>
          <p:cNvPr id="36868" name="Rectangle 7"/>
          <p:cNvSpPr>
            <a:spLocks noChangeArrowheads="1"/>
          </p:cNvSpPr>
          <p:nvPr/>
        </p:nvSpPr>
        <p:spPr bwMode="auto">
          <a:xfrm>
            <a:off x="1931988" y="1700213"/>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 name="Rectangle 10"/>
          <p:cNvSpPr>
            <a:spLocks noChangeArrowheads="1"/>
          </p:cNvSpPr>
          <p:nvPr/>
        </p:nvSpPr>
        <p:spPr bwMode="auto">
          <a:xfrm>
            <a:off x="3011488" y="234950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870" name="Rectangle 11"/>
          <p:cNvSpPr>
            <a:spLocks noChangeArrowheads="1"/>
          </p:cNvSpPr>
          <p:nvPr/>
        </p:nvSpPr>
        <p:spPr bwMode="auto">
          <a:xfrm>
            <a:off x="4146550" y="2997200"/>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871" name="Line 18"/>
          <p:cNvSpPr>
            <a:spLocks noChangeShapeType="1"/>
          </p:cNvSpPr>
          <p:nvPr/>
        </p:nvSpPr>
        <p:spPr bwMode="auto">
          <a:xfrm>
            <a:off x="2579688" y="1844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2" name="Line 19"/>
          <p:cNvSpPr>
            <a:spLocks noChangeShapeType="1"/>
          </p:cNvSpPr>
          <p:nvPr/>
        </p:nvSpPr>
        <p:spPr bwMode="auto">
          <a:xfrm>
            <a:off x="2795588" y="18446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3" name="Line 20"/>
          <p:cNvSpPr>
            <a:spLocks noChangeShapeType="1"/>
          </p:cNvSpPr>
          <p:nvPr/>
        </p:nvSpPr>
        <p:spPr bwMode="auto">
          <a:xfrm>
            <a:off x="2795588" y="24209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4" name="Line 21"/>
          <p:cNvSpPr>
            <a:spLocks noChangeShapeType="1"/>
          </p:cNvSpPr>
          <p:nvPr/>
        </p:nvSpPr>
        <p:spPr bwMode="auto">
          <a:xfrm>
            <a:off x="3659188" y="24923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5" name="Line 22"/>
          <p:cNvSpPr>
            <a:spLocks noChangeShapeType="1"/>
          </p:cNvSpPr>
          <p:nvPr/>
        </p:nvSpPr>
        <p:spPr bwMode="auto">
          <a:xfrm>
            <a:off x="3878263" y="248285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6" name="Line 23"/>
          <p:cNvSpPr>
            <a:spLocks noChangeShapeType="1"/>
          </p:cNvSpPr>
          <p:nvPr/>
        </p:nvSpPr>
        <p:spPr bwMode="auto">
          <a:xfrm>
            <a:off x="3878263" y="3132138"/>
            <a:ext cx="268287"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TextovéPole 12"/>
          <p:cNvSpPr txBox="1"/>
          <p:nvPr/>
        </p:nvSpPr>
        <p:spPr>
          <a:xfrm>
            <a:off x="2870200" y="1733550"/>
            <a:ext cx="1935145" cy="253916"/>
          </a:xfrm>
          <a:prstGeom prst="rect">
            <a:avLst/>
          </a:prstGeom>
          <a:noFill/>
        </p:spPr>
        <p:txBody>
          <a:bodyPr wrap="none">
            <a:spAutoFit/>
          </a:bodyPr>
          <a:lstStyle/>
          <a:p>
            <a:pPr>
              <a:defRPr/>
            </a:pPr>
            <a:r>
              <a:rPr lang="en-US" sz="1050" dirty="0">
                <a:solidFill>
                  <a:srgbClr val="0070C0"/>
                </a:solidFill>
              </a:rPr>
              <a:t>20 pcs  of A7  and  20 pcs of  A8</a:t>
            </a:r>
          </a:p>
        </p:txBody>
      </p:sp>
      <p:sp>
        <p:nvSpPr>
          <p:cNvPr id="36878" name="Rectangle 7"/>
          <p:cNvSpPr>
            <a:spLocks noChangeArrowheads="1"/>
          </p:cNvSpPr>
          <p:nvPr/>
        </p:nvSpPr>
        <p:spPr bwMode="auto">
          <a:xfrm>
            <a:off x="6859588" y="1573213"/>
            <a:ext cx="1114425"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A0</a:t>
            </a:r>
            <a:endParaRPr kumimoji="0" lang="en-GB" altLang="cs-CZ" sz="1600">
              <a:latin typeface="Calibri" pitchFamily="34" charset="0"/>
            </a:endParaRPr>
          </a:p>
        </p:txBody>
      </p:sp>
      <p:sp>
        <p:nvSpPr>
          <p:cNvPr id="36879" name="Rectangle 7"/>
          <p:cNvSpPr>
            <a:spLocks noChangeArrowheads="1"/>
          </p:cNvSpPr>
          <p:nvPr/>
        </p:nvSpPr>
        <p:spPr bwMode="auto">
          <a:xfrm>
            <a:off x="6696075" y="2147888"/>
            <a:ext cx="325438"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A1</a:t>
            </a:r>
            <a:endParaRPr kumimoji="0" lang="en-GB" altLang="cs-CZ" sz="1200">
              <a:latin typeface="Calibri" pitchFamily="34" charset="0"/>
            </a:endParaRPr>
          </a:p>
        </p:txBody>
      </p:sp>
      <p:sp>
        <p:nvSpPr>
          <p:cNvPr id="36880" name="Rectangle 7"/>
          <p:cNvSpPr>
            <a:spLocks noChangeArrowheads="1"/>
          </p:cNvSpPr>
          <p:nvPr/>
        </p:nvSpPr>
        <p:spPr bwMode="auto">
          <a:xfrm>
            <a:off x="7812088" y="2171700"/>
            <a:ext cx="325437" cy="287338"/>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A2</a:t>
            </a:r>
            <a:endParaRPr kumimoji="0" lang="en-GB" altLang="cs-CZ" sz="1200">
              <a:latin typeface="Calibri" pitchFamily="34" charset="0"/>
            </a:endParaRPr>
          </a:p>
        </p:txBody>
      </p:sp>
      <p:cxnSp>
        <p:nvCxnSpPr>
          <p:cNvPr id="36881" name="Přímá spojnice se šipkou 17"/>
          <p:cNvCxnSpPr>
            <a:cxnSpLocks noChangeShapeType="1"/>
            <a:stCxn id="36878" idx="2"/>
            <a:endCxn id="36879" idx="0"/>
          </p:cNvCxnSpPr>
          <p:nvPr/>
        </p:nvCxnSpPr>
        <p:spPr bwMode="auto">
          <a:xfrm flipH="1">
            <a:off x="6859588" y="1860550"/>
            <a:ext cx="557212" cy="2873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Přímá spojnice se šipkou 19"/>
          <p:cNvCxnSpPr>
            <a:cxnSpLocks noChangeShapeType="1"/>
            <a:stCxn id="36878" idx="2"/>
            <a:endCxn id="36880" idx="0"/>
          </p:cNvCxnSpPr>
          <p:nvPr/>
        </p:nvCxnSpPr>
        <p:spPr bwMode="auto">
          <a:xfrm>
            <a:off x="7416800" y="1860550"/>
            <a:ext cx="557213"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7"/>
          <p:cNvSpPr>
            <a:spLocks noChangeArrowheads="1"/>
          </p:cNvSpPr>
          <p:nvPr/>
        </p:nvSpPr>
        <p:spPr bwMode="auto">
          <a:xfrm>
            <a:off x="6873875" y="2636838"/>
            <a:ext cx="1114425" cy="287337"/>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A3</a:t>
            </a:r>
            <a:endParaRPr kumimoji="0" lang="en-GB" altLang="cs-CZ" sz="1600" dirty="0">
              <a:latin typeface="Calibri" pitchFamily="34" charset="0"/>
            </a:endParaRPr>
          </a:p>
        </p:txBody>
      </p:sp>
      <p:cxnSp>
        <p:nvCxnSpPr>
          <p:cNvPr id="36884" name="Přímá spojnice se šipkou 21"/>
          <p:cNvCxnSpPr>
            <a:cxnSpLocks noChangeShapeType="1"/>
            <a:stCxn id="36878" idx="2"/>
          </p:cNvCxnSpPr>
          <p:nvPr/>
        </p:nvCxnSpPr>
        <p:spPr bwMode="auto">
          <a:xfrm>
            <a:off x="7416800" y="1860550"/>
            <a:ext cx="0" cy="7762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
          <p:cNvSpPr>
            <a:spLocks noChangeArrowheads="1"/>
          </p:cNvSpPr>
          <p:nvPr/>
        </p:nvSpPr>
        <p:spPr bwMode="auto">
          <a:xfrm>
            <a:off x="6711950" y="3203575"/>
            <a:ext cx="323850"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A4</a:t>
            </a:r>
            <a:endParaRPr kumimoji="0" lang="en-GB" altLang="cs-CZ" sz="1200" dirty="0">
              <a:latin typeface="Calibri" pitchFamily="34" charset="0"/>
            </a:endParaRPr>
          </a:p>
        </p:txBody>
      </p:sp>
      <p:sp>
        <p:nvSpPr>
          <p:cNvPr id="25" name="Rectangle 7"/>
          <p:cNvSpPr>
            <a:spLocks noChangeArrowheads="1"/>
          </p:cNvSpPr>
          <p:nvPr/>
        </p:nvSpPr>
        <p:spPr bwMode="auto">
          <a:xfrm>
            <a:off x="7826375" y="3228975"/>
            <a:ext cx="325438"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A5</a:t>
            </a:r>
            <a:endParaRPr kumimoji="0" lang="en-GB" altLang="cs-CZ" sz="1200" dirty="0">
              <a:latin typeface="Calibri" pitchFamily="34" charset="0"/>
            </a:endParaRPr>
          </a:p>
        </p:txBody>
      </p:sp>
      <p:cxnSp>
        <p:nvCxnSpPr>
          <p:cNvPr id="36887" name="Přímá spojnice se šipkou 25"/>
          <p:cNvCxnSpPr>
            <a:cxnSpLocks noChangeShapeType="1"/>
            <a:endCxn id="24" idx="0"/>
          </p:cNvCxnSpPr>
          <p:nvPr/>
        </p:nvCxnSpPr>
        <p:spPr bwMode="auto">
          <a:xfrm flipH="1">
            <a:off x="6873875" y="2917825"/>
            <a:ext cx="557213" cy="285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Přímá spojnice se šipkou 26"/>
          <p:cNvCxnSpPr>
            <a:cxnSpLocks noChangeShapeType="1"/>
          </p:cNvCxnSpPr>
          <p:nvPr/>
        </p:nvCxnSpPr>
        <p:spPr bwMode="auto">
          <a:xfrm>
            <a:off x="7431088" y="2924175"/>
            <a:ext cx="557212"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ovéPole 27"/>
          <p:cNvSpPr txBox="1"/>
          <p:nvPr/>
        </p:nvSpPr>
        <p:spPr>
          <a:xfrm>
            <a:off x="4002088" y="2389188"/>
            <a:ext cx="2041525" cy="415925"/>
          </a:xfrm>
          <a:prstGeom prst="rect">
            <a:avLst/>
          </a:prstGeom>
          <a:noFill/>
        </p:spPr>
        <p:txBody>
          <a:bodyPr wrap="none">
            <a:spAutoFit/>
          </a:bodyPr>
          <a:lstStyle/>
          <a:p>
            <a:pPr>
              <a:defRPr/>
            </a:pPr>
            <a:r>
              <a:rPr lang="en-ZA" sz="1050" dirty="0">
                <a:solidFill>
                  <a:srgbClr val="FF0000"/>
                </a:solidFill>
              </a:rPr>
              <a:t>10 pcs of A4  an</a:t>
            </a:r>
            <a:r>
              <a:rPr lang="cs-CZ" sz="1050" dirty="0">
                <a:solidFill>
                  <a:srgbClr val="FF0000"/>
                </a:solidFill>
              </a:rPr>
              <a:t>d</a:t>
            </a:r>
            <a:r>
              <a:rPr lang="en-ZA" sz="1050" dirty="0">
                <a:solidFill>
                  <a:srgbClr val="FF0000"/>
                </a:solidFill>
              </a:rPr>
              <a:t> 10 pcs  of A5</a:t>
            </a:r>
          </a:p>
          <a:p>
            <a:pPr>
              <a:defRPr/>
            </a:pPr>
            <a:r>
              <a:rPr lang="en-ZA" sz="1050" dirty="0">
                <a:solidFill>
                  <a:srgbClr val="FF0000"/>
                </a:solidFill>
              </a:rPr>
              <a:t>(will be delivered  in  T1+X time )</a:t>
            </a:r>
          </a:p>
        </p:txBody>
      </p:sp>
      <p:cxnSp>
        <p:nvCxnSpPr>
          <p:cNvPr id="36890" name="Přímá spojnice 29"/>
          <p:cNvCxnSpPr>
            <a:cxnSpLocks noChangeShapeType="1"/>
          </p:cNvCxnSpPr>
          <p:nvPr/>
        </p:nvCxnSpPr>
        <p:spPr bwMode="auto">
          <a:xfrm>
            <a:off x="2994025" y="2636838"/>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1" name="TextovéPole 30"/>
          <p:cNvSpPr txBox="1">
            <a:spLocks noChangeArrowheads="1"/>
          </p:cNvSpPr>
          <p:nvPr/>
        </p:nvSpPr>
        <p:spPr bwMode="auto">
          <a:xfrm>
            <a:off x="2716213" y="3428712"/>
            <a:ext cx="342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T1</a:t>
            </a:r>
          </a:p>
        </p:txBody>
      </p:sp>
      <p:cxnSp>
        <p:nvCxnSpPr>
          <p:cNvPr id="36892" name="Přímá spojnice 31"/>
          <p:cNvCxnSpPr>
            <a:cxnSpLocks noChangeShapeType="1"/>
          </p:cNvCxnSpPr>
          <p:nvPr/>
        </p:nvCxnSpPr>
        <p:spPr bwMode="auto">
          <a:xfrm>
            <a:off x="1933575" y="2054225"/>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3" name="TextovéPole 32"/>
          <p:cNvSpPr txBox="1">
            <a:spLocks noChangeArrowheads="1"/>
          </p:cNvSpPr>
          <p:nvPr/>
        </p:nvSpPr>
        <p:spPr bwMode="auto">
          <a:xfrm>
            <a:off x="1590676" y="279320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T0</a:t>
            </a:r>
          </a:p>
        </p:txBody>
      </p:sp>
      <p:cxnSp>
        <p:nvCxnSpPr>
          <p:cNvPr id="36894" name="Přímá spojnice se šipkou 34"/>
          <p:cNvCxnSpPr>
            <a:cxnSpLocks noChangeShapeType="1"/>
          </p:cNvCxnSpPr>
          <p:nvPr/>
        </p:nvCxnSpPr>
        <p:spPr bwMode="auto">
          <a:xfrm>
            <a:off x="1933575" y="2917825"/>
            <a:ext cx="1014413" cy="0"/>
          </a:xfrm>
          <a:prstGeom prst="straightConnector1">
            <a:avLst/>
          </a:prstGeom>
          <a:noFill/>
          <a:ln w="19050" algn="ctr">
            <a:solidFill>
              <a:schemeClr val="accent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1888635" y="3050024"/>
            <a:ext cx="965329" cy="415498"/>
          </a:xfrm>
          <a:prstGeom prst="rect">
            <a:avLst/>
          </a:prstGeom>
          <a:noFill/>
        </p:spPr>
        <p:txBody>
          <a:bodyPr wrap="none">
            <a:spAutoFit/>
          </a:bodyPr>
          <a:lstStyle/>
          <a:p>
            <a:pPr>
              <a:defRPr/>
            </a:pPr>
            <a:r>
              <a:rPr lang="en-ZA" sz="1050" dirty="0">
                <a:solidFill>
                  <a:srgbClr val="0070C0"/>
                </a:solidFill>
              </a:rPr>
              <a:t>Lead time </a:t>
            </a:r>
          </a:p>
          <a:p>
            <a:pPr>
              <a:defRPr/>
            </a:pPr>
            <a:r>
              <a:rPr lang="en-ZA" sz="1050" dirty="0">
                <a:solidFill>
                  <a:srgbClr val="0070C0"/>
                </a:solidFill>
              </a:rPr>
              <a:t>to produce </a:t>
            </a:r>
            <a:r>
              <a:rPr lang="en-ZA" sz="1050" b="1" dirty="0">
                <a:solidFill>
                  <a:srgbClr val="0070C0"/>
                </a:solidFill>
              </a:rPr>
              <a:t>A6</a:t>
            </a:r>
          </a:p>
        </p:txBody>
      </p:sp>
      <p:sp>
        <p:nvSpPr>
          <p:cNvPr id="36896" name="Rectangle 7"/>
          <p:cNvSpPr>
            <a:spLocks noChangeArrowheads="1"/>
          </p:cNvSpPr>
          <p:nvPr/>
        </p:nvSpPr>
        <p:spPr bwMode="auto">
          <a:xfrm>
            <a:off x="6934200" y="3862388"/>
            <a:ext cx="1116013"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A6</a:t>
            </a:r>
            <a:endParaRPr kumimoji="0" lang="en-GB" altLang="cs-CZ" sz="1600">
              <a:latin typeface="Calibri" pitchFamily="34" charset="0"/>
            </a:endParaRPr>
          </a:p>
        </p:txBody>
      </p:sp>
      <p:sp>
        <p:nvSpPr>
          <p:cNvPr id="36897" name="Rectangle 7"/>
          <p:cNvSpPr>
            <a:spLocks noChangeArrowheads="1"/>
          </p:cNvSpPr>
          <p:nvPr/>
        </p:nvSpPr>
        <p:spPr bwMode="auto">
          <a:xfrm>
            <a:off x="6772275" y="4429125"/>
            <a:ext cx="323850" cy="287338"/>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A7</a:t>
            </a:r>
            <a:endParaRPr kumimoji="0" lang="en-GB" altLang="cs-CZ" sz="1200">
              <a:latin typeface="Calibri" pitchFamily="34" charset="0"/>
            </a:endParaRPr>
          </a:p>
        </p:txBody>
      </p:sp>
      <p:sp>
        <p:nvSpPr>
          <p:cNvPr id="36898" name="Rectangle 7"/>
          <p:cNvSpPr>
            <a:spLocks noChangeArrowheads="1"/>
          </p:cNvSpPr>
          <p:nvPr/>
        </p:nvSpPr>
        <p:spPr bwMode="auto">
          <a:xfrm>
            <a:off x="7886700" y="4452938"/>
            <a:ext cx="325438"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A8</a:t>
            </a:r>
            <a:endParaRPr kumimoji="0" lang="en-GB" altLang="cs-CZ" sz="1200">
              <a:latin typeface="Calibri" pitchFamily="34" charset="0"/>
            </a:endParaRPr>
          </a:p>
        </p:txBody>
      </p:sp>
      <p:cxnSp>
        <p:nvCxnSpPr>
          <p:cNvPr id="36899" name="Přímá spojnice se šipkou 40"/>
          <p:cNvCxnSpPr>
            <a:cxnSpLocks noChangeShapeType="1"/>
            <a:endCxn id="36897" idx="0"/>
          </p:cNvCxnSpPr>
          <p:nvPr/>
        </p:nvCxnSpPr>
        <p:spPr bwMode="auto">
          <a:xfrm flipH="1">
            <a:off x="6934200" y="4141788"/>
            <a:ext cx="557213" cy="2873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0" name="Přímá spojnice se šipkou 41"/>
          <p:cNvCxnSpPr>
            <a:cxnSpLocks noChangeShapeType="1"/>
          </p:cNvCxnSpPr>
          <p:nvPr/>
        </p:nvCxnSpPr>
        <p:spPr bwMode="auto">
          <a:xfrm>
            <a:off x="7491413" y="4149725"/>
            <a:ext cx="558800"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1" name="Přímá spojnice se šipkou 42"/>
          <p:cNvCxnSpPr>
            <a:cxnSpLocks noChangeShapeType="1"/>
          </p:cNvCxnSpPr>
          <p:nvPr/>
        </p:nvCxnSpPr>
        <p:spPr bwMode="auto">
          <a:xfrm flipH="1">
            <a:off x="7416800" y="2933700"/>
            <a:ext cx="14288" cy="9286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2" name="Šipka dolů 48"/>
          <p:cNvSpPr>
            <a:spLocks noChangeArrowheads="1"/>
          </p:cNvSpPr>
          <p:nvPr/>
        </p:nvSpPr>
        <p:spPr bwMode="auto">
          <a:xfrm>
            <a:off x="2250570" y="3771900"/>
            <a:ext cx="2365375" cy="793750"/>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6903" name="Rectangle 7"/>
          <p:cNvSpPr>
            <a:spLocks noChangeArrowheads="1"/>
          </p:cNvSpPr>
          <p:nvPr/>
        </p:nvSpPr>
        <p:spPr bwMode="auto">
          <a:xfrm>
            <a:off x="1963738" y="4516438"/>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1" name="Rectangle 10"/>
          <p:cNvSpPr>
            <a:spLocks noChangeArrowheads="1"/>
          </p:cNvSpPr>
          <p:nvPr/>
        </p:nvSpPr>
        <p:spPr bwMode="auto">
          <a:xfrm>
            <a:off x="3897313" y="521335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905" name="Rectangle 11"/>
          <p:cNvSpPr>
            <a:spLocks noChangeArrowheads="1"/>
          </p:cNvSpPr>
          <p:nvPr/>
        </p:nvSpPr>
        <p:spPr bwMode="auto">
          <a:xfrm>
            <a:off x="5076825" y="5813425"/>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906" name="Line 18"/>
          <p:cNvSpPr>
            <a:spLocks noChangeShapeType="1"/>
          </p:cNvSpPr>
          <p:nvPr/>
        </p:nvSpPr>
        <p:spPr bwMode="auto">
          <a:xfrm flipV="1">
            <a:off x="2611438" y="466090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7" name="Line 19"/>
          <p:cNvSpPr>
            <a:spLocks noChangeShapeType="1"/>
          </p:cNvSpPr>
          <p:nvPr/>
        </p:nvSpPr>
        <p:spPr bwMode="auto">
          <a:xfrm>
            <a:off x="2887663" y="4660900"/>
            <a:ext cx="0" cy="696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8" name="Line 20"/>
          <p:cNvSpPr>
            <a:spLocks noChangeShapeType="1"/>
          </p:cNvSpPr>
          <p:nvPr/>
        </p:nvSpPr>
        <p:spPr bwMode="auto">
          <a:xfrm>
            <a:off x="2887663" y="5357813"/>
            <a:ext cx="1006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9" name="Line 21"/>
          <p:cNvSpPr>
            <a:spLocks noChangeShapeType="1"/>
          </p:cNvSpPr>
          <p:nvPr/>
        </p:nvSpPr>
        <p:spPr bwMode="auto">
          <a:xfrm>
            <a:off x="4546600" y="5308600"/>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0" name="Line 22"/>
          <p:cNvSpPr>
            <a:spLocks noChangeShapeType="1"/>
          </p:cNvSpPr>
          <p:nvPr/>
        </p:nvSpPr>
        <p:spPr bwMode="auto">
          <a:xfrm>
            <a:off x="4795838" y="53086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1" name="Line 23"/>
          <p:cNvSpPr>
            <a:spLocks noChangeShapeType="1"/>
          </p:cNvSpPr>
          <p:nvPr/>
        </p:nvSpPr>
        <p:spPr bwMode="auto">
          <a:xfrm>
            <a:off x="4787900" y="595788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2" name="TextovéPole 58"/>
          <p:cNvSpPr txBox="1">
            <a:spLocks noChangeArrowheads="1"/>
          </p:cNvSpPr>
          <p:nvPr/>
        </p:nvSpPr>
        <p:spPr bwMode="auto">
          <a:xfrm>
            <a:off x="3016250" y="4959350"/>
            <a:ext cx="11464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X= </a:t>
            </a:r>
            <a:r>
              <a:rPr kumimoji="0" lang="en-ZA" altLang="cs-CZ" sz="1100" dirty="0">
                <a:latin typeface="Times New Roman" pitchFamily="18" charset="0"/>
              </a:rPr>
              <a:t>slack = delay</a:t>
            </a:r>
          </a:p>
        </p:txBody>
      </p:sp>
      <p:sp>
        <p:nvSpPr>
          <p:cNvPr id="36913" name="TextovéPole 59"/>
          <p:cNvSpPr txBox="1">
            <a:spLocks noChangeArrowheads="1"/>
          </p:cNvSpPr>
          <p:nvPr/>
        </p:nvSpPr>
        <p:spPr bwMode="auto">
          <a:xfrm>
            <a:off x="2716213" y="5372100"/>
            <a:ext cx="342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a:t>
            </a:r>
          </a:p>
        </p:txBody>
      </p:sp>
      <p:sp>
        <p:nvSpPr>
          <p:cNvPr id="36914" name="TextovéPole 60"/>
          <p:cNvSpPr txBox="1">
            <a:spLocks noChangeArrowheads="1"/>
          </p:cNvSpPr>
          <p:nvPr/>
        </p:nvSpPr>
        <p:spPr bwMode="auto">
          <a:xfrm>
            <a:off x="3697288" y="5838825"/>
            <a:ext cx="5254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T1+X</a:t>
            </a:r>
          </a:p>
        </p:txBody>
      </p:sp>
      <p:cxnSp>
        <p:nvCxnSpPr>
          <p:cNvPr id="36915" name="Přímá spojnice 61"/>
          <p:cNvCxnSpPr>
            <a:cxnSpLocks noChangeShapeType="1"/>
            <a:stCxn id="51" idx="1"/>
          </p:cNvCxnSpPr>
          <p:nvPr/>
        </p:nvCxnSpPr>
        <p:spPr bwMode="auto">
          <a:xfrm>
            <a:off x="3897313" y="5357813"/>
            <a:ext cx="0" cy="4810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516216" y="5002768"/>
            <a:ext cx="2178994" cy="646331"/>
          </a:xfrm>
          <a:prstGeom prst="rect">
            <a:avLst/>
          </a:prstGeom>
          <a:noFill/>
        </p:spPr>
        <p:txBody>
          <a:bodyPr wrap="none" rtlCol="0">
            <a:spAutoFit/>
          </a:bodyPr>
          <a:lstStyle/>
          <a:p>
            <a:r>
              <a:rPr lang="en-US" dirty="0"/>
              <a:t>Bill Of Material=BOM</a:t>
            </a:r>
          </a:p>
          <a:p>
            <a:r>
              <a:rPr lang="en-US" dirty="0"/>
              <a:t>     (tree structure)</a:t>
            </a:r>
          </a:p>
        </p:txBody>
      </p:sp>
      <p:cxnSp>
        <p:nvCxnSpPr>
          <p:cNvPr id="52" name="Přímá spojnice se šipkou 34"/>
          <p:cNvCxnSpPr>
            <a:cxnSpLocks noChangeShapeType="1"/>
          </p:cNvCxnSpPr>
          <p:nvPr/>
        </p:nvCxnSpPr>
        <p:spPr bwMode="auto">
          <a:xfrm>
            <a:off x="3016250" y="3284538"/>
            <a:ext cx="1130300" cy="0"/>
          </a:xfrm>
          <a:prstGeom prst="straightConnector1">
            <a:avLst/>
          </a:prstGeom>
          <a:noFill/>
          <a:ln w="1905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ovéPole 53"/>
          <p:cNvSpPr txBox="1"/>
          <p:nvPr/>
        </p:nvSpPr>
        <p:spPr>
          <a:xfrm>
            <a:off x="3059113" y="3337352"/>
            <a:ext cx="995785" cy="415498"/>
          </a:xfrm>
          <a:prstGeom prst="rect">
            <a:avLst/>
          </a:prstGeom>
          <a:noFill/>
        </p:spPr>
        <p:txBody>
          <a:bodyPr wrap="none">
            <a:spAutoFit/>
          </a:bodyPr>
          <a:lstStyle/>
          <a:p>
            <a:pPr>
              <a:defRPr/>
            </a:pPr>
            <a:r>
              <a:rPr lang="en-ZA" sz="1050" dirty="0">
                <a:solidFill>
                  <a:srgbClr val="FF0000"/>
                </a:solidFill>
              </a:rPr>
              <a:t>Lead time</a:t>
            </a:r>
          </a:p>
          <a:p>
            <a:pPr>
              <a:defRPr/>
            </a:pPr>
            <a:r>
              <a:rPr lang="en-ZA" sz="1050" dirty="0">
                <a:solidFill>
                  <a:srgbClr val="FF0000"/>
                </a:solidFill>
              </a:rPr>
              <a:t> to produce </a:t>
            </a:r>
            <a:r>
              <a:rPr lang="en-ZA" sz="1050" b="1" dirty="0">
                <a:solidFill>
                  <a:srgbClr val="FF0000"/>
                </a:solidFill>
              </a:rPr>
              <a:t>A3</a:t>
            </a:r>
          </a:p>
        </p:txBody>
      </p:sp>
      <p:cxnSp>
        <p:nvCxnSpPr>
          <p:cNvPr id="55" name="Přímá spojnice 29"/>
          <p:cNvCxnSpPr>
            <a:cxnSpLocks noChangeShapeType="1"/>
          </p:cNvCxnSpPr>
          <p:nvPr/>
        </p:nvCxnSpPr>
        <p:spPr bwMode="auto">
          <a:xfrm>
            <a:off x="4146550" y="3270250"/>
            <a:ext cx="0" cy="508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ovéPole 30"/>
          <p:cNvSpPr txBox="1">
            <a:spLocks noChangeArrowheads="1"/>
          </p:cNvSpPr>
          <p:nvPr/>
        </p:nvSpPr>
        <p:spPr bwMode="auto">
          <a:xfrm>
            <a:off x="3975670" y="372135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T2</a:t>
            </a:r>
          </a:p>
        </p:txBody>
      </p:sp>
      <p:sp>
        <p:nvSpPr>
          <p:cNvPr id="58" name="TextovéPole 57"/>
          <p:cNvSpPr txBox="1"/>
          <p:nvPr/>
        </p:nvSpPr>
        <p:spPr>
          <a:xfrm>
            <a:off x="397906" y="6334332"/>
            <a:ext cx="7782900" cy="415498"/>
          </a:xfrm>
          <a:prstGeom prst="rect">
            <a:avLst/>
          </a:prstGeom>
          <a:noFill/>
        </p:spPr>
        <p:txBody>
          <a:bodyPr wrap="none">
            <a:spAutoFit/>
          </a:bodyPr>
          <a:lstStyle/>
          <a:p>
            <a:pPr>
              <a:defRPr/>
            </a:pPr>
            <a:r>
              <a:rPr lang="en-ZA" sz="1050" b="1" dirty="0"/>
              <a:t>For sake of simplicity we did not mentioned components A1 and A2 and possible delays having cause in delivery times of bad quality</a:t>
            </a:r>
            <a:r>
              <a:rPr lang="cs-CZ" sz="1050" b="1" dirty="0"/>
              <a:t> !!! </a:t>
            </a:r>
          </a:p>
          <a:p>
            <a:pPr>
              <a:defRPr/>
            </a:pPr>
            <a:r>
              <a:rPr lang="en-ZA" sz="1050" b="1" dirty="0"/>
              <a:t>Same with capacities of machines allocated to OP1-OP2-OP3 ( sudden breakdowns)  </a:t>
            </a:r>
          </a:p>
        </p:txBody>
      </p:sp>
    </p:spTree>
    <p:extLst>
      <p:ext uri="{BB962C8B-B14F-4D97-AF65-F5344CB8AC3E}">
        <p14:creationId xmlns:p14="http://schemas.microsoft.com/office/powerpoint/2010/main" val="155085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539553" y="188640"/>
            <a:ext cx="8263135" cy="1143000"/>
          </a:xfrm>
        </p:spPr>
        <p:txBody>
          <a:bodyPr/>
          <a:lstStyle/>
          <a:p>
            <a:pPr algn="l"/>
            <a:r>
              <a:rPr lang="cs-CZ" altLang="cs-CZ" dirty="0">
                <a:effectLst>
                  <a:reflection blurRad="6350" stA="20000" endPos="0" dir="5400000" sy="-100000" algn="bl" rotWithShape="0"/>
                </a:effectLst>
              </a:rPr>
              <a:t>Basic </a:t>
            </a:r>
            <a:r>
              <a:rPr lang="cs-CZ" altLang="cs-CZ" dirty="0" err="1">
                <a:effectLst>
                  <a:reflection blurRad="6350" stA="20000" endPos="0" dir="5400000" sy="-100000" algn="bl" rotWithShape="0"/>
                </a:effectLst>
              </a:rPr>
              <a:t>problem</a:t>
            </a:r>
            <a:r>
              <a:rPr lang="cs-CZ" altLang="cs-CZ" dirty="0">
                <a:effectLst>
                  <a:reflection blurRad="6350" stA="20000" endPos="0" dir="5400000" sy="-100000" algn="bl" rotWithShape="0"/>
                </a:effectLst>
              </a:rPr>
              <a:t> V-II.  </a:t>
            </a:r>
            <a:r>
              <a:rPr lang="cs-CZ" altLang="cs-CZ" sz="1200" dirty="0">
                <a:solidFill>
                  <a:srgbClr val="FF0000"/>
                </a:solidFill>
                <a:effectLst>
                  <a:reflection blurRad="6350" stA="20000" endPos="0" dir="5400000" sy="-100000" algn="bl" rotWithShape="0"/>
                </a:effectLst>
              </a:rPr>
              <a:t>(</a:t>
            </a:r>
            <a:r>
              <a:rPr lang="en-US" altLang="cs-CZ" sz="1200" dirty="0">
                <a:solidFill>
                  <a:srgbClr val="FF0000"/>
                </a:solidFill>
                <a:effectLst>
                  <a:reflection blurRad="6350" stA="20000" endPos="0" dir="5400000" sy="-100000" algn="bl" rotWithShape="0"/>
                </a:effectLst>
              </a:rPr>
              <a:t>availability of components </a:t>
            </a:r>
            <a:r>
              <a:rPr lang="cs-CZ" altLang="cs-CZ" sz="1200" dirty="0">
                <a:solidFill>
                  <a:srgbClr val="FF0000"/>
                </a:solidFill>
                <a:effectLst>
                  <a:reflection blurRad="6350" stA="20000" endPos="0" dir="5400000" sy="-100000" algn="bl" rotWithShape="0"/>
                </a:effectLst>
              </a:rPr>
              <a:t>) </a:t>
            </a:r>
            <a:r>
              <a:rPr lang="cs-CZ" altLang="cs-CZ" dirty="0">
                <a:effectLst>
                  <a:reflection blurRad="6350" stA="20000" endPos="0" dir="5400000" sy="-100000" algn="bl" rotWithShape="0"/>
                </a:effectLst>
              </a:rPr>
              <a:t>  </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57338"/>
            <a:ext cx="5616575"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7183438" cy="136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4" name="TextovéPole 3"/>
          <p:cNvSpPr txBox="1">
            <a:spLocks noChangeArrowheads="1"/>
          </p:cNvSpPr>
          <p:nvPr/>
        </p:nvSpPr>
        <p:spPr bwMode="auto">
          <a:xfrm>
            <a:off x="1893888" y="5835650"/>
            <a:ext cx="5319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dirty="0">
                <a:latin typeface="Times New Roman" pitchFamily="18" charset="0"/>
              </a:rPr>
              <a:t>APS </a:t>
            </a:r>
            <a:r>
              <a:rPr kumimoji="0" lang="cs-CZ" altLang="cs-CZ" sz="2400" dirty="0" err="1">
                <a:latin typeface="Times New Roman" pitchFamily="18" charset="0"/>
              </a:rPr>
              <a:t>result</a:t>
            </a:r>
            <a:r>
              <a:rPr kumimoji="0" lang="cs-CZ" altLang="cs-CZ" sz="2400" dirty="0">
                <a:latin typeface="Times New Roman" pitchFamily="18" charset="0"/>
              </a:rPr>
              <a:t> -&gt;18.8.-&gt;23.8. a 27.8.-&gt;10.9 </a:t>
            </a:r>
          </a:p>
        </p:txBody>
      </p:sp>
      <p:sp>
        <p:nvSpPr>
          <p:cNvPr id="2" name="Pravá složená závorka 1"/>
          <p:cNvSpPr/>
          <p:nvPr/>
        </p:nvSpPr>
        <p:spPr>
          <a:xfrm>
            <a:off x="7668344" y="1557338"/>
            <a:ext cx="360040" cy="2338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8028384" y="2541865"/>
            <a:ext cx="1093504" cy="307777"/>
          </a:xfrm>
          <a:prstGeom prst="rect">
            <a:avLst/>
          </a:prstGeom>
          <a:noFill/>
        </p:spPr>
        <p:txBody>
          <a:bodyPr wrap="none" rtlCol="0">
            <a:spAutoFit/>
          </a:bodyPr>
          <a:lstStyle/>
          <a:p>
            <a:r>
              <a:rPr lang="cs-CZ" sz="1400" dirty="0" err="1"/>
              <a:t>Gannt</a:t>
            </a:r>
            <a:r>
              <a:rPr lang="cs-CZ" sz="1400" dirty="0"/>
              <a:t> chart </a:t>
            </a:r>
          </a:p>
        </p:txBody>
      </p:sp>
    </p:spTree>
    <p:extLst>
      <p:ext uri="{BB962C8B-B14F-4D97-AF65-F5344CB8AC3E}">
        <p14:creationId xmlns:p14="http://schemas.microsoft.com/office/powerpoint/2010/main" val="133398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3" y="188640"/>
            <a:ext cx="8263135" cy="1143000"/>
          </a:xfrm>
        </p:spPr>
        <p:txBody>
          <a:bodyPr/>
          <a:lstStyle/>
          <a:p>
            <a:pPr algn="l"/>
            <a:r>
              <a:rPr lang="cs-CZ" altLang="cs-CZ" dirty="0">
                <a:effectLst>
                  <a:reflection blurRad="6350" stA="78000" endPos="0" dir="5400000" sy="-100000" algn="bl" rotWithShape="0"/>
                </a:effectLst>
              </a:rPr>
              <a:t>Basic </a:t>
            </a:r>
            <a:r>
              <a:rPr lang="cs-CZ" altLang="cs-CZ" dirty="0" err="1">
                <a:effectLst>
                  <a:reflection blurRad="6350" stA="78000" endPos="0" dir="5400000" sy="-100000" algn="bl" rotWithShape="0"/>
                </a:effectLst>
              </a:rPr>
              <a:t>problem</a:t>
            </a:r>
            <a:r>
              <a:rPr lang="cs-CZ" altLang="cs-CZ" dirty="0">
                <a:effectLst>
                  <a:reflection blurRad="6350" stA="78000" endPos="0" dir="5400000" sy="-100000" algn="bl" rotWithShape="0"/>
                </a:effectLst>
              </a:rPr>
              <a:t> VI-I.  </a:t>
            </a:r>
            <a:r>
              <a:rPr lang="en-ZA" altLang="cs-CZ" sz="1200" dirty="0">
                <a:solidFill>
                  <a:srgbClr val="FF0000"/>
                </a:solidFill>
                <a:effectLst>
                  <a:reflection blurRad="6350" stA="78000" endPos="0" dir="5400000" sy="-100000" algn="bl" rotWithShape="0"/>
                </a:effectLst>
              </a:rPr>
              <a:t>(over</a:t>
            </a:r>
            <a:r>
              <a:rPr lang="cs-CZ" altLang="cs-CZ" sz="1200" dirty="0">
                <a:solidFill>
                  <a:srgbClr val="FF0000"/>
                </a:solidFill>
                <a:effectLst>
                  <a:reflection blurRad="6350" stA="78000" endPos="0" dir="5400000" sy="-100000" algn="bl" rotWithShape="0"/>
                </a:effectLst>
              </a:rPr>
              <a:t> </a:t>
            </a:r>
            <a:r>
              <a:rPr lang="en-ZA" altLang="cs-CZ" sz="1200" dirty="0">
                <a:solidFill>
                  <a:srgbClr val="FF0000"/>
                </a:solidFill>
                <a:effectLst>
                  <a:reflection blurRad="6350" stA="78000" endPos="0" dir="5400000" sy="-100000" algn="bl" rotWithShape="0"/>
                </a:effectLst>
              </a:rPr>
              <a:t>budget) </a:t>
            </a:r>
            <a:r>
              <a:rPr lang="en-ZA" altLang="cs-CZ" dirty="0">
                <a:effectLst>
                  <a:reflection blurRad="6350" stA="78000" endPos="0" dir="5400000" sy="-100000" algn="bl" rotWithShape="0"/>
                </a:effectLst>
              </a:rPr>
              <a:t>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11358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6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a:effectLst>
                  <a:reflection blurRad="6350" stA="78000" endPos="0" dir="5400000" sy="-100000" algn="bl" rotWithShape="0"/>
                </a:effectLst>
              </a:rPr>
              <a:t>Basic </a:t>
            </a:r>
            <a:r>
              <a:rPr lang="cs-CZ" altLang="cs-CZ" dirty="0" err="1">
                <a:effectLst>
                  <a:reflection blurRad="6350" stA="78000" endPos="0" dir="5400000" sy="-100000" algn="bl" rotWithShape="0"/>
                </a:effectLst>
              </a:rPr>
              <a:t>problem</a:t>
            </a:r>
            <a:r>
              <a:rPr lang="cs-CZ" altLang="cs-CZ" dirty="0">
                <a:effectLst>
                  <a:reflection blurRad="6350" stA="78000" endPos="0" dir="5400000" sy="-100000" algn="bl" rotWithShape="0"/>
                </a:effectLst>
              </a:rPr>
              <a:t> VI-II.  </a:t>
            </a:r>
            <a:r>
              <a:rPr lang="en-ZA" altLang="cs-CZ" sz="1200" dirty="0">
                <a:solidFill>
                  <a:srgbClr val="FF0000"/>
                </a:solidFill>
                <a:effectLst>
                  <a:reflection blurRad="6350" stA="78000" endPos="0" dir="5400000" sy="-100000" algn="bl" rotWithShape="0"/>
                </a:effectLst>
              </a:rPr>
              <a:t>(over</a:t>
            </a:r>
            <a:r>
              <a:rPr lang="cs-CZ" altLang="cs-CZ" sz="1200" dirty="0">
                <a:solidFill>
                  <a:srgbClr val="FF0000"/>
                </a:solidFill>
                <a:effectLst>
                  <a:reflection blurRad="6350" stA="78000" endPos="0" dir="5400000" sy="-100000" algn="bl" rotWithShape="0"/>
                </a:effectLst>
              </a:rPr>
              <a:t> </a:t>
            </a:r>
            <a:r>
              <a:rPr lang="en-ZA" altLang="cs-CZ" sz="1200" dirty="0">
                <a:solidFill>
                  <a:srgbClr val="FF0000"/>
                </a:solidFill>
                <a:effectLst>
                  <a:reflection blurRad="6350" stA="78000" endPos="0" dir="5400000" sy="-100000" algn="bl" rotWithShape="0"/>
                </a:effectLst>
              </a:rPr>
              <a:t>budget) </a:t>
            </a:r>
            <a:r>
              <a:rPr lang="en-ZA" altLang="cs-CZ" dirty="0">
                <a:effectLst>
                  <a:reflection blurRad="6350" stA="78000" endPos="0" dir="5400000" sy="-100000" algn="bl" rotWithShape="0"/>
                </a:effectLst>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180263"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12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a:effectLst>
                  <a:reflection blurRad="6350" stA="78000" endPos="0" dir="5400000" sy="-100000" algn="bl" rotWithShape="0"/>
                </a:effectLst>
              </a:rPr>
              <a:t>Basic </a:t>
            </a:r>
            <a:r>
              <a:rPr lang="cs-CZ" altLang="cs-CZ" dirty="0" err="1">
                <a:effectLst>
                  <a:reflection blurRad="6350" stA="78000" endPos="0" dir="5400000" sy="-100000" algn="bl" rotWithShape="0"/>
                </a:effectLst>
              </a:rPr>
              <a:t>problem</a:t>
            </a:r>
            <a:r>
              <a:rPr lang="cs-CZ" altLang="cs-CZ" dirty="0">
                <a:effectLst>
                  <a:reflection blurRad="6350" stA="78000" endPos="0" dir="5400000" sy="-100000" algn="bl" rotWithShape="0"/>
                </a:effectLst>
              </a:rPr>
              <a:t> VI-III.  </a:t>
            </a:r>
            <a:r>
              <a:rPr lang="en-ZA" altLang="cs-CZ" sz="1200" dirty="0">
                <a:solidFill>
                  <a:srgbClr val="FF0000"/>
                </a:solidFill>
                <a:effectLst>
                  <a:reflection blurRad="6350" stA="78000" endPos="0" dir="5400000" sy="-100000" algn="bl" rotWithShape="0"/>
                </a:effectLst>
              </a:rPr>
              <a:t>(over</a:t>
            </a:r>
            <a:r>
              <a:rPr lang="cs-CZ" altLang="cs-CZ" sz="1200" dirty="0">
                <a:solidFill>
                  <a:srgbClr val="FF0000"/>
                </a:solidFill>
                <a:effectLst>
                  <a:reflection blurRad="6350" stA="78000" endPos="0" dir="5400000" sy="-100000" algn="bl" rotWithShape="0"/>
                </a:effectLst>
              </a:rPr>
              <a:t> </a:t>
            </a:r>
            <a:r>
              <a:rPr lang="en-ZA" altLang="cs-CZ" sz="1200" dirty="0">
                <a:solidFill>
                  <a:srgbClr val="FF0000"/>
                </a:solidFill>
                <a:effectLst>
                  <a:reflection blurRad="6350" stA="78000" endPos="0" dir="5400000" sy="-100000" algn="bl" rotWithShape="0"/>
                </a:effectLst>
              </a:rPr>
              <a:t>budget) </a:t>
            </a:r>
            <a:r>
              <a:rPr lang="en-ZA" altLang="cs-CZ" dirty="0">
                <a:effectLst>
                  <a:reflection blurRad="6350" stA="78000" endPos="0" dir="5400000" sy="-100000" algn="bl" rotWithShape="0"/>
                </a:effectLst>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55726"/>
            <a:ext cx="7374682" cy="341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52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cs-CZ" dirty="0" err="1"/>
              <a:t>Thanks</a:t>
            </a:r>
            <a:r>
              <a:rPr lang="cs-CZ" dirty="0"/>
              <a:t> </a:t>
            </a:r>
            <a:r>
              <a:rPr lang="cs-CZ" dirty="0" err="1"/>
              <a:t>for</a:t>
            </a:r>
            <a:r>
              <a:rPr lang="cs-CZ" dirty="0"/>
              <a:t> </a:t>
            </a:r>
            <a:r>
              <a:rPr lang="cs-CZ" dirty="0" err="1"/>
              <a:t>your</a:t>
            </a:r>
            <a:r>
              <a:rPr lang="cs-CZ" dirty="0"/>
              <a:t> </a:t>
            </a:r>
            <a:r>
              <a:rPr lang="cs-CZ" dirty="0" err="1"/>
              <a:t>attention</a:t>
            </a:r>
            <a:endParaRPr lang="cs-CZ"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going</a:t>
            </a:r>
            <a:r>
              <a:rPr lang="cs-CZ" dirty="0"/>
              <a:t> on ?</a:t>
            </a:r>
          </a:p>
        </p:txBody>
      </p:sp>
      <p:sp>
        <p:nvSpPr>
          <p:cNvPr id="4" name="Zaoblený obdélník 3"/>
          <p:cNvSpPr/>
          <p:nvPr/>
        </p:nvSpPr>
        <p:spPr>
          <a:xfrm>
            <a:off x="649396"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Use of Operation</a:t>
            </a:r>
            <a:r>
              <a:rPr lang="cs-CZ" sz="1400" dirty="0"/>
              <a:t>s</a:t>
            </a:r>
            <a:r>
              <a:rPr lang="en-ZA" sz="1400" dirty="0"/>
              <a:t> Management (OM) in external environment </a:t>
            </a:r>
            <a:endParaRPr lang="cs-CZ" sz="1400" dirty="0"/>
          </a:p>
          <a:p>
            <a:pPr algn="ctr"/>
            <a:r>
              <a:rPr lang="en-ZA" sz="1400" b="1" dirty="0">
                <a:solidFill>
                  <a:srgbClr val="FF0000"/>
                </a:solidFill>
              </a:rPr>
              <a:t>(main target)</a:t>
            </a:r>
          </a:p>
          <a:p>
            <a:pPr algn="ctr"/>
            <a:endParaRPr lang="en-ZA" dirty="0"/>
          </a:p>
        </p:txBody>
      </p:sp>
      <p:sp>
        <p:nvSpPr>
          <p:cNvPr id="5" name="Zaoblený obdélník 4"/>
          <p:cNvSpPr/>
          <p:nvPr/>
        </p:nvSpPr>
        <p:spPr>
          <a:xfrm>
            <a:off x="5940152"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General knowledge of OM methods  acquired  at university and  long-standing experience     </a:t>
            </a:r>
          </a:p>
          <a:p>
            <a:pPr algn="ctr"/>
            <a:endParaRPr lang="cs-CZ" dirty="0"/>
          </a:p>
        </p:txBody>
      </p:sp>
      <p:sp>
        <p:nvSpPr>
          <p:cNvPr id="6" name="Zaoblený obdélník 5"/>
          <p:cNvSpPr/>
          <p:nvPr/>
        </p:nvSpPr>
        <p:spPr>
          <a:xfrm>
            <a:off x="1691680"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00B050"/>
                </a:solidFill>
              </a:rPr>
              <a:t>Knowledge of methods and experience from research and literature - </a:t>
            </a:r>
            <a:r>
              <a:rPr lang="en-ZA" sz="1400" b="1" dirty="0">
                <a:solidFill>
                  <a:srgbClr val="00B050"/>
                </a:solidFill>
              </a:rPr>
              <a:t>teachers</a:t>
            </a:r>
          </a:p>
          <a:p>
            <a:pPr algn="ctr"/>
            <a:endParaRPr lang="cs-CZ" dirty="0"/>
          </a:p>
        </p:txBody>
      </p:sp>
      <p:sp>
        <p:nvSpPr>
          <p:cNvPr id="7" name="Zaoblený obdélník 6"/>
          <p:cNvSpPr/>
          <p:nvPr/>
        </p:nvSpPr>
        <p:spPr>
          <a:xfrm>
            <a:off x="4505202"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FF0000"/>
                </a:solidFill>
              </a:rPr>
              <a:t>Knowledge of methods and experience from outside world – </a:t>
            </a:r>
            <a:r>
              <a:rPr lang="en-ZA" sz="1400" b="1" dirty="0">
                <a:solidFill>
                  <a:srgbClr val="FF0000"/>
                </a:solidFill>
              </a:rPr>
              <a:t>consultants, managers</a:t>
            </a:r>
            <a:r>
              <a:rPr lang="en-ZA" sz="1400" dirty="0">
                <a:solidFill>
                  <a:srgbClr val="FF0000"/>
                </a:solidFill>
              </a:rPr>
              <a:t>,</a:t>
            </a:r>
            <a:r>
              <a:rPr lang="cs-CZ" sz="1400" dirty="0">
                <a:solidFill>
                  <a:srgbClr val="FF0000"/>
                </a:solidFill>
              </a:rPr>
              <a:t> </a:t>
            </a:r>
            <a:r>
              <a:rPr lang="en-ZA" sz="1400" dirty="0">
                <a:solidFill>
                  <a:srgbClr val="FF0000"/>
                </a:solidFill>
              </a:rPr>
              <a:t>…  </a:t>
            </a:r>
          </a:p>
          <a:p>
            <a:pPr algn="ctr"/>
            <a:endParaRPr lang="cs-CZ" dirty="0"/>
          </a:p>
        </p:txBody>
      </p:sp>
      <p:sp>
        <p:nvSpPr>
          <p:cNvPr id="8" name="Zaoblený obdélník 7"/>
          <p:cNvSpPr/>
          <p:nvPr/>
        </p:nvSpPr>
        <p:spPr>
          <a:xfrm>
            <a:off x="1691680" y="4797152"/>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9" name="Obdélník 8"/>
          <p:cNvSpPr/>
          <p:nvPr/>
        </p:nvSpPr>
        <p:spPr>
          <a:xfrm>
            <a:off x="1919714" y="5033445"/>
            <a:ext cx="972108" cy="64807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203849" y="5197731"/>
            <a:ext cx="432048" cy="3195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477715" y="4842384"/>
            <a:ext cx="2376264" cy="110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12" name="Obdélník 11"/>
          <p:cNvSpPr/>
          <p:nvPr/>
        </p:nvSpPr>
        <p:spPr>
          <a:xfrm>
            <a:off x="4716016" y="5199449"/>
            <a:ext cx="648072" cy="31778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724324" y="5031309"/>
            <a:ext cx="935907" cy="708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ousměrná vodorovná šipka 13"/>
          <p:cNvSpPr/>
          <p:nvPr/>
        </p:nvSpPr>
        <p:spPr>
          <a:xfrm>
            <a:off x="3070252" y="2132856"/>
            <a:ext cx="2869900" cy="288032"/>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1937922" cy="12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38" y="3463251"/>
            <a:ext cx="1330721" cy="93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84" y="1155125"/>
            <a:ext cx="1738920" cy="74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357" y="2591917"/>
            <a:ext cx="1701946" cy="73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Přímá spojnice 15"/>
          <p:cNvCxnSpPr/>
          <p:nvPr/>
        </p:nvCxnSpPr>
        <p:spPr>
          <a:xfrm>
            <a:off x="8604448" y="1916673"/>
            <a:ext cx="0" cy="71450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463251"/>
            <a:ext cx="1447401" cy="9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3383868" y="6166411"/>
            <a:ext cx="1080119"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3937655" y="6166411"/>
            <a:ext cx="1080119"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3937655" y="6169794"/>
            <a:ext cx="553787" cy="5006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123423" y="6166411"/>
            <a:ext cx="374378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Z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Synergy and put OM into practice</a:t>
            </a:r>
          </a:p>
        </p:txBody>
      </p:sp>
      <p:sp>
        <p:nvSpPr>
          <p:cNvPr id="23" name="Pravá složená závorka 22"/>
          <p:cNvSpPr/>
          <p:nvPr/>
        </p:nvSpPr>
        <p:spPr>
          <a:xfrm>
            <a:off x="6931329" y="4855693"/>
            <a:ext cx="196955" cy="1011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ovéPole 23"/>
          <p:cNvSpPr txBox="1"/>
          <p:nvPr/>
        </p:nvSpPr>
        <p:spPr>
          <a:xfrm>
            <a:off x="7206963" y="5246898"/>
            <a:ext cx="1678340" cy="276999"/>
          </a:xfrm>
          <a:prstGeom prst="rect">
            <a:avLst/>
          </a:prstGeom>
          <a:noFill/>
        </p:spPr>
        <p:txBody>
          <a:bodyPr wrap="square" rtlCol="0">
            <a:spAutoFit/>
          </a:bodyPr>
          <a:lstStyle/>
          <a:p>
            <a:r>
              <a:rPr lang="en-ZA" sz="1200" b="1" dirty="0">
                <a:solidFill>
                  <a:srgbClr val="FF0000"/>
                </a:solidFill>
              </a:rPr>
              <a:t>Extent of knowledge  </a:t>
            </a:r>
          </a:p>
        </p:txBody>
      </p:sp>
      <p:sp>
        <p:nvSpPr>
          <p:cNvPr id="25" name="Levá složená závorka 24"/>
          <p:cNvSpPr/>
          <p:nvPr/>
        </p:nvSpPr>
        <p:spPr>
          <a:xfrm>
            <a:off x="1455697" y="4924585"/>
            <a:ext cx="157322" cy="942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TextovéPole 31"/>
          <p:cNvSpPr txBox="1"/>
          <p:nvPr/>
        </p:nvSpPr>
        <p:spPr>
          <a:xfrm>
            <a:off x="0" y="5219841"/>
            <a:ext cx="1678340" cy="276999"/>
          </a:xfrm>
          <a:prstGeom prst="rect">
            <a:avLst/>
          </a:prstGeom>
          <a:noFill/>
        </p:spPr>
        <p:txBody>
          <a:bodyPr wrap="square" rtlCol="0">
            <a:spAutoFit/>
          </a:bodyPr>
          <a:lstStyle/>
          <a:p>
            <a:r>
              <a:rPr lang="en-ZA" sz="1200" b="1" dirty="0">
                <a:solidFill>
                  <a:srgbClr val="00FF00"/>
                </a:solidFill>
              </a:rPr>
              <a:t>Extent of knowledge  </a:t>
            </a:r>
          </a:p>
        </p:txBody>
      </p:sp>
      <p:sp>
        <p:nvSpPr>
          <p:cNvPr id="27" name="TextovéPole 26"/>
          <p:cNvSpPr txBox="1"/>
          <p:nvPr/>
        </p:nvSpPr>
        <p:spPr>
          <a:xfrm>
            <a:off x="2405768" y="5246898"/>
            <a:ext cx="45719" cy="369332"/>
          </a:xfrm>
          <a:prstGeom prst="rect">
            <a:avLst/>
          </a:prstGeom>
          <a:noFill/>
        </p:spPr>
        <p:txBody>
          <a:bodyPr wrap="square" rtlCol="0">
            <a:spAutoFit/>
          </a:bodyPr>
          <a:lstStyle/>
          <a:p>
            <a:endParaRPr lang="cs-CZ" dirty="0"/>
          </a:p>
        </p:txBody>
      </p:sp>
      <p:cxnSp>
        <p:nvCxnSpPr>
          <p:cNvPr id="29" name="Přímá spojnice se šipkou 28"/>
          <p:cNvCxnSpPr/>
          <p:nvPr/>
        </p:nvCxnSpPr>
        <p:spPr>
          <a:xfrm>
            <a:off x="6192277" y="4570633"/>
            <a:ext cx="0" cy="5069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451487" y="4524356"/>
            <a:ext cx="0" cy="506953"/>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3923927" y="4524355"/>
            <a:ext cx="1093847" cy="673376"/>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endCxn id="10" idx="0"/>
          </p:cNvCxnSpPr>
          <p:nvPr/>
        </p:nvCxnSpPr>
        <p:spPr>
          <a:xfrm flipH="1">
            <a:off x="3419873" y="4526492"/>
            <a:ext cx="1296143" cy="6712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6" grpId="0" animBg="1"/>
      <p:bldP spid="21" grpId="0" animBg="1"/>
      <p:bldP spid="22" grpId="0"/>
      <p:bldP spid="23" grpId="0" animBg="1"/>
      <p:bldP spid="24" grpId="0"/>
      <p:bldP spid="25"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OM all around us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1" y="2077975"/>
            <a:ext cx="1004294"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07" y="2058590"/>
            <a:ext cx="1059130"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Výsledek obrázku pro Ban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43" y="2048826"/>
            <a:ext cx="1010789" cy="92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671" y="2132856"/>
            <a:ext cx="1175361" cy="74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830" y="2096707"/>
            <a:ext cx="1000469" cy="7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300" y="2009917"/>
            <a:ext cx="2508428" cy="83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72401" y="1196752"/>
            <a:ext cx="8283654" cy="646331"/>
          </a:xfrm>
          <a:prstGeom prst="rect">
            <a:avLst/>
          </a:prstGeom>
        </p:spPr>
        <p:txBody>
          <a:bodyPr wrap="square">
            <a:spAutoFit/>
          </a:bodyPr>
          <a:lstStyle/>
          <a:p>
            <a:r>
              <a:rPr lang="en-ZA" dirty="0"/>
              <a:t>OM is the management of all processes used to design, supply, produce, and deliver valuable goods and services to customers</a:t>
            </a:r>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09" y="3739483"/>
            <a:ext cx="1368153"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600" y="3739484"/>
            <a:ext cx="1361137"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356" y="3739485"/>
            <a:ext cx="1539990" cy="102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531" y="3739482"/>
            <a:ext cx="1301717" cy="10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280" y="3728719"/>
            <a:ext cx="1507143" cy="102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1816762" y="4241258"/>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3451365"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5262740"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a:off x="6829442" y="4143331"/>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a:stCxn id="1027" idx="2"/>
          </p:cNvCxnSpPr>
          <p:nvPr/>
        </p:nvCxnSpPr>
        <p:spPr>
          <a:xfrm>
            <a:off x="792418" y="2903596"/>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1691680" y="2914362"/>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867274" y="4869160"/>
            <a:ext cx="46839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a:t>
            </a:r>
          </a:p>
        </p:txBody>
      </p:sp>
      <p:sp>
        <p:nvSpPr>
          <p:cNvPr id="27" name="Obdélník 26"/>
          <p:cNvSpPr/>
          <p:nvPr/>
        </p:nvSpPr>
        <p:spPr>
          <a:xfrm>
            <a:off x="7018532" y="4869160"/>
            <a:ext cx="66556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bousměrná vodorovná šipka 10"/>
          <p:cNvSpPr/>
          <p:nvPr/>
        </p:nvSpPr>
        <p:spPr>
          <a:xfrm>
            <a:off x="2054406" y="4794930"/>
            <a:ext cx="4749842" cy="610124"/>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3299065" y="4889511"/>
            <a:ext cx="27052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Processing-transformation</a:t>
            </a:r>
          </a:p>
        </p:txBody>
      </p:sp>
      <p:sp>
        <p:nvSpPr>
          <p:cNvPr id="31" name="Obousměrná vodorovná šipka 30"/>
          <p:cNvSpPr/>
          <p:nvPr/>
        </p:nvSpPr>
        <p:spPr>
          <a:xfrm>
            <a:off x="387051" y="5405054"/>
            <a:ext cx="8084552" cy="6101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TextovéPole 31"/>
          <p:cNvSpPr txBox="1"/>
          <p:nvPr/>
        </p:nvSpPr>
        <p:spPr>
          <a:xfrm>
            <a:off x="3277293" y="5556227"/>
            <a:ext cx="2748766" cy="307777"/>
          </a:xfrm>
          <a:prstGeom prst="rect">
            <a:avLst/>
          </a:prstGeom>
          <a:noFill/>
        </p:spPr>
        <p:txBody>
          <a:bodyPr wrap="none" rtlCol="0">
            <a:spAutoFit/>
          </a:bodyPr>
          <a:lstStyle/>
          <a:p>
            <a:r>
              <a:rPr lang="en-ZA" sz="1400" dirty="0"/>
              <a:t>TQM = Total Quality Management</a:t>
            </a:r>
          </a:p>
        </p:txBody>
      </p:sp>
      <p:sp>
        <p:nvSpPr>
          <p:cNvPr id="33" name="Obousměrná vodorovná šipka 32"/>
          <p:cNvSpPr/>
          <p:nvPr/>
        </p:nvSpPr>
        <p:spPr>
          <a:xfrm>
            <a:off x="2043972" y="6015178"/>
            <a:ext cx="4749842" cy="610124"/>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MRP, JIT, APS, Lean Manufacturing, Little´s law</a:t>
            </a:r>
          </a:p>
        </p:txBody>
      </p:sp>
      <p:sp>
        <p:nvSpPr>
          <p:cNvPr id="34" name="Obousměrná vodorovná šipka 33"/>
          <p:cNvSpPr/>
          <p:nvPr/>
        </p:nvSpPr>
        <p:spPr>
          <a:xfrm>
            <a:off x="6847073" y="6015178"/>
            <a:ext cx="2160240"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ERP</a:t>
            </a:r>
            <a:r>
              <a:rPr lang="en-ZA" sz="900" b="1" dirty="0">
                <a:solidFill>
                  <a:schemeClr val="tx1"/>
                </a:solidFill>
              </a:rPr>
              <a:t>:</a:t>
            </a:r>
            <a:r>
              <a:rPr lang="en-ZA" sz="900" dirty="0">
                <a:solidFill>
                  <a:schemeClr val="tx1"/>
                </a:solidFill>
              </a:rPr>
              <a:t> Marketing, Selling, Invoicing, Payment,….</a:t>
            </a:r>
          </a:p>
        </p:txBody>
      </p:sp>
      <p:sp>
        <p:nvSpPr>
          <p:cNvPr id="35" name="Obousměrná vodorovná šipka 34"/>
          <p:cNvSpPr/>
          <p:nvPr/>
        </p:nvSpPr>
        <p:spPr>
          <a:xfrm>
            <a:off x="53710" y="6003059"/>
            <a:ext cx="1894471"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dirty="0">
              <a:solidFill>
                <a:schemeClr val="tx1"/>
              </a:solidFill>
            </a:endParaRPr>
          </a:p>
          <a:p>
            <a:pPr algn="ctr"/>
            <a:r>
              <a:rPr lang="en-ZA" sz="900" b="1" dirty="0">
                <a:solidFill>
                  <a:schemeClr val="tx1"/>
                </a:solidFill>
              </a:rPr>
              <a:t>ERP</a:t>
            </a:r>
            <a:r>
              <a:rPr lang="en-ZA" sz="900" dirty="0">
                <a:solidFill>
                  <a:schemeClr val="tx1"/>
                </a:solidFill>
              </a:rPr>
              <a:t>:</a:t>
            </a:r>
            <a:r>
              <a:rPr lang="cs-CZ" sz="900" dirty="0">
                <a:solidFill>
                  <a:schemeClr val="tx1"/>
                </a:solidFill>
              </a:rPr>
              <a:t> </a:t>
            </a:r>
            <a:r>
              <a:rPr lang="en-ZA" sz="900" dirty="0">
                <a:solidFill>
                  <a:schemeClr val="tx1"/>
                </a:solidFill>
              </a:rPr>
              <a:t>Logistics, Transportation </a:t>
            </a:r>
            <a:r>
              <a:rPr lang="cs-CZ" sz="900" dirty="0">
                <a:solidFill>
                  <a:schemeClr val="tx1"/>
                </a:solidFill>
              </a:rPr>
              <a:t>, </a:t>
            </a:r>
          </a:p>
        </p:txBody>
      </p:sp>
    </p:spTree>
    <p:extLst>
      <p:ext uri="{BB962C8B-B14F-4D97-AF65-F5344CB8AC3E}">
        <p14:creationId xmlns:p14="http://schemas.microsoft.com/office/powerpoint/2010/main" val="185521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FF0000"/>
                </a:solidFill>
              </a:rPr>
              <a:t> </a:t>
            </a:r>
            <a:r>
              <a:rPr lang="en-US" sz="3200" b="1" dirty="0"/>
              <a:t>Selected OM methods,  which will be kicked around as time will move on</a:t>
            </a:r>
          </a:p>
        </p:txBody>
      </p:sp>
      <p:sp>
        <p:nvSpPr>
          <p:cNvPr id="3" name="Zástupný symbol pro obsah 2"/>
          <p:cNvSpPr>
            <a:spLocks noGrp="1"/>
          </p:cNvSpPr>
          <p:nvPr>
            <p:ph idx="1"/>
          </p:nvPr>
        </p:nvSpPr>
        <p:spPr>
          <a:xfrm>
            <a:off x="467544" y="1628800"/>
            <a:ext cx="8229600" cy="4525963"/>
          </a:xfrm>
        </p:spPr>
        <p:txBody>
          <a:bodyPr>
            <a:normAutofit fontScale="92500" lnSpcReduction="20000"/>
          </a:bodyPr>
          <a:lstStyle/>
          <a:p>
            <a:r>
              <a:rPr lang="en-US" sz="2400" dirty="0">
                <a:solidFill>
                  <a:srgbClr val="0070C0"/>
                </a:solidFill>
              </a:rPr>
              <a:t>Theory of Constraints </a:t>
            </a:r>
            <a:r>
              <a:rPr lang="en-US" sz="2400" dirty="0"/>
              <a:t>-</a:t>
            </a:r>
            <a:r>
              <a:rPr lang="en-US" sz="1700" dirty="0"/>
              <a:t>(</a:t>
            </a:r>
            <a:r>
              <a:rPr lang="en-US" sz="1700" dirty="0">
                <a:solidFill>
                  <a:srgbClr val="FF0000"/>
                </a:solidFill>
              </a:rPr>
              <a:t>AOMA</a:t>
            </a:r>
            <a:r>
              <a:rPr lang="en-US" sz="1700" dirty="0">
                <a:solidFill>
                  <a:srgbClr val="C00000"/>
                </a:solidFill>
              </a:rPr>
              <a:t>-</a:t>
            </a:r>
            <a:r>
              <a:rPr lang="en-US" sz="1700" dirty="0">
                <a:solidFill>
                  <a:srgbClr val="00B050"/>
                </a:solidFill>
              </a:rPr>
              <a:t>AOPR</a:t>
            </a:r>
            <a:r>
              <a:rPr lang="en-US" sz="1700" dirty="0"/>
              <a:t>)</a:t>
            </a:r>
          </a:p>
          <a:p>
            <a:r>
              <a:rPr lang="en-US" sz="2400" dirty="0"/>
              <a:t>Balanced Scorecard -(</a:t>
            </a:r>
            <a:r>
              <a:rPr lang="en-US" sz="1700" dirty="0">
                <a:solidFill>
                  <a:srgbClr val="FF0000"/>
                </a:solidFill>
              </a:rPr>
              <a:t>AOMA</a:t>
            </a:r>
            <a:r>
              <a:rPr lang="en-US" sz="1700" dirty="0">
                <a:solidFill>
                  <a:srgbClr val="C00000"/>
                </a:solidFill>
              </a:rPr>
              <a:t>-</a:t>
            </a:r>
            <a:r>
              <a:rPr lang="en-US" sz="1700" dirty="0">
                <a:solidFill>
                  <a:srgbClr val="00B050"/>
                </a:solidFill>
              </a:rPr>
              <a:t>AOPR</a:t>
            </a:r>
            <a:r>
              <a:rPr lang="en-US" sz="2400" dirty="0"/>
              <a:t>) </a:t>
            </a:r>
          </a:p>
          <a:p>
            <a:r>
              <a:rPr lang="en-US" sz="2400" dirty="0"/>
              <a:t>Project Management methods (</a:t>
            </a:r>
            <a:r>
              <a:rPr lang="en-US" sz="2400" dirty="0">
                <a:solidFill>
                  <a:srgbClr val="0070C0"/>
                </a:solidFill>
              </a:rPr>
              <a:t>Critical Chain) </a:t>
            </a:r>
            <a:r>
              <a:rPr lang="en-US" sz="2400" dirty="0"/>
              <a:t>-(</a:t>
            </a:r>
            <a:r>
              <a:rPr lang="en-US" sz="1700" dirty="0">
                <a:solidFill>
                  <a:srgbClr val="FF0000"/>
                </a:solidFill>
              </a:rPr>
              <a:t>AOMA</a:t>
            </a:r>
            <a:r>
              <a:rPr lang="en-US" sz="1700" dirty="0">
                <a:solidFill>
                  <a:srgbClr val="C00000"/>
                </a:solidFill>
              </a:rPr>
              <a:t>-</a:t>
            </a:r>
            <a:r>
              <a:rPr lang="en-US" sz="1700" dirty="0">
                <a:solidFill>
                  <a:srgbClr val="00B050"/>
                </a:solidFill>
              </a:rPr>
              <a:t>AOPR</a:t>
            </a:r>
            <a:r>
              <a:rPr lang="en-US" sz="2400" dirty="0"/>
              <a:t>)</a:t>
            </a:r>
          </a:p>
          <a:p>
            <a:r>
              <a:rPr lang="en-US" sz="2400" dirty="0"/>
              <a:t>Material Requirement Planning (MRP) and Just-in-Time principles</a:t>
            </a:r>
          </a:p>
          <a:p>
            <a:pPr marL="0" indent="0">
              <a:buNone/>
            </a:pPr>
            <a:r>
              <a:rPr lang="en-US" sz="2400" dirty="0"/>
              <a:t>      -(</a:t>
            </a:r>
            <a:r>
              <a:rPr lang="en-US" sz="1700" dirty="0">
                <a:solidFill>
                  <a:srgbClr val="FF0000"/>
                </a:solidFill>
              </a:rPr>
              <a:t>AOMA only basics</a:t>
            </a:r>
            <a:r>
              <a:rPr lang="en-US" sz="1700" dirty="0">
                <a:solidFill>
                  <a:srgbClr val="C00000"/>
                </a:solidFill>
              </a:rPr>
              <a:t>-</a:t>
            </a:r>
            <a:r>
              <a:rPr lang="en-US" sz="1700" dirty="0">
                <a:solidFill>
                  <a:srgbClr val="00B050"/>
                </a:solidFill>
              </a:rPr>
              <a:t>AOPR more in detail</a:t>
            </a:r>
            <a:r>
              <a:rPr lang="en-US" sz="2400" dirty="0"/>
              <a:t>)</a:t>
            </a:r>
          </a:p>
          <a:p>
            <a:r>
              <a:rPr lang="en-US" sz="2400" dirty="0"/>
              <a:t> Advanced Planning and Scheduling  (APS) (</a:t>
            </a:r>
            <a:r>
              <a:rPr lang="en-US" sz="1700" dirty="0">
                <a:solidFill>
                  <a:srgbClr val="00B050"/>
                </a:solidFill>
              </a:rPr>
              <a:t>AOPR only basics</a:t>
            </a:r>
            <a:r>
              <a:rPr lang="en-US" sz="2400" dirty="0"/>
              <a:t>)</a:t>
            </a:r>
          </a:p>
          <a:p>
            <a:r>
              <a:rPr lang="en-US" sz="2400" dirty="0"/>
              <a:t>Six Sigma – quality management -(</a:t>
            </a:r>
            <a:r>
              <a:rPr lang="en-US" sz="1700" dirty="0">
                <a:solidFill>
                  <a:srgbClr val="FF0000"/>
                </a:solidFill>
              </a:rPr>
              <a:t>AOMA</a:t>
            </a:r>
            <a:r>
              <a:rPr lang="en-US" sz="1700" dirty="0">
                <a:solidFill>
                  <a:srgbClr val="C00000"/>
                </a:solidFill>
              </a:rPr>
              <a:t>-</a:t>
            </a:r>
            <a:r>
              <a:rPr lang="en-US" sz="1700" dirty="0">
                <a:solidFill>
                  <a:srgbClr val="00B050"/>
                </a:solidFill>
              </a:rPr>
              <a:t>AOPR</a:t>
            </a:r>
            <a:r>
              <a:rPr lang="en-US" sz="2400" dirty="0"/>
              <a:t>)</a:t>
            </a:r>
          </a:p>
          <a:p>
            <a:r>
              <a:rPr lang="en-US" sz="2400" dirty="0"/>
              <a:t>Boston, SWOT and Magic Quadrant Matrices -(</a:t>
            </a:r>
            <a:r>
              <a:rPr lang="en-US" sz="1900" dirty="0">
                <a:solidFill>
                  <a:srgbClr val="FF0000"/>
                </a:solidFill>
              </a:rPr>
              <a:t>AOMA</a:t>
            </a:r>
            <a:r>
              <a:rPr lang="en-US" sz="1900" dirty="0">
                <a:solidFill>
                  <a:srgbClr val="C00000"/>
                </a:solidFill>
              </a:rPr>
              <a:t>-</a:t>
            </a:r>
            <a:r>
              <a:rPr lang="en-US" sz="1900" dirty="0">
                <a:solidFill>
                  <a:srgbClr val="00B050"/>
                </a:solidFill>
              </a:rPr>
              <a:t>AOPR</a:t>
            </a:r>
            <a:r>
              <a:rPr lang="en-US" sz="2400" dirty="0"/>
              <a:t>)</a:t>
            </a:r>
          </a:p>
          <a:p>
            <a:r>
              <a:rPr lang="en-US" sz="2400" dirty="0"/>
              <a:t>Little´s Law </a:t>
            </a:r>
            <a:r>
              <a:rPr lang="en-US" sz="1900" dirty="0"/>
              <a:t>(relations between WIP, Throughput and Cycle time) </a:t>
            </a:r>
            <a:r>
              <a:rPr lang="en-US" sz="2800" dirty="0"/>
              <a:t>-</a:t>
            </a:r>
            <a:r>
              <a:rPr lang="en-US" sz="2000" dirty="0"/>
              <a:t>(</a:t>
            </a:r>
            <a:r>
              <a:rPr lang="en-US" sz="2000" dirty="0">
                <a:solidFill>
                  <a:srgbClr val="00B050"/>
                </a:solidFill>
              </a:rPr>
              <a:t>AOPR</a:t>
            </a:r>
            <a:r>
              <a:rPr lang="en-US" sz="2000" dirty="0"/>
              <a:t>)</a:t>
            </a:r>
          </a:p>
          <a:p>
            <a:r>
              <a:rPr lang="en-US" sz="2400" dirty="0"/>
              <a:t>Linear programming – optimization -(</a:t>
            </a:r>
            <a:r>
              <a:rPr lang="en-US" sz="1700" dirty="0">
                <a:solidFill>
                  <a:srgbClr val="00B050"/>
                </a:solidFill>
              </a:rPr>
              <a:t>AOPR</a:t>
            </a:r>
            <a:r>
              <a:rPr lang="en-US" sz="2400" dirty="0"/>
              <a:t>)</a:t>
            </a:r>
          </a:p>
          <a:p>
            <a:r>
              <a:rPr lang="en-US" sz="2400" dirty="0"/>
              <a:t>Yield Management -(</a:t>
            </a:r>
            <a:r>
              <a:rPr lang="en-US" sz="1700" dirty="0">
                <a:solidFill>
                  <a:srgbClr val="00B050"/>
                </a:solidFill>
              </a:rPr>
              <a:t>AOPR</a:t>
            </a:r>
            <a:r>
              <a:rPr lang="en-US" sz="2400" dirty="0"/>
              <a:t>)</a:t>
            </a:r>
          </a:p>
          <a:p>
            <a:r>
              <a:rPr lang="en-US" sz="2400" dirty="0" err="1"/>
              <a:t>Kepner-Tregoe</a:t>
            </a:r>
            <a:r>
              <a:rPr lang="en-US" sz="2400" dirty="0"/>
              <a:t> (support of decision making) -(</a:t>
            </a:r>
            <a:r>
              <a:rPr lang="en-US" sz="1700" dirty="0">
                <a:solidFill>
                  <a:srgbClr val="FF0000"/>
                </a:solidFill>
              </a:rPr>
              <a:t>AOMA</a:t>
            </a:r>
            <a:r>
              <a:rPr lang="en-US" sz="1700" dirty="0">
                <a:solidFill>
                  <a:srgbClr val="C00000"/>
                </a:solidFill>
              </a:rPr>
              <a:t>-</a:t>
            </a:r>
            <a:r>
              <a:rPr lang="en-US" sz="1700" dirty="0">
                <a:solidFill>
                  <a:srgbClr val="00B050"/>
                </a:solidFill>
              </a:rPr>
              <a:t>AOPR</a:t>
            </a:r>
            <a:r>
              <a:rPr lang="en-US" sz="2400" dirty="0"/>
              <a:t>)</a:t>
            </a:r>
          </a:p>
          <a:p>
            <a:r>
              <a:rPr lang="en-US" sz="2400" dirty="0"/>
              <a:t>Decision trees -(</a:t>
            </a:r>
            <a:r>
              <a:rPr lang="en-US" sz="1700" dirty="0">
                <a:solidFill>
                  <a:srgbClr val="00B050"/>
                </a:solidFill>
              </a:rPr>
              <a:t>AOPR</a:t>
            </a:r>
            <a:r>
              <a:rPr lang="en-US" sz="2400" dirty="0"/>
              <a:t>)</a:t>
            </a:r>
          </a:p>
          <a:p>
            <a:endParaRPr lang="en-ZA" sz="2400" dirty="0"/>
          </a:p>
          <a:p>
            <a:endParaRPr lang="en-ZA" sz="2400" dirty="0"/>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Some  tools which have to be used</a:t>
            </a:r>
          </a:p>
        </p:txBody>
      </p:sp>
      <p:sp>
        <p:nvSpPr>
          <p:cNvPr id="3" name="Zástupný symbol pro obsah 2"/>
          <p:cNvSpPr>
            <a:spLocks noGrp="1"/>
          </p:cNvSpPr>
          <p:nvPr>
            <p:ph idx="1"/>
          </p:nvPr>
        </p:nvSpPr>
        <p:spPr/>
        <p:txBody>
          <a:bodyPr>
            <a:normAutofit fontScale="92500" lnSpcReduction="10000"/>
          </a:bodyPr>
          <a:lstStyle/>
          <a:p>
            <a:r>
              <a:rPr lang="en-US" sz="2400" b="1" dirty="0"/>
              <a:t>ERP</a:t>
            </a:r>
            <a:r>
              <a:rPr lang="en-US" sz="2400" dirty="0"/>
              <a:t>-Enterprise Resource Planning (MS Dynamics NAV</a:t>
            </a:r>
            <a:r>
              <a:rPr lang="cs-CZ" sz="2400" dirty="0"/>
              <a:t> 2018w1</a:t>
            </a:r>
            <a:r>
              <a:rPr lang="en-US" sz="2400" dirty="0"/>
              <a:t>) </a:t>
            </a:r>
          </a:p>
          <a:p>
            <a:pPr lvl="1"/>
            <a:r>
              <a:rPr lang="en-US" sz="2000" dirty="0"/>
              <a:t>Basic installation, handling and setup</a:t>
            </a:r>
          </a:p>
          <a:p>
            <a:pPr lvl="1"/>
            <a:r>
              <a:rPr lang="en-US" sz="2000" dirty="0"/>
              <a:t>Inventory – Items – Transports –Availability of components</a:t>
            </a:r>
            <a:r>
              <a:rPr lang="cs-CZ" sz="2000" dirty="0"/>
              <a:t> (</a:t>
            </a:r>
            <a:r>
              <a:rPr lang="cs-CZ" sz="2000" dirty="0" err="1"/>
              <a:t>items</a:t>
            </a:r>
            <a:r>
              <a:rPr lang="cs-CZ" sz="2000" dirty="0"/>
              <a:t>)</a:t>
            </a:r>
            <a:endParaRPr lang="en-US" sz="2000" dirty="0"/>
          </a:p>
          <a:p>
            <a:pPr lvl="1"/>
            <a:r>
              <a:rPr lang="en-US" sz="2000" dirty="0"/>
              <a:t>Purchase –dealing with Suppliers (</a:t>
            </a:r>
            <a:r>
              <a:rPr lang="en-US" sz="2000" b="1" dirty="0"/>
              <a:t>SCM</a:t>
            </a:r>
            <a:r>
              <a:rPr lang="en-US" sz="2000" dirty="0"/>
              <a:t>)</a:t>
            </a:r>
          </a:p>
          <a:p>
            <a:pPr lvl="1"/>
            <a:r>
              <a:rPr lang="en-US" sz="2000" dirty="0"/>
              <a:t>Selling – dealing with Customers</a:t>
            </a:r>
          </a:p>
          <a:p>
            <a:pPr lvl="1"/>
            <a:r>
              <a:rPr lang="en-US" sz="2000" dirty="0"/>
              <a:t>Payment – bank operations</a:t>
            </a:r>
          </a:p>
          <a:p>
            <a:pPr lvl="1"/>
            <a:r>
              <a:rPr lang="en-US" sz="2000" dirty="0"/>
              <a:t>Accounting basics</a:t>
            </a:r>
          </a:p>
          <a:p>
            <a:pPr lvl="1"/>
            <a:r>
              <a:rPr lang="en-US" sz="2000" b="1" dirty="0">
                <a:solidFill>
                  <a:srgbClr val="FF0000"/>
                </a:solidFill>
              </a:rPr>
              <a:t>C</a:t>
            </a:r>
            <a:r>
              <a:rPr lang="en-US" sz="2000" b="1" dirty="0">
                <a:solidFill>
                  <a:srgbClr val="0070C0"/>
                </a:solidFill>
              </a:rPr>
              <a:t>R</a:t>
            </a:r>
            <a:r>
              <a:rPr lang="en-US" sz="2000" b="1" dirty="0">
                <a:solidFill>
                  <a:srgbClr val="00B050"/>
                </a:solidFill>
              </a:rPr>
              <a:t>M</a:t>
            </a:r>
            <a:r>
              <a:rPr lang="en-US" sz="2000" dirty="0"/>
              <a:t>- </a:t>
            </a:r>
            <a:r>
              <a:rPr lang="en-US" sz="2000" b="1" dirty="0">
                <a:solidFill>
                  <a:srgbClr val="FF0000"/>
                </a:solidFill>
              </a:rPr>
              <a:t>C</a:t>
            </a:r>
            <a:r>
              <a:rPr lang="en-US" sz="2000" dirty="0"/>
              <a:t>ustomer </a:t>
            </a:r>
            <a:r>
              <a:rPr lang="en-US" sz="2000" b="1" dirty="0">
                <a:solidFill>
                  <a:srgbClr val="0070C0"/>
                </a:solidFill>
              </a:rPr>
              <a:t>R</a:t>
            </a:r>
            <a:r>
              <a:rPr lang="en-US" sz="2000" dirty="0"/>
              <a:t>elationship </a:t>
            </a:r>
            <a:r>
              <a:rPr lang="en-US" sz="2000" b="1" dirty="0">
                <a:solidFill>
                  <a:srgbClr val="00B050"/>
                </a:solidFill>
              </a:rPr>
              <a:t>M</a:t>
            </a:r>
            <a:r>
              <a:rPr lang="en-US" sz="2000" dirty="0"/>
              <a:t>anagement </a:t>
            </a:r>
          </a:p>
          <a:p>
            <a:pPr lvl="1"/>
            <a:r>
              <a:rPr lang="en-US" sz="2000" dirty="0"/>
              <a:t>Manufacturing – Planning and Shop Floor Control </a:t>
            </a:r>
            <a:endParaRPr lang="cs-CZ" sz="2000" dirty="0"/>
          </a:p>
          <a:p>
            <a:pPr lvl="1"/>
            <a:r>
              <a:rPr lang="cs-CZ" sz="2000" dirty="0" err="1"/>
              <a:t>Cost</a:t>
            </a:r>
            <a:r>
              <a:rPr lang="cs-CZ" sz="2000" dirty="0"/>
              <a:t> management  </a:t>
            </a:r>
            <a:endParaRPr lang="en-US" sz="2000" dirty="0"/>
          </a:p>
          <a:p>
            <a:pPr lvl="1"/>
            <a:endParaRPr lang="en-US" sz="2000" dirty="0"/>
          </a:p>
          <a:p>
            <a:pPr marL="457200" lvl="1" indent="0">
              <a:buNone/>
            </a:pPr>
            <a:r>
              <a:rPr lang="en-US" sz="2000" dirty="0"/>
              <a:t> </a:t>
            </a:r>
          </a:p>
          <a:p>
            <a:pPr marL="0" indent="0">
              <a:buNone/>
            </a:pPr>
            <a:r>
              <a:rPr lang="cs-CZ" sz="2400" dirty="0"/>
              <a:t> </a:t>
            </a:r>
          </a:p>
          <a:p>
            <a:endParaRPr lang="cs-CZ" dirty="0"/>
          </a:p>
          <a:p>
            <a:endParaRPr lang="cs-CZ" dirty="0"/>
          </a:p>
        </p:txBody>
      </p:sp>
      <p:sp>
        <p:nvSpPr>
          <p:cNvPr id="4" name="TextovéPole 3"/>
          <p:cNvSpPr txBox="1"/>
          <p:nvPr/>
        </p:nvSpPr>
        <p:spPr>
          <a:xfrm>
            <a:off x="827584" y="5661248"/>
            <a:ext cx="4405245" cy="369332"/>
          </a:xfrm>
          <a:prstGeom prst="rect">
            <a:avLst/>
          </a:prstGeom>
          <a:noFill/>
        </p:spPr>
        <p:txBody>
          <a:bodyPr wrap="none" rtlCol="0">
            <a:spAutoFit/>
          </a:bodyPr>
          <a:lstStyle/>
          <a:p>
            <a:r>
              <a:rPr lang="en-ZA" dirty="0"/>
              <a:t>Serves as the magnifying glass to processes…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229200"/>
            <a:ext cx="1287587" cy="128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861193" y="5294020"/>
            <a:ext cx="3373809" cy="369332"/>
          </a:xfrm>
          <a:prstGeom prst="rect">
            <a:avLst/>
          </a:prstGeom>
          <a:noFill/>
        </p:spPr>
        <p:txBody>
          <a:bodyPr wrap="none" rtlCol="0">
            <a:spAutoFit/>
          </a:bodyPr>
          <a:lstStyle/>
          <a:p>
            <a:r>
              <a:rPr lang="en-ZA" dirty="0"/>
              <a:t>S</a:t>
            </a:r>
            <a:r>
              <a:rPr lang="cs-CZ" dirty="0"/>
              <a:t>CM=Supply </a:t>
            </a:r>
            <a:r>
              <a:rPr lang="cs-CZ" dirty="0" err="1"/>
              <a:t>Chain</a:t>
            </a:r>
            <a:r>
              <a:rPr lang="cs-CZ" dirty="0"/>
              <a:t> Management </a:t>
            </a:r>
            <a:endParaRPr lang="en-ZA" dirty="0"/>
          </a:p>
        </p:txBody>
      </p:sp>
    </p:spTree>
    <p:extLst>
      <p:ext uri="{BB962C8B-B14F-4D97-AF65-F5344CB8AC3E}">
        <p14:creationId xmlns:p14="http://schemas.microsoft.com/office/powerpoint/2010/main" val="238229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400" b="1" dirty="0"/>
              <a:t>Controlling processes in Supply Chain Management (SCM)</a:t>
            </a:r>
          </a:p>
        </p:txBody>
      </p:sp>
      <p:graphicFrame>
        <p:nvGraphicFramePr>
          <p:cNvPr id="4" name="Tabulka 3"/>
          <p:cNvGraphicFramePr>
            <a:graphicFrameLocks noGrp="1"/>
          </p:cNvGraphicFramePr>
          <p:nvPr>
            <p:extLst>
              <p:ext uri="{D42A27DB-BD31-4B8C-83A1-F6EECF244321}">
                <p14:modId xmlns:p14="http://schemas.microsoft.com/office/powerpoint/2010/main" val="1419739362"/>
              </p:ext>
            </p:extLst>
          </p:nvPr>
        </p:nvGraphicFramePr>
        <p:xfrm>
          <a:off x="1979712" y="2060848"/>
          <a:ext cx="6096000" cy="1940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cs-CZ" dirty="0"/>
                        <a:t>      Supply</a:t>
                      </a:r>
                    </a:p>
                  </a:txBody>
                  <a:tcPr/>
                </a:tc>
                <a:tc>
                  <a:txBody>
                    <a:bodyPr/>
                    <a:lstStyle/>
                    <a:p>
                      <a:r>
                        <a:rPr lang="en-US" noProof="0" dirty="0"/>
                        <a:t>    Production</a:t>
                      </a:r>
                    </a:p>
                  </a:txBody>
                  <a:tcPr/>
                </a:tc>
                <a:tc>
                  <a:txBody>
                    <a:bodyPr/>
                    <a:lstStyle/>
                    <a:p>
                      <a:r>
                        <a:rPr lang="cs-CZ" dirty="0"/>
                        <a:t>         </a:t>
                      </a:r>
                      <a:r>
                        <a:rPr lang="en-ZA" noProof="0" dirty="0"/>
                        <a:t>Orders</a:t>
                      </a:r>
                    </a:p>
                  </a:txBody>
                  <a:tcPr/>
                </a:tc>
                <a:extLst>
                  <a:ext uri="{0D108BD9-81ED-4DB2-BD59-A6C34878D82A}">
                    <a16:rowId xmlns:a16="http://schemas.microsoft.com/office/drawing/2014/main" val="10000"/>
                  </a:ext>
                </a:extLst>
              </a:tr>
              <a:tr h="370840">
                <a:tc>
                  <a:txBody>
                    <a:bodyPr/>
                    <a:lstStyle/>
                    <a:p>
                      <a:r>
                        <a:rPr lang="cs-CZ" dirty="0"/>
                        <a:t>    </a:t>
                      </a:r>
                    </a:p>
                  </a:txBody>
                  <a:tcPr>
                    <a:solidFill>
                      <a:schemeClr val="accent6">
                        <a:lumMod val="20000"/>
                        <a:lumOff val="80000"/>
                      </a:schemeClr>
                    </a:solidFill>
                  </a:tcPr>
                </a:tc>
                <a:tc>
                  <a:txBody>
                    <a:bodyPr/>
                    <a:lstStyle/>
                    <a:p>
                      <a:pPr marL="0" algn="l" defTabSz="914400" rtl="0" eaLnBrk="1" latinLnBrk="0" hangingPunct="1"/>
                      <a:r>
                        <a:rPr lang="cs-CZ" sz="1200" kern="1200" dirty="0">
                          <a:solidFill>
                            <a:schemeClr val="dk1"/>
                          </a:solidFill>
                          <a:latin typeface="+mn-lt"/>
                          <a:ea typeface="+mn-ea"/>
                          <a:cs typeface="+mn-cs"/>
                        </a:rPr>
                        <a:t>  </a:t>
                      </a:r>
                      <a:r>
                        <a:rPr lang="en-US" sz="1200" kern="1200" noProof="0" dirty="0">
                          <a:solidFill>
                            <a:schemeClr val="dk1"/>
                          </a:solidFill>
                          <a:latin typeface="+mn-lt"/>
                          <a:ea typeface="+mn-ea"/>
                          <a:cs typeface="+mn-cs"/>
                        </a:rPr>
                        <a:t>Operation Strategies and</a:t>
                      </a:r>
                    </a:p>
                    <a:p>
                      <a:pPr marL="0" algn="l" defTabSz="914400" rtl="0" eaLnBrk="1" latinLnBrk="0" hangingPunct="1"/>
                      <a:r>
                        <a:rPr lang="en-US" sz="1200" kern="1200" noProof="0" dirty="0">
                          <a:solidFill>
                            <a:schemeClr val="dk1"/>
                          </a:solidFill>
                          <a:latin typeface="+mn-lt"/>
                          <a:ea typeface="+mn-ea"/>
                          <a:cs typeface="+mn-cs"/>
                        </a:rPr>
                        <a:t>         In</a:t>
                      </a:r>
                      <a:r>
                        <a:rPr lang="cs-CZ" sz="1200" kern="1200" noProof="0" dirty="0">
                          <a:solidFill>
                            <a:schemeClr val="dk1"/>
                          </a:solidFill>
                          <a:latin typeface="+mn-lt"/>
                          <a:ea typeface="+mn-ea"/>
                          <a:cs typeface="+mn-cs"/>
                        </a:rPr>
                        <a:t>n</a:t>
                      </a:r>
                      <a:r>
                        <a:rPr lang="en-US" sz="1200" kern="1200" noProof="0" dirty="0">
                          <a:solidFill>
                            <a:schemeClr val="dk1"/>
                          </a:solidFill>
                          <a:latin typeface="+mn-lt"/>
                          <a:ea typeface="+mn-ea"/>
                          <a:cs typeface="+mn-cs"/>
                        </a:rPr>
                        <a:t>ovations</a:t>
                      </a:r>
                      <a:r>
                        <a:rPr lang="cs-CZ" sz="1200" kern="1200" noProof="0" dirty="0">
                          <a:solidFill>
                            <a:schemeClr val="dk1"/>
                          </a:solidFill>
                          <a:latin typeface="+mn-lt"/>
                          <a:ea typeface="+mn-ea"/>
                          <a:cs typeface="+mn-cs"/>
                        </a:rPr>
                        <a:t> , </a:t>
                      </a:r>
                      <a:r>
                        <a:rPr lang="cs-CZ" sz="1200" b="1" kern="1200" noProof="0" dirty="0">
                          <a:solidFill>
                            <a:schemeClr val="dk1"/>
                          </a:solidFill>
                          <a:latin typeface="+mn-lt"/>
                          <a:ea typeface="+mn-ea"/>
                          <a:cs typeface="+mn-cs"/>
                        </a:rPr>
                        <a:t>R</a:t>
                      </a:r>
                      <a:r>
                        <a:rPr lang="en-ZA" sz="1200" b="1" kern="1200" noProof="0" dirty="0">
                          <a:solidFill>
                            <a:schemeClr val="dk1"/>
                          </a:solidFill>
                          <a:latin typeface="+mn-lt"/>
                          <a:ea typeface="+mn-ea"/>
                          <a:cs typeface="+mn-cs"/>
                        </a:rPr>
                        <a:t>&amp;D</a:t>
                      </a:r>
                      <a:endParaRPr lang="en-US" sz="1200" b="1" kern="1200" noProof="0" dirty="0">
                        <a:solidFill>
                          <a:schemeClr val="dk1"/>
                        </a:solidFill>
                        <a:latin typeface="+mn-lt"/>
                        <a:ea typeface="+mn-ea"/>
                        <a:cs typeface="+mn-cs"/>
                      </a:endParaRPr>
                    </a:p>
                  </a:txBody>
                  <a:tcPr>
                    <a:solidFill>
                      <a:schemeClr val="accent6">
                        <a:lumMod val="20000"/>
                        <a:lumOff val="80000"/>
                      </a:schemeClr>
                    </a:solidFill>
                  </a:tcPr>
                </a:tc>
                <a:tc>
                  <a:txBody>
                    <a:bodyPr/>
                    <a:lstStyle/>
                    <a:p>
                      <a:endParaRPr lang="cs-CZ" dirty="0"/>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r>
                        <a:rPr lang="en-ZA" noProof="0" dirty="0"/>
                        <a:t>    </a:t>
                      </a:r>
                      <a:r>
                        <a:rPr lang="en-ZA" sz="1200" noProof="0" dirty="0"/>
                        <a:t>Forecasts, Blank Orders</a:t>
                      </a:r>
                    </a:p>
                  </a:txBody>
                  <a:tcPr>
                    <a:solidFill>
                      <a:srgbClr val="FFFF00"/>
                    </a:solidFill>
                  </a:tcPr>
                </a:tc>
                <a:tc>
                  <a:txBody>
                    <a:bodyPr/>
                    <a:lstStyle/>
                    <a:p>
                      <a:pPr marL="0" algn="l" defTabSz="914400" rtl="0" eaLnBrk="1" latinLnBrk="0" hangingPunct="1"/>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Long term planning </a:t>
                      </a:r>
                    </a:p>
                  </a:txBody>
                  <a:tcPr>
                    <a:solidFill>
                      <a:srgbClr val="FFFF00"/>
                    </a:solidFill>
                  </a:tcPr>
                </a:tc>
                <a:tc>
                  <a:txBody>
                    <a:bodyPr/>
                    <a:lstStyle/>
                    <a:p>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Mark</a:t>
                      </a:r>
                      <a:r>
                        <a:rPr lang="cs-CZ" sz="1200" kern="1200" noProof="0" dirty="0">
                          <a:solidFill>
                            <a:schemeClr val="dk1"/>
                          </a:solidFill>
                          <a:latin typeface="+mn-lt"/>
                          <a:ea typeface="+mn-ea"/>
                          <a:cs typeface="+mn-cs"/>
                        </a:rPr>
                        <a:t>e</a:t>
                      </a:r>
                      <a:r>
                        <a:rPr lang="en-ZA" sz="1200" kern="1200" noProof="0" dirty="0">
                          <a:solidFill>
                            <a:schemeClr val="dk1"/>
                          </a:solidFill>
                          <a:latin typeface="+mn-lt"/>
                          <a:ea typeface="+mn-ea"/>
                          <a:cs typeface="+mn-cs"/>
                        </a:rPr>
                        <a:t>ting</a:t>
                      </a:r>
                    </a:p>
                  </a:txBody>
                  <a:tcPr>
                    <a:solidFill>
                      <a:srgbClr val="FFFF00"/>
                    </a:solidFill>
                  </a:tcPr>
                </a:tc>
                <a:extLst>
                  <a:ext uri="{0D108BD9-81ED-4DB2-BD59-A6C34878D82A}">
                    <a16:rowId xmlns:a16="http://schemas.microsoft.com/office/drawing/2014/main" val="10002"/>
                  </a:ext>
                </a:extLst>
              </a:tr>
              <a:tr h="370840">
                <a:tc>
                  <a:txBody>
                    <a:bodyPr/>
                    <a:lstStyle/>
                    <a:p>
                      <a:r>
                        <a:rPr lang="en-ZA" noProof="0" dirty="0"/>
                        <a:t>     </a:t>
                      </a:r>
                      <a:r>
                        <a:rPr lang="en-ZA" sz="1200" kern="1200" noProof="0" dirty="0">
                          <a:solidFill>
                            <a:schemeClr val="dk1"/>
                          </a:solidFill>
                          <a:latin typeface="+mn-lt"/>
                          <a:ea typeface="+mn-ea"/>
                          <a:cs typeface="+mn-cs"/>
                        </a:rPr>
                        <a:t>Logistic operations</a:t>
                      </a:r>
                    </a:p>
                  </a:txBody>
                  <a:tcPr>
                    <a:solidFill>
                      <a:schemeClr val="accent3">
                        <a:lumMod val="40000"/>
                        <a:lumOff val="60000"/>
                      </a:schemeClr>
                    </a:solidFill>
                  </a:tcPr>
                </a:tc>
                <a:tc>
                  <a:txBody>
                    <a:bodyPr/>
                    <a:lstStyle/>
                    <a:p>
                      <a:r>
                        <a:rPr lang="en-ZA" sz="1200" kern="1200" noProof="0" dirty="0">
                          <a:solidFill>
                            <a:schemeClr val="dk1"/>
                          </a:solidFill>
                          <a:latin typeface="+mn-lt"/>
                          <a:ea typeface="+mn-ea"/>
                          <a:cs typeface="+mn-cs"/>
                        </a:rPr>
                        <a:t>     Routing control, </a:t>
                      </a:r>
                      <a:r>
                        <a:rPr lang="en-ZA" sz="1200" b="1" kern="1200" noProof="0" dirty="0">
                          <a:solidFill>
                            <a:schemeClr val="dk1"/>
                          </a:solidFill>
                          <a:latin typeface="+mn-lt"/>
                          <a:ea typeface="+mn-ea"/>
                          <a:cs typeface="+mn-cs"/>
                        </a:rPr>
                        <a:t>TQM</a:t>
                      </a:r>
                    </a:p>
                  </a:txBody>
                  <a:tcPr>
                    <a:solidFill>
                      <a:schemeClr val="accent3">
                        <a:lumMod val="40000"/>
                        <a:lumOff val="60000"/>
                      </a:schemeClr>
                    </a:solidFill>
                  </a:tcPr>
                </a:tc>
                <a:tc>
                  <a:txBody>
                    <a:bodyPr/>
                    <a:lstStyle/>
                    <a:p>
                      <a:r>
                        <a:rPr lang="en-ZA" sz="1200" noProof="0" dirty="0"/>
                        <a:t>Packaging , Transportation</a:t>
                      </a: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ZA" noProof="0" dirty="0"/>
                        <a:t>     </a:t>
                      </a:r>
                      <a:r>
                        <a:rPr lang="en-ZA" sz="1200" kern="1200" noProof="0" dirty="0">
                          <a:solidFill>
                            <a:schemeClr val="dk1"/>
                          </a:solidFill>
                          <a:latin typeface="+mn-lt"/>
                          <a:ea typeface="+mn-ea"/>
                          <a:cs typeface="+mn-cs"/>
                        </a:rPr>
                        <a:t>MRP, Replenishment</a:t>
                      </a:r>
                    </a:p>
                  </a:txBody>
                  <a:tcPr>
                    <a:solidFill>
                      <a:schemeClr val="accent3">
                        <a:lumMod val="40000"/>
                        <a:lumOff val="60000"/>
                      </a:schemeClr>
                    </a:solidFill>
                  </a:tcPr>
                </a:tc>
                <a:tc>
                  <a:txBody>
                    <a:bodyPr/>
                    <a:lstStyle/>
                    <a:p>
                      <a:r>
                        <a:rPr lang="en-ZA" noProof="0" dirty="0"/>
                        <a:t>     </a:t>
                      </a:r>
                      <a:r>
                        <a:rPr lang="en-ZA" sz="1200" noProof="0" dirty="0"/>
                        <a:t>MRP_II ; JIT, Capacities</a:t>
                      </a:r>
                    </a:p>
                  </a:txBody>
                  <a:tcPr>
                    <a:solidFill>
                      <a:schemeClr val="accent3">
                        <a:lumMod val="40000"/>
                        <a:lumOff val="60000"/>
                      </a:schemeClr>
                    </a:solidFill>
                  </a:tcPr>
                </a:tc>
                <a:tc>
                  <a:txBody>
                    <a:bodyPr/>
                    <a:lstStyle/>
                    <a:p>
                      <a:pPr marL="0" algn="l" defTabSz="914400" rtl="0" eaLnBrk="1" latinLnBrk="0" hangingPunct="1"/>
                      <a:r>
                        <a:rPr lang="en-ZA" sz="1200" kern="1200" noProof="0" dirty="0">
                          <a:solidFill>
                            <a:schemeClr val="dk1"/>
                          </a:solidFill>
                          <a:latin typeface="+mn-lt"/>
                          <a:ea typeface="+mn-ea"/>
                          <a:cs typeface="+mn-cs"/>
                        </a:rPr>
                        <a:t>  Cash flow</a:t>
                      </a: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5" name="Obdélník 4"/>
          <p:cNvSpPr/>
          <p:nvPr/>
        </p:nvSpPr>
        <p:spPr>
          <a:xfrm>
            <a:off x="971600" y="2559760"/>
            <a:ext cx="936104" cy="2264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Strategic</a:t>
            </a:r>
            <a:endParaRPr lang="cs-CZ" sz="1100" dirty="0">
              <a:solidFill>
                <a:schemeClr val="tx1"/>
              </a:solidFill>
            </a:endParaRPr>
          </a:p>
        </p:txBody>
      </p:sp>
      <p:sp>
        <p:nvSpPr>
          <p:cNvPr id="7" name="Levá složená závorka 6"/>
          <p:cNvSpPr/>
          <p:nvPr/>
        </p:nvSpPr>
        <p:spPr>
          <a:xfrm>
            <a:off x="582987" y="2446555"/>
            <a:ext cx="216024" cy="213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délník 7"/>
          <p:cNvSpPr/>
          <p:nvPr/>
        </p:nvSpPr>
        <p:spPr>
          <a:xfrm>
            <a:off x="971600" y="3645024"/>
            <a:ext cx="901499" cy="2763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9" name="Obdélník 8"/>
          <p:cNvSpPr/>
          <p:nvPr/>
        </p:nvSpPr>
        <p:spPr>
          <a:xfrm>
            <a:off x="971600" y="2924944"/>
            <a:ext cx="936104" cy="2421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Tactical</a:t>
            </a:r>
            <a:endParaRPr lang="cs-CZ" sz="1100" dirty="0">
              <a:solidFill>
                <a:schemeClr val="tx1"/>
              </a:solidFill>
            </a:endParaRPr>
          </a:p>
        </p:txBody>
      </p:sp>
      <p:sp>
        <p:nvSpPr>
          <p:cNvPr id="10" name="TextovéPole 9"/>
          <p:cNvSpPr txBox="1"/>
          <p:nvPr/>
        </p:nvSpPr>
        <p:spPr>
          <a:xfrm>
            <a:off x="121322" y="2672966"/>
            <a:ext cx="461665" cy="1481944"/>
          </a:xfrm>
          <a:prstGeom prst="rect">
            <a:avLst/>
          </a:prstGeom>
          <a:noFill/>
        </p:spPr>
        <p:txBody>
          <a:bodyPr vert="vert270" wrap="none" rtlCol="0">
            <a:spAutoFit/>
          </a:bodyPr>
          <a:lstStyle/>
          <a:p>
            <a:r>
              <a:rPr lang="en-ZA" dirty="0"/>
              <a:t>Planning levels</a:t>
            </a:r>
          </a:p>
        </p:txBody>
      </p:sp>
      <p:sp>
        <p:nvSpPr>
          <p:cNvPr id="11" name="Obdélník 10"/>
          <p:cNvSpPr/>
          <p:nvPr/>
        </p:nvSpPr>
        <p:spPr>
          <a:xfrm>
            <a:off x="971600" y="3288117"/>
            <a:ext cx="936104" cy="2516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12" name="Šipka doleva 11"/>
          <p:cNvSpPr/>
          <p:nvPr/>
        </p:nvSpPr>
        <p:spPr>
          <a:xfrm>
            <a:off x="3347864" y="2559760"/>
            <a:ext cx="720080" cy="22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5940152" y="2559760"/>
            <a:ext cx="792088" cy="226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8172400" y="2348880"/>
            <a:ext cx="504056" cy="1656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214791" y="2498571"/>
            <a:ext cx="400110" cy="1422825"/>
          </a:xfrm>
          <a:prstGeom prst="rect">
            <a:avLst/>
          </a:prstGeom>
          <a:noFill/>
        </p:spPr>
        <p:txBody>
          <a:bodyPr vert="vert270" wrap="none" rtlCol="0">
            <a:spAutoFit/>
          </a:bodyPr>
          <a:lstStyle/>
          <a:p>
            <a:r>
              <a:rPr lang="en-US" sz="1400" dirty="0"/>
              <a:t>Demand Planning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99" y="4154910"/>
            <a:ext cx="6057671" cy="193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99339" y="6156012"/>
            <a:ext cx="8424101" cy="246221"/>
          </a:xfrm>
          <a:prstGeom prst="rect">
            <a:avLst/>
          </a:prstGeom>
          <a:noFill/>
        </p:spPr>
        <p:txBody>
          <a:bodyPr wrap="none" rtlCol="0">
            <a:spAutoFit/>
          </a:bodyPr>
          <a:lstStyle/>
          <a:p>
            <a:r>
              <a:rPr lang="en-ZA" sz="1000" b="1" dirty="0"/>
              <a:t>Used abbreviations </a:t>
            </a:r>
            <a:r>
              <a:rPr lang="en-ZA" sz="1000" dirty="0"/>
              <a:t>: </a:t>
            </a:r>
            <a:r>
              <a:rPr lang="en-ZA" sz="1000" b="1" dirty="0"/>
              <a:t>R&amp;D</a:t>
            </a:r>
            <a:r>
              <a:rPr lang="en-ZA" sz="1000" dirty="0"/>
              <a:t> –Research and Development; </a:t>
            </a:r>
            <a:r>
              <a:rPr lang="en-ZA" sz="1000" b="1" dirty="0"/>
              <a:t>TQM</a:t>
            </a:r>
            <a:r>
              <a:rPr lang="en-ZA" sz="1000" dirty="0"/>
              <a:t>-Total Quality Management; </a:t>
            </a:r>
            <a:r>
              <a:rPr lang="en-ZA" sz="1000" b="1" dirty="0"/>
              <a:t>JIT</a:t>
            </a:r>
            <a:r>
              <a:rPr lang="en-ZA" sz="1000" dirty="0"/>
              <a:t>- Just –In-Time; </a:t>
            </a:r>
            <a:r>
              <a:rPr lang="en-ZA" sz="1000" b="1" dirty="0"/>
              <a:t>MRP_II</a:t>
            </a:r>
            <a:r>
              <a:rPr lang="en-ZA" sz="1000" dirty="0"/>
              <a:t>-Manufacturing  and Resource </a:t>
            </a:r>
            <a:r>
              <a:rPr lang="en-US" sz="1000" dirty="0"/>
              <a:t>Planning</a:t>
            </a:r>
          </a:p>
        </p:txBody>
      </p:sp>
      <p:sp>
        <p:nvSpPr>
          <p:cNvPr id="17" name="TextovéPole 16"/>
          <p:cNvSpPr txBox="1"/>
          <p:nvPr/>
        </p:nvSpPr>
        <p:spPr>
          <a:xfrm>
            <a:off x="200087" y="6415768"/>
            <a:ext cx="8581195" cy="246221"/>
          </a:xfrm>
          <a:prstGeom prst="rect">
            <a:avLst/>
          </a:prstGeom>
          <a:noFill/>
        </p:spPr>
        <p:txBody>
          <a:bodyPr wrap="none" rtlCol="0">
            <a:spAutoFit/>
          </a:bodyPr>
          <a:lstStyle/>
          <a:p>
            <a:r>
              <a:rPr lang="en-ZA" sz="1000" b="1" dirty="0"/>
              <a:t>Used abbreviations  (slide number 3 ): </a:t>
            </a:r>
            <a:r>
              <a:rPr lang="en-ZA" sz="1000" dirty="0"/>
              <a:t>: </a:t>
            </a:r>
            <a:r>
              <a:rPr lang="en-ZA" sz="1000" b="1" dirty="0"/>
              <a:t>ERP </a:t>
            </a:r>
            <a:r>
              <a:rPr lang="en-ZA" sz="1000" dirty="0"/>
              <a:t>- Enterprise Resource Planning </a:t>
            </a:r>
            <a:r>
              <a:rPr lang="en-ZA" sz="1000" b="1" dirty="0"/>
              <a:t>; APS – </a:t>
            </a:r>
            <a:r>
              <a:rPr lang="en-ZA" sz="1000" dirty="0"/>
              <a:t>Advanced Planning and Scheduling </a:t>
            </a:r>
            <a:r>
              <a:rPr lang="cs-CZ" sz="1000" dirty="0"/>
              <a:t>,</a:t>
            </a:r>
            <a:r>
              <a:rPr lang="en-ZA" sz="1000" b="1" dirty="0"/>
              <a:t> </a:t>
            </a:r>
            <a:r>
              <a:rPr lang="en-US" sz="1000" b="1" dirty="0"/>
              <a:t>MRP</a:t>
            </a:r>
            <a:r>
              <a:rPr lang="en-US" sz="1000" dirty="0"/>
              <a:t>-Material  Requirement  Planning </a:t>
            </a:r>
          </a:p>
        </p:txBody>
      </p:sp>
    </p:spTree>
    <p:extLst>
      <p:ext uri="{BB962C8B-B14F-4D97-AF65-F5344CB8AC3E}">
        <p14:creationId xmlns:p14="http://schemas.microsoft.com/office/powerpoint/2010/main" val="295509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a:t>Deming cycle </a:t>
            </a:r>
            <a:r>
              <a:rPr lang="en-ZA" sz="1300" dirty="0"/>
              <a:t>(based on periodicity)</a:t>
            </a:r>
          </a:p>
        </p:txBody>
      </p:sp>
      <p:sp>
        <p:nvSpPr>
          <p:cNvPr id="4" name="Obdélník 3"/>
          <p:cNvSpPr/>
          <p:nvPr/>
        </p:nvSpPr>
        <p:spPr>
          <a:xfrm>
            <a:off x="899592" y="3068960"/>
            <a:ext cx="6984776" cy="3416320"/>
          </a:xfrm>
          <a:prstGeom prst="rect">
            <a:avLst/>
          </a:prstGeom>
        </p:spPr>
        <p:txBody>
          <a:bodyPr wrap="square">
            <a:spAutoFit/>
          </a:bodyPr>
          <a:lstStyle/>
          <a:p>
            <a:r>
              <a:rPr lang="en-ZA" b="1" dirty="0"/>
              <a:t>Plan</a:t>
            </a:r>
            <a:r>
              <a:rPr lang="en-ZA" b="1" i="1" dirty="0"/>
              <a:t>:</a:t>
            </a:r>
            <a:r>
              <a:rPr lang="en-ZA" i="1" dirty="0"/>
              <a:t> </a:t>
            </a:r>
            <a:r>
              <a:rPr lang="en-ZA" dirty="0"/>
              <a:t>Define the problem to be addressed, collect relevant data, and ascertain the </a:t>
            </a:r>
            <a:r>
              <a:rPr lang="en-ZA" b="1" dirty="0"/>
              <a:t>problem's root cause </a:t>
            </a:r>
            <a:r>
              <a:rPr lang="en-ZA" dirty="0"/>
              <a:t>(e.g. by use of TOC</a:t>
            </a:r>
            <a:r>
              <a:rPr lang="en-ZA" sz="1100" b="1" dirty="0"/>
              <a:t>=Theory of Constraint</a:t>
            </a:r>
            <a:r>
              <a:rPr lang="cs-CZ" dirty="0"/>
              <a:t>)</a:t>
            </a:r>
            <a:endParaRPr lang="en-ZA" dirty="0"/>
          </a:p>
          <a:p>
            <a:br>
              <a:rPr lang="en-ZA" dirty="0"/>
            </a:br>
            <a:r>
              <a:rPr lang="en-ZA" b="1" dirty="0"/>
              <a:t>Do: </a:t>
            </a:r>
            <a:r>
              <a:rPr lang="en-ZA" dirty="0"/>
              <a:t>Develop and implement a solution; decide upon a measurement to gauge </a:t>
            </a:r>
            <a:r>
              <a:rPr lang="cs-CZ" dirty="0"/>
              <a:t>(</a:t>
            </a:r>
            <a:r>
              <a:rPr lang="en-ZA" dirty="0"/>
              <a:t>assess</a:t>
            </a:r>
            <a:r>
              <a:rPr lang="cs-CZ" dirty="0"/>
              <a:t>) </a:t>
            </a:r>
            <a:r>
              <a:rPr lang="en-ZA" dirty="0"/>
              <a:t>its effectiveness.</a:t>
            </a:r>
          </a:p>
          <a:p>
            <a:br>
              <a:rPr lang="en-ZA" dirty="0"/>
            </a:br>
            <a:r>
              <a:rPr lang="en-ZA" b="1" dirty="0"/>
              <a:t>Check: </a:t>
            </a:r>
            <a:r>
              <a:rPr lang="en-ZA" dirty="0"/>
              <a:t>Confirm the results through </a:t>
            </a:r>
            <a:r>
              <a:rPr lang="en-ZA" dirty="0">
                <a:solidFill>
                  <a:srgbClr val="FF0000"/>
                </a:solidFill>
              </a:rPr>
              <a:t>before-and-after</a:t>
            </a:r>
            <a:r>
              <a:rPr lang="en-ZA" dirty="0"/>
              <a:t> data comparison.</a:t>
            </a:r>
          </a:p>
          <a:p>
            <a:br>
              <a:rPr lang="en-ZA" dirty="0"/>
            </a:br>
            <a:r>
              <a:rPr lang="en-ZA" b="1" dirty="0"/>
              <a:t>Act: </a:t>
            </a:r>
            <a:r>
              <a:rPr lang="en-ZA" dirty="0"/>
              <a:t>Document the results, inform others about process changes, and make recommendations for the problem to be addressed in the next </a:t>
            </a:r>
            <a:r>
              <a:rPr lang="en-ZA" b="1" dirty="0"/>
              <a:t>PDCA</a:t>
            </a:r>
            <a:r>
              <a:rPr lang="en-ZA" dirty="0"/>
              <a:t> cycle.</a:t>
            </a:r>
          </a:p>
          <a:p>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45835"/>
            <a:ext cx="3149589" cy="182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0800" y="6446810"/>
            <a:ext cx="2935419" cy="246221"/>
          </a:xfrm>
          <a:prstGeom prst="rect">
            <a:avLst/>
          </a:prstGeom>
          <a:noFill/>
        </p:spPr>
        <p:txBody>
          <a:bodyPr wrap="none" rtlCol="0">
            <a:spAutoFit/>
          </a:bodyPr>
          <a:lstStyle/>
          <a:p>
            <a:r>
              <a:rPr lang="en-ZA" sz="1000" b="1" dirty="0"/>
              <a:t>Used abbreviations    </a:t>
            </a:r>
            <a:r>
              <a:rPr lang="en-ZA" sz="1000" dirty="0"/>
              <a:t>: </a:t>
            </a:r>
            <a:r>
              <a:rPr lang="en-ZA" sz="1000" b="1" dirty="0"/>
              <a:t>TOC </a:t>
            </a:r>
            <a:r>
              <a:rPr lang="en-ZA" sz="1000" dirty="0"/>
              <a:t>– Theory of Constraints   </a:t>
            </a:r>
          </a:p>
        </p:txBody>
      </p:sp>
    </p:spTree>
    <p:extLst>
      <p:ext uri="{BB962C8B-B14F-4D97-AF65-F5344CB8AC3E}">
        <p14:creationId xmlns:p14="http://schemas.microsoft.com/office/powerpoint/2010/main" val="124319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EOQ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r>
              <a:rPr lang="cs-CZ" sz="900" dirty="0">
                <a:solidFill>
                  <a:srgbClr val="FF0000"/>
                </a:solidFill>
              </a:rPr>
              <a:t> -</a:t>
            </a:r>
            <a:r>
              <a:rPr lang="cs-CZ" sz="900" dirty="0" err="1">
                <a:solidFill>
                  <a:srgbClr val="FF0000"/>
                </a:solidFill>
              </a:rPr>
              <a:t>trees</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Yield</a:t>
            </a:r>
            <a:r>
              <a:rPr lang="cs-CZ" sz="900"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en-ZA" dirty="0"/>
              <a:t>Another angle of view</a:t>
            </a:r>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a:t>Function block Logistic more in detail</a:t>
            </a:r>
          </a:p>
          <a:p>
            <a:r>
              <a:rPr lang="en-ZA" sz="1200" dirty="0"/>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a:t>
            </a:r>
            <a:r>
              <a:rPr lang="en-ZA" sz="1000" b="1" dirty="0"/>
              <a:t>QM</a:t>
            </a:r>
            <a:r>
              <a:rPr lang="en-ZA" sz="1000" dirty="0"/>
              <a:t>– Quadrant Matrix; </a:t>
            </a:r>
            <a:r>
              <a:rPr lang="en-ZA" sz="1000" b="1" dirty="0"/>
              <a:t>CONWIP – </a:t>
            </a:r>
            <a:r>
              <a:rPr lang="en-ZA" sz="1000" dirty="0"/>
              <a:t>Constant Work in Progress; </a:t>
            </a:r>
            <a:r>
              <a:rPr lang="en-ZA" sz="1000" b="1" dirty="0"/>
              <a:t>EOQ </a:t>
            </a:r>
            <a:r>
              <a:rPr lang="en-ZA" sz="1000" dirty="0"/>
              <a:t>– Economic Order Quantity</a:t>
            </a:r>
            <a:r>
              <a:rPr lang="cs-CZ" sz="1000" dirty="0"/>
              <a:t> ; </a:t>
            </a:r>
            <a:r>
              <a:rPr lang="cs-CZ"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a:solidFill>
                  <a:srgbClr val="FF0000"/>
                </a:solidFill>
              </a:rPr>
              <a:t>This will be modified  in following </a:t>
            </a:r>
            <a:r>
              <a:rPr lang="en-ZA" sz="1400" b="1" dirty="0">
                <a:solidFill>
                  <a:srgbClr val="FF0000"/>
                </a:solidFill>
              </a:rPr>
              <a:t>South African </a:t>
            </a:r>
            <a:r>
              <a:rPr lang="en-ZA" sz="1400" dirty="0">
                <a:solidFill>
                  <a:srgbClr val="FF0000"/>
                </a:solidFill>
              </a:rPr>
              <a:t>project show (use of </a:t>
            </a:r>
            <a:r>
              <a:rPr lang="en-ZA" sz="1400" b="1" dirty="0">
                <a:solidFill>
                  <a:srgbClr val="FF0000"/>
                </a:solidFill>
              </a:rPr>
              <a:t>Balanced </a:t>
            </a:r>
            <a:r>
              <a:rPr lang="cs-CZ" sz="1400" b="1" dirty="0">
                <a:solidFill>
                  <a:srgbClr val="FF0000"/>
                </a:solidFill>
              </a:rPr>
              <a:t>S</a:t>
            </a:r>
            <a:r>
              <a:rPr lang="en-ZA" sz="1400" b="1" dirty="0">
                <a:solidFill>
                  <a:srgbClr val="FF0000"/>
                </a:solidFill>
              </a:rPr>
              <a:t>core</a:t>
            </a:r>
            <a:r>
              <a:rPr lang="cs-CZ" sz="1400" b="1" dirty="0">
                <a:solidFill>
                  <a:srgbClr val="FF0000"/>
                </a:solidFill>
              </a:rPr>
              <a:t> C</a:t>
            </a:r>
            <a:r>
              <a:rPr lang="en-ZA" sz="1400" b="1" dirty="0" err="1">
                <a:solidFill>
                  <a:srgbClr val="FF0000"/>
                </a:solidFill>
              </a:rPr>
              <a:t>ard</a:t>
            </a:r>
            <a:r>
              <a:rPr lang="en-ZA" sz="1400" dirty="0">
                <a:solidFill>
                  <a:srgbClr val="FF0000"/>
                </a:solidFill>
              </a:rPr>
              <a:t>)</a:t>
            </a:r>
            <a:r>
              <a:rPr lang="cs-CZ" sz="1400" dirty="0">
                <a:solidFill>
                  <a:srgbClr val="FF0000"/>
                </a:solidFill>
              </a:rPr>
              <a:t> </a:t>
            </a:r>
            <a:endParaRPr lang="en-ZA" sz="1400" dirty="0">
              <a:solidFill>
                <a:srgbClr val="FF0000"/>
              </a:solidFill>
            </a:endParaRPr>
          </a:p>
        </p:txBody>
      </p:sp>
    </p:spTree>
    <p:extLst>
      <p:ext uri="{BB962C8B-B14F-4D97-AF65-F5344CB8AC3E}">
        <p14:creationId xmlns:p14="http://schemas.microsoft.com/office/powerpoint/2010/main" val="403161032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1731</Words>
  <Application>Microsoft Office PowerPoint</Application>
  <PresentationFormat>Předvádění na obrazovce (4:3)</PresentationFormat>
  <Paragraphs>407</Paragraphs>
  <Slides>27</Slides>
  <Notes>4</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Georgia</vt:lpstr>
      <vt:lpstr>Tahoma</vt:lpstr>
      <vt:lpstr>Times New Roman</vt:lpstr>
      <vt:lpstr>Motiv systému Office</vt:lpstr>
      <vt:lpstr>Operation Management (OM) Introduction</vt:lpstr>
      <vt:lpstr>Coordinates (will be part of OM Intro as well)</vt:lpstr>
      <vt:lpstr>What is going on ?</vt:lpstr>
      <vt:lpstr>OM all around us</vt:lpstr>
      <vt:lpstr> Selected OM methods,  which will be kicked around as time will move on</vt:lpstr>
      <vt:lpstr>Some  tools which have to be used</vt:lpstr>
      <vt:lpstr>Controlling processes in Supply Chain Management (SCM)</vt:lpstr>
      <vt:lpstr>Deming cycle (based on periodicity)</vt:lpstr>
      <vt:lpstr>Another angle of view</vt:lpstr>
      <vt:lpstr>Operations</vt:lpstr>
      <vt:lpstr>Function block Logistic-simplified</vt:lpstr>
      <vt:lpstr>Procedures-simplified</vt:lpstr>
      <vt:lpstr>Processing (not organised set of processes, will be presented also as a introduction to project management PWP presentation later) </vt:lpstr>
      <vt:lpstr>Your main task (to organize  processes based on business logic)</vt:lpstr>
      <vt:lpstr>Your main task (possible problems, bottlenecks, undesirable effects..) </vt:lpstr>
      <vt:lpstr>Your main task  (Search  - HOW  ???  Measure impacts –HOW ??? and  Destroy – HOW  ???) </vt:lpstr>
      <vt:lpstr>Basic problem I. (one of many)</vt:lpstr>
      <vt:lpstr>Big data and analysis problem </vt:lpstr>
      <vt:lpstr>Prezentace aplikace PowerPoint</vt:lpstr>
      <vt:lpstr>Basic problem III.</vt:lpstr>
      <vt:lpstr>Basic problem IV.</vt:lpstr>
      <vt:lpstr>Basic problem V-I.(availability of components)  </vt:lpstr>
      <vt:lpstr>Basic problem V-II.  (availability of components )   </vt:lpstr>
      <vt:lpstr>Basic problem VI-I.  (over budget)   </vt:lpstr>
      <vt:lpstr>Prezentace aplikace PowerPoint</vt:lpstr>
      <vt:lpstr>Prezentace aplikace PowerPoint</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Jaromir Skorkovsky</cp:lastModifiedBy>
  <cp:revision>68</cp:revision>
  <dcterms:created xsi:type="dcterms:W3CDTF">2016-08-05T07:59:00Z</dcterms:created>
  <dcterms:modified xsi:type="dcterms:W3CDTF">2019-09-17T07:53:36Z</dcterms:modified>
</cp:coreProperties>
</file>