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1" r:id="rId4"/>
    <p:sldId id="274" r:id="rId5"/>
    <p:sldId id="282" r:id="rId6"/>
    <p:sldId id="287" r:id="rId7"/>
    <p:sldId id="288" r:id="rId8"/>
    <p:sldId id="283" r:id="rId9"/>
    <p:sldId id="275" r:id="rId10"/>
    <p:sldId id="289" r:id="rId11"/>
    <p:sldId id="276" r:id="rId12"/>
    <p:sldId id="277" r:id="rId13"/>
    <p:sldId id="278" r:id="rId14"/>
    <p:sldId id="279" r:id="rId15"/>
    <p:sldId id="280" r:id="rId16"/>
    <p:sldId id="281" r:id="rId17"/>
    <p:sldId id="284" r:id="rId18"/>
    <p:sldId id="285" r:id="rId19"/>
    <p:sldId id="286" r:id="rId20"/>
    <p:sldId id="273"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25.11.2019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25.11.2019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25.11.2019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25.11.2019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25.11.2019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25.11.2019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25.11.2019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25.11.2019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tdallas.edu/~metin/FuJen/Folios/scpricing_s.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Ovebooking</a:t>
            </a:r>
            <a:r>
              <a:rPr lang="cs-CZ" dirty="0" smtClean="0"/>
              <a:t>&lt;-&gt;No-show</a:t>
            </a:r>
            <a:endParaRPr lang="cs-CZ" dirty="0"/>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Full </a:t>
            </a:r>
            <a:r>
              <a:rPr lang="cs-CZ" dirty="0" err="1" smtClean="0"/>
              <a:t>aircraft</a:t>
            </a:r>
            <a:endParaRPr lang="cs-CZ" dirty="0"/>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20" name="Obdélník 19"/>
          <p:cNvSpPr/>
          <p:nvPr/>
        </p:nvSpPr>
        <p:spPr>
          <a:xfrm>
            <a:off x="6326800" y="263691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25" name="Obdélník 24"/>
          <p:cNvSpPr/>
          <p:nvPr/>
        </p:nvSpPr>
        <p:spPr>
          <a:xfrm>
            <a:off x="6367925" y="339428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cxnSp>
        <p:nvCxnSpPr>
          <p:cNvPr id="26" name="Přímá spojnice se šipkou 25"/>
          <p:cNvCxnSpPr/>
          <p:nvPr/>
        </p:nvCxnSpPr>
        <p:spPr>
          <a:xfrm flipH="1">
            <a:off x="5792744" y="3617904"/>
            <a:ext cx="57606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392607"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29" name="TextovéPole 28"/>
          <p:cNvSpPr txBox="1"/>
          <p:nvPr/>
        </p:nvSpPr>
        <p:spPr>
          <a:xfrm>
            <a:off x="1979712" y="4869160"/>
            <a:ext cx="1708609" cy="369332"/>
          </a:xfrm>
          <a:prstGeom prst="rect">
            <a:avLst/>
          </a:prstGeom>
          <a:noFill/>
        </p:spPr>
        <p:txBody>
          <a:bodyPr wrap="none" rtlCol="0">
            <a:spAutoFit/>
          </a:bodyPr>
          <a:lstStyle/>
          <a:p>
            <a:r>
              <a:rPr lang="cs-CZ" dirty="0" smtClean="0"/>
              <a:t>= </a:t>
            </a:r>
            <a:r>
              <a:rPr lang="cs-CZ" dirty="0" err="1" smtClean="0"/>
              <a:t>bumped</a:t>
            </a:r>
            <a:r>
              <a:rPr lang="cs-CZ" dirty="0" smtClean="0"/>
              <a:t> </a:t>
            </a:r>
            <a:r>
              <a:rPr lang="cs-CZ" dirty="0" err="1" smtClean="0"/>
              <a:t>client</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smtClean="0"/>
              <a:t> </a:t>
            </a:r>
            <a:endParaRPr lang="cs-CZ" dirty="0"/>
          </a:p>
        </p:txBody>
      </p:sp>
      <p:sp>
        <p:nvSpPr>
          <p:cNvPr id="33" name="TextovéPole 32"/>
          <p:cNvSpPr txBox="1"/>
          <p:nvPr/>
        </p:nvSpPr>
        <p:spPr>
          <a:xfrm>
            <a:off x="311537" y="2046701"/>
            <a:ext cx="1152128" cy="307777"/>
          </a:xfrm>
          <a:prstGeom prst="rect">
            <a:avLst/>
          </a:prstGeom>
          <a:noFill/>
        </p:spPr>
        <p:txBody>
          <a:bodyPr wrap="square" rtlCol="0">
            <a:spAutoFit/>
          </a:bodyPr>
          <a:lstStyle/>
          <a:p>
            <a:pPr algn="ctr"/>
            <a:r>
              <a:rPr lang="cs-CZ" sz="1400" dirty="0" err="1" smtClean="0"/>
              <a:t>Planned</a:t>
            </a:r>
            <a:endParaRPr lang="cs-CZ" sz="1400" dirty="0"/>
          </a:p>
        </p:txBody>
      </p:sp>
      <p:sp>
        <p:nvSpPr>
          <p:cNvPr id="34" name="TextovéPole 33"/>
          <p:cNvSpPr txBox="1"/>
          <p:nvPr/>
        </p:nvSpPr>
        <p:spPr>
          <a:xfrm>
            <a:off x="311537" y="2735051"/>
            <a:ext cx="1152128" cy="307777"/>
          </a:xfrm>
          <a:prstGeom prst="rect">
            <a:avLst/>
          </a:prstGeom>
          <a:noFill/>
        </p:spPr>
        <p:txBody>
          <a:bodyPr wrap="square" rtlCol="0">
            <a:spAutoFit/>
          </a:bodyPr>
          <a:lstStyle/>
          <a:p>
            <a:pPr algn="ctr"/>
            <a:r>
              <a:rPr lang="cs-CZ" sz="1400" dirty="0" err="1" smtClean="0"/>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pPr algn="ctr"/>
            <a:r>
              <a:rPr lang="cs-CZ" sz="1400" dirty="0" smtClean="0"/>
              <a:t>Reality</a:t>
            </a:r>
            <a:endParaRPr lang="cs-CZ" sz="1400" dirty="0"/>
          </a:p>
        </p:txBody>
      </p:sp>
      <p:sp>
        <p:nvSpPr>
          <p:cNvPr id="36" name="TextovéPole 35"/>
          <p:cNvSpPr txBox="1"/>
          <p:nvPr/>
        </p:nvSpPr>
        <p:spPr>
          <a:xfrm>
            <a:off x="311296" y="4255789"/>
            <a:ext cx="1152128" cy="307777"/>
          </a:xfrm>
          <a:prstGeom prst="rect">
            <a:avLst/>
          </a:prstGeom>
          <a:noFill/>
        </p:spPr>
        <p:txBody>
          <a:bodyPr wrap="square" rtlCol="0">
            <a:spAutoFit/>
          </a:bodyPr>
          <a:lstStyle/>
          <a:p>
            <a:pPr algn="ctr"/>
            <a:r>
              <a:rPr lang="cs-CZ" sz="1400" dirty="0" err="1" smtClean="0"/>
              <a:t>Final</a:t>
            </a:r>
            <a:r>
              <a:rPr lang="cs-CZ" sz="1400" dirty="0" smtClean="0"/>
              <a:t> status</a:t>
            </a:r>
            <a:endParaRPr lang="cs-CZ" sz="1400" dirty="0"/>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38" name="TextovéPole 37"/>
          <p:cNvSpPr txBox="1"/>
          <p:nvPr/>
        </p:nvSpPr>
        <p:spPr>
          <a:xfrm>
            <a:off x="2132110" y="5584594"/>
            <a:ext cx="2232919" cy="369332"/>
          </a:xfrm>
          <a:prstGeom prst="rect">
            <a:avLst/>
          </a:prstGeom>
          <a:noFill/>
        </p:spPr>
        <p:txBody>
          <a:bodyPr wrap="none" rtlCol="0">
            <a:spAutoFit/>
          </a:bodyPr>
          <a:lstStyle/>
          <a:p>
            <a:r>
              <a:rPr lang="cs-CZ" dirty="0" smtClean="0"/>
              <a:t>= no show </a:t>
            </a:r>
            <a:r>
              <a:rPr lang="cs-CZ" dirty="0" err="1" smtClean="0"/>
              <a:t>passangers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smtClean="0"/>
              <a:t>= </a:t>
            </a:r>
            <a:r>
              <a:rPr lang="cs-CZ" dirty="0" err="1" smtClean="0"/>
              <a:t>overbooked</a:t>
            </a:r>
            <a:r>
              <a:rPr lang="cs-CZ" dirty="0" smtClean="0"/>
              <a:t> </a:t>
            </a:r>
            <a:r>
              <a:rPr lang="cs-CZ" dirty="0" err="1" smtClean="0"/>
              <a:t>passangers</a:t>
            </a:r>
            <a:r>
              <a:rPr lang="cs-CZ" dirty="0" smtClean="0"/>
              <a:t> </a:t>
            </a:r>
            <a:endParaRPr lang="cs-CZ" dirty="0"/>
          </a:p>
        </p:txBody>
      </p:sp>
      <p:cxnSp>
        <p:nvCxnSpPr>
          <p:cNvPr id="49" name="Přímá spojnice se šipkou 48"/>
          <p:cNvCxnSpPr/>
          <p:nvPr/>
        </p:nvCxnSpPr>
        <p:spPr>
          <a:xfrm>
            <a:off x="7668344" y="4986464"/>
            <a:ext cx="0" cy="103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200924" cy="369332"/>
          </a:xfrm>
          <a:prstGeom prst="rect">
            <a:avLst/>
          </a:prstGeom>
          <a:noFill/>
        </p:spPr>
        <p:txBody>
          <a:bodyPr wrap="none" rtlCol="0">
            <a:spAutoFit/>
          </a:bodyPr>
          <a:lstStyle/>
          <a:p>
            <a:r>
              <a:rPr lang="cs-CZ" dirty="0" err="1" smtClean="0"/>
              <a:t>Cost</a:t>
            </a:r>
            <a:r>
              <a:rPr lang="cs-CZ" dirty="0" smtClean="0"/>
              <a:t> </a:t>
            </a:r>
            <a:r>
              <a:rPr lang="cs-CZ" dirty="0" err="1" smtClean="0"/>
              <a:t>of</a:t>
            </a:r>
            <a:r>
              <a:rPr lang="cs-CZ" dirty="0" smtClean="0"/>
              <a:t> </a:t>
            </a:r>
            <a:r>
              <a:rPr lang="cs-CZ" b="1" dirty="0" smtClean="0">
                <a:solidFill>
                  <a:srgbClr val="FF0000"/>
                </a:solidFill>
              </a:rPr>
              <a:t>B</a:t>
            </a:r>
            <a:r>
              <a:rPr lang="cs-CZ" dirty="0" smtClean="0"/>
              <a:t> &lt; </a:t>
            </a:r>
            <a:r>
              <a:rPr lang="cs-CZ" dirty="0" err="1" smtClean="0"/>
              <a:t>Cost</a:t>
            </a:r>
            <a:r>
              <a:rPr lang="cs-CZ" dirty="0" smtClean="0"/>
              <a:t> </a:t>
            </a:r>
            <a:r>
              <a:rPr lang="cs-CZ" dirty="0" err="1" smtClean="0"/>
              <a:t>of</a:t>
            </a:r>
            <a:r>
              <a:rPr lang="cs-CZ" dirty="0" smtClean="0"/>
              <a:t> NS</a:t>
            </a:r>
            <a:endParaRPr lang="cs-CZ" dirty="0"/>
          </a:p>
        </p:txBody>
      </p:sp>
    </p:spTree>
    <p:extLst>
      <p:ext uri="{BB962C8B-B14F-4D97-AF65-F5344CB8AC3E}">
        <p14:creationId xmlns:p14="http://schemas.microsoft.com/office/powerpoint/2010/main" val="2477149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 claims</a:t>
            </a:r>
            <a:endParaRPr lang="en-ZA" dirty="0"/>
          </a:p>
        </p:txBody>
      </p:sp>
      <p:sp>
        <p:nvSpPr>
          <p:cNvPr id="3" name="Zástupný symbol pro obsah 2"/>
          <p:cNvSpPr>
            <a:spLocks noGrp="1"/>
          </p:cNvSpPr>
          <p:nvPr>
            <p:ph idx="1"/>
          </p:nvPr>
        </p:nvSpPr>
        <p:spPr>
          <a:xfrm>
            <a:off x="179512" y="1531672"/>
            <a:ext cx="8229600" cy="4525963"/>
          </a:xfrm>
        </p:spPr>
        <p:txBody>
          <a:bodyPr/>
          <a:lstStyle/>
          <a:p>
            <a:r>
              <a:rPr lang="en-US" dirty="0"/>
              <a:t>Do not </a:t>
            </a:r>
            <a:r>
              <a:rPr lang="en-US" dirty="0" smtClean="0"/>
              <a:t>settle</a:t>
            </a:r>
            <a:r>
              <a:rPr lang="cs-CZ" dirty="0" smtClean="0"/>
              <a:t>!</a:t>
            </a:r>
            <a:r>
              <a:rPr lang="en-US" dirty="0" smtClean="0"/>
              <a:t> </a:t>
            </a:r>
            <a:r>
              <a:rPr lang="en-US" dirty="0"/>
              <a:t>Instead get up to €600 +hotel +meals +expenses +new </a:t>
            </a:r>
            <a:r>
              <a:rPr lang="en-US" dirty="0" smtClean="0"/>
              <a:t>ticket</a:t>
            </a:r>
            <a:r>
              <a:rPr lang="cs-CZ" dirty="0" smtClean="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smtClean="0"/>
              <a:t>Delta Air Lines has increased the amounts passengers can be offered to give up their seats to up to almost US$10,000 in extreme cases — something passengers can take advantage of if they act in 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quantities </a:t>
            </a:r>
            <a:endParaRPr lang="en-ZA" dirty="0"/>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quantities </a:t>
            </a:r>
            <a:endParaRPr lang="cs-CZ" dirty="0"/>
          </a:p>
        </p:txBody>
      </p:sp>
      <p:sp>
        <p:nvSpPr>
          <p:cNvPr id="3" name="Zástupný symbol pro obsah 2"/>
          <p:cNvSpPr>
            <a:spLocks noGrp="1"/>
          </p:cNvSpPr>
          <p:nvPr>
            <p:ph idx="1"/>
          </p:nvPr>
        </p:nvSpPr>
        <p:spPr/>
        <p:txBody>
          <a:bodyPr>
            <a:normAutofit fontScale="62500" lnSpcReduction="20000"/>
          </a:bodyPr>
          <a:lstStyle/>
          <a:p>
            <a:r>
              <a:rPr lang="en-ZA" sz="2400" b="1" dirty="0" smtClean="0"/>
              <a:t>N</a:t>
            </a:r>
            <a:r>
              <a:rPr lang="en-ZA" sz="2400" dirty="0" smtClean="0"/>
              <a:t> = number of items that can be sold</a:t>
            </a:r>
            <a:r>
              <a:rPr lang="cs-CZ" sz="2400" dirty="0" smtClean="0"/>
              <a:t> </a:t>
            </a:r>
            <a:endParaRPr lang="en-ZA" sz="2400" dirty="0" smtClean="0"/>
          </a:p>
          <a:p>
            <a:r>
              <a:rPr lang="en-ZA" sz="2400" b="1" dirty="0" smtClean="0"/>
              <a:t>X</a:t>
            </a:r>
            <a:r>
              <a:rPr lang="en-ZA" sz="2400" dirty="0" smtClean="0"/>
              <a:t>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demand</a:t>
            </a:r>
            <a:r>
              <a:rPr lang="cs-CZ" sz="2400" dirty="0" smtClean="0"/>
              <a:t> </a:t>
            </a:r>
            <a:r>
              <a:rPr lang="en-ZA" sz="1400" dirty="0" smtClean="0">
                <a:solidFill>
                  <a:srgbClr val="0070C0"/>
                </a:solidFill>
              </a:rPr>
              <a:t>(</a:t>
            </a:r>
            <a:r>
              <a:rPr lang="en-ZA" sz="1600" b="1"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a:t>
            </a:r>
            <a:r>
              <a:rPr lang="en-US" sz="1600" b="1" dirty="0" smtClean="0">
                <a:solidFill>
                  <a:srgbClr val="0070C0"/>
                </a:solidFill>
              </a:rPr>
              <a:t>customers like to buy more and you do not have enough of roses</a:t>
            </a:r>
            <a:r>
              <a:rPr lang="en-US" sz="1600" dirty="0" smtClean="0">
                <a:solidFill>
                  <a:srgbClr val="0070C0"/>
                </a:solidFill>
              </a:rPr>
              <a:t>) </a:t>
            </a:r>
            <a:endParaRPr lang="cs-CZ" sz="1600" dirty="0" smtClean="0">
              <a:solidFill>
                <a:srgbClr val="0070C0"/>
              </a:solidFill>
            </a:endParaRPr>
          </a:p>
          <a:p>
            <a:r>
              <a:rPr lang="en-ZA" sz="2500" b="1" dirty="0" smtClean="0">
                <a:sym typeface="Wingdings 2"/>
              </a:rPr>
              <a:t>C</a:t>
            </a:r>
            <a:r>
              <a:rPr lang="en-ZA" sz="2500" dirty="0" smtClean="0">
                <a:sym typeface="Wingdings 2"/>
              </a:rPr>
              <a:t>u</a:t>
            </a:r>
            <a:r>
              <a:rPr lang="cs-CZ" sz="2500" dirty="0" smtClean="0">
                <a:sym typeface="Wingdings 2"/>
              </a:rPr>
              <a:t>&gt;=</a:t>
            </a:r>
            <a:r>
              <a:rPr lang="en-ZA" sz="2800" dirty="0"/>
              <a:t> </a:t>
            </a:r>
            <a:r>
              <a:rPr lang="en-ZA" sz="2800" b="1" dirty="0"/>
              <a:t>C</a:t>
            </a:r>
            <a:r>
              <a:rPr lang="en-ZA" sz="1800" dirty="0"/>
              <a:t>0</a:t>
            </a:r>
            <a:endParaRPr lang="en-US" sz="2500" dirty="0"/>
          </a:p>
          <a:p>
            <a:r>
              <a:rPr lang="en-ZA" sz="2400" dirty="0" smtClean="0">
                <a:solidFill>
                  <a:srgbClr val="FF0000"/>
                </a:solidFill>
              </a:rPr>
              <a:t>P(N&lt;X)</a:t>
            </a:r>
            <a:r>
              <a:rPr lang="en-ZA" sz="2400" dirty="0" smtClean="0"/>
              <a:t>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solidFill>
                  <a:srgbClr val="00B050"/>
                </a:solidFill>
              </a:rPr>
              <a:t>P(X</a:t>
            </a:r>
            <a:r>
              <a:rPr lang="cs-CZ" sz="2400" dirty="0">
                <a:solidFill>
                  <a:srgbClr val="00B050"/>
                </a:solidFill>
                <a:sym typeface="Wingdings 2"/>
              </a:rPr>
              <a:t>&lt;</a:t>
            </a:r>
            <a:r>
              <a:rPr lang="en-ZA" sz="2400" dirty="0" smtClean="0">
                <a:solidFill>
                  <a:srgbClr val="00B050"/>
                </a:solidFill>
              </a:rPr>
              <a:t>=N</a:t>
            </a:r>
            <a:r>
              <a:rPr lang="en-ZA" sz="2400" dirty="0" smtClean="0">
                <a:solidFill>
                  <a:srgbClr val="00B050"/>
                </a:solidFill>
              </a:rPr>
              <a:t>)</a:t>
            </a:r>
            <a:r>
              <a:rPr lang="en-ZA" sz="2400" dirty="0" smtClean="0"/>
              <a:t>=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a:t>
            </a:r>
            <a:r>
              <a:rPr lang="cs-CZ" sz="2400" dirty="0" smtClean="0">
                <a:solidFill>
                  <a:srgbClr val="00B050"/>
                </a:solidFill>
                <a:sym typeface="Wingdings 2"/>
              </a:rPr>
              <a:t>P(X&lt;=</a:t>
            </a:r>
            <a:r>
              <a:rPr lang="cs-CZ" sz="2400" dirty="0" smtClean="0">
                <a:solidFill>
                  <a:srgbClr val="00B050"/>
                </a:solidFill>
                <a:sym typeface="Wingdings 2"/>
              </a:rPr>
              <a:t>N</a:t>
            </a:r>
            <a:r>
              <a:rPr lang="cs-CZ" sz="2400" dirty="0" smtClean="0">
                <a:solidFill>
                  <a:srgbClr val="00B050"/>
                </a:solidFill>
                <a:sym typeface="Wingdings 2"/>
              </a:rPr>
              <a:t>)</a:t>
            </a:r>
            <a:r>
              <a:rPr lang="cs-CZ" sz="2400" dirty="0" smtClean="0">
                <a:sym typeface="Wingdings 2"/>
              </a:rPr>
              <a:t>*</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a:t>
            </a:r>
            <a:r>
              <a:rPr lang="cs-CZ" sz="2400" dirty="0" smtClean="0">
                <a:solidFill>
                  <a:srgbClr val="FF0000"/>
                </a:solidFill>
                <a:sym typeface="Wingdings 2"/>
              </a:rPr>
              <a:t>P(N&lt;X)</a:t>
            </a:r>
            <a:r>
              <a:rPr lang="cs-CZ" sz="2400" dirty="0" smtClean="0">
                <a:sym typeface="Wingdings 2"/>
              </a:rPr>
              <a:t>*</a:t>
            </a:r>
            <a:r>
              <a:rPr lang="en-ZA" sz="2400" dirty="0" smtClean="0"/>
              <a:t>C</a:t>
            </a:r>
            <a:r>
              <a:rPr lang="en-ZA" sz="1600" dirty="0" smtClean="0"/>
              <a:t>0</a:t>
            </a:r>
            <a:r>
              <a:rPr lang="cs-CZ" sz="1600" dirty="0" smtClean="0"/>
              <a:t> </a:t>
            </a:r>
          </a:p>
          <a:p>
            <a:pPr marL="0" indent="0">
              <a:buNone/>
            </a:pPr>
            <a:r>
              <a:rPr lang="cs-CZ" sz="2400" dirty="0" smtClean="0"/>
              <a:t>	 </a:t>
            </a:r>
            <a:r>
              <a:rPr lang="cs-CZ" sz="2400" dirty="0" smtClean="0">
                <a:solidFill>
                  <a:srgbClr val="00B050"/>
                </a:solidFill>
                <a:sym typeface="Wingdings 2"/>
              </a:rPr>
              <a:t>P(X&lt;=</a:t>
            </a:r>
            <a:r>
              <a:rPr lang="cs-CZ" sz="2400" dirty="0" smtClean="0">
                <a:solidFill>
                  <a:srgbClr val="00B050"/>
                </a:solidFill>
                <a:sym typeface="Wingdings 2"/>
              </a:rPr>
              <a:t>N) </a:t>
            </a:r>
            <a:r>
              <a:rPr lang="cs-CZ" sz="2400" dirty="0" smtClean="0">
                <a:sym typeface="Wingdings 2"/>
              </a:rPr>
              <a:t>+</a:t>
            </a:r>
            <a:r>
              <a:rPr lang="cs-CZ" sz="2400" dirty="0" smtClean="0">
                <a:solidFill>
                  <a:srgbClr val="FF0000"/>
                </a:solidFill>
                <a:sym typeface="Wingdings 2"/>
              </a:rPr>
              <a:t>P(N</a:t>
            </a:r>
            <a:r>
              <a:rPr lang="cs-CZ" sz="2400" dirty="0">
                <a:solidFill>
                  <a:srgbClr val="FF0000"/>
                </a:solidFill>
                <a:sym typeface="Wingdings 2"/>
              </a:rPr>
              <a:t>&lt; X</a:t>
            </a:r>
            <a:r>
              <a:rPr lang="cs-CZ" sz="2400" dirty="0" smtClean="0">
                <a:solidFill>
                  <a:srgbClr val="FF0000"/>
                </a:solidFill>
                <a:sym typeface="Wingdings 2"/>
              </a:rPr>
              <a:t>) </a:t>
            </a:r>
            <a:r>
              <a:rPr lang="cs-CZ" sz="2400" dirty="0" smtClean="0">
                <a:sym typeface="Wingdings 2"/>
              </a:rPr>
              <a:t>=1 -&gt;</a:t>
            </a:r>
            <a:r>
              <a:rPr lang="cs-CZ" sz="2400" dirty="0">
                <a:sym typeface="Wingdings 2"/>
              </a:rPr>
              <a:t> </a:t>
            </a:r>
            <a:r>
              <a:rPr lang="cs-CZ" sz="2400" dirty="0" smtClean="0">
                <a:solidFill>
                  <a:srgbClr val="00B050"/>
                </a:solidFill>
                <a:sym typeface="Wingdings 2"/>
              </a:rPr>
              <a:t>P(X&lt;=</a:t>
            </a:r>
            <a:r>
              <a:rPr lang="cs-CZ" sz="2400" dirty="0">
                <a:solidFill>
                  <a:srgbClr val="00B050"/>
                </a:solidFill>
                <a:sym typeface="Wingdings 2"/>
              </a:rPr>
              <a:t>N</a:t>
            </a:r>
            <a:r>
              <a:rPr lang="cs-CZ" sz="2400" dirty="0" smtClean="0">
                <a:solidFill>
                  <a:srgbClr val="00B050"/>
                </a:solidFill>
                <a:sym typeface="Wingdings 2"/>
              </a:rPr>
              <a:t>)</a:t>
            </a:r>
            <a:r>
              <a:rPr lang="cs-CZ" sz="2400" dirty="0" smtClean="0">
                <a:sym typeface="Wingdings 2"/>
              </a:rPr>
              <a:t> = 1-</a:t>
            </a:r>
            <a:r>
              <a:rPr lang="en-ZA" sz="2400" dirty="0"/>
              <a:t>P(X</a:t>
            </a:r>
            <a:r>
              <a:rPr lang="cs-CZ" sz="2400" dirty="0"/>
              <a:t>&lt;</a:t>
            </a:r>
            <a:r>
              <a:rPr lang="en-ZA" sz="2400" dirty="0" smtClean="0"/>
              <a:t>N</a:t>
            </a:r>
            <a:r>
              <a:rPr lang="cs-CZ" sz="2400" dirty="0" smtClean="0"/>
              <a:t>)</a:t>
            </a:r>
            <a:endParaRPr lang="en-US" sz="2400" dirty="0"/>
          </a:p>
          <a:p>
            <a:pPr marL="0" indent="0">
              <a:buNone/>
            </a:pPr>
            <a:r>
              <a:rPr lang="cs-CZ" sz="2400" dirty="0" smtClean="0">
                <a:sym typeface="Wingdings 2"/>
              </a:rPr>
              <a:t>      </a:t>
            </a:r>
            <a:r>
              <a:rPr lang="cs-CZ" sz="2400" dirty="0" smtClean="0">
                <a:solidFill>
                  <a:srgbClr val="C00000"/>
                </a:solidFill>
                <a:sym typeface="Wingdings 2"/>
              </a:rPr>
              <a:t>(</a:t>
            </a:r>
            <a:r>
              <a:rPr lang="cs-CZ" sz="2400" dirty="0" smtClean="0">
                <a:sym typeface="Wingdings 2"/>
              </a:rPr>
              <a:t>1-</a:t>
            </a:r>
            <a:r>
              <a:rPr lang="en-ZA" sz="2400" dirty="0" smtClean="0"/>
              <a:t>P(X</a:t>
            </a:r>
            <a:r>
              <a:rPr lang="cs-CZ" sz="2400" dirty="0" smtClean="0"/>
              <a:t>&lt;</a:t>
            </a:r>
            <a:r>
              <a:rPr lang="en-ZA" sz="2400" dirty="0" smtClean="0"/>
              <a:t>N)</a:t>
            </a:r>
            <a:r>
              <a:rPr lang="cs-CZ" sz="2400" dirty="0" smtClean="0"/>
              <a:t>)*</a:t>
            </a:r>
            <a:r>
              <a:rPr lang="en-ZA" sz="2400" dirty="0" smtClean="0">
                <a:sym typeface="Wingdings 2"/>
              </a:rPr>
              <a:t>C</a:t>
            </a:r>
            <a:r>
              <a:rPr lang="en-ZA" sz="1600" dirty="0" smtClean="0">
                <a:sym typeface="Wingdings 2"/>
              </a:rPr>
              <a:t>u</a:t>
            </a:r>
            <a:r>
              <a:rPr lang="cs-CZ" sz="2400" dirty="0" smtClean="0"/>
              <a:t>   </a:t>
            </a:r>
            <a:r>
              <a:rPr lang="en-ZA" sz="2400" dirty="0"/>
              <a:t>&gt;</a:t>
            </a:r>
            <a:r>
              <a:rPr lang="cs-CZ" sz="2400" dirty="0" smtClean="0"/>
              <a:t>= </a:t>
            </a:r>
            <a:r>
              <a:rPr lang="en-ZA" sz="2400" dirty="0">
                <a:solidFill>
                  <a:srgbClr val="FF0000"/>
                </a:solidFill>
              </a:rPr>
              <a:t>P(N&lt;X</a:t>
            </a:r>
            <a:r>
              <a:rPr lang="en-ZA" sz="2400" dirty="0" smtClean="0">
                <a:solidFill>
                  <a:srgbClr val="FF0000"/>
                </a:solidFill>
              </a:rPr>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en-ZA" sz="1600" dirty="0" smtClean="0">
                <a:sym typeface="Wingdings 2"/>
              </a:rPr>
              <a:t> </a:t>
            </a:r>
            <a:r>
              <a:rPr lang="en-ZA" sz="2400" dirty="0">
                <a:sym typeface="Wingdings 2"/>
              </a:rPr>
              <a:t>Cu</a:t>
            </a:r>
            <a:endParaRPr lang="cs-CZ" sz="2400" dirty="0"/>
          </a:p>
          <a:p>
            <a:pPr marL="0" indent="0">
              <a:buNone/>
            </a:pPr>
            <a:r>
              <a:rPr lang="cs-CZ" sz="2400" dirty="0"/>
              <a:t>       </a:t>
            </a:r>
            <a:r>
              <a:rPr lang="en-ZA" sz="2400" dirty="0">
                <a:solidFill>
                  <a:srgbClr val="FF0000"/>
                </a:solidFill>
              </a:rPr>
              <a:t>P(N&lt;X</a:t>
            </a:r>
            <a:r>
              <a:rPr lang="cs-CZ" sz="2400" dirty="0">
                <a:solidFill>
                  <a:srgbClr val="FF0000"/>
                </a:solidFill>
              </a:rPr>
              <a:t>)</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en-ZA" sz="2400" dirty="0" smtClean="0">
                <a:sym typeface="Wingdings 2"/>
              </a:rPr>
              <a:t>Cu</a:t>
            </a:r>
            <a:r>
              <a:rPr lang="cs-CZ" sz="2400" dirty="0" smtClean="0">
                <a:sym typeface="Wingdings 2"/>
              </a:rPr>
              <a:t> +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r>
              <a:rPr lang="cs-CZ" sz="2400" dirty="0" smtClean="0">
                <a:sym typeface="Wingdings 2"/>
              </a:rPr>
              <a:t>						  </a:t>
            </a:r>
            <a:r>
              <a:rPr lang="cs-CZ" sz="2200" dirty="0" smtClean="0">
                <a:sym typeface="Wingdings 2"/>
              </a:rPr>
              <a:t>(1-p)*</a:t>
            </a:r>
            <a:r>
              <a:rPr lang="cs-CZ" sz="2200" dirty="0" err="1" smtClean="0">
                <a:sym typeface="Wingdings 2"/>
              </a:rPr>
              <a:t>Cu</a:t>
            </a:r>
            <a:r>
              <a:rPr lang="cs-CZ" sz="2200" dirty="0" smtClean="0">
                <a:sym typeface="Wingdings 2"/>
              </a:rPr>
              <a:t>&gt;=</a:t>
            </a:r>
            <a:r>
              <a:rPr lang="cs-CZ" sz="2200" dirty="0" err="1" smtClean="0">
                <a:sym typeface="Wingdings 2"/>
              </a:rPr>
              <a:t>pCo</a:t>
            </a:r>
            <a:r>
              <a:rPr lang="cs-CZ" sz="2200" dirty="0" smtClean="0">
                <a:sym typeface="Wingdings 2"/>
              </a:rPr>
              <a:t> </a:t>
            </a:r>
            <a:endParaRPr lang="cs-CZ" sz="2200" dirty="0"/>
          </a:p>
          <a:p>
            <a:pPr marL="0" indent="0">
              <a:buNone/>
            </a:pPr>
            <a:r>
              <a:rPr lang="cs-CZ" sz="2200" dirty="0" smtClean="0">
                <a:sym typeface="Wingdings 2"/>
              </a:rPr>
              <a:t>     </a:t>
            </a:r>
            <a:r>
              <a:rPr lang="cs-CZ" sz="2200" dirty="0" smtClean="0">
                <a:sym typeface="Wingdings 2"/>
              </a:rPr>
              <a:t>					 	  </a:t>
            </a:r>
            <a:r>
              <a:rPr lang="cs-CZ" sz="2200" dirty="0" err="1" smtClean="0">
                <a:sym typeface="Wingdings 2"/>
              </a:rPr>
              <a:t>Cu+pCu</a:t>
            </a:r>
            <a:r>
              <a:rPr lang="cs-CZ" sz="2200" dirty="0" smtClean="0">
                <a:sym typeface="Wingdings 2"/>
              </a:rPr>
              <a:t> &gt;=</a:t>
            </a:r>
            <a:r>
              <a:rPr lang="cs-CZ" sz="2200" dirty="0" err="1" smtClean="0">
                <a:sym typeface="Wingdings 2"/>
              </a:rPr>
              <a:t>pCo</a:t>
            </a:r>
            <a:endParaRPr lang="cs-CZ" sz="2200" dirty="0" smtClean="0">
              <a:sym typeface="Wingdings 2"/>
            </a:endParaRPr>
          </a:p>
          <a:p>
            <a:pPr marL="0" indent="0">
              <a:buNone/>
            </a:pPr>
            <a:r>
              <a:rPr lang="cs-CZ" sz="2200" dirty="0">
                <a:sym typeface="Wingdings 2"/>
              </a:rPr>
              <a:t>	</a:t>
            </a:r>
            <a:r>
              <a:rPr lang="cs-CZ" sz="2200" dirty="0" smtClean="0">
                <a:sym typeface="Wingdings 2"/>
              </a:rPr>
              <a:t>					  </a:t>
            </a:r>
            <a:r>
              <a:rPr lang="cs-CZ" sz="2200" dirty="0" err="1" smtClean="0">
                <a:sym typeface="Wingdings 2"/>
              </a:rPr>
              <a:t>Cu</a:t>
            </a:r>
            <a:r>
              <a:rPr lang="cs-CZ" sz="2200" dirty="0" smtClean="0">
                <a:sym typeface="Wingdings 2"/>
              </a:rPr>
              <a:t>&gt;=&gt;p(</a:t>
            </a:r>
            <a:r>
              <a:rPr lang="cs-CZ" sz="2200" dirty="0" err="1" smtClean="0">
                <a:sym typeface="Wingdings 2"/>
              </a:rPr>
              <a:t>Cu+Co</a:t>
            </a:r>
            <a:r>
              <a:rPr lang="cs-CZ" sz="2200" dirty="0" smtClean="0">
                <a:sym typeface="Wingdings 2"/>
              </a:rPr>
              <a:t>) 	</a:t>
            </a:r>
            <a:endParaRPr lang="cs-CZ" sz="2200"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3887608" y="4572328"/>
            <a:ext cx="4295010" cy="369332"/>
          </a:xfrm>
          <a:prstGeom prst="rect">
            <a:avLst/>
          </a:prstGeom>
          <a:noFill/>
        </p:spPr>
        <p:txBody>
          <a:bodyPr wrap="square" rtlCol="0">
            <a:spAutoFit/>
          </a:bodyPr>
          <a:lstStyle/>
          <a:p>
            <a:r>
              <a:rPr lang="en-US" dirty="0" smtClean="0"/>
              <a:t>Final formula for </a:t>
            </a:r>
            <a:r>
              <a:rPr lang="en-US" dirty="0" smtClean="0"/>
              <a:t>over</a:t>
            </a:r>
            <a:r>
              <a:rPr lang="cs-CZ" dirty="0" smtClean="0"/>
              <a:t> </a:t>
            </a:r>
            <a:r>
              <a:rPr lang="en-US" dirty="0" err="1" smtClean="0"/>
              <a:t>est</a:t>
            </a:r>
            <a:r>
              <a:rPr lang="cs-CZ" dirty="0" smtClean="0"/>
              <a:t>i</a:t>
            </a:r>
            <a:r>
              <a:rPr lang="en-US" dirty="0" smtClean="0"/>
              <a:t>mating demand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019" y="1262788"/>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05" y="2780928"/>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165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a:t>
            </a:r>
            <a:r>
              <a:rPr lang="cs-CZ" sz="2800" dirty="0" smtClean="0"/>
              <a:t> 1</a:t>
            </a:r>
            <a:r>
              <a:rPr lang="en-ZA" sz="2800" dirty="0" smtClean="0"/>
              <a:t> </a:t>
            </a:r>
            <a:r>
              <a:rPr lang="en-ZA" sz="2800" dirty="0" smtClean="0"/>
              <a:t>-&gt;Single Order Quantity  (hotel industry)</a:t>
            </a:r>
            <a:endParaRPr lang="en-ZA" sz="2800" dirty="0"/>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a:t>
            </a:r>
            <a:r>
              <a:rPr lang="en-US" sz="1600" b="1" dirty="0" smtClean="0"/>
              <a:t>Best Western  </a:t>
            </a:r>
            <a:r>
              <a:rPr lang="en-US" sz="1600" dirty="0" smtClean="0"/>
              <a:t>in Las Vegas is tired o</a:t>
            </a:r>
            <a:r>
              <a:rPr lang="cs-CZ" sz="1600" dirty="0" smtClean="0"/>
              <a:t>f</a:t>
            </a:r>
            <a:r>
              <a:rPr lang="en-US" sz="1600" dirty="0" smtClean="0"/>
              <a:t> customers who make </a:t>
            </a:r>
            <a:endParaRPr lang="cs-CZ" sz="1600" dirty="0" smtClean="0"/>
          </a:p>
          <a:p>
            <a:pPr marL="0" indent="0">
              <a:buNone/>
            </a:pPr>
            <a:r>
              <a:rPr lang="en-US" sz="1600" dirty="0" smtClean="0"/>
              <a:t>reservation </a:t>
            </a:r>
            <a:r>
              <a:rPr lang="en-US" sz="1600" dirty="0" smtClean="0"/>
              <a:t>and do not show up. Rooms rent is </a:t>
            </a:r>
            <a:r>
              <a:rPr lang="en-US" sz="1600" b="1" dirty="0" smtClean="0">
                <a:solidFill>
                  <a:srgbClr val="00B050"/>
                </a:solidFill>
              </a:rPr>
              <a:t>100 </a:t>
            </a:r>
            <a:r>
              <a:rPr lang="en-US" sz="1600" dirty="0" smtClean="0"/>
              <a:t>USD a nigh and </a:t>
            </a:r>
            <a:r>
              <a:rPr lang="en-US" sz="1600" dirty="0" smtClean="0"/>
              <a:t>cost </a:t>
            </a:r>
            <a:r>
              <a:rPr lang="en-US" sz="1600" b="1"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can be sent to </a:t>
            </a:r>
            <a:r>
              <a:rPr lang="en-US" sz="1600" b="1" dirty="0" smtClean="0"/>
              <a:t>Motel 7</a:t>
            </a:r>
            <a:r>
              <a:rPr lang="en-US" sz="1600" dirty="0" smtClean="0"/>
              <a:t> for </a:t>
            </a:r>
            <a:r>
              <a:rPr lang="en-US" sz="1600" b="1" dirty="0" smtClean="0">
                <a:solidFill>
                  <a:srgbClr val="0070C0"/>
                </a:solidFill>
              </a:rPr>
              <a:t>70</a:t>
            </a:r>
            <a:r>
              <a:rPr lang="en-US" sz="1600" dirty="0" smtClean="0"/>
              <a:t> USD a night.</a:t>
            </a:r>
          </a:p>
          <a:p>
            <a:pPr marL="0" indent="0">
              <a:buNone/>
            </a:pPr>
            <a:r>
              <a:rPr lang="en-US" sz="1600" dirty="0" smtClean="0"/>
              <a:t>Simon´s  records of  no-show  over past six months are given below. Should Best Western start overbooking  If so, how many rooms should be overbooked?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 </a:t>
            </a:r>
            <a:r>
              <a:rPr lang="en-US" sz="1200" dirty="0" smtClean="0">
                <a:solidFill>
                  <a:srgbClr val="0070C0"/>
                </a:solidFill>
              </a:rPr>
              <a:t>cost of overestimating  demand  </a:t>
            </a:r>
          </a:p>
          <a:p>
            <a:r>
              <a:rPr lang="cs-CZ" sz="1600" dirty="0" smtClean="0"/>
              <a:t>                     </a:t>
            </a:r>
            <a:r>
              <a:rPr lang="cs-CZ" dirty="0" err="1" smtClean="0"/>
              <a:t>C</a:t>
            </a:r>
            <a:r>
              <a:rPr lang="cs-CZ" sz="1200" b="1" dirty="0" err="1" smtClean="0"/>
              <a:t>u</a:t>
            </a:r>
            <a:r>
              <a:rPr lang="cs-CZ" sz="1200" dirty="0" smtClean="0"/>
              <a:t> = </a:t>
            </a:r>
            <a:r>
              <a:rPr lang="cs-CZ" sz="1200" b="1" dirty="0" smtClean="0">
                <a:solidFill>
                  <a:srgbClr val="00B050"/>
                </a:solidFill>
              </a:rPr>
              <a:t>100</a:t>
            </a:r>
            <a:r>
              <a:rPr lang="cs-CZ" sz="1200" dirty="0" smtClean="0"/>
              <a:t> USD-</a:t>
            </a:r>
            <a:r>
              <a:rPr lang="cs-CZ" sz="1200" dirty="0" smtClean="0">
                <a:solidFill>
                  <a:srgbClr val="FF0000"/>
                </a:solidFill>
              </a:rPr>
              <a:t>25 </a:t>
            </a:r>
            <a:r>
              <a:rPr lang="cs-CZ" sz="1200" dirty="0" smtClean="0"/>
              <a:t>USD =75 USD -</a:t>
            </a:r>
            <a:r>
              <a:rPr lang="en-US" sz="1200" dirty="0">
                <a:solidFill>
                  <a:srgbClr val="0070C0"/>
                </a:solidFill>
              </a:rPr>
              <a:t> </a:t>
            </a:r>
            <a:r>
              <a:rPr lang="en-US" sz="1200" dirty="0" smtClean="0">
                <a:solidFill>
                  <a:srgbClr val="0070C0"/>
                </a:solidFill>
              </a:rPr>
              <a:t>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a:t>
            </a:r>
            <a:r>
              <a:rPr lang="cs-CZ" smtClean="0"/>
              <a:t>)=75/145 </a:t>
            </a:r>
            <a:r>
              <a:rPr lang="cs-CZ" smtClean="0">
                <a:sym typeface="Wingdings 2"/>
              </a:rPr>
              <a:t> </a:t>
            </a:r>
            <a:r>
              <a:rPr lang="cs-CZ" dirty="0" smtClean="0">
                <a:sym typeface="Wingdings 2"/>
              </a:rPr>
              <a:t>=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
        <p:nvSpPr>
          <p:cNvPr id="10" name="TextovéPole 9"/>
          <p:cNvSpPr txBox="1"/>
          <p:nvPr/>
        </p:nvSpPr>
        <p:spPr>
          <a:xfrm>
            <a:off x="1527306" y="6412686"/>
            <a:ext cx="2385589" cy="261610"/>
          </a:xfrm>
          <a:prstGeom prst="rect">
            <a:avLst/>
          </a:prstGeom>
          <a:noFill/>
        </p:spPr>
        <p:txBody>
          <a:bodyPr wrap="none" rtlCol="0">
            <a:spAutoFit/>
          </a:bodyPr>
          <a:lstStyle/>
          <a:p>
            <a:r>
              <a:rPr lang="cs-CZ" sz="1100" dirty="0" smtClean="0"/>
              <a:t>0,15+0,25=0,40  and 0,40+0,30=0,70…</a:t>
            </a:r>
            <a:endParaRPr lang="cs-CZ" sz="1100" dirty="0"/>
          </a:p>
        </p:txBody>
      </p:sp>
    </p:spTree>
    <p:extLst>
      <p:ext uri="{BB962C8B-B14F-4D97-AF65-F5344CB8AC3E}">
        <p14:creationId xmlns:p14="http://schemas.microsoft.com/office/powerpoint/2010/main" val="211564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a:t>
            </a:r>
            <a:r>
              <a:rPr lang="cs-CZ" sz="2800" dirty="0" smtClean="0"/>
              <a:t> 2</a:t>
            </a:r>
            <a:r>
              <a:rPr lang="en-ZA" sz="2800" dirty="0" smtClean="0"/>
              <a:t> </a:t>
            </a:r>
            <a:r>
              <a:rPr lang="en-ZA" sz="2800" dirty="0"/>
              <a:t>-&gt;Single Order Quantity  </a:t>
            </a:r>
            <a:r>
              <a:rPr lang="en-ZA" sz="2800" dirty="0" smtClean="0"/>
              <a:t>(</a:t>
            </a:r>
            <a:r>
              <a:rPr lang="cs-CZ" sz="2800" dirty="0" smtClean="0"/>
              <a:t> Airlines )</a:t>
            </a:r>
            <a:endParaRPr lang="cs-CZ" sz="2800" dirty="0"/>
          </a:p>
        </p:txBody>
      </p:sp>
      <p:sp>
        <p:nvSpPr>
          <p:cNvPr id="3" name="Zástupný symbol pro obsah 2"/>
          <p:cNvSpPr>
            <a:spLocks noGrp="1"/>
          </p:cNvSpPr>
          <p:nvPr>
            <p:ph idx="1"/>
          </p:nvPr>
        </p:nvSpPr>
        <p:spPr>
          <a:xfrm>
            <a:off x="457200" y="1600200"/>
            <a:ext cx="8442084" cy="4525963"/>
          </a:xfrm>
        </p:spPr>
        <p:txBody>
          <a:bodyPr>
            <a:normAutofit/>
          </a:bodyPr>
          <a:lstStyle/>
          <a:p>
            <a:r>
              <a:rPr lang="en-ZA" sz="1800" b="1" dirty="0" err="1" smtClean="0"/>
              <a:t>FlyUS</a:t>
            </a:r>
            <a:r>
              <a:rPr lang="en-ZA" sz="1800" dirty="0" smtClean="0"/>
              <a:t> Airlines is unhappy with the number of empty seats (same with hotel rooms)  on its NY-Miami flights. To remedy the problem, the airline is offering a special discounted rat</a:t>
            </a:r>
            <a:r>
              <a:rPr lang="cs-CZ" sz="1800" dirty="0" smtClean="0"/>
              <a:t>e</a:t>
            </a:r>
            <a:r>
              <a:rPr lang="en-ZA" sz="1800" dirty="0" smtClean="0"/>
              <a:t> of </a:t>
            </a:r>
            <a:r>
              <a:rPr lang="en-ZA" sz="1800" b="1" dirty="0" smtClean="0"/>
              <a:t>89 </a:t>
            </a:r>
            <a:r>
              <a:rPr lang="en-ZA" sz="1800" dirty="0" smtClean="0"/>
              <a:t>USD instead of </a:t>
            </a:r>
            <a:r>
              <a:rPr lang="cs-CZ" sz="1800" dirty="0" smtClean="0"/>
              <a:t>standard</a:t>
            </a:r>
            <a:r>
              <a:rPr lang="en-ZA" sz="1800" dirty="0" smtClean="0"/>
              <a:t> fare </a:t>
            </a:r>
            <a:r>
              <a:rPr lang="en-ZA" sz="1800" b="1" dirty="0" smtClean="0"/>
              <a:t>169</a:t>
            </a:r>
            <a:r>
              <a:rPr lang="en-ZA" sz="1800" dirty="0" smtClean="0"/>
              <a:t> USD, but only for 7-day</a:t>
            </a:r>
            <a:r>
              <a:rPr lang="cs-CZ" sz="1800" dirty="0" smtClean="0"/>
              <a:t>s</a:t>
            </a:r>
            <a:r>
              <a:rPr lang="en-ZA" sz="1800" dirty="0" smtClean="0"/>
              <a:t> advance purchases and for </a:t>
            </a:r>
            <a:r>
              <a:rPr lang="cs-CZ" sz="1800" dirty="0" smtClean="0"/>
              <a:t>a </a:t>
            </a:r>
            <a:r>
              <a:rPr lang="en-ZA" sz="1800" dirty="0" smtClean="0"/>
              <a:t>limited number of seats per flight. The aircraft flown from </a:t>
            </a:r>
            <a:r>
              <a:rPr lang="en-ZA" sz="1800" b="1" dirty="0" smtClean="0"/>
              <a:t>NY</a:t>
            </a:r>
            <a:r>
              <a:rPr lang="en-ZA" sz="1800" dirty="0" smtClean="0"/>
              <a:t> to </a:t>
            </a:r>
            <a:r>
              <a:rPr lang="en-ZA" sz="1800" b="1" dirty="0" smtClean="0"/>
              <a:t>Miami </a:t>
            </a:r>
            <a:r>
              <a:rPr lang="en-ZA" sz="1800" dirty="0" smtClean="0"/>
              <a:t>holds max </a:t>
            </a:r>
            <a:r>
              <a:rPr lang="en-ZA" sz="1800" b="1" dirty="0" smtClean="0">
                <a:solidFill>
                  <a:srgbClr val="FF0000"/>
                </a:solidFill>
              </a:rPr>
              <a:t>100 </a:t>
            </a:r>
            <a:r>
              <a:rPr lang="en-ZA" sz="1800" dirty="0" smtClean="0"/>
              <a:t>passengers. Last </a:t>
            </a:r>
            <a:r>
              <a:rPr lang="en-ZA" sz="1800" dirty="0" smtClean="0"/>
              <a:t>month´s </a:t>
            </a:r>
            <a:r>
              <a:rPr lang="en-ZA" sz="1800" dirty="0" smtClean="0"/>
              <a:t>distribution of full-fare  passengers is shown below. How many seats </a:t>
            </a:r>
            <a:r>
              <a:rPr lang="en-ZA" sz="1800" b="1" dirty="0" err="1" smtClean="0"/>
              <a:t>FlyUS</a:t>
            </a:r>
            <a:r>
              <a:rPr lang="en-ZA" sz="1800" dirty="0" smtClean="0"/>
              <a:t>  reserve for </a:t>
            </a:r>
            <a:r>
              <a:rPr lang="en-ZA" sz="1800" dirty="0" smtClean="0"/>
              <a:t>full–fare </a:t>
            </a:r>
            <a:r>
              <a:rPr lang="en-ZA" sz="1800" dirty="0" smtClean="0"/>
              <a:t>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3393521902"/>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val="20000"/>
                    </a:ext>
                  </a:extLst>
                </a:gridCol>
                <a:gridCol w="608596">
                  <a:extLst>
                    <a:ext uri="{9D8B030D-6E8A-4147-A177-3AD203B41FA5}">
                      <a16:colId xmlns:a16="http://schemas.microsoft.com/office/drawing/2014/main" val="20001"/>
                    </a:ext>
                  </a:extLst>
                </a:gridCol>
                <a:gridCol w="751235">
                  <a:extLst>
                    <a:ext uri="{9D8B030D-6E8A-4147-A177-3AD203B41FA5}">
                      <a16:colId xmlns:a16="http://schemas.microsoft.com/office/drawing/2014/main" val="20002"/>
                    </a:ext>
                  </a:extLst>
                </a:gridCol>
                <a:gridCol w="1055533">
                  <a:extLst>
                    <a:ext uri="{9D8B030D-6E8A-4147-A177-3AD203B41FA5}">
                      <a16:colId xmlns:a16="http://schemas.microsoft.com/office/drawing/2014/main" val="20003"/>
                    </a:ext>
                  </a:extLst>
                </a:gridCol>
                <a:gridCol w="824140">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
        <p:nvSpPr>
          <p:cNvPr id="7" name="TextovéPole 6"/>
          <p:cNvSpPr txBox="1"/>
          <p:nvPr/>
        </p:nvSpPr>
        <p:spPr>
          <a:xfrm>
            <a:off x="755576" y="6026804"/>
            <a:ext cx="2156360" cy="276999"/>
          </a:xfrm>
          <a:prstGeom prst="rect">
            <a:avLst/>
          </a:prstGeom>
          <a:noFill/>
        </p:spPr>
        <p:txBody>
          <a:bodyPr wrap="none" rtlCol="0">
            <a:spAutoFit/>
          </a:bodyPr>
          <a:lstStyle/>
          <a:p>
            <a:r>
              <a:rPr lang="cs-CZ" sz="1200" dirty="0" smtClean="0"/>
              <a:t>50+50 = 55+45=60+40=65+35…</a:t>
            </a:r>
            <a:endParaRPr lang="cs-CZ" sz="1200" dirty="0"/>
          </a:p>
        </p:txBody>
      </p:sp>
    </p:spTree>
    <p:extLst>
      <p:ext uri="{BB962C8B-B14F-4D97-AF65-F5344CB8AC3E}">
        <p14:creationId xmlns:p14="http://schemas.microsoft.com/office/powerpoint/2010/main" val="1222393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Demand curve – extra service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50625"/>
            <a:ext cx="6276878" cy="380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400591" y="5205195"/>
            <a:ext cx="5529078" cy="1200329"/>
          </a:xfrm>
          <a:prstGeom prst="rect">
            <a:avLst/>
          </a:prstGeom>
          <a:noFill/>
        </p:spPr>
        <p:txBody>
          <a:bodyPr wrap="none" rtlCol="0">
            <a:spAutoFit/>
          </a:bodyPr>
          <a:lstStyle/>
          <a:p>
            <a:r>
              <a:rPr lang="cs-CZ" dirty="0" smtClean="0"/>
              <a:t>P=2000-2*400=2000-800=1200, REV=1200*400=480000 </a:t>
            </a:r>
          </a:p>
          <a:p>
            <a:r>
              <a:rPr lang="cs-CZ" dirty="0" smtClean="0"/>
              <a:t>Max </a:t>
            </a:r>
            <a:r>
              <a:rPr lang="cs-CZ" dirty="0" err="1" smtClean="0"/>
              <a:t>seats</a:t>
            </a:r>
            <a:r>
              <a:rPr lang="cs-CZ" dirty="0" smtClean="0"/>
              <a:t> =400 </a:t>
            </a:r>
            <a:r>
              <a:rPr lang="cs-CZ" dirty="0" err="1" smtClean="0"/>
              <a:t>see</a:t>
            </a:r>
            <a:r>
              <a:rPr lang="cs-CZ" dirty="0" smtClean="0"/>
              <a:t> </a:t>
            </a:r>
            <a:r>
              <a:rPr lang="cs-CZ" dirty="0" err="1" smtClean="0"/>
              <a:t>next</a:t>
            </a:r>
            <a:r>
              <a:rPr lang="cs-CZ" dirty="0" smtClean="0"/>
              <a:t> </a:t>
            </a:r>
            <a:r>
              <a:rPr lang="cs-CZ" dirty="0" err="1" smtClean="0"/>
              <a:t>slide</a:t>
            </a:r>
            <a:r>
              <a:rPr lang="cs-CZ" dirty="0" smtClean="0"/>
              <a:t>.   </a:t>
            </a:r>
            <a:endParaRPr lang="cs-CZ" dirty="0"/>
          </a:p>
          <a:p>
            <a:endParaRPr lang="cs-CZ" sz="1200" dirty="0" smtClean="0"/>
          </a:p>
          <a:p>
            <a:r>
              <a:rPr lang="cs-CZ" sz="1200" dirty="0" smtClean="0">
                <a:hlinkClick r:id="rId3"/>
              </a:rPr>
              <a:t>https</a:t>
            </a:r>
            <a:r>
              <a:rPr lang="cs-CZ" sz="1200" dirty="0">
                <a:hlinkClick r:id="rId3"/>
              </a:rPr>
              <a:t>://www.utdallas.edu/~</a:t>
            </a:r>
            <a:r>
              <a:rPr lang="cs-CZ" sz="1200" dirty="0" smtClean="0">
                <a:hlinkClick r:id="rId3"/>
              </a:rPr>
              <a:t>metin/FuJen/Folios/scpricing_s.pdf</a:t>
            </a:r>
            <a:endParaRPr lang="cs-CZ" sz="1200" dirty="0" smtClean="0"/>
          </a:p>
          <a:p>
            <a:endParaRPr lang="cs-CZ" sz="1200" dirty="0"/>
          </a:p>
        </p:txBody>
      </p:sp>
      <p:sp>
        <p:nvSpPr>
          <p:cNvPr id="4" name="TextovéPole 3"/>
          <p:cNvSpPr txBox="1"/>
          <p:nvPr/>
        </p:nvSpPr>
        <p:spPr>
          <a:xfrm>
            <a:off x="1835696" y="1368319"/>
            <a:ext cx="652743" cy="369332"/>
          </a:xfrm>
          <a:prstGeom prst="rect">
            <a:avLst/>
          </a:prstGeom>
          <a:noFill/>
        </p:spPr>
        <p:txBody>
          <a:bodyPr wrap="none" rtlCol="0">
            <a:spAutoFit/>
          </a:bodyPr>
          <a:lstStyle/>
          <a:p>
            <a:r>
              <a:rPr lang="cs-CZ" dirty="0" smtClean="0"/>
              <a:t>2000</a:t>
            </a:r>
            <a:endParaRPr lang="cs-CZ" dirty="0"/>
          </a:p>
        </p:txBody>
      </p:sp>
    </p:spTree>
    <p:extLst>
      <p:ext uri="{BB962C8B-B14F-4D97-AF65-F5344CB8AC3E}">
        <p14:creationId xmlns:p14="http://schemas.microsoft.com/office/powerpoint/2010/main" val="386118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smtClean="0"/>
              <a:t>Segmentation</a:t>
            </a:r>
            <a:r>
              <a:rPr lang="cs-CZ" dirty="0" smtClean="0"/>
              <a:t> by extra </a:t>
            </a:r>
            <a:r>
              <a:rPr lang="cs-CZ" dirty="0" err="1" smtClean="0"/>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123728" y="1772816"/>
            <a:ext cx="652743" cy="369332"/>
          </a:xfrm>
          <a:prstGeom prst="rect">
            <a:avLst/>
          </a:prstGeom>
          <a:noFill/>
        </p:spPr>
        <p:txBody>
          <a:bodyPr wrap="none" rtlCol="0">
            <a:spAutoFit/>
          </a:bodyPr>
          <a:lstStyle/>
          <a:p>
            <a:r>
              <a:rPr lang="cs-CZ" dirty="0" smtClean="0"/>
              <a:t>2000</a:t>
            </a:r>
            <a:endParaRPr lang="cs-CZ" dirty="0"/>
          </a:p>
        </p:txBody>
      </p:sp>
    </p:spTree>
    <p:extLst>
      <p:ext uri="{BB962C8B-B14F-4D97-AF65-F5344CB8AC3E}">
        <p14:creationId xmlns:p14="http://schemas.microsoft.com/office/powerpoint/2010/main" val="192395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fontScale="92500" lnSpcReduction="2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and Just-in-Time </a:t>
            </a:r>
            <a:endParaRPr lang="cs-CZ" sz="2400" dirty="0" smtClean="0"/>
          </a:p>
          <a:p>
            <a:r>
              <a:rPr lang="cs-CZ" sz="2400" dirty="0" smtClean="0"/>
              <a:t>CONWIP</a:t>
            </a:r>
            <a:endParaRPr lang="en-ZA" sz="2400" dirty="0" smtClean="0"/>
          </a:p>
          <a:p>
            <a:r>
              <a:rPr lang="en-ZA" sz="2400" dirty="0" smtClean="0"/>
              <a:t>Six </a:t>
            </a:r>
            <a:r>
              <a:rPr lang="en-ZA" sz="2400" dirty="0" smtClean="0"/>
              <a:t>Sigma – quality management</a:t>
            </a:r>
          </a:p>
          <a:p>
            <a:r>
              <a:rPr lang="en-ZA" sz="2400" dirty="0" smtClean="0"/>
              <a:t>Boston, SWOT and Magic Quadrant Matrices</a:t>
            </a:r>
          </a:p>
          <a:p>
            <a:r>
              <a:rPr lang="en-ZA" sz="2400" dirty="0" smtClean="0"/>
              <a:t>Little ´s Law </a:t>
            </a:r>
            <a:r>
              <a:rPr lang="en-ZA" sz="1900" dirty="0" smtClean="0"/>
              <a:t>(relations between WIP, Throughput and Cycle time)</a:t>
            </a:r>
          </a:p>
          <a:p>
            <a:r>
              <a:rPr lang="en-ZA" sz="2400" dirty="0" smtClean="0">
                <a:solidFill>
                  <a:srgbClr val="FF0000"/>
                </a:solidFill>
              </a:rPr>
              <a:t>Linear programming </a:t>
            </a:r>
            <a:r>
              <a:rPr lang="cs-CZ" sz="2400" dirty="0" smtClean="0">
                <a:solidFill>
                  <a:srgbClr val="FF0000"/>
                </a:solidFill>
              </a:rPr>
              <a:t> (</a:t>
            </a:r>
            <a:r>
              <a:rPr lang="cs-CZ" sz="2400" dirty="0" err="1" smtClean="0">
                <a:solidFill>
                  <a:srgbClr val="FF0000"/>
                </a:solidFill>
              </a:rPr>
              <a:t>will</a:t>
            </a:r>
            <a:r>
              <a:rPr lang="cs-CZ" sz="2400" dirty="0" smtClean="0">
                <a:solidFill>
                  <a:srgbClr val="FF0000"/>
                </a:solidFill>
              </a:rPr>
              <a:t> </a:t>
            </a:r>
            <a:r>
              <a:rPr lang="cs-CZ" sz="2400" dirty="0" err="1" smtClean="0">
                <a:solidFill>
                  <a:srgbClr val="FF0000"/>
                </a:solidFill>
              </a:rPr>
              <a:t>be</a:t>
            </a:r>
            <a:r>
              <a:rPr lang="cs-CZ" sz="2400" dirty="0" smtClean="0">
                <a:solidFill>
                  <a:srgbClr val="FF0000"/>
                </a:solidFill>
              </a:rPr>
              <a:t> </a:t>
            </a:r>
            <a:r>
              <a:rPr lang="cs-CZ" sz="2400" dirty="0" err="1" smtClean="0">
                <a:solidFill>
                  <a:srgbClr val="FF0000"/>
                </a:solidFill>
              </a:rPr>
              <a:t>presented</a:t>
            </a:r>
            <a:r>
              <a:rPr lang="cs-CZ" sz="2400" dirty="0" smtClean="0">
                <a:solidFill>
                  <a:srgbClr val="FF0000"/>
                </a:solidFill>
              </a:rPr>
              <a:t> 25.11.)</a:t>
            </a:r>
            <a:endParaRPr lang="en-ZA" sz="2400" dirty="0" smtClean="0">
              <a:solidFill>
                <a:srgbClr val="FF0000"/>
              </a:solidFill>
            </a:endParaRPr>
          </a:p>
          <a:p>
            <a:r>
              <a:rPr lang="en-ZA" sz="2400" dirty="0" smtClean="0">
                <a:solidFill>
                  <a:srgbClr val="FF0000"/>
                </a:solidFill>
              </a:rPr>
              <a:t>Yield </a:t>
            </a:r>
            <a:r>
              <a:rPr lang="en-ZA" sz="2400" dirty="0" smtClean="0">
                <a:solidFill>
                  <a:srgbClr val="FF0000"/>
                </a:solidFill>
              </a:rPr>
              <a:t>Management</a:t>
            </a:r>
            <a:r>
              <a:rPr lang="cs-CZ" sz="2400" dirty="0">
                <a:solidFill>
                  <a:srgbClr val="FF0000"/>
                </a:solidFill>
              </a:rPr>
              <a:t> (</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25.11.)</a:t>
            </a:r>
            <a:endParaRPr lang="en-ZA" sz="2400" dirty="0">
              <a:solidFill>
                <a:srgbClr val="FF0000"/>
              </a:solidFill>
            </a:endParaRPr>
          </a:p>
          <a:p>
            <a:r>
              <a:rPr lang="en-ZA" sz="2400" dirty="0" err="1" smtClean="0"/>
              <a:t>Kepner-Tregoe</a:t>
            </a:r>
            <a:r>
              <a:rPr lang="en-ZA" sz="2400" dirty="0" smtClean="0"/>
              <a:t> </a:t>
            </a:r>
            <a:r>
              <a:rPr lang="en-ZA" sz="2400" dirty="0" smtClean="0"/>
              <a:t>(support of decision making</a:t>
            </a:r>
            <a:r>
              <a:rPr lang="en-ZA" sz="2400" dirty="0" smtClean="0"/>
              <a:t>)</a:t>
            </a:r>
            <a:endParaRPr lang="cs-CZ" sz="2400" dirty="0" smtClean="0"/>
          </a:p>
          <a:p>
            <a:r>
              <a:rPr lang="cs-CZ" sz="2400" dirty="0" err="1" smtClean="0">
                <a:solidFill>
                  <a:srgbClr val="FF0000"/>
                </a:solidFill>
              </a:rPr>
              <a:t>Decision</a:t>
            </a:r>
            <a:r>
              <a:rPr lang="cs-CZ" sz="2400" dirty="0" smtClean="0">
                <a:solidFill>
                  <a:srgbClr val="FF0000"/>
                </a:solidFill>
              </a:rPr>
              <a:t> </a:t>
            </a:r>
            <a:r>
              <a:rPr lang="cs-CZ" sz="2400" dirty="0" err="1" smtClean="0">
                <a:solidFill>
                  <a:srgbClr val="FF0000"/>
                </a:solidFill>
              </a:rPr>
              <a:t>Trees</a:t>
            </a:r>
            <a:r>
              <a:rPr lang="cs-CZ" sz="2400" dirty="0" smtClean="0">
                <a:solidFill>
                  <a:srgbClr val="FF0000"/>
                </a:solidFill>
              </a:rPr>
              <a:t> </a:t>
            </a:r>
            <a:r>
              <a:rPr lang="cs-CZ" sz="2400" dirty="0">
                <a:solidFill>
                  <a:srgbClr val="FF0000"/>
                </a:solidFill>
              </a:rPr>
              <a:t>(</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a:t>
            </a:r>
            <a:r>
              <a:rPr lang="cs-CZ" sz="2400" dirty="0" smtClean="0">
                <a:solidFill>
                  <a:srgbClr val="FF0000"/>
                </a:solidFill>
              </a:rPr>
              <a:t>2.12.)</a:t>
            </a:r>
            <a:endParaRPr lang="en-ZA" sz="2400" dirty="0">
              <a:solidFill>
                <a:srgbClr val="FF0000"/>
              </a:solidFill>
            </a:endParaRPr>
          </a:p>
          <a:p>
            <a:r>
              <a:rPr lang="cs-CZ" sz="2400" dirty="0" err="1" smtClean="0">
                <a:solidFill>
                  <a:srgbClr val="FF0000"/>
                </a:solidFill>
              </a:rPr>
              <a:t>Drum</a:t>
            </a:r>
            <a:r>
              <a:rPr lang="cs-CZ" sz="2400" dirty="0" smtClean="0">
                <a:solidFill>
                  <a:srgbClr val="FF0000"/>
                </a:solidFill>
              </a:rPr>
              <a:t>-</a:t>
            </a:r>
            <a:r>
              <a:rPr lang="cs-CZ" sz="2400" dirty="0" err="1" smtClean="0">
                <a:solidFill>
                  <a:srgbClr val="FF0000"/>
                </a:solidFill>
              </a:rPr>
              <a:t>Buffer</a:t>
            </a:r>
            <a:r>
              <a:rPr lang="cs-CZ" sz="2400" dirty="0" smtClean="0">
                <a:solidFill>
                  <a:srgbClr val="FF0000"/>
                </a:solidFill>
              </a:rPr>
              <a:t>-Rope </a:t>
            </a:r>
            <a:r>
              <a:rPr lang="cs-CZ" sz="2400" dirty="0">
                <a:solidFill>
                  <a:srgbClr val="FF0000"/>
                </a:solidFill>
              </a:rPr>
              <a:t>(</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25.11.)</a:t>
            </a:r>
            <a:endParaRPr lang="en-ZA" sz="2400" dirty="0">
              <a:solidFill>
                <a:srgbClr val="FF0000"/>
              </a:solidFill>
            </a:endParaRPr>
          </a:p>
          <a:p>
            <a:endParaRPr lang="en-ZA" sz="2400" dirty="0" smtClean="0">
              <a:solidFill>
                <a:srgbClr val="FF0000"/>
              </a:solidFill>
            </a:endParaRPr>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EOQ  and BEP </a:t>
            </a:r>
            <a:r>
              <a:rPr lang="cs-CZ" sz="900" b="1" dirty="0" err="1" smtClean="0">
                <a:solidFill>
                  <a:srgbClr val="FF0000"/>
                </a:solidFill>
              </a:rPr>
              <a:t>analysis</a:t>
            </a:r>
            <a:r>
              <a:rPr lang="cs-CZ" sz="900" b="1" dirty="0" smtClean="0">
                <a:solidFill>
                  <a:srgbClr val="FF0000"/>
                </a:solidFill>
              </a:rPr>
              <a:t>  </a:t>
            </a:r>
            <a:endParaRPr lang="cs-CZ" sz="900" b="1"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smtClean="0"/>
              <a:t>Another</a:t>
            </a:r>
            <a:r>
              <a:rPr lang="cs-CZ" dirty="0" smtClean="0"/>
              <a:t> point </a:t>
            </a:r>
            <a:r>
              <a:rPr lang="cs-CZ" dirty="0" err="1" smtClean="0"/>
              <a:t>of</a:t>
            </a:r>
            <a:r>
              <a:rPr lang="cs-CZ" dirty="0" smtClean="0"/>
              <a:t> </a:t>
            </a:r>
            <a:r>
              <a:rPr lang="cs-CZ" dirty="0" err="1" smtClean="0"/>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Yield Management (YM)-definition</a:t>
            </a:r>
            <a:endParaRPr lang="en-US" dirty="0"/>
          </a:p>
        </p:txBody>
      </p:sp>
      <p:sp>
        <p:nvSpPr>
          <p:cNvPr id="3" name="Zástupný symbol pro obsah 2"/>
          <p:cNvSpPr>
            <a:spLocks noGrp="1"/>
          </p:cNvSpPr>
          <p:nvPr>
            <p:ph idx="1"/>
          </p:nvPr>
        </p:nvSpPr>
        <p:spPr/>
        <p:txBody>
          <a:bodyPr/>
          <a:lstStyle/>
          <a:p>
            <a:r>
              <a:rPr lang="en-ZA" sz="2800" dirty="0" smtClean="0"/>
              <a:t>YM seeks to maximize yield or profit from </a:t>
            </a:r>
            <a:r>
              <a:rPr lang="en-ZA" sz="2800" dirty="0" smtClean="0">
                <a:solidFill>
                  <a:srgbClr val="FF0000"/>
                </a:solidFill>
              </a:rPr>
              <a:t>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overbooking</a:t>
            </a:r>
            <a:r>
              <a:rPr lang="cs-CZ" sz="2400" dirty="0" smtClean="0"/>
              <a:t> </a:t>
            </a:r>
            <a:r>
              <a:rPr lang="cs-CZ" sz="2400" dirty="0" smtClean="0"/>
              <a:t>(</a:t>
            </a:r>
            <a:r>
              <a:rPr lang="en-US" sz="2400" dirty="0" smtClean="0"/>
              <a:t>airlines, hotel industry</a:t>
            </a:r>
            <a:r>
              <a:rPr lang="cs-CZ" sz="2400" dirty="0" smtClean="0"/>
              <a:t>,..)</a:t>
            </a:r>
            <a:endParaRPr lang="en-ZA" sz="2400" dirty="0" smtClean="0"/>
          </a:p>
          <a:p>
            <a:pPr lvl="1"/>
            <a:r>
              <a:rPr lang="en-ZA" sz="2400" dirty="0" smtClean="0"/>
              <a:t>   partition</a:t>
            </a:r>
            <a:r>
              <a:rPr lang="cs-CZ" sz="2400" dirty="0" smtClean="0"/>
              <a:t>i</a:t>
            </a:r>
            <a:r>
              <a:rPr lang="en-ZA" sz="2400" dirty="0" smtClean="0"/>
              <a:t>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US" dirty="0" smtClean="0"/>
              <a:t>Simply put, the purpose of Yield Management is to achieve </a:t>
            </a:r>
            <a:r>
              <a:rPr lang="en-US" b="1" dirty="0" smtClean="0"/>
              <a:t>maximum revenue/profit</a:t>
            </a:r>
            <a:r>
              <a:rPr lang="en-US" dirty="0" smtClean="0"/>
              <a:t>. </a:t>
            </a:r>
          </a:p>
          <a:p>
            <a:endParaRPr lang="en-US" dirty="0" smtClean="0"/>
          </a:p>
          <a:p>
            <a:r>
              <a:rPr lang="en-US" dirty="0" smtClean="0"/>
              <a:t>To do this, a yield management strategy needs to be both </a:t>
            </a:r>
            <a:r>
              <a:rPr lang="en-US" b="1" dirty="0" smtClean="0"/>
              <a:t>reflective</a:t>
            </a:r>
            <a:r>
              <a:rPr lang="en-US" dirty="0" smtClean="0"/>
              <a:t> and </a:t>
            </a:r>
            <a:r>
              <a:rPr lang="en-US" b="1" dirty="0" smtClean="0"/>
              <a:t>forward-looking</a:t>
            </a:r>
            <a:r>
              <a:rPr lang="en-US" dirty="0" smtClean="0"/>
              <a:t>. That is, yield managers should attain a clear yet detailed understanding of what has happened before, and what is happening now. </a:t>
            </a:r>
          </a:p>
          <a:p>
            <a:endParaRPr lang="en-US" dirty="0" smtClean="0"/>
          </a:p>
          <a:p>
            <a:r>
              <a:rPr lang="en-US" dirty="0" smtClean="0"/>
              <a:t>The most efficient way to do this is to draw from historical data to predict what may then happen in the future. So, the process of effective </a:t>
            </a:r>
            <a:r>
              <a:rPr lang="en-US" b="1" dirty="0" smtClean="0"/>
              <a:t>yield management </a:t>
            </a:r>
            <a:r>
              <a:rPr lang="en-US" dirty="0" smtClean="0"/>
              <a:t>involves understanding, anticipating and reacting to consumer behavior (to ultimately maximize revenue!).</a:t>
            </a:r>
            <a:endParaRPr lang="en-US"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Yield Management (YM)-definition</a:t>
            </a:r>
            <a:endParaRPr lang="cs-CZ" dirty="0"/>
          </a:p>
        </p:txBody>
      </p:sp>
    </p:spTree>
    <p:extLst>
      <p:ext uri="{BB962C8B-B14F-4D97-AF65-F5344CB8AC3E}">
        <p14:creationId xmlns:p14="http://schemas.microsoft.com/office/powerpoint/2010/main" val="28944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Quantity</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646331"/>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Newsboy problem</a:t>
            </a:r>
            <a:endParaRPr lang="en-US" dirty="0"/>
          </a:p>
        </p:txBody>
      </p:sp>
      <p:sp>
        <p:nvSpPr>
          <p:cNvPr id="5" name="Obdélník 4"/>
          <p:cNvSpPr/>
          <p:nvPr/>
        </p:nvSpPr>
        <p:spPr>
          <a:xfrm>
            <a:off x="570531" y="1340768"/>
            <a:ext cx="7812360" cy="2862322"/>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period, 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r>
              <a:rPr lang="en-US" dirty="0" smtClean="0"/>
              <a:t>.</a:t>
            </a:r>
            <a:endParaRPr lang="cs-CZ" dirty="0" smtClean="0"/>
          </a:p>
          <a:p>
            <a:r>
              <a:rPr lang="en-US" dirty="0" smtClean="0">
                <a:solidFill>
                  <a:srgbClr val="FF0000"/>
                </a:solidFill>
              </a:rPr>
              <a:t>If </a:t>
            </a:r>
            <a:r>
              <a:rPr lang="en-US" dirty="0">
                <a:solidFill>
                  <a:srgbClr val="FF0000"/>
                </a:solidFill>
              </a:rPr>
              <a:t>he buys too many papers he is left with unsold papers that have no value at the end of the </a:t>
            </a:r>
            <a:r>
              <a:rPr lang="en-US" dirty="0" smtClean="0">
                <a:solidFill>
                  <a:srgbClr val="FF0000"/>
                </a:solidFill>
              </a:rPr>
              <a:t>day</a:t>
            </a:r>
            <a:r>
              <a:rPr lang="cs-CZ" dirty="0" smtClean="0">
                <a:solidFill>
                  <a:srgbClr val="FF0000"/>
                </a:solidFill>
              </a:rPr>
              <a:t>.</a:t>
            </a:r>
            <a:r>
              <a:rPr lang="en-US" dirty="0" smtClean="0">
                <a:solidFill>
                  <a:srgbClr val="FF0000"/>
                </a:solidFill>
              </a:rPr>
              <a:t> </a:t>
            </a:r>
            <a:endParaRPr lang="cs-CZ" dirty="0" smtClean="0">
              <a:solidFill>
                <a:srgbClr val="FF0000"/>
              </a:solidFill>
            </a:endParaRPr>
          </a:p>
          <a:p>
            <a:r>
              <a:rPr lang="cs-CZ" dirty="0" smtClean="0"/>
              <a:t>I</a:t>
            </a:r>
            <a:r>
              <a:rPr lang="en-US" dirty="0" smtClean="0">
                <a:solidFill>
                  <a:srgbClr val="0070C0"/>
                </a:solidFill>
              </a:rPr>
              <a:t>f </a:t>
            </a:r>
            <a:r>
              <a:rPr lang="en-US" dirty="0">
                <a:solidFill>
                  <a:srgbClr val="0070C0"/>
                </a:solidFill>
              </a:rPr>
              <a:t>he buys too few papers he has lost the opportunity of making a higher profit.</a:t>
            </a:r>
            <a:endParaRPr lang="cs-CZ"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199885"/>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4" y="4293096"/>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Prices and demand</a:t>
            </a:r>
            <a:endParaRPr lang="en-US" dirty="0"/>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r>
              <a:rPr lang="cs-CZ" dirty="0" smtClean="0"/>
              <a:t> </a:t>
            </a:r>
            <a:endParaRPr lang="en-US" dirty="0" smtClean="0"/>
          </a:p>
          <a:p>
            <a:pPr lvl="1"/>
            <a:r>
              <a:rPr lang="en-US" dirty="0" smtClean="0"/>
              <a:t>Group of services</a:t>
            </a:r>
          </a:p>
          <a:p>
            <a:pPr lvl="1"/>
            <a:r>
              <a:rPr lang="en-US" dirty="0" smtClean="0"/>
              <a:t>Market (consumer type or geographical</a:t>
            </a:r>
            <a:r>
              <a:rPr lang="cs-CZ" dirty="0" smtClean="0"/>
              <a:t> area</a:t>
            </a:r>
            <a:r>
              <a:rPr lang="en-US" dirty="0" smtClean="0"/>
              <a:t>) 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cs-CZ" dirty="0" smtClean="0"/>
              <a:t> </a:t>
            </a:r>
            <a:r>
              <a:rPr lang="en-US" dirty="0" smtClean="0"/>
              <a:t>Variability of demand </a:t>
            </a:r>
            <a:r>
              <a:rPr lang="cs-CZ" dirty="0" smtClean="0"/>
              <a:t> </a:t>
            </a:r>
            <a:endParaRPr lang="en-US" dirty="0" smtClean="0"/>
          </a:p>
          <a:p>
            <a:pPr lvl="1"/>
            <a:r>
              <a:rPr lang="cs-CZ" dirty="0" smtClean="0"/>
              <a:t> </a:t>
            </a:r>
            <a:r>
              <a:rPr lang="en-US" dirty="0" smtClean="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(hotels, airlines,..)</a:t>
            </a:r>
            <a:endParaRPr lang="en-ZA" dirty="0"/>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smtClean="0"/>
              <a:t>10%-30 % of </a:t>
            </a:r>
            <a:r>
              <a:rPr lang="en-US" sz="1600" b="1" dirty="0" smtClean="0"/>
              <a:t>no-show</a:t>
            </a:r>
            <a:r>
              <a:rPr lang="en-US" sz="1600" dirty="0" smtClean="0"/>
              <a:t> (traveler reserved ticket, but cancel it at the last minute) </a:t>
            </a:r>
          </a:p>
          <a:p>
            <a:r>
              <a:rPr lang="en-US" sz="1600" dirty="0" smtClean="0"/>
              <a:t>So airline companies </a:t>
            </a:r>
            <a:r>
              <a:rPr lang="en-US" sz="1600" b="1" dirty="0" smtClean="0"/>
              <a:t>overbook</a:t>
            </a:r>
            <a:r>
              <a:rPr lang="en-US" sz="1600" dirty="0" smtClean="0"/>
              <a:t> their capacities. The </a:t>
            </a:r>
            <a:r>
              <a:rPr lang="en-US" sz="1600" b="1" dirty="0" smtClean="0"/>
              <a:t>no-show</a:t>
            </a:r>
            <a:r>
              <a:rPr lang="en-US" sz="1600" dirty="0" smtClean="0"/>
              <a:t> ratio is sometimes</a:t>
            </a:r>
          </a:p>
          <a:p>
            <a:r>
              <a:rPr lang="en-US" sz="1600" dirty="0" smtClean="0"/>
              <a:t>lower than overbooking ratio, so „bumped“ client will be compensated by providing     </a:t>
            </a:r>
          </a:p>
          <a:p>
            <a:r>
              <a:rPr lang="en-US" sz="1600" dirty="0" smtClean="0"/>
              <a:t>the free of charge service at another time or place. </a:t>
            </a:r>
            <a:r>
              <a:rPr lang="en-US" sz="1600" dirty="0" smtClean="0"/>
              <a:t>They </a:t>
            </a:r>
            <a:r>
              <a:rPr lang="en-US" sz="1600" dirty="0" smtClean="0"/>
              <a:t>are so called „</a:t>
            </a:r>
            <a:r>
              <a:rPr lang="en-US" sz="1600" b="1" dirty="0" smtClean="0"/>
              <a:t>offloaded</a:t>
            </a:r>
            <a:r>
              <a:rPr lang="en-US" sz="1600" dirty="0" smtClean="0"/>
              <a:t>“ to other routes.</a:t>
            </a:r>
          </a:p>
          <a:p>
            <a:r>
              <a:rPr lang="cs-CZ" b="1" dirty="0" err="1" smtClean="0"/>
              <a:t>Example</a:t>
            </a:r>
            <a:r>
              <a:rPr lang="cs-CZ" b="1" dirty="0" smtClean="0"/>
              <a:t>:</a:t>
            </a:r>
            <a:endParaRPr lang="en-US" b="1" dirty="0" smtClean="0"/>
          </a:p>
          <a:p>
            <a:r>
              <a:rPr lang="en-US" sz="1600" dirty="0" smtClean="0"/>
              <a:t>311 economy seats, estimation of 10 % no-show-&gt; 31 places would be lost (only 280 seats occupied).</a:t>
            </a:r>
          </a:p>
          <a:p>
            <a:r>
              <a:rPr lang="en-US" sz="1600" dirty="0" smtClean="0"/>
              <a:t>If overbooked  by 10 % (</a:t>
            </a:r>
            <a:r>
              <a:rPr lang="en-US" sz="1600" dirty="0" smtClean="0">
                <a:solidFill>
                  <a:srgbClr val="0070C0"/>
                </a:solidFill>
              </a:rPr>
              <a:t>31</a:t>
            </a:r>
            <a:r>
              <a:rPr lang="en-US" sz="1600" dirty="0" smtClean="0"/>
              <a:t> more tickets offered)  and no-show ratio on reality is only 7 %-&gt;only 22 clients</a:t>
            </a:r>
          </a:p>
          <a:p>
            <a:r>
              <a:rPr lang="en-US" sz="1600" dirty="0" smtClean="0"/>
              <a:t>cancelled - &gt; 311-22=289 </a:t>
            </a:r>
            <a:r>
              <a:rPr lang="cs-CZ" sz="1600" dirty="0" err="1" smtClean="0"/>
              <a:t>seats</a:t>
            </a:r>
            <a:r>
              <a:rPr lang="cs-CZ" sz="1600" dirty="0" smtClean="0"/>
              <a:t> </a:t>
            </a:r>
            <a:r>
              <a:rPr lang="cs-CZ" sz="1600" dirty="0" err="1" smtClean="0"/>
              <a:t>occupied</a:t>
            </a:r>
            <a:r>
              <a:rPr lang="cs-CZ" sz="1600" dirty="0" smtClean="0"/>
              <a:t> -&gt;</a:t>
            </a:r>
            <a:r>
              <a:rPr lang="en-US" sz="1600" dirty="0" smtClean="0"/>
              <a:t>289 </a:t>
            </a:r>
            <a:r>
              <a:rPr lang="en-US" sz="1600" dirty="0" smtClean="0"/>
              <a:t>+ </a:t>
            </a:r>
            <a:r>
              <a:rPr lang="en-US" sz="1600" b="1" dirty="0" smtClean="0">
                <a:solidFill>
                  <a:srgbClr val="0070C0"/>
                </a:solidFill>
              </a:rPr>
              <a:t>31</a:t>
            </a:r>
            <a:r>
              <a:rPr lang="en-US" sz="1600" dirty="0" smtClean="0"/>
              <a:t>=320-&gt;320-311=9 clients have to be „bumped</a:t>
            </a:r>
            <a:r>
              <a:rPr lang="en-US" sz="1600" dirty="0" smtClean="0"/>
              <a:t>“</a:t>
            </a:r>
            <a:r>
              <a:rPr lang="cs-CZ" sz="1600" dirty="0" smtClean="0"/>
              <a:t> </a:t>
            </a:r>
          </a:p>
          <a:p>
            <a:r>
              <a:rPr lang="cs-CZ" sz="1600" dirty="0" smtClean="0"/>
              <a:t>(</a:t>
            </a:r>
            <a:r>
              <a:rPr lang="cs-CZ" sz="1600" dirty="0" err="1" smtClean="0"/>
              <a:t>or</a:t>
            </a:r>
            <a:r>
              <a:rPr lang="cs-CZ" sz="1600" dirty="0" smtClean="0"/>
              <a:t> 31-22=9) </a:t>
            </a:r>
            <a:r>
              <a:rPr lang="en-US" sz="1600" dirty="0" smtClean="0"/>
              <a:t>and </a:t>
            </a:r>
            <a:r>
              <a:rPr lang="en-US" sz="1600" dirty="0" smtClean="0"/>
              <a:t>provided by  free air tickets, which is better than the loss of not sold 31 places.  </a:t>
            </a:r>
          </a:p>
          <a:p>
            <a:r>
              <a:rPr lang="en-US" sz="1400" b="1" dirty="0" smtClean="0">
                <a:solidFill>
                  <a:srgbClr val="FF0000"/>
                </a:solidFill>
              </a:rPr>
              <a:t>You have to calculate loss of 31 places -22 sold tickets =amount which must cover expenses for 9 bumped clients</a:t>
            </a:r>
          </a:p>
          <a:p>
            <a:r>
              <a:rPr lang="en-GB" sz="1400" b="1" dirty="0" smtClean="0">
                <a:solidFill>
                  <a:srgbClr val="FF0000"/>
                </a:solidFill>
              </a:rPr>
              <a:t>   </a:t>
            </a:r>
            <a:endParaRPr lang="en-GB" sz="1400" b="1" dirty="0">
              <a:solidFill>
                <a:srgbClr val="FF0000"/>
              </a:solidFill>
            </a:endParaRPr>
          </a:p>
        </p:txBody>
      </p:sp>
      <p:sp>
        <p:nvSpPr>
          <p:cNvPr id="3" name="TextovéPole 2"/>
          <p:cNvSpPr txBox="1"/>
          <p:nvPr/>
        </p:nvSpPr>
        <p:spPr>
          <a:xfrm>
            <a:off x="6804248" y="2636912"/>
            <a:ext cx="1891865" cy="369332"/>
          </a:xfrm>
          <a:prstGeom prst="rect">
            <a:avLst/>
          </a:prstGeom>
          <a:noFill/>
        </p:spPr>
        <p:txBody>
          <a:bodyPr wrap="none" rtlCol="0">
            <a:spAutoFit/>
          </a:bodyPr>
          <a:lstStyle/>
          <a:p>
            <a:r>
              <a:rPr lang="cs-CZ" b="1" dirty="0" smtClean="0">
                <a:solidFill>
                  <a:srgbClr val="FF0000"/>
                </a:solidFill>
              </a:rPr>
              <a:t>7 % </a:t>
            </a:r>
            <a:r>
              <a:rPr lang="cs-CZ" b="1" dirty="0" err="1" smtClean="0">
                <a:solidFill>
                  <a:srgbClr val="FF0000"/>
                </a:solidFill>
              </a:rPr>
              <a:t>out</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311=22</a:t>
            </a:r>
            <a:endParaRPr lang="cs-CZ"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1430</Words>
  <Application>Microsoft Office PowerPoint</Application>
  <PresentationFormat>Předvádění na obrazovce (4:3)</PresentationFormat>
  <Paragraphs>255</Paragraphs>
  <Slides>20</Slides>
  <Notes>1</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Wingdings 2</vt:lpstr>
      <vt:lpstr>Motiv systému Office</vt:lpstr>
      <vt:lpstr>Yield Management (OM) Introduction</vt:lpstr>
      <vt:lpstr>Some OM methods  </vt:lpstr>
      <vt:lpstr>Another point of view</vt:lpstr>
      <vt:lpstr>Yield Management (YM)-definition</vt:lpstr>
      <vt:lpstr>Prezentace aplikace PowerPoint</vt:lpstr>
      <vt:lpstr>Single Order Quantity</vt:lpstr>
      <vt:lpstr>Newsboy problem</vt:lpstr>
      <vt:lpstr>Prices and demand</vt:lpstr>
      <vt:lpstr>Overbooking (hotels, airlines,..)</vt:lpstr>
      <vt:lpstr>Ovebooking&lt;-&gt;No-show</vt:lpstr>
      <vt:lpstr>Overbooking - claims</vt:lpstr>
      <vt:lpstr>Single order quantities </vt:lpstr>
      <vt:lpstr>Single order quantities </vt:lpstr>
      <vt:lpstr>Example 1 -&gt;Single Order Quantity  (hotel industry)</vt:lpstr>
      <vt:lpstr>Example 2 -&gt;Single Order Quantity  ( Airlines )</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Jaromír Skorkovský</cp:lastModifiedBy>
  <cp:revision>95</cp:revision>
  <dcterms:created xsi:type="dcterms:W3CDTF">2016-08-05T07:59:00Z</dcterms:created>
  <dcterms:modified xsi:type="dcterms:W3CDTF">2019-11-25T12:55:37Z</dcterms:modified>
</cp:coreProperties>
</file>