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56" r:id="rId2"/>
    <p:sldId id="305" r:id="rId3"/>
    <p:sldId id="260" r:id="rId4"/>
    <p:sldId id="265" r:id="rId5"/>
    <p:sldId id="261" r:id="rId6"/>
    <p:sldId id="329" r:id="rId7"/>
    <p:sldId id="269" r:id="rId8"/>
    <p:sldId id="268" r:id="rId9"/>
    <p:sldId id="270" r:id="rId10"/>
    <p:sldId id="266" r:id="rId11"/>
    <p:sldId id="293" r:id="rId12"/>
    <p:sldId id="294" r:id="rId13"/>
    <p:sldId id="334" r:id="rId14"/>
    <p:sldId id="267" r:id="rId15"/>
    <p:sldId id="335" r:id="rId16"/>
    <p:sldId id="271" r:id="rId17"/>
    <p:sldId id="336" r:id="rId18"/>
    <p:sldId id="276" r:id="rId19"/>
    <p:sldId id="274" r:id="rId20"/>
    <p:sldId id="337" r:id="rId21"/>
    <p:sldId id="338" r:id="rId22"/>
    <p:sldId id="339" r:id="rId23"/>
    <p:sldId id="273" r:id="rId24"/>
    <p:sldId id="272" r:id="rId25"/>
    <p:sldId id="278" r:id="rId26"/>
    <p:sldId id="279" r:id="rId27"/>
    <p:sldId id="330" r:id="rId28"/>
    <p:sldId id="331" r:id="rId29"/>
    <p:sldId id="341" r:id="rId30"/>
    <p:sldId id="303" r:id="rId31"/>
    <p:sldId id="343" r:id="rId32"/>
    <p:sldId id="345" r:id="rId33"/>
    <p:sldId id="344" r:id="rId34"/>
    <p:sldId id="355" r:id="rId35"/>
    <p:sldId id="346" r:id="rId36"/>
    <p:sldId id="347" r:id="rId37"/>
    <p:sldId id="349" r:id="rId38"/>
    <p:sldId id="353" r:id="rId39"/>
    <p:sldId id="350" r:id="rId40"/>
    <p:sldId id="351" r:id="rId41"/>
    <p:sldId id="352" r:id="rId42"/>
    <p:sldId id="348" r:id="rId43"/>
    <p:sldId id="354" r:id="rId44"/>
    <p:sldId id="301" r:id="rId45"/>
    <p:sldId id="297" r:id="rId4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B9006E"/>
    <a:srgbClr val="4BC8F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8" autoAdjust="0"/>
    <p:restoredTop sz="63103" autoAdjust="0"/>
  </p:normalViewPr>
  <p:slideViewPr>
    <p:cSldViewPr snapToGrid="0">
      <p:cViewPr varScale="1">
        <p:scale>
          <a:sx n="49" d="100"/>
          <a:sy n="49" d="100"/>
        </p:scale>
        <p:origin x="930" y="4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ces.eu.i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s.wikipedia.org/wiki/Kj%C3%B3tsk%C3%BD_protoko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ec.europa.eu/europe2020/europe-2020-in-a-nutshell/targets/index_cs.ht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658535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spcBef>
                <a:spcPct val="30000"/>
              </a:spcBef>
              <a:defRPr/>
            </a:pPr>
            <a:r>
              <a:rPr kumimoji="1" lang="cs-CZ" sz="1200" dirty="0" smtClean="0">
                <a:latin typeface="Arial" charset="0"/>
              </a:rPr>
              <a:t>Minimálně země eurozóny by měly mít dostatečně velký společný rozpočet schopný pomoci zemím zasaženým asymetrickým šokem. </a:t>
            </a:r>
          </a:p>
          <a:p>
            <a:pPr lvl="0">
              <a:spcBef>
                <a:spcPct val="30000"/>
              </a:spcBef>
              <a:defRPr/>
            </a:pPr>
            <a:r>
              <a:rPr kumimoji="1" lang="cs-CZ" sz="1200" dirty="0" smtClean="0">
                <a:latin typeface="Arial" charset="0"/>
              </a:rPr>
              <a:t>Jen takové drobné </a:t>
            </a:r>
            <a:r>
              <a:rPr kumimoji="1" lang="cs-CZ" sz="1200" dirty="0" err="1" smtClean="0">
                <a:latin typeface="Arial" charset="0"/>
              </a:rPr>
              <a:t>dovysvětlení</a:t>
            </a:r>
            <a:r>
              <a:rPr kumimoji="1" lang="cs-CZ" sz="1200" dirty="0" smtClean="0">
                <a:latin typeface="Arial" charset="0"/>
              </a:rPr>
              <a:t>…</a:t>
            </a:r>
            <a:r>
              <a:rPr kumimoji="1" lang="cs-CZ" sz="1200" b="1" dirty="0" smtClean="0">
                <a:latin typeface="Arial" charset="0"/>
              </a:rPr>
              <a:t>Asymetrické šoky </a:t>
            </a:r>
            <a:r>
              <a:rPr kumimoji="1" lang="cs-CZ" sz="1200" dirty="0" smtClean="0">
                <a:latin typeface="Arial" charset="0"/>
              </a:rPr>
              <a:t>jsou situace, kdy jeden nebo více států reaguje na stejnou událost rozdílně. Například v průběhu krize eurozóny německá ekonomika rychle obnovila ekonomický růst i úroveň zaměstnanosti, zatímco v zemích jako Řecko, Španělsko a Itálie k obnově růstu nedošlo a nezaměstnanost se pohybuje na dvouciferných úrovních.</a:t>
            </a:r>
          </a:p>
          <a:p>
            <a:r>
              <a:rPr lang="cs-CZ" sz="1200" dirty="0" smtClean="0"/>
              <a:t>Některé země Evropy byly zasaženy asymetrickými šoky častěji než jiné a využívaly k řešení směnný kurz (viz graf). Vyšší OCA index znamená více asymetrických šoků řešených změnou kurzu (1997)</a:t>
            </a:r>
          </a:p>
          <a:p>
            <a:endParaRPr lang="cs-CZ" b="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95939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dirty="0" smtClean="0">
                <a:latin typeface="Arial" charset="0"/>
              </a:rPr>
              <a:t>Společná armáda by byla nejen mnohem bojeschopnější než dílčí národní, ale nákupem techniky a rozdělením pravomocí a specializací by mohlo dojít k výrazné úspoře finančních prostředků, tj. k úsporám z rozsahu a k možnosti vyjednání lepší ceny. Smysl by dávala také větší specializace armádních jednotek než současné zajištění komplexní obrany na národní úrovni. Takže jak můžete vidět, i přes různé argumenty pro, zde není politická vůle.</a:t>
            </a:r>
          </a:p>
          <a:p>
            <a:endParaRPr kumimoji="1" lang="cs-CZ" sz="1200" kern="1200" dirty="0">
              <a:solidFill>
                <a:schemeClr val="tx1"/>
              </a:solidFill>
              <a:effectLst/>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95833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dirty="0" smtClean="0">
                <a:latin typeface="Arial" charset="0"/>
              </a:rPr>
              <a:t>Lisabonská smlouva - z hlediska přijímání legislativy v EU - </a:t>
            </a:r>
            <a:r>
              <a:rPr kumimoji="1" lang="cs-CZ" b="1" dirty="0" smtClean="0">
                <a:latin typeface="Arial" charset="0"/>
              </a:rPr>
              <a:t>ruší</a:t>
            </a:r>
            <a:r>
              <a:rPr kumimoji="1" lang="cs-CZ" dirty="0" smtClean="0">
                <a:latin typeface="Arial" charset="0"/>
              </a:rPr>
              <a:t> tzv. </a:t>
            </a:r>
            <a:r>
              <a:rPr kumimoji="1" lang="cs-CZ" b="1" dirty="0" smtClean="0">
                <a:latin typeface="Arial" charset="0"/>
              </a:rPr>
              <a:t>maastrichtský chrám</a:t>
            </a:r>
            <a:r>
              <a:rPr kumimoji="1" lang="cs-CZ" dirty="0" smtClean="0">
                <a:latin typeface="Arial" charset="0"/>
              </a:rPr>
              <a:t>, a tedy formální rozdělení agendy EU na </a:t>
            </a:r>
            <a:r>
              <a:rPr kumimoji="1" lang="cs-CZ" dirty="0" err="1" smtClean="0">
                <a:latin typeface="Arial" charset="0"/>
              </a:rPr>
              <a:t>supranacionální</a:t>
            </a:r>
            <a:r>
              <a:rPr kumimoji="1" lang="cs-CZ" dirty="0" smtClean="0">
                <a:latin typeface="Arial" charset="0"/>
              </a:rPr>
              <a:t> (nadnárodní) a </a:t>
            </a:r>
            <a:r>
              <a:rPr kumimoji="1" lang="cs-CZ" dirty="0" err="1" smtClean="0">
                <a:latin typeface="Arial" charset="0"/>
              </a:rPr>
              <a:t>intergovernmentální</a:t>
            </a:r>
            <a:r>
              <a:rPr kumimoji="1" lang="cs-CZ" dirty="0" smtClean="0">
                <a:latin typeface="Arial" charset="0"/>
              </a:rPr>
              <a:t> (mezivládní), a přináší (v Hlavě I Smlouvy o fungování EU) </a:t>
            </a:r>
            <a:r>
              <a:rPr kumimoji="1" lang="cs-CZ" b="1" dirty="0" smtClean="0">
                <a:latin typeface="Arial" charset="0"/>
              </a:rPr>
              <a:t>rozdělení kompetencí</a:t>
            </a:r>
            <a:r>
              <a:rPr kumimoji="1" lang="cs-CZ" dirty="0" smtClean="0">
                <a:latin typeface="Arial" charset="0"/>
              </a:rPr>
              <a:t> mezi EU na jedné straně a její členské státy na straně druhé.</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86147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dirty="0" smtClean="0">
                <a:latin typeface="Arial" charset="0"/>
              </a:rPr>
              <a:t>Při dělbě pravomocí mezi Evropskou unii a členské státy je stále větší důraz kladen na princip subsidiarity. Podle něj mají být rozhodnutí přijímána na co nejnižší úrovni státní správy/samosprávy. V podmínkách EU jde především o tzv. vertikální rozdělení pravomocí mezi Unii a členské státy. To může být nastaveno jedním ze čtyř následujících způsobů:</a:t>
            </a:r>
          </a:p>
          <a:p>
            <a:pPr algn="just"/>
            <a:endParaRPr kumimoji="1" lang="cs-CZ" dirty="0" smtClean="0">
              <a:latin typeface="Arial" charset="0"/>
            </a:endParaRPr>
          </a:p>
          <a:p>
            <a:pPr algn="just"/>
            <a:r>
              <a:rPr kumimoji="1" lang="cs-CZ" dirty="0" smtClean="0">
                <a:latin typeface="Arial" charset="0"/>
              </a:rPr>
              <a:t>V oblastech s tzv. </a:t>
            </a:r>
            <a:r>
              <a:rPr kumimoji="1" lang="cs-CZ" b="1" dirty="0" smtClean="0">
                <a:latin typeface="Arial" charset="0"/>
              </a:rPr>
              <a:t>výlučnými kompetencemi</a:t>
            </a:r>
            <a:r>
              <a:rPr kumimoji="1" lang="cs-CZ" dirty="0" smtClean="0">
                <a:latin typeface="Arial" charset="0"/>
              </a:rPr>
              <a:t> má Evropská unie v podstatě monopol na tvorbu pravidel. Členské země zde mohou přijímat rozhodnutí jen s povolením EU. Jde především o oblast zahraničního obchodu, cel, měnové politiky (pro země eurozóny) a část problematiky vnitřního trhu.</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21788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34028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dirty="0" smtClean="0">
                <a:latin typeface="Arial" charset="0"/>
              </a:rPr>
              <a:t>V oblastech s tzv. </a:t>
            </a:r>
            <a:r>
              <a:rPr kumimoji="1" lang="cs-CZ" b="1" dirty="0" smtClean="0">
                <a:latin typeface="Arial" charset="0"/>
              </a:rPr>
              <a:t>sdílenými kompetencemi</a:t>
            </a:r>
            <a:r>
              <a:rPr kumimoji="1" lang="cs-CZ" dirty="0" smtClean="0">
                <a:latin typeface="Arial" charset="0"/>
              </a:rPr>
              <a:t> mohou členské země vydávat vlastní legislativu jen tehdy, pokud zde již neexistuje společná evropská úprava, případně jako doplněk k ní. Sem náleží mj. oblast čtyř svobod vnitřního trhu, zemědělství a rybolov, doprava, sociální politika, ochrana životního prostředí, hospodářská soutěž, daně, občanství Unie, ochrana spotřebitele, politika na podporu hospodářské a sociální soudržnosti a vízová, přistěhovalecká a daňová politika.</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55725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136181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b="1" dirty="0" smtClean="0">
                <a:latin typeface="Arial" charset="0"/>
              </a:rPr>
              <a:t>Doplňující kompetence</a:t>
            </a:r>
            <a:r>
              <a:rPr kumimoji="1" lang="cs-CZ" dirty="0" smtClean="0">
                <a:latin typeface="Arial" charset="0"/>
              </a:rPr>
              <a:t> má Evropská unie v oblastech, kde svou činností podporuje politiku jednotlivých členských zemí. I když EU v některých oblastech s doplňujícími kompetencemi působí velmi aktivně, jádro pravomocí zde zůstává v rukou národních vlád. Do této kategorie náleží např. hospodářská politika, zaměstnanost, vzdělání, věda a výzkum, ochrana veřejného zdraví, kultura nebo celní spolupráce.</a:t>
            </a:r>
          </a:p>
          <a:p>
            <a:pPr algn="just"/>
            <a:endParaRPr kumimoji="1" lang="cs-CZ" dirty="0" smtClean="0">
              <a:latin typeface="Arial" charset="0"/>
            </a:endParaRPr>
          </a:p>
          <a:p>
            <a:pPr algn="just"/>
            <a:r>
              <a:rPr kumimoji="1" lang="cs-CZ" dirty="0" smtClean="0">
                <a:latin typeface="Arial" charset="0"/>
              </a:rPr>
              <a:t>Ostatní oblasti zůstávají zcela v kompetenci členských zemí. Evropská unie v nich nemá právo přijímat rozhodnutí. Členské země například samy rozhodují o své vnitřní organizaci, systému veřejné správy, organizaci svých bezpečnostních složek, justice, zdravotnictví, výši mezd atd.</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039496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lgn="just">
              <a:spcBef>
                <a:spcPct val="30000"/>
              </a:spcBef>
              <a:defRPr/>
            </a:pPr>
            <a:r>
              <a:rPr kumimoji="1" lang="cs-CZ" sz="1200" dirty="0" smtClean="0">
                <a:latin typeface="Arial" charset="0"/>
              </a:rPr>
              <a:t>Teď se konkrétněji zaměříme na politiky doplňující - koordinované. Typickým příkladem takové politiky je například oblast </a:t>
            </a:r>
            <a:r>
              <a:rPr kumimoji="1" lang="cs-CZ" sz="1200" b="1" dirty="0" smtClean="0">
                <a:latin typeface="Arial" charset="0"/>
              </a:rPr>
              <a:t>ochrany a zlepšování lidského zdraví</a:t>
            </a:r>
            <a:r>
              <a:rPr kumimoji="1" lang="cs-CZ" sz="1200" dirty="0" smtClean="0">
                <a:latin typeface="Arial" charset="0"/>
              </a:rPr>
              <a:t>. </a:t>
            </a:r>
          </a:p>
          <a:p>
            <a:pPr lvl="0" algn="just">
              <a:spcBef>
                <a:spcPct val="30000"/>
              </a:spcBef>
              <a:defRPr/>
            </a:pPr>
            <a:endParaRPr kumimoji="1" lang="cs-CZ" sz="1200" dirty="0" smtClean="0">
              <a:latin typeface="Arial" charset="0"/>
            </a:endParaRPr>
          </a:p>
          <a:p>
            <a:pPr lvl="0" algn="just">
              <a:spcBef>
                <a:spcPct val="30000"/>
              </a:spcBef>
              <a:defRPr/>
            </a:pPr>
            <a:r>
              <a:rPr kumimoji="1" lang="cs-CZ" sz="1200" dirty="0" smtClean="0">
                <a:latin typeface="Arial" charset="0"/>
              </a:rPr>
              <a:t>Z historických důvodů se v jednotlivých členských státech vyvinuly rozdílné zdravotní systémy. V některých zemích jsou občané po zaplacení povinného pojištění ošetřeni ve většině případů zdarma, v jiných jsou nuceni téměř za všechny výkony platit. S ohledem na historické tradice a poměrně vysokou finanční náročnost celého systému zdravotní péče spojenou s novými technologiemi, léky i stárnutím populace je dnes nemožné shodnout se na jednotném modelu zdravotnictví pro celou Evropu. Role EU je tedy především koordinační. </a:t>
            </a:r>
          </a:p>
          <a:p>
            <a:pPr lvl="0" algn="just">
              <a:spcBef>
                <a:spcPct val="30000"/>
              </a:spcBef>
              <a:defRPr/>
            </a:pPr>
            <a:endParaRPr kumimoji="1" lang="cs-CZ" sz="1200" dirty="0" smtClean="0">
              <a:latin typeface="Arial" charset="0"/>
            </a:endParaRPr>
          </a:p>
          <a:p>
            <a:pPr lvl="0" algn="just">
              <a:spcBef>
                <a:spcPct val="30000"/>
              </a:spcBef>
              <a:defRPr/>
            </a:pPr>
            <a:r>
              <a:rPr kumimoji="1" lang="cs-CZ" sz="1200" dirty="0" smtClean="0">
                <a:latin typeface="Arial" charset="0"/>
              </a:rPr>
              <a:t>V případě doplňujících politik je většina rozhodovacích pravomocí ponechána na úrovni členských států nebo jejich regionů. EU pouze koordinuje oblasti nutné k fungování jednotného vnitřního trhu a snaží se podporovat systém sdílení zkušeností dobré praxe.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842251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cs-CZ" sz="1200" dirty="0" smtClean="0">
                <a:latin typeface="Arial" charset="0"/>
              </a:rPr>
              <a:t>Daný (poměrně extenzivní) výčet pravomocí není v důsledku zavedení tzv. </a:t>
            </a:r>
            <a:r>
              <a:rPr kumimoji="1" lang="cs-CZ" sz="1200" b="1" dirty="0" smtClean="0">
                <a:latin typeface="Arial" charset="0"/>
              </a:rPr>
              <a:t>oboustranné flexibility</a:t>
            </a:r>
            <a:r>
              <a:rPr kumimoji="1" lang="cs-CZ" sz="1200" dirty="0" smtClean="0">
                <a:latin typeface="Arial" charset="0"/>
              </a:rPr>
              <a:t> nutně neměnný. Oboustranná flexibilita umožňuje nejen rozšíření (výlučných) pravomocí EU, ale naopak i jejich redukci. Článkem 241 Smlouvy o fungování EU lze ze strany členského státu požádat Komisi, aby předložila návrhy na zrušení legislativního aktu. Zástupci členských států zasedající na mezivládní konferenci také mohou postupem podle článku 48 odstavce 2 až 5 Smlouvy o EU rozhodnout o změně smluv, mimo jiné za účelem rozšíření nebo omezení pravomocí EU.</a:t>
            </a:r>
          </a:p>
          <a:p>
            <a:endParaRPr kumimoji="1" lang="cs-CZ" sz="1200" dirty="0" smtClean="0">
              <a:latin typeface="Arial" charset="0"/>
            </a:endParaRPr>
          </a:p>
          <a:p>
            <a:r>
              <a:rPr kumimoji="1" lang="cs-CZ" sz="1200" dirty="0" smtClean="0">
                <a:latin typeface="Arial" charset="0"/>
              </a:rPr>
              <a:t>Nutno nicméně dodat, že „oslabování" EU ve prospěch členských států lze čekat méně než proces opačný. Zvláště za situace, kdy sdílené pravomoci fakticky (z definice) představují/budou představovat pravomoci výlučné a institut tzv. </a:t>
            </a:r>
            <a:r>
              <a:rPr kumimoji="1" lang="cs-CZ" sz="1200" b="1" dirty="0" smtClean="0">
                <a:latin typeface="Arial" charset="0"/>
              </a:rPr>
              <a:t>lidové iniciativy</a:t>
            </a:r>
            <a:r>
              <a:rPr kumimoji="1" lang="cs-CZ" sz="1200" dirty="0" smtClean="0">
                <a:latin typeface="Arial" charset="0"/>
              </a:rPr>
              <a:t> (další z prvků, které mohou stávající skladbu pravomocí pozměnit) nejspíše bude realizovatelný obtížně. (Lidová iniciativa předpokládá nejméně jeden milion občanů EU pocházejících z podstatného počtu členských států. Může vyzvat Komisi, aby předložila vhodný návrh k otázkám, k nimž je nezbytné přijetí právního aktu. Komise nicméně nemusí lidovou iniciativu vzít </a:t>
            </a:r>
            <a:r>
              <a:rPr kumimoji="1" lang="cs-CZ" sz="1200" i="1" dirty="0" smtClean="0">
                <a:latin typeface="Arial" charset="0"/>
              </a:rPr>
              <a:t>meritorně</a:t>
            </a:r>
            <a:r>
              <a:rPr kumimoji="1" lang="cs-CZ" sz="1200" dirty="0" smtClean="0">
                <a:latin typeface="Arial" charset="0"/>
              </a:rPr>
              <a:t> v potaz.)</a:t>
            </a:r>
          </a:p>
          <a:p>
            <a:endParaRPr kumimoji="1" lang="cs-CZ" sz="1200" dirty="0" smtClean="0">
              <a:latin typeface="Arial" charset="0"/>
            </a:endParaRPr>
          </a:p>
          <a:p>
            <a:r>
              <a:rPr kumimoji="1" lang="cs-CZ" sz="1200" dirty="0" smtClean="0">
                <a:latin typeface="Arial" charset="0"/>
              </a:rPr>
              <a:t>Bezprostředně se legislativní produkce EU dotkne změna neformálního označení procedury spolurozhodování na </a:t>
            </a:r>
            <a:r>
              <a:rPr kumimoji="1" lang="cs-CZ" sz="1200" b="1" dirty="0" smtClean="0">
                <a:latin typeface="Arial" charset="0"/>
              </a:rPr>
              <a:t>řádný legislativní postup a jeho rozšíření na většinu oblastí</a:t>
            </a:r>
            <a:r>
              <a:rPr kumimoji="1" lang="cs-CZ" sz="1200" dirty="0" smtClean="0">
                <a:latin typeface="Arial" charset="0"/>
              </a:rPr>
              <a:t> (tedy </a:t>
            </a:r>
            <a:r>
              <a:rPr kumimoji="1" lang="cs-CZ" sz="1200" b="1" dirty="0" smtClean="0">
                <a:latin typeface="Arial" charset="0"/>
              </a:rPr>
              <a:t>posílení Evropského parlamentu</a:t>
            </a:r>
            <a:r>
              <a:rPr kumimoji="1" lang="cs-CZ" sz="1200" dirty="0" smtClean="0">
                <a:latin typeface="Arial" charset="0"/>
              </a:rPr>
              <a:t>), s čímž souvisí i rozšíření hlasování kvalifikovanou většinou v Radě (včetně samotné konstrukce kvalifikované většiny; viz také box Kvalifikovaná většina).</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4575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Pokud Vás žádné oblasti nenapadají nebo Vás jich napadá málo, tak si můžete vzít napomoci naše ministerstva, která mají ve své kompetenci konkrétní národní politiky. U každé z nich si můžeme položit otázku: Víte, že v dané oblasti dochází k situaci, kdy ČR musí v důsledku svého členství v EU přizpůsobovat svou legislativu legislativě evropské? Jinými slovy, ztrácí v dané oblasti část rozhodovací autonomie a musí se při rozhodování ohlížet na postoj ostatních členských zemí při formulaci společného zájmu – politiky na evropské úrovni. </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1382050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66997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lgn="just">
              <a:spcBef>
                <a:spcPct val="30000"/>
              </a:spcBef>
              <a:defRPr/>
            </a:pPr>
            <a:r>
              <a:rPr kumimoji="1" lang="cs-CZ" sz="1200" b="1" dirty="0" smtClean="0">
                <a:latin typeface="Arial" charset="0"/>
              </a:rPr>
              <a:t>Ne</a:t>
            </a:r>
            <a:r>
              <a:rPr kumimoji="1" lang="cs-CZ" sz="1200" dirty="0" smtClean="0">
                <a:latin typeface="Arial" charset="0"/>
              </a:rPr>
              <a:t>, tyto ambice EU nemá. </a:t>
            </a:r>
            <a:r>
              <a:rPr kumimoji="1" lang="cs-CZ" sz="1200" b="1" dirty="0" smtClean="0">
                <a:latin typeface="Arial" charset="0"/>
              </a:rPr>
              <a:t>Vzdělávací politika má status doplňkové – koordinované politiky</a:t>
            </a:r>
            <a:r>
              <a:rPr kumimoji="1" lang="cs-CZ" sz="1200" dirty="0" smtClean="0">
                <a:latin typeface="Arial" charset="0"/>
              </a:rPr>
              <a:t>. Ze své podstaty je ponecháno na vůli každého členského státu, jaký systém vzdělávání si buduje. V jednotlivých zemích se historicky vyvinuly rozdílné přístupy k financování, řízení a hodnocení vzdělávacích aktivit. Dlouholeté diskuze o vhodné a efektivní reformě školství se mezi politickými stranami vedou i na národní úrovni. Najít jeden model školství vyhovující 28 členským zemím je tudíž téměř nemožné.</a:t>
            </a:r>
          </a:p>
          <a:p>
            <a:pPr algn="just"/>
            <a:endParaRPr lang="cs-CZ" sz="1200" dirty="0" smtClean="0"/>
          </a:p>
          <a:p>
            <a:pPr algn="just"/>
            <a:r>
              <a:rPr kumimoji="1" lang="cs-CZ" sz="1200" dirty="0" smtClean="0">
                <a:latin typeface="Arial" charset="0"/>
              </a:rPr>
              <a:t>Výrazné rozdíly můžeme objevit i v přístupu k soukromému školství, délce povinné školní docházky, středoškolskému vzdělávání, systému hodnocení znalostí, vyššímu a univerzitnímu vzdělávání, ale též k celoživotnímu vzdělávání. Národní systémy vzdělávání se výrazně liší. V konečném důsledku je pak obtížné mezinárodní srovnání pracovní kvalifikace, akademických titulů a získaných znalostí a schopností. A právě zde se otevírá prostor pro iniciativu EU.</a:t>
            </a:r>
          </a:p>
          <a:p>
            <a:pPr algn="just"/>
            <a:endParaRPr kumimoji="1" lang="cs-CZ" sz="1200" dirty="0" smtClean="0">
              <a:latin typeface="Arial" charset="0"/>
            </a:endParaRPr>
          </a:p>
          <a:p>
            <a:pPr algn="just"/>
            <a:r>
              <a:rPr kumimoji="1" lang="cs-CZ" sz="1200" dirty="0" smtClean="0">
                <a:latin typeface="Arial" charset="0"/>
              </a:rPr>
              <a:t>Vznik jednotného vnitřního trhu a odstranění překážek volného pohybu osob a především pracovní síly si vyžádalo přijetí opatření na nadnárodní úrovni. Jejich cílem bylo zajistit přenositelnost získaného vzdělání a kvalifikace mezi členskými státy, a tím naplnit princip rovných příležitostí.</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162572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Při bližším pohledu na obsah činnosti Unie zjistíme, že se zaměřuje zejména na podporu výuky a šíření jazyků členských států, podporu akademického uznávání diplomů a započítávání doby studia v jiné členské zemi, podporu spolupráce mezi vzdělávacími institucemi různých členských zemí, podporu rozvoje výměny mládeže a pedagogických pracovníků (např. program Erasmus+), podporu rozvoje dálkového vzdělávání a usnadňování adaptace na změny v průmyslu, zejména odborným vzděláváním a rekvalifikacemi či podporou výuky výzkumu a výuky v oblasti evropské integrace.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203583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52000" marR="0" lvl="0" indent="-180000" algn="just"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Char char="̶"/>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Podporuje modernizaci evropských systémů vzdělávání, odborné přípravy a práce s mládeží. </a:t>
            </a:r>
          </a:p>
          <a:p>
            <a:pPr marL="252000" marR="0" lvl="0" indent="-180000" algn="just"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Char char="̶"/>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Cílem je zlepšit dovednosti účastníků, jejich vyhlídky na získání zaměstnání a zvýšit mobilitu pracovní síly mezi členskými zeměmi EU.</a:t>
            </a:r>
          </a:p>
          <a:p>
            <a:pPr marL="252000" marR="0" lvl="0" indent="-180000" algn="just"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Char char="̶"/>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Sedmiletý program (2014-2020) má rozpočet ve výši 14,7 miliard eur, což v porovnání s výdaji za předchozí období představuje nárůst o 40 %.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9387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lgn="just">
              <a:spcBef>
                <a:spcPct val="30000"/>
              </a:spcBef>
              <a:defRPr/>
            </a:pPr>
            <a:r>
              <a:rPr kumimoji="1" lang="cs-CZ" dirty="0" smtClean="0">
                <a:latin typeface="Arial" charset="0"/>
              </a:rPr>
              <a:t>Příkladem oficiálních dokumentů EU v oblasti vzdělání můžu být </a:t>
            </a:r>
            <a:r>
              <a:rPr kumimoji="1" lang="cs-CZ" i="1" dirty="0" smtClean="0">
                <a:latin typeface="Arial" charset="0"/>
              </a:rPr>
              <a:t>Bílá kniha o mládeži </a:t>
            </a:r>
            <a:r>
              <a:rPr kumimoji="1" lang="cs-CZ" dirty="0" smtClean="0">
                <a:latin typeface="Arial" charset="0"/>
              </a:rPr>
              <a:t>nebo </a:t>
            </a:r>
            <a:r>
              <a:rPr kumimoji="1" lang="cs-CZ" i="1" dirty="0" smtClean="0">
                <a:latin typeface="Arial" charset="0"/>
              </a:rPr>
              <a:t>Zpráva o celoživotním vzdělávání</a:t>
            </a:r>
            <a:r>
              <a:rPr kumimoji="1" lang="cs-CZ" dirty="0" smtClean="0">
                <a:latin typeface="Arial" charset="0"/>
              </a:rPr>
              <a:t>, jež byly přijaty Evropskou komisí v listopadu 2001. </a:t>
            </a:r>
          </a:p>
          <a:p>
            <a:pPr lvl="0" algn="just">
              <a:spcBef>
                <a:spcPct val="30000"/>
              </a:spcBef>
              <a:defRPr/>
            </a:pPr>
            <a:endParaRPr kumimoji="1" lang="cs-CZ" dirty="0" smtClean="0">
              <a:latin typeface="Arial" charset="0"/>
            </a:endParaRPr>
          </a:p>
          <a:p>
            <a:pPr lvl="0" algn="just">
              <a:spcBef>
                <a:spcPct val="30000"/>
              </a:spcBef>
              <a:defRPr/>
            </a:pPr>
            <a:r>
              <a:rPr kumimoji="1" lang="cs-CZ" dirty="0" smtClean="0">
                <a:latin typeface="Arial" charset="0"/>
              </a:rPr>
              <a:t>Klíčovým dokumentem stanovujícím priority a cíle pro období 2007-2013 bylo </a:t>
            </a:r>
            <a:r>
              <a:rPr kumimoji="1" lang="cs-CZ" i="1" dirty="0" smtClean="0">
                <a:latin typeface="Arial" charset="0"/>
              </a:rPr>
              <a:t>Doporučení Evropského parlamentu a Rady EU (2006/962/ES) o klíčových schopnostech pro celoživotní učení</a:t>
            </a:r>
            <a:r>
              <a:rPr kumimoji="1" lang="cs-CZ" dirty="0" smtClean="0">
                <a:latin typeface="Arial" charset="0"/>
              </a:rPr>
              <a:t> a navazující program </a:t>
            </a:r>
            <a:r>
              <a:rPr kumimoji="1" lang="cs-CZ" i="1" dirty="0" smtClean="0">
                <a:latin typeface="Arial" charset="0"/>
              </a:rPr>
              <a:t>Vzdělávání a odborná příprava 2020</a:t>
            </a:r>
            <a:r>
              <a:rPr kumimoji="1" lang="cs-CZ" dirty="0" smtClean="0">
                <a:latin typeface="Arial" charset="0"/>
              </a:rPr>
              <a:t>.</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4769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kern="1200" dirty="0" smtClean="0">
                <a:latin typeface="Arial" charset="0"/>
              </a:rPr>
              <a:t>Stále větším problémem nejen v členských státech, ale i celoevropsky, se stává stárnutí populace. Do budoucna se dá očekávat, že lidé budou do vyššího věku zůstávat pracovně aktivní, aby si zajistili dostatečný příjem na důstojné stáří. To si v kombinaci s rychlým rozvojem nových technologií vyžádá zavedení průběžných systému vzdělávání. Nastupující generace si bude muset zvyknout na skutečnost, že do vzdělávacího procesu bude vstupovat několikrát za život, a to i ve vyšším věku. </a:t>
            </a:r>
          </a:p>
          <a:p>
            <a:pPr algn="just"/>
            <a:r>
              <a:rPr kumimoji="1" lang="cs-CZ" sz="1200" kern="1200" dirty="0" smtClean="0">
                <a:latin typeface="Arial" charset="0"/>
              </a:rPr>
              <a:t>Nová strategie navržená Evropskou radou v Lisabonu proto klade velký důraz na proces celoživotního vzdělávání, které by mělo sehrát důležitou roli nejen při zvyšování konkurenceschopnosti a vyšší flexibility na trzích práce, ale také při řešení problémů aktivního občanství a osobního rozvoje jedince. </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514543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cs-CZ" sz="1200" dirty="0" smtClean="0">
                <a:latin typeface="Arial" charset="0"/>
              </a:rPr>
              <a:t>Nově přidanou oblastí, Lisabonskou smlouvou přiřazenou k politice všeobecného a odborného vzdělávání, je politika sportu. Ačkoliv aktivity Unie zasahují do řady oblastí, stále platí, že rozhodnutí o podpoře a financování vzdělávacích systémů zůstává plně v zodpovědnosti jednotlivých členských států. </a:t>
            </a:r>
          </a:p>
          <a:p>
            <a:endParaRPr kumimoji="1" lang="cs-CZ" sz="1200" dirty="0" smtClean="0">
              <a:latin typeface="Arial" charset="0"/>
            </a:endParaRPr>
          </a:p>
          <a:p>
            <a:r>
              <a:rPr kumimoji="1" lang="cs-CZ" sz="1200" dirty="0" smtClean="0">
                <a:latin typeface="Arial" charset="0"/>
              </a:rPr>
              <a:t>Mezi koordinované politiky se řadí i </a:t>
            </a:r>
            <a:r>
              <a:rPr kumimoji="1" lang="cs-CZ" sz="1200" b="1" dirty="0" smtClean="0">
                <a:latin typeface="Arial" charset="0"/>
              </a:rPr>
              <a:t>oblast kultury</a:t>
            </a:r>
            <a:r>
              <a:rPr kumimoji="1" lang="cs-CZ" sz="1200" dirty="0" smtClean="0">
                <a:latin typeface="Arial" charset="0"/>
              </a:rPr>
              <a:t>. Z uvedeného výčtu aktivit v období 2014-2020 je zřejmé, že úloha EU je v této oblasti ještě menší než v případě politiky vzdělávání. </a:t>
            </a:r>
          </a:p>
          <a:p>
            <a:endParaRPr lang="cs-CZ" b="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37707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Ochrana spotřebitele v Evropské unii je založena na kompromisech. Vždy se hledá cesta, jak vyhovět specifickým potřebám a zvyklostem toho či onoho státu, a vždycky se hledá společné jádro problému, společné řešení, to, co má ochrana spotřebitele ve všech členských státech společného. Obvykle se ukáže, že kompromisy jsou možné, že společné jádro zahrnuje téměř vše, co je pravděpodobně pro spotřebitele opravdu potřebné a že zdánlivě nepřekonatelné rozdíly mají původ spíše ve snaze některých výrobců chránit si své trhy mimotržními prostředky. Evropská spotřebitelská politika jistě nepatří mezi uzavřené záležitosti. Co lze tedy v blízké budoucnosti na tomto poli od Evropské unie očekávat? Pravděpodobně jen velmi málo v oblasti legislativy. Velké, přelomové úkoly, jako byly svého času směrnice o odpovědnosti za škody způsobené vadami výrobku, směrnice o nepřiměřených podmínkách ve spotřebitelských smlouvách a další dříve zmíněné předpisy jsou hotové a vyzkoušené. Je sice možné očekávat některé úpravy a drobné změny, ale na podstatě věci se asi změní jen málo.</a:t>
            </a:r>
          </a:p>
          <a:p>
            <a:pPr algn="just"/>
            <a:endParaRPr kumimoji="1" lang="cs-CZ" sz="1200" dirty="0" smtClean="0">
              <a:latin typeface="Arial" charset="0"/>
            </a:endParaRPr>
          </a:p>
          <a:p>
            <a:pPr lvl="0" algn="just">
              <a:spcBef>
                <a:spcPct val="30000"/>
              </a:spcBef>
              <a:defRPr/>
            </a:pPr>
            <a:r>
              <a:rPr lang="cs-CZ" sz="1200" dirty="0" smtClean="0"/>
              <a:t>Dokument </a:t>
            </a:r>
            <a:r>
              <a:rPr kumimoji="1" lang="cs-CZ" sz="1200" dirty="0" smtClean="0">
                <a:latin typeface="Arial" charset="0"/>
              </a:rPr>
              <a:t>Práva spotřebitele v Evropské unii </a:t>
            </a:r>
            <a:r>
              <a:rPr lang="cs-CZ" sz="1200" dirty="0" smtClean="0"/>
              <a:t>se zabývá oblastmi na </a:t>
            </a:r>
            <a:r>
              <a:rPr lang="cs-CZ" sz="1200" dirty="0" err="1" smtClean="0"/>
              <a:t>slidu</a:t>
            </a:r>
            <a:r>
              <a:rPr lang="cs-CZ" sz="1200" dirty="0" smtClean="0"/>
              <a:t>.</a:t>
            </a:r>
          </a:p>
          <a:p>
            <a:endParaRPr lang="cs-CZ" b="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799920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Sociální politika Evropské unie se v návaznosti na rozvíjející se ekonomickou integraci a politický a hospodářský vývoj v Evropě posouvá od orientace na zajištění práv souvisejících se zaměstnáním v podmínkách volného pohybu osob k širší dimenzi zajištění sociální ochrany obyvatel Unie, zejména těch skupin, které jsou ohroženy chudobou a sociálním vyloučením. Zásadní otázkou se stává míra sociální nerovnosti ve vztahu k ekonomické prosperitě.</a:t>
            </a:r>
          </a:p>
          <a:p>
            <a:pPr algn="just"/>
            <a:endParaRPr kumimoji="1" lang="cs-CZ" sz="1200" dirty="0" smtClean="0">
              <a:latin typeface="Arial" charset="0"/>
            </a:endParaRPr>
          </a:p>
          <a:p>
            <a:pPr algn="just"/>
            <a:r>
              <a:rPr kumimoji="1" lang="cs-CZ" sz="1200" dirty="0" smtClean="0">
                <a:latin typeface="Arial" charset="0"/>
              </a:rPr>
              <a:t>Nedostatečné zvládnutí tohoto sociálně ekonomického dilematu může vyvolat sociální napětí se všemi negativními důsledky, jako je nelegální migrace, extremismus apod. Přestože vlastní realizace sociální politiky zůstává v pravomoci jednotlivých členských zemí, sílí hlasy volající po vytvoření jednotné sociální politiky podpořené souborem legislativních norem na vyšší než národní úrovni.</a:t>
            </a:r>
          </a:p>
          <a:p>
            <a:pPr algn="just"/>
            <a:endParaRPr kumimoji="1" lang="cs-CZ" sz="1200" dirty="0" smtClean="0">
              <a:latin typeface="Arial" charset="0"/>
            </a:endParaRPr>
          </a:p>
          <a:p>
            <a:pPr algn="just"/>
            <a:r>
              <a:rPr kumimoji="1" lang="cs-CZ" sz="1200" dirty="0" smtClean="0">
                <a:latin typeface="Arial" charset="0"/>
              </a:rPr>
              <a:t>Česká republika se ve srovnání se zeměmi EU řadí mezi státy s nízkou mírou relativní chudoby. Problémem je poměrně velká skupina obyvatel pohybujících se těsně nad touto hranicí. Z hlediska dalšího vývoje je ohrožující především rostoucí nezaměstnanost, rostoucí výdaje na sociální zabezpečení s ohledem na ekonomické možnosti země, ale v souvislosti s probíhající reformou veřejné správy také určité nejasnosti v rozdělení kompetencí a odpovědnosti za přijímaná opatření a jejich financování mezi státem, kraji, obcemi, občany i jednotlivými resorty.</a:t>
            </a: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98157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Pojem sociální soudržnosti se objevuje již v Římské smlouvě z roku 1957, která obsahuje závazek ke snižování rozdílů ve vývoji mezi regiony a podporu zlepšování životních a pracovních podmínek a zaměstnanosti pracujících s cílem jejich postupného sladění a zlepšení.</a:t>
            </a:r>
          </a:p>
          <a:p>
            <a:pPr algn="just"/>
            <a:r>
              <a:rPr kumimoji="1" lang="cs-CZ" sz="1200" dirty="0" smtClean="0">
                <a:latin typeface="Arial" charset="0"/>
              </a:rPr>
              <a:t>Jako klíčový nástroj k realizaci evropské politiky zaměstnanosti byl založen </a:t>
            </a:r>
            <a:r>
              <a:rPr kumimoji="1" lang="cs-CZ" sz="1200" u="sng" dirty="0" smtClean="0">
                <a:latin typeface="Arial" charset="0"/>
                <a:hlinkClick r:id="rId3" tooltip="Internetové stránky ESF v ČR"/>
              </a:rPr>
              <a:t>Evropský sociální fond</a:t>
            </a:r>
            <a:r>
              <a:rPr kumimoji="1" lang="cs-CZ" sz="1200" dirty="0" smtClean="0">
                <a:latin typeface="Arial" charset="0"/>
              </a:rPr>
              <a:t>, jehož hlavním cílem je finanční podpora rozvoje zaměstnanosti, snižování nezaměstnanosti, sociálního začleňování osob a rovných příležitostí se zaměřením na rozvoj trhu práce a lidských zdrojů.</a:t>
            </a:r>
          </a:p>
          <a:p>
            <a:pPr algn="just"/>
            <a:r>
              <a:rPr kumimoji="1" lang="cs-CZ" sz="1200" dirty="0" smtClean="0">
                <a:latin typeface="Arial" charset="0"/>
              </a:rPr>
              <a:t>Jako poradní orgán byl ustaven </a:t>
            </a:r>
            <a:r>
              <a:rPr kumimoji="1" lang="cs-CZ" sz="1200" u="sng" dirty="0" smtClean="0">
                <a:latin typeface="Arial" charset="0"/>
                <a:hlinkClick r:id="rId4" tooltip="Internetové stránky Evropského hospodářského a sociálního výboru"/>
              </a:rPr>
              <a:t>Evropský hospodářský a sociální výbor</a:t>
            </a:r>
            <a:r>
              <a:rPr kumimoji="1" lang="cs-CZ" sz="1200" dirty="0" smtClean="0">
                <a:latin typeface="Arial" charset="0"/>
              </a:rPr>
              <a:t> s cílem poskytovat odborné poradenství větším institucím Evropského společenství, a to prostřednictvím stanovisek k návrhům právních předpisů nebo stanovisek z vlastní iniciativy k závažným tématům, jako jsou politika zaměstnanosti, sociální záležitosti, veřejné zdraví či rovné příležitosti. Hlavní zodpovědnost za oblast sociální politiky mají členské státy, jejichž národní politiky jsou koordinovány prostřednictvím Rady pro zaměstnanost, sociální politiku, zdraví a ochranu spotřebitele (EPSCO), jejímž úkolem je podpora sociální oblasti, a to především prostřednictvím podpory kvalitních pracovních míst, vysoké úrovně sociální ochrany, ochrany zdraví či spotřebitelských zájmů a zajištěním rovných příležitostí pro všechny občany Evropské unie. Rada se skládá z ministrů odpovědných za zaměstnanost, sociální politiku, ochranu spotřebitele, zdraví a rovné příležitosti. Stanovuje společné cíle a priority, analyzuje opatření přijatá na národní úrovni a předkládá doporučení členským státům. Důležitým aspektem je i výměna informací, zkušeností a příkladů správné praxe. K projednávání těchto otázek mezi členskými státy slouží Výbor pro zaměstnanost (EMCO) a Výbor pro sociální ochranu (SPC).</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31735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spcBef>
                <a:spcPct val="30000"/>
              </a:spcBef>
              <a:defRPr/>
            </a:pPr>
            <a:r>
              <a:rPr kumimoji="1" lang="cs-CZ" sz="1200" dirty="0" smtClean="0">
                <a:latin typeface="Arial" charset="0"/>
              </a:rPr>
              <a:t>Začněme například u ministerstva průmyslu a obchodu. Může ČR v současné době zcela autonomně rozhodovat například o omezení dovozu čínských textilních výrobků? Nikoli. Po vstupu do EU nemůže ministerstvo průmyslu a obchodu rozhodovat na národní úrovni téměř o žádné otázce v oblasti celní, potažmo obchodní politiky. </a:t>
            </a:r>
          </a:p>
          <a:p>
            <a:pPr lvl="0">
              <a:spcBef>
                <a:spcPct val="30000"/>
              </a:spcBef>
              <a:defRPr/>
            </a:pPr>
            <a:r>
              <a:rPr kumimoji="1" lang="cs-CZ" sz="1200" dirty="0" smtClean="0">
                <a:latin typeface="Arial" charset="0"/>
              </a:rPr>
              <a:t>Členstvím v EU jsme se stali součástí celní unie se společnou obchodní politikou jak mezi jednotlivými členskými státy EU, tak navenek vůči zbytku světa. </a:t>
            </a:r>
          </a:p>
          <a:p>
            <a:pPr lvl="0">
              <a:spcBef>
                <a:spcPct val="30000"/>
              </a:spcBef>
              <a:defRPr/>
            </a:pPr>
            <a:r>
              <a:rPr kumimoji="1" lang="cs-CZ" sz="1200" dirty="0" smtClean="0">
                <a:latin typeface="Arial" charset="0"/>
              </a:rPr>
              <a:t>Zvyšování cla, případně použití jiných omezení dovozu je jednotně řízeno na úrovni EU a ČR pouze vykonává, prosazuje a kontroluje dodržování společně přijaté legislativy. V uvedeném případě se tedy jedná o nadnárodní formu spolupráce v obchodní politice.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035378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838817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Základní sociální cíle Evropy zůstávají v poslední době neměnné: silný závazek ohledně harmonických a soudržných společností dodržujících základní práva ve zdravých sociálních tržních hospodářstvích. To je jasně vysloveno v cílech Unie a v Listině základních práv Evropské unie. Nový vývoj však vyžaduje urychlenou revizi prostředků, nikoli cílů. Hlavní formující silou současné doby je </a:t>
            </a:r>
            <a:r>
              <a:rPr kumimoji="1" lang="cs-CZ" sz="1200" b="1" dirty="0" smtClean="0">
                <a:latin typeface="Arial" charset="0"/>
              </a:rPr>
              <a:t>globalizace</a:t>
            </a:r>
            <a:r>
              <a:rPr kumimoji="1" lang="cs-CZ" sz="1200" dirty="0" smtClean="0">
                <a:latin typeface="Arial" charset="0"/>
              </a:rPr>
              <a:t>. V osmdesátých letech byla sociální agenda koncipována jako prostředek zajišťující souhlas s průmyslovou restrukturalizací, kterou zahrnovala Maastrichtská smlouva. Soustředila se na ochranu zaměstnanosti a na potřebu zajistit konsenzus mezi sociálními partnery s cílem umožnit průmyslové změny. Dnes je potřeba mít mnohem širší sociální agendu, která umožňuje, aby Evropa plně využívala příležitostí, které přináší globalizace, aby pomáhala občanům přizpůsobit se měnící se realitě a ukázala solidaritu s těmi, kdo jsou negativně zasaženi.</a:t>
            </a:r>
          </a:p>
          <a:p>
            <a:pPr algn="just"/>
            <a:endParaRPr kumimoji="1" lang="cs-CZ" sz="1200" dirty="0" smtClean="0">
              <a:latin typeface="Arial" charset="0"/>
            </a:endParaRPr>
          </a:p>
          <a:p>
            <a:pPr algn="just"/>
            <a:r>
              <a:rPr kumimoji="1" lang="cs-CZ" sz="1200" dirty="0" smtClean="0">
                <a:latin typeface="Arial" charset="0"/>
              </a:rPr>
              <a:t>Spolu s globalizací mají dalekosáhlé dopady na společnost a hluboké důsledky pro sociální politiku rychlé </a:t>
            </a:r>
            <a:r>
              <a:rPr kumimoji="1" lang="cs-CZ" sz="1200" b="1" dirty="0" smtClean="0">
                <a:latin typeface="Arial" charset="0"/>
              </a:rPr>
              <a:t>technologické změny</a:t>
            </a:r>
            <a:r>
              <a:rPr kumimoji="1" lang="cs-CZ" sz="1200" dirty="0" smtClean="0">
                <a:latin typeface="Arial" charset="0"/>
              </a:rPr>
              <a:t>. Zvyšují poptávku po kvalifikaci, prohlubují propast mezi kvalifikovanými a nekvalifikovanými. Průměrná míra nezaměstnanosti mezi pracovníky s nízkou kvalifikací je okolo 10 % ve srovnání se 7 % mezi těmi, kdo mají vyšší střední vzdělání, a 4 % mezi vysokoškolsky vzdělanými osobami. Prvořadým sociálním problémem z dlouhodobého hlediska je, jak nejlépe vybavit jednotlivce odpovídajícími dovednostmi a dát jim v moderním hospodářství větší šanci jako pracovníkům, podnikatelům a spotřebitelům. To se týká jak odborné pracovní přípravy v obvyklém slova smyslu, tak toho, jaké druhy dovedností a schopností jsou potřebné pro nový typ ekonomiky a čím mají být občané vybaveni, aby uspěli. Proto EU intenzivně investuje do rozvoje kvalifikací, podporuje rozvoj efektivnějších a udržitelnějších trhů práce a sociálních systémů, kombinuje flexibilitu s jistotami a podporuje mobilitu ve vzdělávání, v další odborné přípravě a ve znalostech a inovacích.</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1999418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1286220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lgn="just">
              <a:spcBef>
                <a:spcPct val="30000"/>
              </a:spcBef>
              <a:defRPr/>
            </a:pPr>
            <a:r>
              <a:rPr lang="cs-CZ" sz="1200" dirty="0" smtClean="0"/>
              <a:t>Energetika je jako jeden z klíčových sektorů evropské ekonomiky životně důležitá pro konkurenceschopnost a dále pro naplňování závazků vyplývajících z Kjótského protokolu a rovněž významná je i z hlediska zajištění evropské bezpečnosti.</a:t>
            </a:r>
            <a:endParaRPr lang="cs-CZ" sz="1050" dirty="0" smtClean="0">
              <a:solidFill>
                <a:srgbClr val="0000DC"/>
              </a:solidFill>
            </a:endParaRPr>
          </a:p>
          <a:p>
            <a:pPr algn="just"/>
            <a:endParaRPr kumimoji="1" lang="cs-CZ" sz="1200" dirty="0" smtClean="0">
              <a:latin typeface="Arial" charset="0"/>
            </a:endParaRPr>
          </a:p>
          <a:p>
            <a:pPr algn="just"/>
            <a:r>
              <a:rPr kumimoji="1" lang="cs-CZ" sz="1200" dirty="0" smtClean="0">
                <a:latin typeface="Arial" charset="0"/>
              </a:rPr>
              <a:t>Energetická politika, která dnes patří mezi klíčové politiky Evropské Unie, není, na rozdíl od zemědělství, dopravy či životního prostředí, pevně zakotvena v základních dokumentech Evropské unie. Ve Smlouvě o založení Evropského společenství jsou opatření v oblasti energie uvedena až na posledním místě. První zmínky o energetické politice najdeme v Pařížské smlouvě z roku 1951 zakládající Evropské společenství uhlí a oceli, které bylo v roce 2002 včleněno do Smlouvy o Evropském společenství. Dalším významným uskupením se zaměřením na jaderný průmysl je Evropské společenství pro atomovou energii (EURATOM), které bylo založeno na základě Římských smluv v roce 1957 a v roce 1967 bylo plně integrováno do Evropské Unie. Evropská Unie zatím nemá zcela ucelenou energetickou politiku, ale díky aktuálním problémům s dodávkami energií a klimatickými změnami, se energetika dostává do popředí zájmů a vzniká nová strategická koncepce v oblasti energetiky EU.</a:t>
            </a:r>
          </a:p>
          <a:p>
            <a:pPr algn="just"/>
            <a:endParaRPr kumimoji="1" lang="cs-CZ" sz="1200" dirty="0" smtClean="0">
              <a:latin typeface="Arial" charset="0"/>
            </a:endParaRPr>
          </a:p>
          <a:p>
            <a:pPr algn="just"/>
            <a:r>
              <a:rPr kumimoji="1" lang="cs-CZ" sz="1200" dirty="0" smtClean="0">
                <a:latin typeface="Arial" charset="0"/>
              </a:rPr>
              <a:t>Evropská energetická politika je v současné době jednou z hlavních priorit Evropské unie. Mezi hlavní důvody patří vysoká míra závislosti na importu, nerovnováha mezi oblastmi produkce a spotřeby, vysoké ceny energií a negativní vliv energetiky na globální klima. Efektivní řešení těchto problémů, se kterými se potýkají všechny státy Evropské Unie, vyžaduje spolupráci na evropské úrovni. Vzhledem k těmto výzvám zahájila Evropská komise řadu aktivit v oblasti energetické politiky s cílem vypořádat se s problémem klimatických změn, snížit vnější závislost EU na dodávkách plynu a ropy a zároveň podpořit dlouhodobý ekonomický růst a zaměstnanost. Cílem EU na tomto poli je dosáhnout větší teritoriální diverzifikace dodavatelů, pestřejší palety využívaných zdrojů, posílení obnovitelných zdrojů a vytvoření skutečně jednotného trhu energií v rámci EU, který by umožňoval solidaritu v krizových situacích. Celkově je třeba směřovat ke snižování energetické náročnosti ekonomiky a snížení dopadů energetiky na životní prostředí na evropské i celosvětové úrovni.</a:t>
            </a:r>
            <a:endParaRPr lang="cs-CZ"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213445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K zásadnímu přelomu ve vývoji evropské energetické politiky bylo vypracování nové strategické koncepce v oblasti energetiky, jejímž vyjádřením byl balík zásadních energetických dokumentů z ledna 2007, který vydala Evropská komise a ve kterých uvádí své návrhy, opatření a řešení, na jejichž základě se má formovat budoucí společná energetická politika EU. Tento takzvaný energetický balíček je výsledkem přezkumu energetické strategie EU publikovaného v Zelené knize z března 2006, za kterou stála snaha EU stát v čele celosvětového úsilí řešení aktuálních energetických problémů. Balíček vychází z naléhavé potřeby jednotného postupu členských států v oblasti energetiky a stanovuje hlavní priority současné energetické politiky EU, kterými jsou:</a:t>
            </a:r>
          </a:p>
          <a:p>
            <a:pPr algn="just"/>
            <a:endParaRPr kumimoji="1" lang="cs-CZ" sz="1200" dirty="0" smtClean="0">
              <a:latin typeface="Arial" charset="0"/>
            </a:endParaRPr>
          </a:p>
          <a:p>
            <a:pPr algn="just"/>
            <a:r>
              <a:rPr kumimoji="1" lang="cs-CZ" sz="1200" dirty="0" smtClean="0">
                <a:latin typeface="Arial" charset="0"/>
              </a:rPr>
              <a:t>        boj proti změně klimatu</a:t>
            </a:r>
          </a:p>
          <a:p>
            <a:pPr algn="just"/>
            <a:r>
              <a:rPr kumimoji="1" lang="cs-CZ" sz="1200" dirty="0" smtClean="0">
                <a:latin typeface="Arial" charset="0"/>
              </a:rPr>
              <a:t>        snížení vnější závislosti EU na energetických dodávkách ropy a zemního plynu</a:t>
            </a:r>
          </a:p>
          <a:p>
            <a:pPr algn="just"/>
            <a:r>
              <a:rPr kumimoji="1" lang="cs-CZ" sz="1200" dirty="0" smtClean="0">
                <a:latin typeface="Arial" charset="0"/>
              </a:rPr>
              <a:t>        podpora konkurenceschopnosti</a:t>
            </a:r>
          </a:p>
          <a:p>
            <a:pPr algn="just"/>
            <a:endParaRPr kumimoji="1" lang="cs-CZ" sz="1200" dirty="0" smtClean="0">
              <a:latin typeface="Arial" charset="0"/>
            </a:endParaRPr>
          </a:p>
          <a:p>
            <a:pPr algn="just"/>
            <a:r>
              <a:rPr kumimoji="1" lang="cs-CZ" sz="1200" dirty="0" smtClean="0">
                <a:latin typeface="Arial" charset="0"/>
              </a:rPr>
              <a:t>Strategický cíl je stanoven pouze v jednom ze tří základních pilířů, a to v oblasti boje proti změně klimatu, což dokazuje skutečnost, že boj proti změně klimatu se stává prioritou EU v oblasti energetiky. Jako strategický cíl si nová energetická politika EU stanovila snížení emisí skleníkových plynů. V rámci mezinárodních vyjednávání by EU chtěla do roku 2020 snížit emise skleníkových plynů ve vyspělých zemích o 30 % v porovnání s rokem 1990 a v rámci EU snížit bez ohledu ne mezinárodní vyjednávání emise o 20 % do roku 2020 v porovnání s rokem 1990.</a:t>
            </a:r>
          </a:p>
          <a:p>
            <a:pPr algn="just"/>
            <a:r>
              <a:rPr kumimoji="1" lang="cs-CZ" sz="1200" dirty="0" smtClean="0">
                <a:latin typeface="Arial" charset="0"/>
              </a:rPr>
              <a:t>Jádrem energetického balíčku je akční plán, který má deset kapitol, v nichž jsou navržena konkrétní opatření. V dubnu 2009 za českého předsednictví byl schválen tzv. třetí energetický balíček, který přispívá k větší integraci, liberalizaci a regionální spolupráci na energetickém trhu. Dotýká se především společných pravidel pro vnitřní trh s ropou a zemním plynem, přístupu do sítě pro přeshraniční obchod s elektřinou a přístupu k plynárenským přepravním soustavám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549313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Evropská unie se od 90. let 20. století snaží omezit závislost energetiky na neobnovitelných zdrojích. Hlavním motorem tohoto úsilí je ochrana životního prostředí a především snaha omezit dopady klimatických změn.  Dalším motivem, který je neméně důležitý, jak se ukazuje i ve světle nedávných událostí na Ukrajině, je</a:t>
            </a:r>
            <a:r>
              <a:rPr kumimoji="1" lang="cs-CZ" sz="1200" b="1" dirty="0" smtClean="0">
                <a:latin typeface="Arial" charset="0"/>
              </a:rPr>
              <a:t> snaha omezit závislost Evropské unie na dovozech energetických surovin z Ruska </a:t>
            </a:r>
            <a:r>
              <a:rPr kumimoji="1" lang="cs-CZ" sz="1200" dirty="0" smtClean="0">
                <a:latin typeface="Arial" charset="0"/>
              </a:rPr>
              <a:t>a dalších nestabilních zemích. </a:t>
            </a:r>
          </a:p>
          <a:p>
            <a:pPr algn="just"/>
            <a:r>
              <a:rPr kumimoji="1" lang="cs-CZ" sz="1200" dirty="0" smtClean="0">
                <a:latin typeface="Arial" charset="0"/>
              </a:rPr>
              <a:t>Nejdůležitější z mezinárodních smluv je tzv. </a:t>
            </a:r>
            <a:r>
              <a:rPr kumimoji="1" lang="cs-CZ" sz="1200" b="1" u="sng" dirty="0" smtClean="0">
                <a:latin typeface="Arial" charset="0"/>
                <a:hlinkClick r:id="rId3"/>
              </a:rPr>
              <a:t>Kjótský protokol</a:t>
            </a:r>
            <a:r>
              <a:rPr kumimoji="1" lang="cs-CZ" sz="1200" dirty="0" smtClean="0">
                <a:latin typeface="Arial" charset="0"/>
              </a:rPr>
              <a:t>, který představuje první větší celosvětové úsilí o zamezení růstu globálních teplot. Evropská unie na základě Kjótského protokolu zavedla systém emisních povolenek. Cílem tohoto nástroje je na základě tržních principů snížit celkový objem vypouštěných skleníkových plynů a zvýhodnit alternativní zdroje energie.</a:t>
            </a:r>
          </a:p>
          <a:p>
            <a:pPr algn="just"/>
            <a:r>
              <a:rPr kumimoji="1" lang="cs-CZ" sz="1200" dirty="0" smtClean="0">
                <a:latin typeface="Arial" charset="0"/>
              </a:rPr>
              <a:t>Na počátku systému se počítalo s tím, že cena emisních povolenek se bude pohybovat okolo 30 eur za kus. Situace se s příchodem hospodářské krize změnila a ceny emisních povolenek výrazně poklesly. </a:t>
            </a:r>
            <a:r>
              <a:rPr kumimoji="1" lang="cs-CZ" sz="1200" b="1" dirty="0" smtClean="0">
                <a:latin typeface="Arial" charset="0"/>
              </a:rPr>
              <a:t>Podnikům se přestalo ekonomicky vyplácet </a:t>
            </a:r>
            <a:r>
              <a:rPr kumimoji="1" lang="cs-CZ" sz="1200" dirty="0" smtClean="0">
                <a:latin typeface="Arial" charset="0"/>
              </a:rPr>
              <a:t>investovat do opatření, které snižují objem vypouštěných skleníkových plynů. Bez dalšího řešení této situace Evropským parlamentem ztrácí systém emisních povolenek smysl. V roce 2014 bylo schváleno postupné stažení 900 milionů emisních povolenek, aby došlo ke zvýšení jejich ceny. Dalším problémem spojeným s Kjótským protokolem je, že jím </a:t>
            </a:r>
            <a:r>
              <a:rPr kumimoji="1" lang="cs-CZ" sz="1200" b="1" dirty="0" smtClean="0">
                <a:latin typeface="Arial" charset="0"/>
              </a:rPr>
              <a:t>nejsou vázány všechny státy světa</a:t>
            </a:r>
            <a:r>
              <a:rPr kumimoji="1" lang="cs-CZ" sz="1200" dirty="0" smtClean="0">
                <a:latin typeface="Arial" charset="0"/>
              </a:rPr>
              <a:t>. Mimo jiné dva největší globální znečišťovatelé ovzduší, USA a Čína, se ho fakticky neúčastní. Především asijské země díky tomu získaly oproti zemím EU další konkurenční výhodu a výroba zboží se přesouvá do tohoto regionu. </a:t>
            </a:r>
          </a:p>
          <a:p>
            <a:pPr algn="just"/>
            <a:r>
              <a:rPr kumimoji="1" lang="cs-CZ" sz="1200" dirty="0" smtClean="0">
                <a:latin typeface="Arial" charset="0"/>
              </a:rPr>
              <a:t>Z vnitřních cílů lze jmenovat strategii </a:t>
            </a:r>
            <a:r>
              <a:rPr kumimoji="1" lang="cs-CZ" sz="1200" b="1" u="sng" dirty="0" smtClean="0">
                <a:latin typeface="Arial" charset="0"/>
                <a:hlinkClick r:id="rId4"/>
              </a:rPr>
              <a:t>Evropa 2020</a:t>
            </a:r>
            <a:r>
              <a:rPr kumimoji="1" lang="cs-CZ" sz="1200" dirty="0" smtClean="0">
                <a:latin typeface="Arial" charset="0"/>
              </a:rPr>
              <a:t>, jejíž součástí je i tzv. klimaticko-energetický balíček s cíli známými jako 20-20-20.</a:t>
            </a:r>
          </a:p>
          <a:p>
            <a:pPr algn="just"/>
            <a:r>
              <a:rPr kumimoji="1" lang="cs-CZ" sz="1200" dirty="0" smtClean="0">
                <a:latin typeface="Arial" charset="0"/>
              </a:rPr>
              <a:t>Aby EU své cíle naplnila, musela se uchýlit k narušení tržního prostředí na energetickém trhu, protože zelená energie by v konkurenci s klasickými zdroji bez státní podpory neobstála.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509832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kumimoji="1" lang="cs-CZ" sz="1200" b="1" kern="1200" dirty="0" smtClean="0">
              <a:solidFill>
                <a:srgbClr val="0000DC"/>
              </a:solidFill>
              <a:latin typeface="Arial" charset="0"/>
            </a:endParaRP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294257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sz="1200" dirty="0" smtClean="0">
                <a:latin typeface="Arial" charset="0"/>
              </a:rPr>
              <a:t>Již v roce 1997 oznámila Evropská komise první ze svých klimatických cílů: země Evropského společenství by měly do roku 2010 dosáhnout 12% podílu obnovitelných zdrojů na konečné spotřebě energie. Tento podíl nakonec v roce 2010 činil 12,5 % a EU tím svůj záměr splnila. Na pokračování tohoto cíle se začalo pracovat v roce 2007 a tyto snahy vyvrcholily v roce 2009, kdy EU přijala tzv. klimaticko-energetický balíček, jenž se posléze stal součástí strategie Evropa 2020. Evropa 2020 obsahuje cíle známé jako 20-20-20, v jejichž rámci se EU zavazuje do roku 2020 snížit své emise skleníkových plynů o 20 % (referenční rok 1990), dosáhnout 20% podílu obnovitelných zdrojů na spotřebě energie a zvýšit svou energetickou účinnost o 20 %. V roce 2014 představila Evropská komise cíle pro rok 2030, které obsahují závazek na snížení emisí o 40 % a 27% podíl obnovitelných zdrojů na spotřebě energie. </a:t>
            </a:r>
            <a:endParaRPr lang="cs-CZ" sz="1200" dirty="0" smtClean="0"/>
          </a:p>
          <a:p>
            <a:pPr fontAlgn="base"/>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2831183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sz="1200" dirty="0" smtClean="0">
                <a:latin typeface="Arial" charset="0"/>
              </a:rPr>
              <a:t>Využívání obnovitelných zdrojů přináší kromě potenciálu neomezených zásob čisté energie i své specifické problémy.</a:t>
            </a:r>
          </a:p>
          <a:p>
            <a:pPr algn="just"/>
            <a:r>
              <a:rPr kumimoji="1" lang="cs-CZ" sz="1200" dirty="0" smtClean="0">
                <a:latin typeface="Arial" charset="0"/>
              </a:rPr>
              <a:t>Nejčastěji stavěné obnovitelné zdroje elektrické energie jsou </a:t>
            </a:r>
            <a:r>
              <a:rPr kumimoji="1" lang="cs-CZ" sz="1200" b="1" dirty="0" smtClean="0">
                <a:latin typeface="Arial" charset="0"/>
              </a:rPr>
              <a:t>solární a větrné elektrárny</a:t>
            </a:r>
            <a:r>
              <a:rPr kumimoji="1" lang="cs-CZ" sz="1200" dirty="0" smtClean="0">
                <a:latin typeface="Arial" charset="0"/>
              </a:rPr>
              <a:t>. Jejich využití je závislé na aktuální meteorologické situaci. Mnohé evropské země, včetně České republiky, neleží v optimálních klimatických podmínkách a využívání těchto zdrojů je zde značně limitováno.</a:t>
            </a:r>
          </a:p>
          <a:p>
            <a:pPr algn="just"/>
            <a:endParaRPr kumimoji="1" lang="cs-CZ" sz="1200" dirty="0" smtClean="0">
              <a:latin typeface="Arial" charset="0"/>
            </a:endParaRPr>
          </a:p>
          <a:p>
            <a:pPr algn="just"/>
            <a:r>
              <a:rPr kumimoji="1" lang="cs-CZ" sz="1200" dirty="0" smtClean="0">
                <a:latin typeface="Arial" charset="0"/>
              </a:rPr>
              <a:t>Na tento problém navazuje naše neschopnost efektivního uchovávání nadbytečné energie. Státy spoléhající se na obnovitelné zdroje stále musí udržovat v záloze konvenční energetické zdroje pro případy, kdy není možné využívat ty obnovitelné.</a:t>
            </a:r>
          </a:p>
          <a:p>
            <a:pPr algn="just"/>
            <a:endParaRPr kumimoji="1" lang="cs-CZ" sz="1200" dirty="0" smtClean="0">
              <a:latin typeface="Arial" charset="0"/>
            </a:endParaRPr>
          </a:p>
          <a:p>
            <a:pPr algn="just"/>
            <a:r>
              <a:rPr kumimoji="1" lang="cs-CZ" sz="1200" dirty="0" smtClean="0">
                <a:latin typeface="Arial" charset="0"/>
              </a:rPr>
              <a:t> Udržování konvenčních zdrojů je však pro jejich majitele ztrátové a bez státní podpory dochází k jejich uzavírání. V Evropě tak vzrůstá</a:t>
            </a:r>
            <a:r>
              <a:rPr kumimoji="1" lang="cs-CZ" sz="1200" b="1" dirty="0" smtClean="0">
                <a:latin typeface="Arial" charset="0"/>
              </a:rPr>
              <a:t> hrozba tzv. </a:t>
            </a:r>
            <a:r>
              <a:rPr kumimoji="1" lang="cs-CZ" sz="1200" b="1" dirty="0" err="1" smtClean="0">
                <a:latin typeface="Arial" charset="0"/>
              </a:rPr>
              <a:t>blackoutů</a:t>
            </a:r>
            <a:r>
              <a:rPr kumimoji="1" lang="cs-CZ" sz="1200" b="1" dirty="0" smtClean="0">
                <a:latin typeface="Arial" charset="0"/>
              </a:rPr>
              <a:t> v případě nepříznivých výkyvů počasí</a:t>
            </a:r>
            <a:r>
              <a:rPr kumimoji="1" lang="cs-CZ" sz="1200" dirty="0" smtClean="0">
                <a:latin typeface="Arial" charset="0"/>
              </a:rPr>
              <a:t>. Hrozbou není jen nedostatek energie, ale i její přebytek, na který není rozvodná síť stavěna a může dojít k jejímu přetížení a výpadku.</a:t>
            </a:r>
          </a:p>
          <a:p>
            <a:pPr algn="just"/>
            <a:endParaRPr kumimoji="1" lang="cs-CZ" sz="1200" dirty="0" smtClean="0">
              <a:latin typeface="Arial" charset="0"/>
            </a:endParaRPr>
          </a:p>
          <a:p>
            <a:pPr algn="just"/>
            <a:r>
              <a:rPr kumimoji="1" lang="cs-CZ" sz="1200" dirty="0" smtClean="0">
                <a:latin typeface="Arial" charset="0"/>
              </a:rPr>
              <a:t>Dalším problémem je i připojení obnovitelných zdrojů ke stávající rozvodné síti, protože nejlepší lokality pro jejich využití se často nacházejí daleko od obydlených míst. To zvyšuje investiční a operační náklady na jejich výstavbu a provoz. </a:t>
            </a:r>
          </a:p>
          <a:p>
            <a:pPr algn="just"/>
            <a:endParaRPr kumimoji="1" lang="cs-CZ" sz="1200" dirty="0" smtClean="0">
              <a:latin typeface="Arial" charset="0"/>
            </a:endParaRPr>
          </a:p>
          <a:p>
            <a:pPr algn="just"/>
            <a:r>
              <a:rPr kumimoji="1" lang="cs-CZ" sz="1200" dirty="0" smtClean="0">
                <a:latin typeface="Arial" charset="0"/>
              </a:rPr>
              <a:t>Graf  výše vyobrazuje čistý přírůstek výkonu elektráren dle jednotlivých zdrojů mezi lety 2000 – 2014. Vidíme, že v EU se stavěly především větrné, solární a plynové elektrárny. Následující graf pak vycházející z průzkumu mezinárodní energetické organizace (IEA) ukazuje cenu produkce jedné megawatt hodiny v jednotlivých typech elektráren. </a:t>
            </a:r>
            <a:endParaRPr lang="cs-CZ" sz="1200" dirty="0" smtClean="0"/>
          </a:p>
          <a:p>
            <a:pPr fontAlgn="base"/>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268204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dirty="0" smtClean="0">
                <a:latin typeface="Arial" charset="0"/>
              </a:rPr>
              <a:t>V Evropě se tak v uvedeném období stavěly ty nejdražší zdroje elektrické energie. To by nebylo za obvyklých tržních podmínek možné. Aby EU naplnila své energetické cíle, musela se uchýlit k dotacím a</a:t>
            </a:r>
            <a:r>
              <a:rPr kumimoji="1" lang="cs-CZ" b="1" dirty="0" smtClean="0">
                <a:latin typeface="Arial" charset="0"/>
              </a:rPr>
              <a:t> umělému zvýhodňování zelené energetiky oproti té klasické</a:t>
            </a:r>
            <a:r>
              <a:rPr kumimoji="1" lang="cs-CZ" dirty="0" smtClean="0">
                <a:latin typeface="Arial" charset="0"/>
              </a:rPr>
              <a:t>.</a:t>
            </a:r>
          </a:p>
          <a:p>
            <a:pPr algn="just"/>
            <a:endParaRPr kumimoji="1" lang="cs-CZ" dirty="0" smtClean="0">
              <a:latin typeface="Arial" charset="0"/>
            </a:endParaRPr>
          </a:p>
          <a:p>
            <a:pPr algn="just"/>
            <a:r>
              <a:rPr kumimoji="1" lang="cs-CZ" dirty="0" smtClean="0">
                <a:latin typeface="Arial" charset="0"/>
              </a:rPr>
              <a:t>Podpora obnovitelným zdrojům se v jednotlivých členských státech liší, ale má společného jmenovatele: </a:t>
            </a:r>
            <a:r>
              <a:rPr kumimoji="1" lang="cs-CZ" b="1" dirty="0" smtClean="0">
                <a:latin typeface="Arial" charset="0"/>
              </a:rPr>
              <a:t>zvyšuje ceny elektřiny pro domácnosti</a:t>
            </a:r>
            <a:r>
              <a:rPr kumimoji="1" lang="cs-CZ" dirty="0" smtClean="0">
                <a:latin typeface="Arial" charset="0"/>
              </a:rPr>
              <a:t> a podniky a činí tak obyvatelstvo méně koupěschopné a podniky méně konkurenceschopné v celosvětovém měřítku. </a:t>
            </a:r>
            <a:endParaRPr lang="cs-CZ" dirty="0" smtClean="0"/>
          </a:p>
          <a:p>
            <a:pPr fontAlgn="base"/>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169981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cs-CZ" sz="1200" dirty="0" smtClean="0">
                <a:latin typeface="Arial" charset="0"/>
              </a:rPr>
              <a:t>A co třeba ministerstvo kultury? Pocítili jste po vstupu ČR do EU nějaké výrazné změny v oblasti jeho působení a rozhodování? Patrně nikoli. </a:t>
            </a:r>
          </a:p>
          <a:p>
            <a:endParaRPr kumimoji="1" lang="cs-CZ" sz="1200" dirty="0" smtClean="0">
              <a:latin typeface="Arial" charset="0"/>
            </a:endParaRPr>
          </a:p>
          <a:p>
            <a:r>
              <a:rPr kumimoji="1" lang="cs-CZ" sz="1200" dirty="0" smtClean="0">
                <a:latin typeface="Arial" charset="0"/>
              </a:rPr>
              <a:t>Kulturní politika je na rozdíl od uvedené politiky obchodní typickou oblastí, do které EU nezasahuje a ponechává rozhodnutí o jejích prioritách, nástrojích a finančních dotacích plně v rukou členských států. </a:t>
            </a:r>
          </a:p>
          <a:p>
            <a:endParaRPr kumimoji="1" lang="cs-CZ" sz="1200" dirty="0" smtClean="0">
              <a:latin typeface="Arial" charset="0"/>
            </a:endParaRPr>
          </a:p>
          <a:p>
            <a:r>
              <a:rPr kumimoji="1" lang="cs-CZ" sz="1200" dirty="0" smtClean="0">
                <a:latin typeface="Arial" charset="0"/>
              </a:rPr>
              <a:t>EU v oblasti kultury ponechává pouze roli podpory a sdílení dobrých zkušeností z praxe mezi členskými státy.</a:t>
            </a:r>
          </a:p>
          <a:p>
            <a:endParaRPr kumimoji="1" lang="cs-CZ" sz="1200" dirty="0" smtClean="0">
              <a:latin typeface="Arial" charset="0"/>
            </a:endParaRPr>
          </a:p>
          <a:p>
            <a:r>
              <a:rPr kumimoji="1" lang="cs-CZ" sz="1200" dirty="0" smtClean="0">
                <a:latin typeface="Arial" charset="0"/>
              </a:rPr>
              <a:t>Z pohledu členských států je tedy zasahování EU do kompetencí výrazně omezené a tyto oblasti spolupráce jsou označovány jako politiky doplňkové, koordinované či někdy se používá označení komunitární. </a:t>
            </a:r>
          </a:p>
          <a:p>
            <a:endParaRPr kumimoji="1" lang="cs-CZ" sz="1200" kern="1200" dirty="0">
              <a:solidFill>
                <a:schemeClr val="tx1"/>
              </a:solidFill>
              <a:effectLst/>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2233803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1797968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3089324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359611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lgn="just">
              <a:spcBef>
                <a:spcPct val="30000"/>
              </a:spcBef>
              <a:defRPr/>
            </a:pPr>
            <a:r>
              <a:rPr kumimoji="1" lang="cs-CZ" b="1" dirty="0" smtClean="0">
                <a:latin typeface="Arial" charset="0"/>
              </a:rPr>
              <a:t>Popis oblastí společného zájmu a konkrétních forem spolupráce je vždy nedílnou součástí tzv. primární legislativy EU - tedy ve znění Lisabonské smlouvy</a:t>
            </a:r>
            <a:r>
              <a:rPr kumimoji="1" lang="cs-CZ" dirty="0" smtClean="0">
                <a:latin typeface="Arial" charset="0"/>
              </a:rPr>
              <a:t>. Politiky EU se neliší jen tím, kdy byly příslušnými smlouvami zavedeny ale také podle míry přenesení rozhodovacích pravomocí na nadnárodní úroveň a hloubky spolupráce. </a:t>
            </a:r>
          </a:p>
          <a:p>
            <a:pPr lvl="0" algn="just">
              <a:spcBef>
                <a:spcPct val="30000"/>
              </a:spcBef>
              <a:defRPr/>
            </a:pPr>
            <a:r>
              <a:rPr kumimoji="1" lang="cs-CZ" dirty="0" smtClean="0">
                <a:latin typeface="Arial" charset="0"/>
              </a:rPr>
              <a:t>Určujícím </a:t>
            </a:r>
            <a:r>
              <a:rPr kumimoji="1" lang="cs-CZ" b="1" dirty="0" smtClean="0">
                <a:latin typeface="Arial" charset="0"/>
              </a:rPr>
              <a:t>kritériem pro řešení politik na národní či nadnárodní úrovni je zásada subsidiarity a politická vůle členských států</a:t>
            </a:r>
            <a:r>
              <a:rPr kumimoji="1" lang="cs-CZ" dirty="0" smtClean="0">
                <a:latin typeface="Arial" charset="0"/>
              </a:rPr>
              <a:t>. </a:t>
            </a:r>
          </a:p>
          <a:p>
            <a:endParaRPr kumimoji="1" lang="cs-CZ" sz="1200" kern="1200" dirty="0">
              <a:solidFill>
                <a:schemeClr val="tx1"/>
              </a:solidFill>
              <a:effectLst/>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55819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spcBef>
                <a:spcPct val="30000"/>
              </a:spcBef>
              <a:defRPr/>
            </a:pPr>
            <a:r>
              <a:rPr kumimoji="1" lang="cs-CZ" sz="1200" b="1" dirty="0" smtClean="0">
                <a:latin typeface="Arial" charset="0"/>
              </a:rPr>
              <a:t>Zásadu subsidiarity do práva EU oficiálně zavedla Maastrichtská smlouva</a:t>
            </a:r>
            <a:r>
              <a:rPr kumimoji="1" lang="cs-CZ" sz="1200" dirty="0" smtClean="0">
                <a:latin typeface="Arial" charset="0"/>
              </a:rPr>
              <a:t>, která ji uvádí v čl. 5 druhém pododstavci Smlouvy o založení Evropského společenství. </a:t>
            </a:r>
          </a:p>
          <a:p>
            <a:pPr lvl="0">
              <a:spcBef>
                <a:spcPct val="30000"/>
              </a:spcBef>
              <a:defRPr/>
            </a:pPr>
            <a:endParaRPr kumimoji="1" lang="cs-CZ" sz="1200" dirty="0" smtClean="0">
              <a:latin typeface="Arial" charset="0"/>
            </a:endParaRPr>
          </a:p>
          <a:p>
            <a:pPr lvl="0">
              <a:spcBef>
                <a:spcPct val="30000"/>
              </a:spcBef>
              <a:defRPr/>
            </a:pPr>
            <a:r>
              <a:rPr kumimoji="1" lang="cs-CZ" sz="1200" dirty="0" smtClean="0">
                <a:latin typeface="Arial" charset="0"/>
              </a:rPr>
              <a:t>Lisabonská smlouva upravuje princip subsidiarity tak, že k němu přidává výslovnou zmínku o regionálním a místním rozměru zásady subsidiarity. Kromě toho Lisabonská smlouva zdůrazňuje úlohu vnitrostátních parlamentů v procesu kontroly dodržování pravidel subsidiarity.</a:t>
            </a:r>
          </a:p>
          <a:p>
            <a:pPr lvl="0">
              <a:spcBef>
                <a:spcPct val="30000"/>
              </a:spcBef>
              <a:defRPr/>
            </a:pPr>
            <a:endParaRPr kumimoji="1" lang="cs-CZ" sz="1200" dirty="0" smtClean="0">
              <a:latin typeface="Arial" charset="0"/>
            </a:endParaRPr>
          </a:p>
          <a:p>
            <a:r>
              <a:rPr kumimoji="1" lang="cs-CZ" sz="1200" b="1" dirty="0" smtClean="0">
                <a:latin typeface="Arial" charset="0"/>
              </a:rPr>
              <a:t>Zásada subsidiarity se vztahuje pouze na oblasti, na kterých se podílí jak EU, tak členské státy</a:t>
            </a:r>
            <a:r>
              <a:rPr kumimoji="1" lang="cs-CZ" sz="1200" dirty="0" smtClean="0">
                <a:latin typeface="Arial" charset="0"/>
              </a:rPr>
              <a:t>. Neuplatňuje se tudíž na oblasti, jež spadají do výlučné pravomoci EU nebo do výlučné vnitrostátní pravomoci. Avšak </a:t>
            </a:r>
            <a:r>
              <a:rPr kumimoji="1" lang="cs-CZ" sz="1200" b="1" dirty="0" smtClean="0">
                <a:latin typeface="Arial" charset="0"/>
              </a:rPr>
              <a:t>přesnou hranici rozdělení pravomocí určit nelze</a:t>
            </a:r>
            <a:r>
              <a:rPr kumimoji="1" lang="cs-CZ" sz="1200" dirty="0" smtClean="0">
                <a:latin typeface="Arial" charset="0"/>
              </a:rPr>
              <a:t>, a to například proto, že oblasti, na něž se vztahují pravomoci EU, mohou být na základě Smlouvy o EU rozšířeny, třeba v případě, kdy se činnost EU jeví za nezbytnou pro účely dosažení cílů stanovených Smlouvou. </a:t>
            </a:r>
          </a:p>
          <a:p>
            <a:endParaRPr kumimoji="1" lang="cs-CZ" sz="1200" b="1" kern="1200" dirty="0" smtClean="0">
              <a:solidFill>
                <a:schemeClr val="tx1"/>
              </a:solidFill>
              <a:effectLst/>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104241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kumimoji="1" lang="cs-CZ" b="1" dirty="0" smtClean="0">
                <a:latin typeface="Arial" charset="0"/>
              </a:rPr>
              <a:t>Vymezení výlučných pravomocí EU</a:t>
            </a:r>
            <a:r>
              <a:rPr kumimoji="1" lang="cs-CZ" dirty="0" smtClean="0">
                <a:latin typeface="Arial" charset="0"/>
              </a:rPr>
              <a:t> zůstává nadále problematické zejména z toho důvodu, že </a:t>
            </a:r>
            <a:r>
              <a:rPr kumimoji="1" lang="cs-CZ" b="1" dirty="0" smtClean="0">
                <a:latin typeface="Arial" charset="0"/>
              </a:rPr>
              <a:t>ve</a:t>
            </a:r>
            <a:r>
              <a:rPr kumimoji="1" lang="cs-CZ" dirty="0" smtClean="0">
                <a:latin typeface="Arial" charset="0"/>
              </a:rPr>
              <a:t> </a:t>
            </a:r>
            <a:r>
              <a:rPr kumimoji="1" lang="cs-CZ" b="1" dirty="0" smtClean="0">
                <a:latin typeface="Arial" charset="0"/>
              </a:rPr>
              <a:t>Smlouvách není zakotveno ve formě výčtu konkrétních oblastí, ale prostřednictví popisu činnosti EU v jednotlivých oblastech</a:t>
            </a:r>
            <a:r>
              <a:rPr kumimoji="1" lang="cs-CZ" dirty="0" smtClean="0">
                <a:latin typeface="Arial" charset="0"/>
              </a:rPr>
              <a:t>. </a:t>
            </a:r>
          </a:p>
          <a:p>
            <a:pPr algn="just"/>
            <a:endParaRPr kumimoji="1" lang="cs-CZ" dirty="0" smtClean="0">
              <a:latin typeface="Arial" charset="0"/>
            </a:endParaRPr>
          </a:p>
          <a:p>
            <a:pPr algn="just"/>
            <a:r>
              <a:rPr kumimoji="1" lang="cs-CZ" dirty="0" smtClean="0">
                <a:latin typeface="Arial" charset="0"/>
              </a:rPr>
              <a:t>Soudní dvůr Evropských společenství v řadě rozhodnutí vyplývajících ze Smluv definoval a uznal určité pravomoci za výlučné, nesestavil však konečný seznam takových pravomocí.</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84493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dirty="0" smtClean="0">
                <a:latin typeface="Arial" charset="0"/>
              </a:rPr>
              <a:t>Členské státy zásadu subsidiarity uplatňují při každém přenesení rozhodovacích pravomocí z národní na nadnárodní úroveň, přičemž se ptají: může být cílů v konkrétní oblasti dosaženo efektivněji na národní nebo nadnárodní úrovni? Podle odpovědi se pak zástupci členských států rozhodnou o objemu přenesených pravomocí v konkrétní oblasti.</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98076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spcBef>
                <a:spcPct val="30000"/>
              </a:spcBef>
              <a:defRPr/>
            </a:pPr>
            <a:r>
              <a:rPr kumimoji="1" lang="cs-CZ" sz="1200" dirty="0" smtClean="0">
                <a:latin typeface="Arial" charset="0"/>
              </a:rPr>
              <a:t>Princip subsidiarity není ovšem jediným rozhodovacím kritériem přenesení pravomocí na nadnárodní úroveň. Velkou roli mnohdy hraje politická ochota na národní úrovni dělit se o rozhodovací pravomoci s institucemi EU a dalšími členskými státy. </a:t>
            </a:r>
          </a:p>
          <a:p>
            <a:pPr lvl="0">
              <a:spcBef>
                <a:spcPct val="30000"/>
              </a:spcBef>
              <a:defRPr/>
            </a:pPr>
            <a:endParaRPr kumimoji="1" lang="cs-CZ" sz="1200" dirty="0" smtClean="0">
              <a:latin typeface="Arial" charset="0"/>
            </a:endParaRPr>
          </a:p>
          <a:p>
            <a:pPr lvl="0">
              <a:spcBef>
                <a:spcPct val="30000"/>
              </a:spcBef>
              <a:defRPr/>
            </a:pPr>
            <a:r>
              <a:rPr kumimoji="1" lang="cs-CZ" sz="1200" dirty="0" smtClean="0">
                <a:latin typeface="Arial" charset="0"/>
              </a:rPr>
              <a:t>Pokud bychom omezili rozhodování pouze na princip subsidiarity, výsledkem by pravděpodobně bylo přenesení pravomocí na nadnárodní úroveň i </a:t>
            </a:r>
            <a:r>
              <a:rPr kumimoji="1" lang="cs-CZ" sz="1200" b="1" dirty="0" smtClean="0">
                <a:latin typeface="Arial" charset="0"/>
              </a:rPr>
              <a:t>v oblasti zahraniční, obranné a bezpečností politiky</a:t>
            </a:r>
            <a:r>
              <a:rPr kumimoji="1" lang="cs-CZ" sz="1200" dirty="0" smtClean="0">
                <a:latin typeface="Arial" charset="0"/>
              </a:rPr>
              <a:t>. U obou politik existují silné argumenty pro formulaci společných postojů v oblasti zahraniční politiky za celou EU, resp. vytvoření společné evropské armády a systému jejího financování při nákupu vojenské techniky. Přesto je hledání společných postojů v oblasti zahraniční politiky složité, v případě snahy o vytvoření skutečné a funkční evropské armády téměř nemožné. V obou oblastech </a:t>
            </a:r>
            <a:r>
              <a:rPr kumimoji="1" lang="cs-CZ" sz="1200" b="1" dirty="0" smtClean="0">
                <a:latin typeface="Arial" charset="0"/>
              </a:rPr>
              <a:t>převládají národní zájmy a preference nad celoevropským prospěchem.</a:t>
            </a:r>
          </a:p>
          <a:p>
            <a:pPr lvl="0">
              <a:spcBef>
                <a:spcPct val="30000"/>
              </a:spcBef>
              <a:defRPr/>
            </a:pPr>
            <a:endParaRPr kumimoji="1" lang="cs-CZ" sz="1200" b="1" dirty="0" smtClean="0">
              <a:latin typeface="Arial" charset="0"/>
            </a:endParaRPr>
          </a:p>
          <a:p>
            <a:pPr lvl="0">
              <a:spcBef>
                <a:spcPct val="30000"/>
              </a:spcBef>
              <a:defRPr/>
            </a:pPr>
            <a:r>
              <a:rPr kumimoji="1" lang="cs-CZ" sz="1200" dirty="0" smtClean="0">
                <a:latin typeface="Arial" charset="0"/>
              </a:rPr>
              <a:t>Jak jistě tušíte, že jsou tyto politiky natolik citlivé z pohledu hájení národního zájmu, že jejich zařazení do výlučných nebo sdílených politik není v nejbližší době reálné, ačkoliv by to dávala z pohledu principu subsidiarity smysl.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848422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smtClean="0"/>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smtClean="0"/>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smtClean="0"/>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smtClean="0"/>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smtClean="0"/>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es.eu.in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businessinfo.cz/cs/clanky/socialni-politika-v-evropske-unii-5149.html#obno6" TargetMode="External"/><Relationship Id="rId3" Type="http://schemas.openxmlformats.org/officeDocument/2006/relationships/hyperlink" Target="https://www.businessinfo.cz/cs/clanky/socialni-politika-v-evropske-unii-5149.html#esc2" TargetMode="External"/><Relationship Id="rId7" Type="http://schemas.openxmlformats.org/officeDocument/2006/relationships/hyperlink" Target="https://www.businessinfo.cz/cs/clanky/socialni-politika-v-evropske-unii-5149.html#lis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businessinfo.cz/cs/clanky/socialni-politika-v-evropske-unii-5149.html#zele6" TargetMode="External"/><Relationship Id="rId5" Type="http://schemas.openxmlformats.org/officeDocument/2006/relationships/hyperlink" Target="https://www.businessinfo.cz/cs/clanky/socialni-politika-v-evropske-unii-5149.html#maa4" TargetMode="External"/><Relationship Id="rId4" Type="http://schemas.openxmlformats.org/officeDocument/2006/relationships/hyperlink" Target="https://www.businessinfo.cz/cs/clanky/socialni-politika-v-evropske-unii-5149.html#ch3" TargetMode="External"/><Relationship Id="rId9"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wikipedia.org/wiki/Kj%C3%B3tsk%C3%BD_protoko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ec.europa.eu/europe2020/europe-2020-in-a-nutshell/targets/index_cs.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cs.wikipedia.org/wiki/Kj%C3%B3tsk%C3%BD_protoko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businessinfo.cz/cs/clanky/energeticka-politika-eu-nastroje-5132.html#energeticka%20ucinnost" TargetMode="External"/><Relationship Id="rId3" Type="http://schemas.openxmlformats.org/officeDocument/2006/relationships/hyperlink" Target="https://www.businessinfo.cz/cs/clanky/energeticka-politika-eu-nastroje-5132.html#vyvoj" TargetMode="External"/><Relationship Id="rId7" Type="http://schemas.openxmlformats.org/officeDocument/2006/relationships/hyperlink" Target="https://www.businessinfo.cz/cs/clanky/energeticka-politika-eu-nastroje-5132.html#energeticka" TargetMode="External"/><Relationship Id="rId12"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businessinfo.cz/cs/clanky/energeticka-politika-eu-nastroje-5132.html#vnitrni" TargetMode="External"/><Relationship Id="rId11" Type="http://schemas.openxmlformats.org/officeDocument/2006/relationships/hyperlink" Target="https://www.businessinfo.cz/cs/clanky/energeticka-politika-eu-nastroje-5132.html#jaderna" TargetMode="External"/><Relationship Id="rId5" Type="http://schemas.openxmlformats.org/officeDocument/2006/relationships/hyperlink" Target="https://www.businessinfo.cz/cs/clanky/energeticka-politika-eu-nastroje-5132.html#energeticky" TargetMode="External"/><Relationship Id="rId10" Type="http://schemas.openxmlformats.org/officeDocument/2006/relationships/hyperlink" Target="https://www.businessinfo.cz/cs/clanky/energeticka-politika-eu-nastroje-5132.html#snizovani" TargetMode="External"/><Relationship Id="rId4" Type="http://schemas.openxmlformats.org/officeDocument/2006/relationships/hyperlink" Target="https://www.businessinfo.cz/cs/clanky/energeticka-politika-eu-nastroje-5132.html#cile" TargetMode="External"/><Relationship Id="rId9" Type="http://schemas.openxmlformats.org/officeDocument/2006/relationships/hyperlink" Target="https://www.businessinfo.cz/cs/clanky/energeticka-politika-eu-nastroje-5132.html#ochran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uropa.eu/newsroom/audiovisual_en" TargetMode="External"/><Relationship Id="rId7"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europeana.eu/portal/en" TargetMode="External"/><Relationship Id="rId5" Type="http://schemas.openxmlformats.org/officeDocument/2006/relationships/hyperlink" Target="http://www.eurolibnet.eu/3/26/" TargetMode="External"/><Relationship Id="rId4" Type="http://schemas.openxmlformats.org/officeDocument/2006/relationships/hyperlink" Target="http://www.theeuropeanlibrary.org/tel4/?locale=c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4" name="Nadpis 3"/>
          <p:cNvSpPr>
            <a:spLocks noGrp="1"/>
          </p:cNvSpPr>
          <p:nvPr>
            <p:ph type="title"/>
          </p:nvPr>
        </p:nvSpPr>
        <p:spPr/>
        <p:txBody>
          <a:bodyPr/>
          <a:lstStyle/>
          <a:p>
            <a:r>
              <a:rPr lang="cs-CZ" dirty="0" smtClean="0"/>
              <a:t>Úvod do koordinovaných politik</a:t>
            </a:r>
            <a:endParaRPr lang="cs-CZ" dirty="0"/>
          </a:p>
        </p:txBody>
      </p:sp>
      <p:sp>
        <p:nvSpPr>
          <p:cNvPr id="5" name="Podnadpis 4"/>
          <p:cNvSpPr>
            <a:spLocks noGrp="1"/>
          </p:cNvSpPr>
          <p:nvPr>
            <p:ph type="subTitle" idx="1"/>
          </p:nvPr>
        </p:nvSpPr>
        <p:spPr/>
        <p:txBody>
          <a:bodyPr/>
          <a:lstStyle/>
          <a:p>
            <a:r>
              <a:rPr lang="cs-CZ" dirty="0" smtClean="0"/>
              <a:t>Ing. Markéta Chaloupková</a:t>
            </a:r>
            <a:endParaRPr lang="cs-CZ" dirty="0"/>
          </a:p>
        </p:txBody>
      </p:sp>
    </p:spTree>
    <p:extLst>
      <p:ext uri="{BB962C8B-B14F-4D97-AF65-F5344CB8AC3E}">
        <p14:creationId xmlns:p14="http://schemas.microsoft.com/office/powerpoint/2010/main" val="281955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2623930" y="429976"/>
            <a:ext cx="6120020" cy="842234"/>
          </a:xfrm>
        </p:spPr>
        <p:txBody>
          <a:bodyPr/>
          <a:lstStyle/>
          <a:p>
            <a:pPr marL="324000" lvl="1" indent="0" algn="ctr">
              <a:buNone/>
            </a:pPr>
            <a:r>
              <a:rPr lang="cs-CZ" sz="3600" dirty="0" smtClean="0">
                <a:solidFill>
                  <a:schemeClr val="tx2"/>
                </a:solidFill>
              </a:rPr>
              <a:t>Politická vůle</a:t>
            </a:r>
            <a:r>
              <a:rPr lang="cs-CZ" sz="3600" dirty="0" smtClean="0"/>
              <a:t/>
            </a:r>
            <a:br>
              <a:rPr lang="cs-CZ" sz="3600" dirty="0" smtClean="0"/>
            </a:br>
            <a:r>
              <a:rPr lang="cs-CZ" sz="2000" b="0" dirty="0" smtClean="0">
                <a:solidFill>
                  <a:schemeClr val="tx2"/>
                </a:solidFill>
              </a:rPr>
              <a:t/>
            </a:r>
            <a:br>
              <a:rPr lang="cs-CZ" sz="2000" b="0" dirty="0" smtClean="0">
                <a:solidFill>
                  <a:schemeClr val="tx2"/>
                </a:solidFill>
              </a:rPr>
            </a:br>
            <a:r>
              <a:rPr lang="cs-CZ" sz="2000" dirty="0">
                <a:solidFill>
                  <a:schemeClr val="tx2"/>
                </a:solidFill>
              </a:rPr>
              <a:t/>
            </a:r>
            <a:br>
              <a:rPr lang="cs-CZ" sz="2000" dirty="0">
                <a:solidFill>
                  <a:schemeClr val="tx2"/>
                </a:solidFill>
              </a:rPr>
            </a:br>
            <a:r>
              <a:rPr lang="cs-CZ" sz="2000" dirty="0" smtClean="0">
                <a:solidFill>
                  <a:schemeClr val="tx2"/>
                </a:solidFill>
              </a:rPr>
              <a:t/>
            </a:r>
            <a:br>
              <a:rPr lang="cs-CZ" sz="2000" dirty="0" smtClean="0">
                <a:solidFill>
                  <a:schemeClr val="tx2"/>
                </a:solidFill>
              </a:rPr>
            </a:br>
            <a:endParaRPr lang="cs-CZ" dirty="0"/>
          </a:p>
        </p:txBody>
      </p:sp>
      <p:pic>
        <p:nvPicPr>
          <p:cNvPr id="5122"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925" y="1884744"/>
            <a:ext cx="5032075" cy="2936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14000" y="2380891"/>
            <a:ext cx="6625155" cy="2062103"/>
          </a:xfrm>
          <a:prstGeom prst="rect">
            <a:avLst/>
          </a:prstGeom>
          <a:noFill/>
        </p:spPr>
        <p:txBody>
          <a:bodyPr wrap="square" rtlCol="0">
            <a:spAutoFit/>
          </a:bodyPr>
          <a:lstStyle/>
          <a:p>
            <a:r>
              <a:rPr lang="cs-CZ" sz="3200" i="1" dirty="0" smtClean="0">
                <a:solidFill>
                  <a:srgbClr val="0000DC"/>
                </a:solidFill>
              </a:rPr>
              <a:t>„V oblasti zahraniční, ochranné a bezpečnostní politiky převládají národní zájmy a preference nad celoevropským prospěchem.“</a:t>
            </a:r>
            <a:endParaRPr lang="cs-CZ" sz="3200" i="1" dirty="0">
              <a:solidFill>
                <a:srgbClr val="0000DC"/>
              </a:solidFill>
            </a:endParaRPr>
          </a:p>
        </p:txBody>
      </p:sp>
    </p:spTree>
    <p:extLst>
      <p:ext uri="{BB962C8B-B14F-4D97-AF65-F5344CB8AC3E}">
        <p14:creationId xmlns:p14="http://schemas.microsoft.com/office/powerpoint/2010/main" val="129336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2156066" y="10269182"/>
            <a:ext cx="6162618" cy="188653"/>
          </a:xfrm>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5" name="Zástupný symbol pro obsah 4"/>
          <p:cNvSpPr>
            <a:spLocks noGrp="1"/>
          </p:cNvSpPr>
          <p:nvPr>
            <p:ph idx="1"/>
          </p:nvPr>
        </p:nvSpPr>
        <p:spPr>
          <a:xfrm>
            <a:off x="1355756" y="157100"/>
            <a:ext cx="8557405" cy="940627"/>
          </a:xfrm>
        </p:spPr>
        <p:txBody>
          <a:bodyPr/>
          <a:lstStyle/>
          <a:p>
            <a:pPr marL="324000" lvl="1" indent="0" algn="ctr">
              <a:buNone/>
            </a:pPr>
            <a:r>
              <a:rPr lang="cs-CZ" sz="3200" b="1" dirty="0" smtClean="0">
                <a:solidFill>
                  <a:schemeClr val="tx2"/>
                </a:solidFill>
              </a:rPr>
              <a:t>Asymetrické šoky: příklad z roku 1997</a:t>
            </a:r>
            <a:endParaRPr lang="cs-CZ" sz="3200" b="1" dirty="0">
              <a:solidFill>
                <a:schemeClr val="tx2"/>
              </a:solidFill>
            </a:endParaRPr>
          </a:p>
        </p:txBody>
      </p:sp>
      <p:pic>
        <p:nvPicPr>
          <p:cNvPr id="4" name="Obrázek 3"/>
          <p:cNvPicPr>
            <a:picLocks noChangeAspect="1"/>
          </p:cNvPicPr>
          <p:nvPr/>
        </p:nvPicPr>
        <p:blipFill>
          <a:blip r:embed="rId3"/>
          <a:stretch>
            <a:fillRect/>
          </a:stretch>
        </p:blipFill>
        <p:spPr>
          <a:xfrm>
            <a:off x="1984075" y="1097727"/>
            <a:ext cx="7300768" cy="4874534"/>
          </a:xfrm>
          <a:prstGeom prst="rect">
            <a:avLst/>
          </a:prstGeom>
        </p:spPr>
      </p:pic>
      <p:sp>
        <p:nvSpPr>
          <p:cNvPr id="9" name="Zástupný symbol pro zápatí 1"/>
          <p:cNvSpPr txBox="1">
            <a:spLocks/>
          </p:cNvSpPr>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mtClean="0"/>
              <a:t>MPR_EUIP Evropská unie - instituce a právo</a:t>
            </a:r>
            <a:endParaRPr lang="cs-CZ" dirty="0"/>
          </a:p>
        </p:txBody>
      </p:sp>
    </p:spTree>
    <p:extLst>
      <p:ext uri="{BB962C8B-B14F-4D97-AF65-F5344CB8AC3E}">
        <p14:creationId xmlns:p14="http://schemas.microsoft.com/office/powerpoint/2010/main" val="3422034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pic>
        <p:nvPicPr>
          <p:cNvPr id="7170"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 y="1263236"/>
            <a:ext cx="11325135" cy="4617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4210050" y="330975"/>
            <a:ext cx="5115750" cy="584775"/>
          </a:xfrm>
          <a:prstGeom prst="rect">
            <a:avLst/>
          </a:prstGeom>
          <a:noFill/>
        </p:spPr>
        <p:txBody>
          <a:bodyPr wrap="square" rtlCol="0">
            <a:spAutoFit/>
          </a:bodyPr>
          <a:lstStyle/>
          <a:p>
            <a:r>
              <a:rPr lang="cs-CZ" sz="3200" b="1" dirty="0" smtClean="0">
                <a:solidFill>
                  <a:srgbClr val="0000DC"/>
                </a:solidFill>
              </a:rPr>
              <a:t>Společná armáda?</a:t>
            </a:r>
            <a:endParaRPr lang="cs-CZ" sz="3200" b="1" dirty="0">
              <a:solidFill>
                <a:srgbClr val="0000DC"/>
              </a:solidFill>
            </a:endParaRPr>
          </a:p>
        </p:txBody>
      </p:sp>
    </p:spTree>
    <p:extLst>
      <p:ext uri="{BB962C8B-B14F-4D97-AF65-F5344CB8AC3E}">
        <p14:creationId xmlns:p14="http://schemas.microsoft.com/office/powerpoint/2010/main" val="66527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720000"/>
            <a:ext cx="10753200" cy="811620"/>
          </a:xfrm>
        </p:spPr>
        <p:txBody>
          <a:bodyPr/>
          <a:lstStyle/>
          <a:p>
            <a:pPr algn="ctr"/>
            <a:r>
              <a:rPr lang="cs-CZ" sz="3600" dirty="0"/>
              <a:t>Dělba pravomocí mezi EU a členské státy </a:t>
            </a:r>
          </a:p>
        </p:txBody>
      </p:sp>
      <p:sp>
        <p:nvSpPr>
          <p:cNvPr id="5" name="Zástupný symbol pro obsah 4"/>
          <p:cNvSpPr>
            <a:spLocks noGrp="1"/>
          </p:cNvSpPr>
          <p:nvPr>
            <p:ph idx="1"/>
          </p:nvPr>
        </p:nvSpPr>
        <p:spPr>
          <a:xfrm>
            <a:off x="2260121" y="2408889"/>
            <a:ext cx="7401990" cy="1705584"/>
          </a:xfrm>
        </p:spPr>
        <p:txBody>
          <a:bodyPr/>
          <a:lstStyle/>
          <a:p>
            <a:pPr marL="529200" indent="-457200" algn="just">
              <a:buAutoNum type="arabicParenR"/>
            </a:pPr>
            <a:r>
              <a:rPr lang="cs-CZ" sz="3200" dirty="0" smtClean="0">
                <a:solidFill>
                  <a:schemeClr val="tx2"/>
                </a:solidFill>
              </a:rPr>
              <a:t>Výlučné pravomoci</a:t>
            </a:r>
          </a:p>
          <a:p>
            <a:pPr marL="529200" indent="-457200" algn="just">
              <a:buAutoNum type="arabicParenR"/>
            </a:pPr>
            <a:r>
              <a:rPr lang="cs-CZ" sz="3200" dirty="0" smtClean="0">
                <a:solidFill>
                  <a:schemeClr val="tx2"/>
                </a:solidFill>
              </a:rPr>
              <a:t>Sdílené pravomoci</a:t>
            </a:r>
          </a:p>
          <a:p>
            <a:pPr marL="529200" indent="-457200" algn="just">
              <a:buAutoNum type="arabicParenR"/>
            </a:pPr>
            <a:r>
              <a:rPr lang="cs-CZ" sz="3200" dirty="0" smtClean="0">
                <a:solidFill>
                  <a:schemeClr val="tx2"/>
                </a:solidFill>
              </a:rPr>
              <a:t>Koordinační, podpůrné a doplňkové</a:t>
            </a:r>
          </a:p>
        </p:txBody>
      </p:sp>
    </p:spTree>
    <p:extLst>
      <p:ext uri="{BB962C8B-B14F-4D97-AF65-F5344CB8AC3E}">
        <p14:creationId xmlns:p14="http://schemas.microsoft.com/office/powerpoint/2010/main" val="1009408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5" name="Zástupný symbol pro obsah 4"/>
          <p:cNvSpPr>
            <a:spLocks noGrp="1"/>
          </p:cNvSpPr>
          <p:nvPr>
            <p:ph idx="1"/>
          </p:nvPr>
        </p:nvSpPr>
        <p:spPr>
          <a:xfrm>
            <a:off x="1293962" y="1983420"/>
            <a:ext cx="9926488" cy="523143"/>
          </a:xfrm>
        </p:spPr>
        <p:txBody>
          <a:bodyPr/>
          <a:lstStyle/>
          <a:p>
            <a:pPr marL="72000" indent="0" algn="just">
              <a:buNone/>
            </a:pPr>
            <a:r>
              <a:rPr lang="cs-CZ" sz="2400" dirty="0" smtClean="0"/>
              <a:t>- definovány </a:t>
            </a:r>
            <a:r>
              <a:rPr lang="cs-CZ" sz="2400" dirty="0"/>
              <a:t>v článku 2 Smlouvy o fungování EU definovány: </a:t>
            </a:r>
          </a:p>
          <a:p>
            <a:pPr marL="72000" indent="0" algn="just">
              <a:buNone/>
            </a:pPr>
            <a:endParaRPr lang="cs-CZ" sz="2400" dirty="0">
              <a:solidFill>
                <a:schemeClr val="tx2"/>
              </a:solidFill>
            </a:endParaRPr>
          </a:p>
          <a:p>
            <a:pPr marL="72000" indent="0" algn="just">
              <a:buNone/>
            </a:pPr>
            <a:endParaRPr lang="cs-CZ" sz="2400" dirty="0" smtClean="0">
              <a:solidFill>
                <a:schemeClr val="tx2"/>
              </a:solidFill>
            </a:endParaRPr>
          </a:p>
        </p:txBody>
      </p:sp>
      <p:sp>
        <p:nvSpPr>
          <p:cNvPr id="7" name="Nadpis 6"/>
          <p:cNvSpPr>
            <a:spLocks noGrp="1"/>
          </p:cNvSpPr>
          <p:nvPr>
            <p:ph type="title"/>
          </p:nvPr>
        </p:nvSpPr>
        <p:spPr/>
        <p:txBody>
          <a:bodyPr/>
          <a:lstStyle/>
          <a:p>
            <a:r>
              <a:rPr lang="cs-CZ" sz="3200" dirty="0" smtClean="0"/>
              <a:t>1) Výlučné </a:t>
            </a:r>
            <a:r>
              <a:rPr lang="cs-CZ" sz="3200" dirty="0"/>
              <a:t>politiky</a:t>
            </a:r>
            <a:br>
              <a:rPr lang="cs-CZ" sz="3200" dirty="0"/>
            </a:br>
            <a:endParaRPr lang="cs-CZ" sz="3200" dirty="0"/>
          </a:p>
        </p:txBody>
      </p:sp>
      <p:sp>
        <p:nvSpPr>
          <p:cNvPr id="6" name="TextovéPole 5"/>
          <p:cNvSpPr txBox="1"/>
          <p:nvPr/>
        </p:nvSpPr>
        <p:spPr>
          <a:xfrm>
            <a:off x="1000664" y="2898475"/>
            <a:ext cx="9437298" cy="1569660"/>
          </a:xfrm>
          <a:prstGeom prst="rect">
            <a:avLst/>
          </a:prstGeom>
          <a:noFill/>
        </p:spPr>
        <p:txBody>
          <a:bodyPr wrap="square" rtlCol="0">
            <a:spAutoFit/>
          </a:bodyPr>
          <a:lstStyle/>
          <a:p>
            <a:pPr algn="just"/>
            <a:r>
              <a:rPr lang="cs-CZ" i="1" dirty="0" smtClean="0">
                <a:solidFill>
                  <a:srgbClr val="0000DC"/>
                </a:solidFill>
              </a:rPr>
              <a:t>„Svěřují-li v určité oblasti Smlouvy Unii výlučnou pravomoc, může pouze Unie vytvářet a přijímat právně závazné akty s členské státy tak mohou činit pouze tehdy, jsou-li k tomu Unií zmocněny nebo provádějí-li akty Unie.“</a:t>
            </a:r>
            <a:endParaRPr lang="cs-CZ" i="1" dirty="0">
              <a:solidFill>
                <a:srgbClr val="0000DC"/>
              </a:solidFill>
            </a:endParaRPr>
          </a:p>
        </p:txBody>
      </p:sp>
    </p:spTree>
    <p:extLst>
      <p:ext uri="{BB962C8B-B14F-4D97-AF65-F5344CB8AC3E}">
        <p14:creationId xmlns:p14="http://schemas.microsoft.com/office/powerpoint/2010/main" val="721484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5" name="Zástupný symbol pro obsah 4"/>
          <p:cNvSpPr>
            <a:spLocks noGrp="1"/>
          </p:cNvSpPr>
          <p:nvPr>
            <p:ph idx="1"/>
          </p:nvPr>
        </p:nvSpPr>
        <p:spPr>
          <a:xfrm>
            <a:off x="846375" y="2423893"/>
            <a:ext cx="10500450" cy="3930107"/>
          </a:xfrm>
        </p:spPr>
        <p:txBody>
          <a:bodyPr/>
          <a:lstStyle/>
          <a:p>
            <a:r>
              <a:rPr lang="cs-CZ" sz="2000" dirty="0"/>
              <a:t>celní unie</a:t>
            </a:r>
          </a:p>
          <a:p>
            <a:r>
              <a:rPr lang="cs-CZ" sz="2000" dirty="0"/>
              <a:t>stanovení pravidel hospodářské soutěže nezbytných pro fungování vnitřního trhu</a:t>
            </a:r>
          </a:p>
          <a:p>
            <a:r>
              <a:rPr lang="cs-CZ" sz="2000" dirty="0"/>
              <a:t>měnová politika pro členské státy, jejichž měnou je euro</a:t>
            </a:r>
          </a:p>
          <a:p>
            <a:r>
              <a:rPr lang="cs-CZ" sz="2000" dirty="0"/>
              <a:t>zachování biologických mořských zdrojů v rámci společné rybářské politiky</a:t>
            </a:r>
          </a:p>
          <a:p>
            <a:r>
              <a:rPr lang="cs-CZ" sz="2000" dirty="0"/>
              <a:t>společná obchodní politika</a:t>
            </a:r>
          </a:p>
          <a:p>
            <a:pPr marL="72000" indent="0" algn="just">
              <a:buNone/>
            </a:pPr>
            <a:endParaRPr lang="cs-CZ" sz="2000" dirty="0" smtClean="0">
              <a:solidFill>
                <a:schemeClr val="tx2"/>
              </a:solidFill>
            </a:endParaRPr>
          </a:p>
        </p:txBody>
      </p:sp>
      <p:sp>
        <p:nvSpPr>
          <p:cNvPr id="7" name="Nadpis 6"/>
          <p:cNvSpPr>
            <a:spLocks noGrp="1"/>
          </p:cNvSpPr>
          <p:nvPr>
            <p:ph type="title"/>
          </p:nvPr>
        </p:nvSpPr>
        <p:spPr/>
        <p:txBody>
          <a:bodyPr/>
          <a:lstStyle/>
          <a:p>
            <a:r>
              <a:rPr lang="cs-CZ" dirty="0" smtClean="0"/>
              <a:t>Výlučné pravomoci</a:t>
            </a:r>
            <a:endParaRPr lang="cs-CZ" dirty="0"/>
          </a:p>
        </p:txBody>
      </p:sp>
    </p:spTree>
    <p:extLst>
      <p:ext uri="{BB962C8B-B14F-4D97-AF65-F5344CB8AC3E}">
        <p14:creationId xmlns:p14="http://schemas.microsoft.com/office/powerpoint/2010/main" val="1291188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smtClean="0"/>
              <a:t>2) Sdílené politiky</a:t>
            </a:r>
            <a:endParaRPr lang="cs-CZ" dirty="0"/>
          </a:p>
        </p:txBody>
      </p:sp>
      <p:sp>
        <p:nvSpPr>
          <p:cNvPr id="5" name="Zástupný symbol pro obsah 4"/>
          <p:cNvSpPr>
            <a:spLocks noGrp="1"/>
          </p:cNvSpPr>
          <p:nvPr>
            <p:ph idx="1"/>
          </p:nvPr>
        </p:nvSpPr>
        <p:spPr>
          <a:xfrm>
            <a:off x="590550" y="1597269"/>
            <a:ext cx="10882650" cy="460131"/>
          </a:xfrm>
        </p:spPr>
        <p:txBody>
          <a:bodyPr/>
          <a:lstStyle/>
          <a:p>
            <a:pPr algn="just"/>
            <a:r>
              <a:rPr lang="cs-CZ" sz="2000" dirty="0"/>
              <a:t>definované</a:t>
            </a:r>
            <a:r>
              <a:rPr lang="cs-CZ" sz="2000" b="1" dirty="0"/>
              <a:t> </a:t>
            </a:r>
            <a:r>
              <a:rPr lang="cs-CZ" sz="2000" dirty="0"/>
              <a:t>v třetím odstavci článku 2 Smlouvy o fungování EU definovány:</a:t>
            </a:r>
            <a:r>
              <a:rPr lang="cs-CZ" sz="2000" i="1" dirty="0"/>
              <a:t> </a:t>
            </a:r>
          </a:p>
          <a:p>
            <a:pPr marL="0" indent="0" algn="just">
              <a:buNone/>
            </a:pPr>
            <a:endParaRPr lang="cs-CZ" sz="1600" i="1" dirty="0"/>
          </a:p>
          <a:p>
            <a:pPr marL="324000" lvl="1" indent="0">
              <a:buNone/>
            </a:pPr>
            <a:endParaRPr lang="cs-CZ" sz="800" dirty="0" smtClean="0"/>
          </a:p>
          <a:p>
            <a:pPr marL="324000" lvl="1" indent="0">
              <a:buNone/>
            </a:pPr>
            <a:endParaRPr lang="cs-CZ" sz="1000" dirty="0">
              <a:solidFill>
                <a:schemeClr val="tx2"/>
              </a:solidFill>
            </a:endParaRPr>
          </a:p>
        </p:txBody>
      </p:sp>
      <p:sp>
        <p:nvSpPr>
          <p:cNvPr id="6" name="Obdélník 5"/>
          <p:cNvSpPr/>
          <p:nvPr/>
        </p:nvSpPr>
        <p:spPr>
          <a:xfrm>
            <a:off x="666000" y="2914413"/>
            <a:ext cx="10432800" cy="1938992"/>
          </a:xfrm>
          <a:prstGeom prst="rect">
            <a:avLst/>
          </a:prstGeom>
        </p:spPr>
        <p:txBody>
          <a:bodyPr wrap="square">
            <a:spAutoFit/>
          </a:bodyPr>
          <a:lstStyle/>
          <a:p>
            <a:pPr lvl="0" algn="just">
              <a:spcBef>
                <a:spcPct val="30000"/>
              </a:spcBef>
              <a:defRPr/>
            </a:pPr>
            <a:r>
              <a:rPr kumimoji="1" lang="cs-CZ" i="1" dirty="0" smtClean="0">
                <a:solidFill>
                  <a:srgbClr val="0000DC"/>
                </a:solidFill>
                <a:latin typeface="Arial" charset="0"/>
              </a:rPr>
              <a:t>„Svěřují-li v určité oblasti Smlouvy Unii pravomoc sdílenou s členskými státy, mohou v této oblasti vytvářet a přijímat právně závazné akty Unie i členské státy. Členské státy vykonávají svou pravomoc v rozsahu, v jakém ji Unie nevykonala. Členské státy opět vykonávají svou pravomoc v rozsahu, v jakém se Unie rozhodla svou pravomoc přestat vykonávat.“</a:t>
            </a:r>
            <a:endParaRPr kumimoji="1" lang="cs-CZ" i="1" dirty="0">
              <a:solidFill>
                <a:srgbClr val="0000DC"/>
              </a:solidFill>
              <a:latin typeface="Arial" charset="0"/>
            </a:endParaRPr>
          </a:p>
        </p:txBody>
      </p:sp>
    </p:spTree>
    <p:extLst>
      <p:ext uri="{BB962C8B-B14F-4D97-AF65-F5344CB8AC3E}">
        <p14:creationId xmlns:p14="http://schemas.microsoft.com/office/powerpoint/2010/main" val="203630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smtClean="0"/>
              <a:t>Sdílené pravomoci</a:t>
            </a:r>
            <a:endParaRPr lang="cs-CZ" dirty="0"/>
          </a:p>
        </p:txBody>
      </p:sp>
      <p:sp>
        <p:nvSpPr>
          <p:cNvPr id="5" name="Zástupný symbol pro obsah 4"/>
          <p:cNvSpPr>
            <a:spLocks noGrp="1"/>
          </p:cNvSpPr>
          <p:nvPr>
            <p:ph idx="1"/>
          </p:nvPr>
        </p:nvSpPr>
        <p:spPr>
          <a:xfrm>
            <a:off x="655275" y="1485900"/>
            <a:ext cx="10882650" cy="5219700"/>
          </a:xfrm>
        </p:spPr>
        <p:txBody>
          <a:bodyPr/>
          <a:lstStyle/>
          <a:p>
            <a:r>
              <a:rPr lang="cs-CZ" sz="1800" dirty="0"/>
              <a:t>vnitřní trh</a:t>
            </a:r>
          </a:p>
          <a:p>
            <a:r>
              <a:rPr lang="cs-CZ" sz="1800" dirty="0"/>
              <a:t>sociální politika</a:t>
            </a:r>
          </a:p>
          <a:p>
            <a:r>
              <a:rPr lang="cs-CZ" sz="1800" dirty="0"/>
              <a:t>hospodářská, sociální a územní soudržnost</a:t>
            </a:r>
          </a:p>
          <a:p>
            <a:r>
              <a:rPr lang="cs-CZ" sz="1800" dirty="0"/>
              <a:t>zemědělství a rybolov, vyjma zachování biologických mořských zdrojů</a:t>
            </a:r>
          </a:p>
          <a:p>
            <a:r>
              <a:rPr lang="cs-CZ" sz="1800" dirty="0"/>
              <a:t>životní prostředí</a:t>
            </a:r>
          </a:p>
          <a:p>
            <a:r>
              <a:rPr lang="cs-CZ" sz="1800" dirty="0"/>
              <a:t>ochrana spotřebitele</a:t>
            </a:r>
          </a:p>
          <a:p>
            <a:r>
              <a:rPr lang="cs-CZ" sz="1800" dirty="0"/>
              <a:t>doprava</a:t>
            </a:r>
          </a:p>
          <a:p>
            <a:r>
              <a:rPr lang="cs-CZ" sz="1800" dirty="0"/>
              <a:t>transevropské sítě</a:t>
            </a:r>
          </a:p>
          <a:p>
            <a:r>
              <a:rPr lang="cs-CZ" sz="1800" dirty="0"/>
              <a:t>energetika</a:t>
            </a:r>
          </a:p>
          <a:p>
            <a:r>
              <a:rPr lang="cs-CZ" sz="1800" dirty="0"/>
              <a:t>prostor svobody, bezpečnosti a práva</a:t>
            </a:r>
          </a:p>
          <a:p>
            <a:pPr marL="324000" lvl="1" indent="0">
              <a:buNone/>
            </a:pPr>
            <a:endParaRPr lang="cs-CZ" sz="700" dirty="0">
              <a:solidFill>
                <a:schemeClr val="tx2"/>
              </a:solidFill>
            </a:endParaRPr>
          </a:p>
        </p:txBody>
      </p:sp>
    </p:spTree>
    <p:extLst>
      <p:ext uri="{BB962C8B-B14F-4D97-AF65-F5344CB8AC3E}">
        <p14:creationId xmlns:p14="http://schemas.microsoft.com/office/powerpoint/2010/main" val="147807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algn="just"/>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pPr algn="just"/>
            <a:fld id="{0970407D-EE58-4A0B-824B-1D3AE42DD9CF}" type="slidenum">
              <a:rPr lang="cs-CZ" altLang="cs-CZ" smtClean="0"/>
              <a:pPr algn="just"/>
              <a:t>18</a:t>
            </a:fld>
            <a:endParaRPr lang="cs-CZ" altLang="cs-CZ" dirty="0"/>
          </a:p>
        </p:txBody>
      </p:sp>
      <p:sp>
        <p:nvSpPr>
          <p:cNvPr id="4" name="Nadpis 3"/>
          <p:cNvSpPr>
            <a:spLocks noGrp="1"/>
          </p:cNvSpPr>
          <p:nvPr>
            <p:ph type="title"/>
          </p:nvPr>
        </p:nvSpPr>
        <p:spPr/>
        <p:txBody>
          <a:bodyPr/>
          <a:lstStyle/>
          <a:p>
            <a:pPr marL="72000" indent="0" algn="just">
              <a:buNone/>
            </a:pPr>
            <a:r>
              <a:rPr lang="cs-CZ" sz="3200" dirty="0" smtClean="0"/>
              <a:t>3) </a:t>
            </a:r>
            <a:r>
              <a:rPr lang="cs-CZ" sz="3200" dirty="0" err="1" smtClean="0"/>
              <a:t>Doplňkové-koordinační</a:t>
            </a:r>
            <a:r>
              <a:rPr lang="cs-CZ" sz="3200" dirty="0" smtClean="0"/>
              <a:t> politiky</a:t>
            </a:r>
            <a:endParaRPr lang="cs-CZ" sz="3200" dirty="0"/>
          </a:p>
        </p:txBody>
      </p:sp>
      <p:sp>
        <p:nvSpPr>
          <p:cNvPr id="5" name="Zástupný symbol pro obsah 4"/>
          <p:cNvSpPr>
            <a:spLocks noGrp="1"/>
          </p:cNvSpPr>
          <p:nvPr>
            <p:ph idx="1"/>
          </p:nvPr>
        </p:nvSpPr>
        <p:spPr>
          <a:xfrm>
            <a:off x="666000" y="1441314"/>
            <a:ext cx="10807200" cy="504610"/>
          </a:xfrm>
        </p:spPr>
        <p:txBody>
          <a:bodyPr/>
          <a:lstStyle/>
          <a:p>
            <a:pPr marL="72000" indent="0" algn="just">
              <a:buNone/>
            </a:pPr>
            <a:r>
              <a:rPr lang="cs-CZ" sz="1800" dirty="0" smtClean="0"/>
              <a:t>- </a:t>
            </a:r>
            <a:r>
              <a:rPr lang="cs-CZ" sz="2000" dirty="0" smtClean="0"/>
              <a:t>Definované </a:t>
            </a:r>
            <a:r>
              <a:rPr lang="cs-CZ" sz="2000" dirty="0"/>
              <a:t>ve třetím a pátém odstavci článku 2 Smlouvy o fungování EU:</a:t>
            </a:r>
          </a:p>
          <a:p>
            <a:pPr marL="324000" lvl="1" indent="0" algn="just">
              <a:buNone/>
            </a:pPr>
            <a:endParaRPr lang="cs-CZ" sz="1000" dirty="0" smtClean="0"/>
          </a:p>
          <a:p>
            <a:pPr marL="324000" lvl="1" indent="0" algn="just">
              <a:buNone/>
            </a:pPr>
            <a:endParaRPr lang="cs-CZ" sz="1100" dirty="0">
              <a:solidFill>
                <a:schemeClr val="tx2"/>
              </a:solidFill>
            </a:endParaRPr>
          </a:p>
        </p:txBody>
      </p:sp>
      <p:sp>
        <p:nvSpPr>
          <p:cNvPr id="6" name="Obdélník 5"/>
          <p:cNvSpPr/>
          <p:nvPr/>
        </p:nvSpPr>
        <p:spPr>
          <a:xfrm>
            <a:off x="540000" y="2544973"/>
            <a:ext cx="11059200" cy="2677656"/>
          </a:xfrm>
          <a:prstGeom prst="rect">
            <a:avLst/>
          </a:prstGeom>
        </p:spPr>
        <p:txBody>
          <a:bodyPr wrap="square">
            <a:spAutoFit/>
          </a:bodyPr>
          <a:lstStyle/>
          <a:p>
            <a:pPr algn="just"/>
            <a:r>
              <a:rPr kumimoji="1" lang="cs-CZ" i="1" dirty="0" smtClean="0">
                <a:solidFill>
                  <a:srgbClr val="0000DC"/>
                </a:solidFill>
                <a:latin typeface="Arial" charset="0"/>
              </a:rPr>
              <a:t>„Členské státy koordinují své hospodářské politiky a politiky zaměstnanosti v souladu s úpravou uvedenou v této smlouvě, k jejímuž stanovení má pravomoc Unie. V některých oblastech a za podmínek stanovených Smlouvami má Unie pravomoc provádět činnosti, jimiž podporuje, koordinuje nebo doplňuje činnosti členských států, aniž by přitom v těchto oblastech nahrazovala jejich pravomoc. Právně závazné akty Unie přijaté na základě ustanovení Smluv, která se týkají těchto oblastí, nesmějí harmonizovat právní předpisy členských států.“</a:t>
            </a:r>
            <a:endParaRPr kumimoji="1" lang="cs-CZ" i="1" dirty="0">
              <a:solidFill>
                <a:srgbClr val="0000DC"/>
              </a:solidFill>
              <a:latin typeface="Arial" charset="0"/>
            </a:endParaRPr>
          </a:p>
        </p:txBody>
      </p:sp>
    </p:spTree>
    <p:extLst>
      <p:ext uri="{BB962C8B-B14F-4D97-AF65-F5344CB8AC3E}">
        <p14:creationId xmlns:p14="http://schemas.microsoft.com/office/powerpoint/2010/main" val="3577918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1966823" y="514350"/>
            <a:ext cx="9573052" cy="883014"/>
          </a:xfrm>
        </p:spPr>
        <p:txBody>
          <a:bodyPr/>
          <a:lstStyle/>
          <a:p>
            <a:r>
              <a:rPr lang="cs-CZ" sz="3200" dirty="0" err="1"/>
              <a:t>Doplňkové-koordinační</a:t>
            </a:r>
            <a:r>
              <a:rPr lang="cs-CZ" sz="3200" dirty="0"/>
              <a:t> pravomoci</a:t>
            </a:r>
            <a:br>
              <a:rPr lang="cs-CZ" sz="3200" dirty="0"/>
            </a:br>
            <a:endParaRPr lang="cs-CZ" sz="3200" dirty="0"/>
          </a:p>
        </p:txBody>
      </p:sp>
      <p:sp>
        <p:nvSpPr>
          <p:cNvPr id="6" name="Obdélník 5"/>
          <p:cNvSpPr/>
          <p:nvPr/>
        </p:nvSpPr>
        <p:spPr>
          <a:xfrm>
            <a:off x="1966823" y="1740949"/>
            <a:ext cx="9287822" cy="3600986"/>
          </a:xfrm>
          <a:prstGeom prst="rect">
            <a:avLst/>
          </a:prstGeom>
        </p:spPr>
        <p:txBody>
          <a:bodyPr wrap="square">
            <a:spAutoFit/>
          </a:bodyPr>
          <a:lstStyle/>
          <a:p>
            <a:pPr marL="342900" lvl="0" indent="-342900" algn="just">
              <a:spcBef>
                <a:spcPct val="30000"/>
              </a:spcBef>
              <a:buFontTx/>
              <a:buChar char="-"/>
              <a:defRPr/>
            </a:pPr>
            <a:r>
              <a:rPr kumimoji="1" lang="cs-CZ" sz="2000" dirty="0" smtClean="0">
                <a:latin typeface="Arial" charset="0"/>
              </a:rPr>
              <a:t>Ochrana a zlepšování lidského zdraví</a:t>
            </a:r>
          </a:p>
          <a:p>
            <a:pPr marL="342900" lvl="0" indent="-342900" algn="just">
              <a:spcBef>
                <a:spcPct val="30000"/>
              </a:spcBef>
              <a:buFontTx/>
              <a:buChar char="-"/>
              <a:defRPr/>
            </a:pPr>
            <a:r>
              <a:rPr kumimoji="1" lang="cs-CZ" sz="2000" dirty="0" smtClean="0">
                <a:latin typeface="Arial" charset="0"/>
              </a:rPr>
              <a:t>Průmysl</a:t>
            </a:r>
          </a:p>
          <a:p>
            <a:pPr marL="342900" lvl="0" indent="-342900" algn="just">
              <a:spcBef>
                <a:spcPct val="30000"/>
              </a:spcBef>
              <a:buFontTx/>
              <a:buChar char="-"/>
              <a:defRPr/>
            </a:pPr>
            <a:r>
              <a:rPr kumimoji="1" lang="cs-CZ" sz="2000" dirty="0" smtClean="0">
                <a:latin typeface="Arial" charset="0"/>
              </a:rPr>
              <a:t>Kultura</a:t>
            </a:r>
          </a:p>
          <a:p>
            <a:pPr marL="342900" lvl="0" indent="-342900" algn="just">
              <a:spcBef>
                <a:spcPct val="30000"/>
              </a:spcBef>
              <a:buFontTx/>
              <a:buChar char="-"/>
              <a:defRPr/>
            </a:pPr>
            <a:r>
              <a:rPr kumimoji="1" lang="cs-CZ" sz="2000" dirty="0" smtClean="0">
                <a:latin typeface="Arial" charset="0"/>
              </a:rPr>
              <a:t>Cestovní ruch</a:t>
            </a:r>
          </a:p>
          <a:p>
            <a:pPr marL="342900" lvl="0" indent="-342900" algn="just">
              <a:spcBef>
                <a:spcPct val="30000"/>
              </a:spcBef>
              <a:buFontTx/>
              <a:buChar char="-"/>
              <a:defRPr/>
            </a:pPr>
            <a:r>
              <a:rPr kumimoji="1" lang="cs-CZ" sz="2000" dirty="0" smtClean="0">
                <a:latin typeface="Arial" charset="0"/>
              </a:rPr>
              <a:t>Všeobecné vzdělávání</a:t>
            </a:r>
          </a:p>
          <a:p>
            <a:pPr marL="342900" lvl="0" indent="-342900" algn="just">
              <a:spcBef>
                <a:spcPct val="30000"/>
              </a:spcBef>
              <a:buFontTx/>
              <a:buChar char="-"/>
              <a:defRPr/>
            </a:pPr>
            <a:r>
              <a:rPr kumimoji="1" lang="cs-CZ" sz="2000" dirty="0" smtClean="0">
                <a:latin typeface="Arial" charset="0"/>
              </a:rPr>
              <a:t>Odborné vzdělávání</a:t>
            </a:r>
          </a:p>
          <a:p>
            <a:pPr marL="342900" lvl="0" indent="-342900" algn="just">
              <a:spcBef>
                <a:spcPct val="30000"/>
              </a:spcBef>
              <a:buFontTx/>
              <a:buChar char="-"/>
              <a:defRPr/>
            </a:pPr>
            <a:r>
              <a:rPr kumimoji="1" lang="cs-CZ" sz="2000" dirty="0" smtClean="0">
                <a:latin typeface="Arial" charset="0"/>
              </a:rPr>
              <a:t>Civilní ochrana</a:t>
            </a:r>
          </a:p>
          <a:p>
            <a:pPr marL="342900" lvl="0" indent="-342900" algn="just">
              <a:spcBef>
                <a:spcPct val="30000"/>
              </a:spcBef>
              <a:buFontTx/>
              <a:buChar char="-"/>
              <a:defRPr/>
            </a:pPr>
            <a:r>
              <a:rPr kumimoji="1" lang="cs-CZ" sz="2000" dirty="0" smtClean="0">
                <a:latin typeface="Arial" charset="0"/>
              </a:rPr>
              <a:t>Správní spolupráce</a:t>
            </a:r>
          </a:p>
          <a:p>
            <a:pPr marL="342900" lvl="0" indent="-342900" algn="just">
              <a:spcBef>
                <a:spcPct val="30000"/>
              </a:spcBef>
              <a:buFontTx/>
              <a:buChar char="-"/>
              <a:defRPr/>
            </a:pPr>
            <a:r>
              <a:rPr kumimoji="1" lang="cs-CZ" sz="2000" dirty="0" smtClean="0">
                <a:latin typeface="Arial" charset="0"/>
              </a:rPr>
              <a:t>Mládež a sport</a:t>
            </a:r>
            <a:endParaRPr kumimoji="1" lang="cs-CZ" sz="2000" dirty="0">
              <a:latin typeface="Arial" charset="0"/>
            </a:endParaRPr>
          </a:p>
        </p:txBody>
      </p:sp>
    </p:spTree>
    <p:extLst>
      <p:ext uri="{BB962C8B-B14F-4D97-AF65-F5344CB8AC3E}">
        <p14:creationId xmlns:p14="http://schemas.microsoft.com/office/powerpoint/2010/main" val="130088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pPr algn="ctr"/>
            <a:r>
              <a:rPr lang="cs-CZ" dirty="0" smtClean="0"/>
              <a:t>Obsah dnešní přednášky</a:t>
            </a:r>
            <a:endParaRPr lang="cs-CZ" dirty="0"/>
          </a:p>
        </p:txBody>
      </p:sp>
      <p:sp>
        <p:nvSpPr>
          <p:cNvPr id="5" name="Zástupný symbol pro obsah 4"/>
          <p:cNvSpPr>
            <a:spLocks noGrp="1"/>
          </p:cNvSpPr>
          <p:nvPr>
            <p:ph idx="1"/>
          </p:nvPr>
        </p:nvSpPr>
        <p:spPr>
          <a:xfrm>
            <a:off x="4747260" y="1905000"/>
            <a:ext cx="7126292" cy="3533775"/>
          </a:xfrm>
        </p:spPr>
        <p:txBody>
          <a:bodyPr/>
          <a:lstStyle/>
          <a:p>
            <a:r>
              <a:rPr lang="cs-CZ" sz="2000" dirty="0" smtClean="0"/>
              <a:t>Zásada subsidiarity a politická vůle</a:t>
            </a:r>
          </a:p>
          <a:p>
            <a:r>
              <a:rPr lang="cs-CZ" sz="2000" dirty="0" smtClean="0"/>
              <a:t>Dělba pravomocí mezi EU a členské státy</a:t>
            </a:r>
          </a:p>
          <a:p>
            <a:pPr lvl="1"/>
            <a:r>
              <a:rPr lang="cs-CZ" sz="1800" dirty="0" smtClean="0"/>
              <a:t>Výlučné pravomoci</a:t>
            </a:r>
            <a:endParaRPr lang="cs-CZ" sz="1800" dirty="0"/>
          </a:p>
          <a:p>
            <a:pPr lvl="1"/>
            <a:r>
              <a:rPr lang="cs-CZ" sz="1800" dirty="0"/>
              <a:t>Sdílené pravomoci</a:t>
            </a:r>
          </a:p>
          <a:p>
            <a:pPr lvl="1"/>
            <a:r>
              <a:rPr lang="cs-CZ" sz="1800" dirty="0"/>
              <a:t>Koordinační, podpůrné a doplňkové</a:t>
            </a:r>
          </a:p>
          <a:p>
            <a:r>
              <a:rPr lang="cs-CZ" sz="2000" dirty="0" smtClean="0"/>
              <a:t>Příklady koordinovaných politik</a:t>
            </a:r>
          </a:p>
          <a:p>
            <a:pPr lvl="1"/>
            <a:r>
              <a:rPr lang="cs-CZ" sz="1800" dirty="0" smtClean="0"/>
              <a:t>Politika </a:t>
            </a:r>
            <a:r>
              <a:rPr lang="cs-CZ" sz="1800" dirty="0"/>
              <a:t>ochrany </a:t>
            </a:r>
            <a:r>
              <a:rPr lang="cs-CZ" sz="1800" dirty="0" smtClean="0"/>
              <a:t>spotřebitele</a:t>
            </a:r>
          </a:p>
          <a:p>
            <a:pPr lvl="1"/>
            <a:r>
              <a:rPr lang="cs-CZ" sz="1800" dirty="0" smtClean="0"/>
              <a:t>Sociální politika</a:t>
            </a:r>
          </a:p>
          <a:p>
            <a:r>
              <a:rPr lang="cs-CZ" sz="2000" dirty="0"/>
              <a:t>Energetická politika</a:t>
            </a:r>
          </a:p>
          <a:p>
            <a:pPr marL="72000" indent="0">
              <a:buNone/>
            </a:pPr>
            <a:endParaRPr lang="cs-CZ" sz="2000" dirty="0"/>
          </a:p>
        </p:txBody>
      </p:sp>
      <p:pic>
        <p:nvPicPr>
          <p:cNvPr id="4100" name="Picture 4"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224313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3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2466903" y="1559755"/>
            <a:ext cx="6547575" cy="883014"/>
          </a:xfrm>
        </p:spPr>
        <p:txBody>
          <a:bodyPr/>
          <a:lstStyle/>
          <a:p>
            <a:r>
              <a:rPr lang="cs-CZ" dirty="0" smtClean="0"/>
              <a:t>Oboustranná flexibilita?</a:t>
            </a:r>
            <a:r>
              <a:rPr lang="cs-CZ" dirty="0"/>
              <a:t/>
            </a:r>
            <a:br>
              <a:rPr lang="cs-CZ" dirty="0"/>
            </a:br>
            <a:endParaRPr lang="cs-CZ" dirty="0"/>
          </a:p>
        </p:txBody>
      </p:sp>
      <p:pic>
        <p:nvPicPr>
          <p:cNvPr id="2050"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119" y="2597773"/>
            <a:ext cx="3265728" cy="261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2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1086927" y="590550"/>
            <a:ext cx="10190673" cy="883014"/>
          </a:xfrm>
        </p:spPr>
        <p:txBody>
          <a:bodyPr/>
          <a:lstStyle/>
          <a:p>
            <a:r>
              <a:rPr lang="cs-CZ" dirty="0" smtClean="0"/>
              <a:t>Příklady </a:t>
            </a:r>
            <a:r>
              <a:rPr lang="cs-CZ" dirty="0" smtClean="0"/>
              <a:t>oblasti, kde se dosud rozhodovalo jednomyslně:</a:t>
            </a:r>
            <a:br>
              <a:rPr lang="cs-CZ" dirty="0" smtClean="0"/>
            </a:br>
            <a:endParaRPr lang="cs-CZ" dirty="0"/>
          </a:p>
        </p:txBody>
      </p:sp>
      <p:sp>
        <p:nvSpPr>
          <p:cNvPr id="5" name="TextovéPole 4"/>
          <p:cNvSpPr txBox="1"/>
          <p:nvPr/>
        </p:nvSpPr>
        <p:spPr>
          <a:xfrm>
            <a:off x="666000" y="2296510"/>
            <a:ext cx="10195650" cy="3108543"/>
          </a:xfrm>
          <a:prstGeom prst="rect">
            <a:avLst/>
          </a:prstGeom>
          <a:noFill/>
        </p:spPr>
        <p:txBody>
          <a:bodyPr wrap="square" rtlCol="0">
            <a:spAutoFit/>
          </a:bodyPr>
          <a:lstStyle/>
          <a:p>
            <a:pPr marL="285750" indent="-285750">
              <a:buFontTx/>
              <a:buChar char="-"/>
            </a:pPr>
            <a:r>
              <a:rPr lang="cs-CZ" sz="1800" dirty="0" smtClean="0">
                <a:latin typeface="+mn-lt"/>
              </a:rPr>
              <a:t>doba </a:t>
            </a:r>
            <a:r>
              <a:rPr lang="cs-CZ" sz="1800" dirty="0">
                <a:latin typeface="+mn-lt"/>
              </a:rPr>
              <a:t>pojištění a dávky sociálního pojištění pro migrující </a:t>
            </a:r>
            <a:r>
              <a:rPr lang="cs-CZ" sz="1800" dirty="0" smtClean="0">
                <a:latin typeface="+mn-lt"/>
              </a:rPr>
              <a:t>pracovníky</a:t>
            </a:r>
          </a:p>
          <a:p>
            <a:pPr marL="285750" indent="-285750">
              <a:buFontTx/>
              <a:buChar char="-"/>
            </a:pPr>
            <a:r>
              <a:rPr lang="cs-CZ" sz="1800" dirty="0" smtClean="0">
                <a:latin typeface="+mn-lt"/>
              </a:rPr>
              <a:t>podmínky </a:t>
            </a:r>
            <a:r>
              <a:rPr lang="cs-CZ" sz="1800" dirty="0">
                <a:latin typeface="+mn-lt"/>
              </a:rPr>
              <a:t>vstupu a pobytu a pravidla pro přidělování dlouhodobých víza povolení k </a:t>
            </a:r>
            <a:r>
              <a:rPr lang="cs-CZ" sz="1800" dirty="0" smtClean="0">
                <a:latin typeface="+mn-lt"/>
              </a:rPr>
              <a:t>pobytu</a:t>
            </a:r>
          </a:p>
          <a:p>
            <a:pPr marL="285750" indent="-285750">
              <a:buFontTx/>
              <a:buChar char="-"/>
            </a:pPr>
            <a:r>
              <a:rPr lang="cs-CZ" sz="1800" dirty="0" smtClean="0">
                <a:latin typeface="+mn-lt"/>
              </a:rPr>
              <a:t>opatření </a:t>
            </a:r>
            <a:r>
              <a:rPr lang="cs-CZ" sz="1800" dirty="0">
                <a:latin typeface="+mn-lt"/>
              </a:rPr>
              <a:t>za účelem zlepšení neoperativní policejní </a:t>
            </a:r>
            <a:r>
              <a:rPr lang="cs-CZ" sz="1800" dirty="0" smtClean="0">
                <a:latin typeface="+mn-lt"/>
              </a:rPr>
              <a:t>spolupráce</a:t>
            </a:r>
          </a:p>
          <a:p>
            <a:pPr marL="285750" indent="-285750">
              <a:buFontTx/>
              <a:buChar char="-"/>
            </a:pPr>
            <a:r>
              <a:rPr lang="cs-CZ" sz="1800" dirty="0" smtClean="0">
                <a:latin typeface="+mn-lt"/>
              </a:rPr>
              <a:t>struktura </a:t>
            </a:r>
            <a:r>
              <a:rPr lang="cs-CZ" sz="1800" dirty="0">
                <a:latin typeface="+mn-lt"/>
              </a:rPr>
              <a:t>fungování a úkoly </a:t>
            </a:r>
            <a:r>
              <a:rPr lang="cs-CZ" sz="1800" dirty="0" err="1" smtClean="0">
                <a:latin typeface="+mn-lt"/>
              </a:rPr>
              <a:t>Europolu</a:t>
            </a:r>
            <a:endParaRPr lang="cs-CZ" sz="1800" dirty="0">
              <a:latin typeface="+mn-lt"/>
            </a:endParaRPr>
          </a:p>
          <a:p>
            <a:pPr marL="285750" indent="-285750">
              <a:buFontTx/>
              <a:buChar char="-"/>
            </a:pPr>
            <a:r>
              <a:rPr lang="cs-CZ" sz="1800" dirty="0" smtClean="0">
                <a:latin typeface="+mn-lt"/>
              </a:rPr>
              <a:t>dopravní politika</a:t>
            </a:r>
          </a:p>
          <a:p>
            <a:pPr marL="285750" indent="-285750">
              <a:buFontTx/>
              <a:buChar char="-"/>
            </a:pPr>
            <a:r>
              <a:rPr lang="cs-CZ" sz="1800" dirty="0" smtClean="0">
                <a:latin typeface="+mn-lt"/>
              </a:rPr>
              <a:t>statut </a:t>
            </a:r>
            <a:r>
              <a:rPr lang="cs-CZ" sz="1800" dirty="0">
                <a:latin typeface="+mn-lt"/>
              </a:rPr>
              <a:t>Evropského systému centrálních </a:t>
            </a:r>
            <a:r>
              <a:rPr lang="cs-CZ" sz="1800" dirty="0" smtClean="0">
                <a:latin typeface="+mn-lt"/>
              </a:rPr>
              <a:t>bank</a:t>
            </a:r>
          </a:p>
          <a:p>
            <a:pPr marL="285750" indent="-285750">
              <a:buFontTx/>
              <a:buChar char="-"/>
            </a:pPr>
            <a:r>
              <a:rPr lang="cs-CZ" sz="1800" dirty="0" smtClean="0">
                <a:latin typeface="+mn-lt"/>
              </a:rPr>
              <a:t>opatření </a:t>
            </a:r>
            <a:r>
              <a:rPr lang="cs-CZ" sz="1800" dirty="0">
                <a:latin typeface="+mn-lt"/>
              </a:rPr>
              <a:t>v oblasti </a:t>
            </a:r>
            <a:r>
              <a:rPr lang="cs-CZ" sz="1800" dirty="0" smtClean="0">
                <a:latin typeface="+mn-lt"/>
              </a:rPr>
              <a:t>kultury</a:t>
            </a:r>
          </a:p>
          <a:p>
            <a:pPr marL="285750" indent="-285750">
              <a:buFontTx/>
              <a:buChar char="-"/>
            </a:pPr>
            <a:r>
              <a:rPr lang="cs-CZ" sz="1800" dirty="0" smtClean="0">
                <a:latin typeface="+mn-lt"/>
              </a:rPr>
              <a:t>obchodní </a:t>
            </a:r>
            <a:r>
              <a:rPr lang="cs-CZ" sz="1800" dirty="0">
                <a:latin typeface="+mn-lt"/>
              </a:rPr>
              <a:t>dohody na kulturní a audiovizuální </a:t>
            </a:r>
            <a:r>
              <a:rPr lang="cs-CZ" sz="1800" dirty="0" smtClean="0">
                <a:latin typeface="+mn-lt"/>
              </a:rPr>
              <a:t>služby</a:t>
            </a:r>
          </a:p>
          <a:p>
            <a:pPr marL="285750" indent="-285750">
              <a:buFontTx/>
              <a:buChar char="-"/>
            </a:pPr>
            <a:r>
              <a:rPr lang="cs-CZ" sz="1800" dirty="0" smtClean="0">
                <a:latin typeface="+mn-lt"/>
              </a:rPr>
              <a:t>obchodní </a:t>
            </a:r>
            <a:r>
              <a:rPr lang="cs-CZ" sz="1800" dirty="0">
                <a:latin typeface="+mn-lt"/>
              </a:rPr>
              <a:t>dohody na vzdělávací, sociální a zdravotnické </a:t>
            </a:r>
            <a:r>
              <a:rPr lang="cs-CZ" sz="1800" dirty="0" smtClean="0">
                <a:latin typeface="+mn-lt"/>
              </a:rPr>
              <a:t>služby</a:t>
            </a:r>
          </a:p>
          <a:p>
            <a:r>
              <a:rPr lang="cs-CZ" sz="1800" dirty="0" smtClean="0">
                <a:latin typeface="+mn-lt"/>
              </a:rPr>
              <a:t>- …</a:t>
            </a:r>
            <a:endParaRPr lang="cs-CZ" sz="1800" dirty="0">
              <a:latin typeface="+mn-lt"/>
            </a:endParaRPr>
          </a:p>
          <a:p>
            <a:pPr marL="342900" indent="-342900">
              <a:buFont typeface="Arial" panose="020B0604020202020204" pitchFamily="34" charset="0"/>
              <a:buChar char="•"/>
            </a:pPr>
            <a:endParaRPr lang="cs-CZ" sz="1600" dirty="0"/>
          </a:p>
        </p:txBody>
      </p:sp>
    </p:spTree>
    <p:extLst>
      <p:ext uri="{BB962C8B-B14F-4D97-AF65-F5344CB8AC3E}">
        <p14:creationId xmlns:p14="http://schemas.microsoft.com/office/powerpoint/2010/main" val="335115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Definujte zápatí - název prezentace / pracoviště</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666000" y="680624"/>
            <a:ext cx="10753200" cy="451576"/>
          </a:xfrm>
        </p:spPr>
        <p:txBody>
          <a:bodyPr/>
          <a:lstStyle/>
          <a:p>
            <a:pPr algn="ctr"/>
            <a:r>
              <a:rPr lang="cs-CZ" dirty="0" smtClean="0"/>
              <a:t>Příklady nových oblastí</a:t>
            </a:r>
            <a:endParaRPr lang="cs-CZ" dirty="0"/>
          </a:p>
        </p:txBody>
      </p:sp>
      <p:sp>
        <p:nvSpPr>
          <p:cNvPr id="5" name="Zástupný symbol pro obsah 4"/>
          <p:cNvSpPr>
            <a:spLocks noGrp="1"/>
          </p:cNvSpPr>
          <p:nvPr>
            <p:ph idx="1"/>
          </p:nvPr>
        </p:nvSpPr>
        <p:spPr>
          <a:xfrm>
            <a:off x="720000" y="2328863"/>
            <a:ext cx="10753200" cy="3671886"/>
          </a:xfrm>
        </p:spPr>
        <p:txBody>
          <a:bodyPr/>
          <a:lstStyle/>
          <a:p>
            <a:r>
              <a:rPr lang="cs-CZ" sz="1800" dirty="0" smtClean="0"/>
              <a:t>volba </a:t>
            </a:r>
            <a:r>
              <a:rPr lang="cs-CZ" sz="1800" dirty="0"/>
              <a:t>předsedy Evropské rady</a:t>
            </a:r>
          </a:p>
          <a:p>
            <a:r>
              <a:rPr lang="cs-CZ" sz="1800" dirty="0"/>
              <a:t>diplomatická a konzulární ochrana</a:t>
            </a:r>
          </a:p>
          <a:p>
            <a:r>
              <a:rPr lang="cs-CZ" sz="1800" dirty="0"/>
              <a:t>Evropská zahraniční služba</a:t>
            </a:r>
          </a:p>
          <a:p>
            <a:r>
              <a:rPr lang="cs-CZ" sz="1800" dirty="0"/>
              <a:t>společná zahraniční a bezpečnostní politika (návrhy vycházející z podnětu Evropské rady)</a:t>
            </a:r>
          </a:p>
          <a:p>
            <a:r>
              <a:rPr lang="cs-CZ" sz="1800" dirty="0"/>
              <a:t>celní spolupráce</a:t>
            </a:r>
          </a:p>
          <a:p>
            <a:r>
              <a:rPr lang="cs-CZ" sz="1800" dirty="0" smtClean="0"/>
              <a:t>vystoupení </a:t>
            </a:r>
            <a:r>
              <a:rPr lang="cs-CZ" sz="1800" dirty="0"/>
              <a:t>členského státu z EU</a:t>
            </a:r>
          </a:p>
          <a:p>
            <a:endParaRPr lang="cs-CZ" sz="1800" dirty="0"/>
          </a:p>
        </p:txBody>
      </p:sp>
    </p:spTree>
    <p:extLst>
      <p:ext uri="{BB962C8B-B14F-4D97-AF65-F5344CB8AC3E}">
        <p14:creationId xmlns:p14="http://schemas.microsoft.com/office/powerpoint/2010/main" val="232429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66000" y="6228000"/>
            <a:ext cx="7920000" cy="252000"/>
          </a:xfrm>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1276707" y="1695062"/>
            <a:ext cx="9674857" cy="2255837"/>
          </a:xfrm>
        </p:spPr>
        <p:txBody>
          <a:bodyPr/>
          <a:lstStyle/>
          <a:p>
            <a:pPr algn="just"/>
            <a:r>
              <a:rPr lang="cs-CZ" sz="3200" dirty="0"/>
              <a:t>Dá se očekávat, že z iniciativy EU dojde ke sjednocení národních vzdělávacích systémů a vytvoření společného evropského vzdělávacího systému?</a:t>
            </a:r>
          </a:p>
        </p:txBody>
      </p:sp>
      <p:sp>
        <p:nvSpPr>
          <p:cNvPr id="6" name="TextovéPole 5"/>
          <p:cNvSpPr txBox="1"/>
          <p:nvPr/>
        </p:nvSpPr>
        <p:spPr>
          <a:xfrm>
            <a:off x="1414731" y="4670439"/>
            <a:ext cx="9398810" cy="400110"/>
          </a:xfrm>
          <a:prstGeom prst="rect">
            <a:avLst/>
          </a:prstGeom>
          <a:noFill/>
        </p:spPr>
        <p:txBody>
          <a:bodyPr wrap="square" rtlCol="0">
            <a:spAutoFit/>
          </a:bodyPr>
          <a:lstStyle/>
          <a:p>
            <a:r>
              <a:rPr lang="cs-CZ" sz="2000" dirty="0" smtClean="0"/>
              <a:t>V primární legislativě je celá oblast vzdělávání vymezena články 165 a 166 SFEU.</a:t>
            </a:r>
            <a:endParaRPr lang="cs-CZ" sz="2000" dirty="0"/>
          </a:p>
        </p:txBody>
      </p:sp>
    </p:spTree>
    <p:extLst>
      <p:ext uri="{BB962C8B-B14F-4D97-AF65-F5344CB8AC3E}">
        <p14:creationId xmlns:p14="http://schemas.microsoft.com/office/powerpoint/2010/main" val="492552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algn="just"/>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pPr algn="just"/>
            <a:fld id="{0970407D-EE58-4A0B-824B-1D3AE42DD9CF}" type="slidenum">
              <a:rPr lang="cs-CZ" altLang="cs-CZ" smtClean="0"/>
              <a:pPr algn="just"/>
              <a:t>24</a:t>
            </a:fld>
            <a:endParaRPr lang="cs-CZ" altLang="cs-CZ" dirty="0"/>
          </a:p>
        </p:txBody>
      </p:sp>
      <p:sp>
        <p:nvSpPr>
          <p:cNvPr id="4" name="Nadpis 3"/>
          <p:cNvSpPr>
            <a:spLocks noGrp="1"/>
          </p:cNvSpPr>
          <p:nvPr>
            <p:ph type="title"/>
          </p:nvPr>
        </p:nvSpPr>
        <p:spPr/>
        <p:txBody>
          <a:bodyPr/>
          <a:lstStyle/>
          <a:p>
            <a:pPr algn="just"/>
            <a:r>
              <a:rPr lang="cs-CZ" sz="2800" dirty="0"/>
              <a:t>Příklad doplňkové - koordinované politiky: všeobecné vzdělávání, odborné vzdělávání, mládež a sport</a:t>
            </a:r>
          </a:p>
        </p:txBody>
      </p:sp>
      <p:sp>
        <p:nvSpPr>
          <p:cNvPr id="8" name="Obdélník 7"/>
          <p:cNvSpPr/>
          <p:nvPr/>
        </p:nvSpPr>
        <p:spPr>
          <a:xfrm>
            <a:off x="377584" y="2777243"/>
            <a:ext cx="11438031" cy="2246769"/>
          </a:xfrm>
          <a:prstGeom prst="rect">
            <a:avLst/>
          </a:prstGeom>
        </p:spPr>
        <p:txBody>
          <a:bodyPr wrap="square">
            <a:spAutoFit/>
          </a:bodyPr>
          <a:lstStyle/>
          <a:p>
            <a:pPr marL="342900" indent="-342900" algn="just">
              <a:buFontTx/>
              <a:buChar char="-"/>
            </a:pPr>
            <a:r>
              <a:rPr kumimoji="1" lang="cs-CZ" sz="2000" dirty="0" smtClean="0">
                <a:latin typeface="Arial" charset="0"/>
              </a:rPr>
              <a:t>Koordinace </a:t>
            </a:r>
            <a:r>
              <a:rPr kumimoji="1" lang="cs-CZ" sz="2000" dirty="0">
                <a:latin typeface="Arial" charset="0"/>
              </a:rPr>
              <a:t>EU v oblasti všeobecného a odborného vzdělávání se týká jen velmi úzce vymezených aktivit. </a:t>
            </a:r>
            <a:endParaRPr kumimoji="1" lang="cs-CZ" sz="2000" dirty="0" smtClean="0">
              <a:latin typeface="Arial" charset="0"/>
            </a:endParaRPr>
          </a:p>
          <a:p>
            <a:pPr marL="342900" indent="-342900" algn="just">
              <a:buFontTx/>
              <a:buChar char="-"/>
            </a:pPr>
            <a:r>
              <a:rPr kumimoji="1" lang="cs-CZ" sz="2000" dirty="0" smtClean="0">
                <a:latin typeface="Arial" charset="0"/>
              </a:rPr>
              <a:t>Unie </a:t>
            </a:r>
            <a:r>
              <a:rPr kumimoji="1" lang="cs-CZ" sz="2000" dirty="0">
                <a:latin typeface="Arial" charset="0"/>
              </a:rPr>
              <a:t>pouze přispívá k rozvoji kvalitního vzdělávání podporou spolupráce mezi členskými státy. </a:t>
            </a:r>
            <a:endParaRPr kumimoji="1" lang="cs-CZ" sz="2000" dirty="0" smtClean="0">
              <a:latin typeface="Arial" charset="0"/>
            </a:endParaRPr>
          </a:p>
          <a:p>
            <a:pPr marL="342900" indent="-342900" algn="just">
              <a:buFontTx/>
              <a:buChar char="-"/>
            </a:pPr>
            <a:r>
              <a:rPr kumimoji="1" lang="cs-CZ" sz="2000" dirty="0" smtClean="0">
                <a:latin typeface="Arial" charset="0"/>
              </a:rPr>
              <a:t>Ve </a:t>
            </a:r>
            <a:r>
              <a:rPr kumimoji="1" lang="cs-CZ" sz="2000" dirty="0">
                <a:latin typeface="Arial" charset="0"/>
              </a:rPr>
              <a:t>smlouvě je zdůvodněno, že Unie plně respektuje odpovědnost členských států za obsah výuky a za organizaci vzdělávacích systémů a jejich kulturní a jazykovou rozmanitost. </a:t>
            </a:r>
            <a:endParaRPr kumimoji="1" lang="cs-CZ" sz="2000" dirty="0" smtClean="0">
              <a:latin typeface="Arial" charset="0"/>
            </a:endParaRPr>
          </a:p>
          <a:p>
            <a:pPr marL="342900" indent="-342900" algn="just">
              <a:buFontTx/>
              <a:buChar char="-"/>
            </a:pPr>
            <a:r>
              <a:rPr kumimoji="1" lang="cs-CZ" sz="2000" dirty="0" smtClean="0">
                <a:latin typeface="Arial" charset="0"/>
              </a:rPr>
              <a:t>V</a:t>
            </a:r>
            <a:r>
              <a:rPr kumimoji="1" lang="cs-CZ" sz="2000" dirty="0">
                <a:latin typeface="Arial" charset="0"/>
              </a:rPr>
              <a:t> této oblasti je tak plně respektována zásada subsidiarity. </a:t>
            </a:r>
          </a:p>
          <a:p>
            <a:pPr algn="just"/>
            <a:endParaRPr kumimoji="1" lang="cs-CZ" sz="2000" dirty="0">
              <a:latin typeface="Arial" charset="0"/>
            </a:endParaRPr>
          </a:p>
        </p:txBody>
      </p:sp>
    </p:spTree>
    <p:extLst>
      <p:ext uri="{BB962C8B-B14F-4D97-AF65-F5344CB8AC3E}">
        <p14:creationId xmlns:p14="http://schemas.microsoft.com/office/powerpoint/2010/main" val="55125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3191774" y="1910445"/>
            <a:ext cx="5161502" cy="451576"/>
          </a:xfrm>
        </p:spPr>
        <p:txBody>
          <a:bodyPr/>
          <a:lstStyle/>
          <a:p>
            <a:r>
              <a:rPr lang="cs-CZ" dirty="0"/>
              <a:t>Program Erasmus+</a:t>
            </a:r>
          </a:p>
        </p:txBody>
      </p:sp>
      <p:sp>
        <p:nvSpPr>
          <p:cNvPr id="5" name="Zástupný symbol pro obsah 4"/>
          <p:cNvSpPr>
            <a:spLocks noGrp="1"/>
          </p:cNvSpPr>
          <p:nvPr>
            <p:ph idx="1"/>
          </p:nvPr>
        </p:nvSpPr>
        <p:spPr>
          <a:xfrm>
            <a:off x="3191774" y="3054178"/>
            <a:ext cx="7412972" cy="2481665"/>
          </a:xfrm>
        </p:spPr>
        <p:txBody>
          <a:bodyPr/>
          <a:lstStyle/>
          <a:p>
            <a:pPr algn="just"/>
            <a:endParaRPr lang="cs-CZ" sz="1600" dirty="0"/>
          </a:p>
          <a:p>
            <a:pPr algn="just"/>
            <a:endParaRPr lang="cs-CZ" sz="1600" dirty="0"/>
          </a:p>
          <a:p>
            <a:pPr marL="0" indent="0" algn="just">
              <a:buNone/>
            </a:pPr>
            <a:r>
              <a:rPr lang="cs-CZ" sz="2400" dirty="0">
                <a:solidFill>
                  <a:schemeClr val="accent1"/>
                </a:solidFill>
              </a:rPr>
              <a:t>Vlastní zkušenost s tímto programem? </a:t>
            </a:r>
          </a:p>
          <a:p>
            <a:pPr>
              <a:buFontTx/>
              <a:buChar char="-"/>
            </a:pPr>
            <a:endParaRPr lang="cs-CZ" sz="1600" dirty="0"/>
          </a:p>
        </p:txBody>
      </p:sp>
    </p:spTree>
    <p:extLst>
      <p:ext uri="{BB962C8B-B14F-4D97-AF65-F5344CB8AC3E}">
        <p14:creationId xmlns:p14="http://schemas.microsoft.com/office/powerpoint/2010/main" val="2604731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dirty="0" smtClean="0"/>
              <a:t>Příklady d</a:t>
            </a:r>
            <a:r>
              <a:rPr lang="cs-CZ" dirty="0" smtClean="0"/>
              <a:t>okumentů </a:t>
            </a:r>
            <a:r>
              <a:rPr lang="cs-CZ" dirty="0"/>
              <a:t>EU v oblasti vzdělávání</a:t>
            </a:r>
            <a:br>
              <a:rPr lang="cs-CZ" dirty="0"/>
            </a:br>
            <a:endParaRPr lang="cs-CZ" dirty="0"/>
          </a:p>
        </p:txBody>
      </p:sp>
      <p:sp>
        <p:nvSpPr>
          <p:cNvPr id="8" name="Obdélník 7"/>
          <p:cNvSpPr/>
          <p:nvPr/>
        </p:nvSpPr>
        <p:spPr>
          <a:xfrm>
            <a:off x="540000" y="2415689"/>
            <a:ext cx="10903430" cy="2271391"/>
          </a:xfrm>
          <a:prstGeom prst="rect">
            <a:avLst/>
          </a:prstGeom>
        </p:spPr>
        <p:txBody>
          <a:bodyPr wrap="square">
            <a:spAutoFit/>
          </a:bodyPr>
          <a:lstStyle/>
          <a:p>
            <a:pPr marL="342900" lvl="0" indent="-342900" algn="just">
              <a:spcBef>
                <a:spcPct val="30000"/>
              </a:spcBef>
              <a:buFontTx/>
              <a:buChar char="-"/>
              <a:defRPr/>
            </a:pPr>
            <a:r>
              <a:rPr kumimoji="1" lang="cs-CZ" dirty="0" smtClean="0">
                <a:latin typeface="Arial" charset="0"/>
              </a:rPr>
              <a:t>Bílá </a:t>
            </a:r>
            <a:r>
              <a:rPr kumimoji="1" lang="cs-CZ" dirty="0">
                <a:latin typeface="Arial" charset="0"/>
              </a:rPr>
              <a:t>kniha o mládeži </a:t>
            </a:r>
            <a:endParaRPr kumimoji="1" lang="cs-CZ" dirty="0" smtClean="0">
              <a:latin typeface="Arial" charset="0"/>
            </a:endParaRPr>
          </a:p>
          <a:p>
            <a:pPr marL="342900" lvl="0" indent="-342900" algn="just">
              <a:spcBef>
                <a:spcPct val="30000"/>
              </a:spcBef>
              <a:buFontTx/>
              <a:buChar char="-"/>
              <a:defRPr/>
            </a:pPr>
            <a:r>
              <a:rPr kumimoji="1" lang="cs-CZ" dirty="0" smtClean="0">
                <a:latin typeface="Arial" charset="0"/>
              </a:rPr>
              <a:t>Zpráva </a:t>
            </a:r>
            <a:r>
              <a:rPr kumimoji="1" lang="cs-CZ" dirty="0">
                <a:latin typeface="Arial" charset="0"/>
              </a:rPr>
              <a:t>o celoživotním </a:t>
            </a:r>
            <a:r>
              <a:rPr kumimoji="1" lang="cs-CZ" dirty="0" smtClean="0">
                <a:latin typeface="Arial" charset="0"/>
              </a:rPr>
              <a:t>vzdělávání</a:t>
            </a:r>
            <a:endParaRPr kumimoji="1" lang="cs-CZ" dirty="0">
              <a:latin typeface="Arial" charset="0"/>
            </a:endParaRPr>
          </a:p>
          <a:p>
            <a:pPr marL="342900" lvl="0" indent="-342900" algn="just">
              <a:spcBef>
                <a:spcPct val="30000"/>
              </a:spcBef>
              <a:buFontTx/>
              <a:buChar char="-"/>
              <a:defRPr/>
            </a:pPr>
            <a:r>
              <a:rPr kumimoji="1" lang="cs-CZ" dirty="0" smtClean="0">
                <a:latin typeface="Arial" charset="0"/>
              </a:rPr>
              <a:t>Doporučení </a:t>
            </a:r>
            <a:r>
              <a:rPr kumimoji="1" lang="cs-CZ" dirty="0">
                <a:latin typeface="Arial" charset="0"/>
              </a:rPr>
              <a:t>Evropského parlamentu a Rady EU (2006/962/ES) o klíčových schopnostech pro celoživotní učení </a:t>
            </a:r>
            <a:endParaRPr kumimoji="1" lang="cs-CZ" dirty="0">
              <a:latin typeface="Arial" charset="0"/>
            </a:endParaRPr>
          </a:p>
          <a:p>
            <a:pPr marL="342900" lvl="0" indent="-342900" algn="just">
              <a:spcBef>
                <a:spcPct val="30000"/>
              </a:spcBef>
              <a:buFontTx/>
              <a:buChar char="-"/>
              <a:defRPr/>
            </a:pPr>
            <a:r>
              <a:rPr kumimoji="1" lang="cs-CZ" dirty="0" smtClean="0">
                <a:latin typeface="Arial" charset="0"/>
              </a:rPr>
              <a:t>Vzdělávání </a:t>
            </a:r>
            <a:r>
              <a:rPr kumimoji="1" lang="cs-CZ" dirty="0">
                <a:latin typeface="Arial" charset="0"/>
              </a:rPr>
              <a:t>a odborná příprava 2020.</a:t>
            </a:r>
          </a:p>
        </p:txBody>
      </p:sp>
    </p:spTree>
    <p:extLst>
      <p:ext uri="{BB962C8B-B14F-4D97-AF65-F5344CB8AC3E}">
        <p14:creationId xmlns:p14="http://schemas.microsoft.com/office/powerpoint/2010/main" val="25521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3209027" y="624446"/>
            <a:ext cx="7901864" cy="451576"/>
          </a:xfrm>
        </p:spPr>
        <p:txBody>
          <a:bodyPr/>
          <a:lstStyle/>
          <a:p>
            <a:r>
              <a:rPr lang="cs-CZ" sz="3200" dirty="0"/>
              <a:t>Celoživotní vzdělávání</a:t>
            </a:r>
            <a:br>
              <a:rPr lang="cs-CZ" sz="3200" dirty="0"/>
            </a:br>
            <a:endParaRPr lang="cs-CZ" sz="3200" dirty="0"/>
          </a:p>
        </p:txBody>
      </p:sp>
      <p:sp>
        <p:nvSpPr>
          <p:cNvPr id="6" name="Zástupný symbol pro obsah 5"/>
          <p:cNvSpPr>
            <a:spLocks noGrp="1"/>
          </p:cNvSpPr>
          <p:nvPr>
            <p:ph idx="1"/>
          </p:nvPr>
        </p:nvSpPr>
        <p:spPr>
          <a:xfrm>
            <a:off x="720000" y="1783835"/>
            <a:ext cx="10753200" cy="4444165"/>
          </a:xfrm>
        </p:spPr>
        <p:txBody>
          <a:bodyPr/>
          <a:lstStyle/>
          <a:p>
            <a:pPr algn="just"/>
            <a:r>
              <a:rPr kumimoji="1" lang="cs-CZ" sz="2000" kern="1200" dirty="0" smtClean="0">
                <a:latin typeface="Arial" charset="0"/>
              </a:rPr>
              <a:t>Celoživotní </a:t>
            </a:r>
            <a:r>
              <a:rPr kumimoji="1" lang="cs-CZ" sz="2000" kern="1200" dirty="0">
                <a:latin typeface="Arial" charset="0"/>
              </a:rPr>
              <a:t>vzdělávání je chápáno jako investice do lidských zdrojů, </a:t>
            </a:r>
            <a:endParaRPr kumimoji="1" lang="cs-CZ" sz="2000" kern="1200" dirty="0">
              <a:latin typeface="Arial" charset="0"/>
            </a:endParaRPr>
          </a:p>
          <a:p>
            <a:pPr algn="just"/>
            <a:r>
              <a:rPr kumimoji="1" lang="cs-CZ" sz="2000" kern="1200" dirty="0" smtClean="0">
                <a:latin typeface="Arial" charset="0"/>
              </a:rPr>
              <a:t>Podpora </a:t>
            </a:r>
            <a:r>
              <a:rPr kumimoji="1" lang="cs-CZ" sz="2000" kern="1200" dirty="0">
                <a:latin typeface="Arial" charset="0"/>
              </a:rPr>
              <a:t>získávání nově se objevujících znalostí v průběhu života (např. počítačová gramotnost), </a:t>
            </a:r>
            <a:endParaRPr kumimoji="1" lang="cs-CZ" sz="2000" kern="1200" dirty="0" smtClean="0">
              <a:latin typeface="Arial" charset="0"/>
            </a:endParaRPr>
          </a:p>
          <a:p>
            <a:pPr algn="just"/>
            <a:r>
              <a:rPr kumimoji="1" lang="cs-CZ" sz="2000" kern="1200" dirty="0">
                <a:latin typeface="Arial" charset="0"/>
              </a:rPr>
              <a:t>P</a:t>
            </a:r>
            <a:r>
              <a:rPr kumimoji="1" lang="cs-CZ" sz="2000" kern="1200" dirty="0" smtClean="0">
                <a:latin typeface="Arial" charset="0"/>
              </a:rPr>
              <a:t>odpora </a:t>
            </a:r>
            <a:r>
              <a:rPr kumimoji="1" lang="cs-CZ" sz="2000" kern="1200" dirty="0">
                <a:latin typeface="Arial" charset="0"/>
              </a:rPr>
              <a:t>inovačních procesů a nových pružných forem vzdělávání. </a:t>
            </a:r>
            <a:endParaRPr kumimoji="1" lang="cs-CZ" sz="2000" kern="1200" dirty="0" smtClean="0">
              <a:latin typeface="Arial" charset="0"/>
            </a:endParaRPr>
          </a:p>
          <a:p>
            <a:pPr algn="just"/>
            <a:endParaRPr kumimoji="1" lang="cs-CZ" sz="2000" kern="1200" dirty="0">
              <a:latin typeface="Arial" charset="0"/>
            </a:endParaRPr>
          </a:p>
          <a:p>
            <a:pPr algn="just"/>
            <a:endParaRPr kumimoji="1" lang="cs-CZ" sz="2000" kern="1200" dirty="0" smtClean="0">
              <a:latin typeface="Arial" charset="0"/>
            </a:endParaRPr>
          </a:p>
          <a:p>
            <a:pPr algn="just"/>
            <a:r>
              <a:rPr kumimoji="1" lang="cs-CZ" sz="2000" kern="1200" dirty="0" smtClean="0">
                <a:latin typeface="Arial" charset="0"/>
              </a:rPr>
              <a:t>Cílem </a:t>
            </a:r>
            <a:r>
              <a:rPr kumimoji="1" lang="cs-CZ" sz="2000" kern="1200" dirty="0">
                <a:latin typeface="Arial" charset="0"/>
              </a:rPr>
              <a:t>je poskytnout přístup ke vzdělávání všem občanům bez ohledu na věk. Systém by měl přispět k vytvoření evropské komunity založené na znalostech.</a:t>
            </a:r>
          </a:p>
          <a:p>
            <a:pPr algn="just"/>
            <a:endParaRPr lang="cs-CZ" sz="1600" dirty="0"/>
          </a:p>
        </p:txBody>
      </p:sp>
    </p:spTree>
    <p:extLst>
      <p:ext uri="{BB962C8B-B14F-4D97-AF65-F5344CB8AC3E}">
        <p14:creationId xmlns:p14="http://schemas.microsoft.com/office/powerpoint/2010/main" val="1207417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sz="3200" dirty="0"/>
              <a:t>Příklady toho, co EU podporuje v oblasti kultury:</a:t>
            </a:r>
            <a:br>
              <a:rPr lang="cs-CZ" sz="3200" dirty="0"/>
            </a:br>
            <a:endParaRPr lang="cs-CZ" sz="3200" dirty="0"/>
          </a:p>
        </p:txBody>
      </p:sp>
      <p:sp>
        <p:nvSpPr>
          <p:cNvPr id="7" name="Obdélník 6"/>
          <p:cNvSpPr/>
          <p:nvPr/>
        </p:nvSpPr>
        <p:spPr>
          <a:xfrm>
            <a:off x="414000" y="1933448"/>
            <a:ext cx="11578708" cy="2862322"/>
          </a:xfrm>
          <a:prstGeom prst="rect">
            <a:avLst/>
          </a:prstGeom>
        </p:spPr>
        <p:txBody>
          <a:bodyPr wrap="square">
            <a:spAutoFit/>
          </a:bodyPr>
          <a:lstStyle/>
          <a:p>
            <a:r>
              <a:rPr kumimoji="1" lang="cs-CZ" sz="2000" dirty="0" smtClean="0">
                <a:latin typeface="Arial" charset="0"/>
              </a:rPr>
              <a:t>- </a:t>
            </a:r>
            <a:r>
              <a:rPr kumimoji="1" lang="cs-CZ" sz="2000" dirty="0">
                <a:latin typeface="Arial" charset="0"/>
              </a:rPr>
              <a:t>Projekty mezioborové spolupráce mezi kulturními a kreativními organizacemi v rámci EU i mimo ní; </a:t>
            </a:r>
          </a:p>
          <a:p>
            <a:pPr marL="171450" indent="-171450">
              <a:buFontTx/>
              <a:buChar char="-"/>
            </a:pPr>
            <a:r>
              <a:rPr kumimoji="1" lang="cs-CZ" sz="2000" dirty="0">
                <a:latin typeface="Arial" charset="0"/>
              </a:rPr>
              <a:t>Sítě, které kulturním a kreativním odvětvím pomáhají v nadnárodní činnosti a posilují jejich konkurenceschopnost; </a:t>
            </a:r>
          </a:p>
          <a:p>
            <a:pPr marL="171450" indent="-171450">
              <a:buFontTx/>
              <a:buChar char="-"/>
            </a:pPr>
            <a:r>
              <a:rPr kumimoji="1" lang="cs-CZ" sz="2000" dirty="0">
                <a:latin typeface="Arial" charset="0"/>
              </a:rPr>
              <a:t>Překlady a propagaci literárních děl v členských zemích EU;</a:t>
            </a:r>
          </a:p>
          <a:p>
            <a:pPr marL="171450" indent="-171450">
              <a:buFontTx/>
              <a:buChar char="-"/>
            </a:pPr>
            <a:r>
              <a:rPr kumimoji="1" lang="cs-CZ" sz="2000" dirty="0">
                <a:latin typeface="Arial" charset="0"/>
              </a:rPr>
              <a:t>Platformy pro kulturní subjekty, které podporují začínající umělce; </a:t>
            </a:r>
          </a:p>
          <a:p>
            <a:pPr marL="171450" indent="-171450">
              <a:buFontTx/>
              <a:buChar char="-"/>
            </a:pPr>
            <a:r>
              <a:rPr kumimoji="1" lang="cs-CZ" sz="2000" dirty="0">
                <a:latin typeface="Arial" charset="0"/>
              </a:rPr>
              <a:t>Budování kapacit a odborné vzdělávání profesionálů z oblasti audiovize; </a:t>
            </a:r>
          </a:p>
          <a:p>
            <a:pPr marL="171450" indent="-171450">
              <a:buFontTx/>
              <a:buChar char="-"/>
            </a:pPr>
            <a:r>
              <a:rPr kumimoji="1" lang="cs-CZ" sz="2000" dirty="0">
                <a:latin typeface="Arial" charset="0"/>
              </a:rPr>
              <a:t>Evropská hlavní města kultury a značku </a:t>
            </a:r>
          </a:p>
          <a:p>
            <a:pPr marL="171450" indent="-171450">
              <a:buFontTx/>
              <a:buChar char="-"/>
            </a:pPr>
            <a:r>
              <a:rPr kumimoji="1" lang="cs-CZ" sz="2000" dirty="0">
                <a:latin typeface="Arial" charset="0"/>
              </a:rPr>
              <a:t>Evropské kulturní dědictví; </a:t>
            </a:r>
          </a:p>
          <a:p>
            <a:pPr marL="171450" indent="-171450">
              <a:buFontTx/>
              <a:buChar char="-"/>
            </a:pPr>
            <a:r>
              <a:rPr kumimoji="1" lang="cs-CZ" sz="2000" dirty="0">
                <a:latin typeface="Arial" charset="0"/>
              </a:rPr>
              <a:t>Evropské ceny za literaturu, architekturu, filmovou tvorbu.</a:t>
            </a:r>
          </a:p>
        </p:txBody>
      </p:sp>
    </p:spTree>
    <p:extLst>
      <p:ext uri="{BB962C8B-B14F-4D97-AF65-F5344CB8AC3E}">
        <p14:creationId xmlns:p14="http://schemas.microsoft.com/office/powerpoint/2010/main" val="509831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2062718"/>
            <a:ext cx="3268103" cy="2061810"/>
          </a:xfrm>
        </p:spPr>
        <p:txBody>
          <a:bodyPr/>
          <a:lstStyle/>
          <a:p>
            <a:r>
              <a:rPr lang="cs-CZ" dirty="0" smtClean="0"/>
              <a:t>Politika ochrany spotřebitele</a:t>
            </a:r>
            <a:r>
              <a:rPr lang="cs-CZ" sz="3200" dirty="0"/>
              <a:t/>
            </a:r>
            <a:br>
              <a:rPr lang="cs-CZ" sz="3200" dirty="0"/>
            </a:br>
            <a:endParaRPr lang="cs-CZ" sz="3200" dirty="0"/>
          </a:p>
        </p:txBody>
      </p:sp>
      <p:pic>
        <p:nvPicPr>
          <p:cNvPr id="4098" name="Picture 2" descr="Výsledek obrázku pro ochrana spotřebite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309" y="613481"/>
            <a:ext cx="4357801" cy="60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71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540000" y="2169710"/>
            <a:ext cx="10753200" cy="1093560"/>
          </a:xfrm>
        </p:spPr>
        <p:txBody>
          <a:bodyPr/>
          <a:lstStyle/>
          <a:p>
            <a:pPr algn="ctr"/>
            <a:r>
              <a:rPr lang="cs-CZ" dirty="0"/>
              <a:t>Dokázali byste na základě svých dosavadních znalostí identifikovat 10 oblastí spolupráce mezi členskými zeměmi EU? </a:t>
            </a:r>
          </a:p>
        </p:txBody>
      </p:sp>
    </p:spTree>
    <p:extLst>
      <p:ext uri="{BB962C8B-B14F-4D97-AF65-F5344CB8AC3E}">
        <p14:creationId xmlns:p14="http://schemas.microsoft.com/office/powerpoint/2010/main" val="2361527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991619" y="2287041"/>
            <a:ext cx="4623993" cy="1636338"/>
          </a:xfrm>
        </p:spPr>
        <p:txBody>
          <a:bodyPr/>
          <a:lstStyle/>
          <a:p>
            <a:pPr algn="ctr"/>
            <a:r>
              <a:rPr lang="cs-CZ" dirty="0"/>
              <a:t>Sociální politika v Evropské </a:t>
            </a:r>
            <a:r>
              <a:rPr lang="cs-CZ" dirty="0" smtClean="0"/>
              <a:t>unii</a:t>
            </a:r>
            <a:endParaRPr lang="cs-CZ" dirty="0"/>
          </a:p>
        </p:txBody>
      </p:sp>
      <p:pic>
        <p:nvPicPr>
          <p:cNvPr id="5124" name="Picture 4" descr="Výsledek obrázku pro sociální politika 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280" y="956429"/>
            <a:ext cx="3069686" cy="429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68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666000" y="1251267"/>
            <a:ext cx="10753200" cy="451576"/>
          </a:xfrm>
        </p:spPr>
        <p:txBody>
          <a:bodyPr/>
          <a:lstStyle/>
          <a:p>
            <a:pPr algn="ctr"/>
            <a:r>
              <a:rPr lang="cs-CZ" dirty="0"/>
              <a:t>Základy sociální politiky EU</a:t>
            </a:r>
          </a:p>
        </p:txBody>
      </p:sp>
      <p:sp>
        <p:nvSpPr>
          <p:cNvPr id="7" name="Obdélník 6"/>
          <p:cNvSpPr/>
          <p:nvPr/>
        </p:nvSpPr>
        <p:spPr>
          <a:xfrm>
            <a:off x="218077" y="2723971"/>
            <a:ext cx="11649046" cy="2215991"/>
          </a:xfrm>
          <a:prstGeom prst="rect">
            <a:avLst/>
          </a:prstGeom>
        </p:spPr>
        <p:txBody>
          <a:bodyPr wrap="square">
            <a:spAutoFit/>
          </a:bodyPr>
          <a:lstStyle/>
          <a:p>
            <a:pPr marL="285750" indent="-285750" algn="just">
              <a:buFontTx/>
              <a:buChar char="-"/>
            </a:pPr>
            <a:r>
              <a:rPr kumimoji="1" lang="cs-CZ" sz="2000" dirty="0" smtClean="0">
                <a:latin typeface="Arial" charset="0"/>
              </a:rPr>
              <a:t>sociální </a:t>
            </a:r>
            <a:r>
              <a:rPr kumimoji="1" lang="cs-CZ" sz="2000" dirty="0">
                <a:latin typeface="Arial" charset="0"/>
              </a:rPr>
              <a:t>soudržnosti se objevuje již v Římské smlouvě z roku 1957, </a:t>
            </a:r>
            <a:endParaRPr kumimoji="1" lang="cs-CZ" sz="2000" dirty="0" smtClean="0">
              <a:latin typeface="Arial" charset="0"/>
            </a:endParaRPr>
          </a:p>
          <a:p>
            <a:pPr marL="285750" indent="-285750" algn="just">
              <a:buFontTx/>
              <a:buChar char="-"/>
            </a:pPr>
            <a:r>
              <a:rPr kumimoji="1" lang="cs-CZ" sz="2000" dirty="0" smtClean="0">
                <a:latin typeface="Arial" charset="0"/>
              </a:rPr>
              <a:t>nástroj </a:t>
            </a:r>
            <a:r>
              <a:rPr kumimoji="1" lang="cs-CZ" sz="2000" dirty="0">
                <a:latin typeface="Arial" charset="0"/>
              </a:rPr>
              <a:t>k realizaci evropské politiky zaměstnanosti </a:t>
            </a:r>
            <a:r>
              <a:rPr kumimoji="1" lang="cs-CZ" sz="2000" dirty="0" smtClean="0">
                <a:latin typeface="Arial" charset="0"/>
              </a:rPr>
              <a:t>-</a:t>
            </a:r>
            <a:r>
              <a:rPr kumimoji="1" lang="cs-CZ" sz="2000" dirty="0">
                <a:latin typeface="Arial" charset="0"/>
              </a:rPr>
              <a:t> </a:t>
            </a:r>
            <a:r>
              <a:rPr kumimoji="1" lang="cs-CZ" sz="2000" u="sng" dirty="0">
                <a:latin typeface="Arial" charset="0"/>
                <a:hlinkClick r:id="rId3" tooltip="Internetové stránky ESF v ČR"/>
              </a:rPr>
              <a:t>Evropský sociální fond</a:t>
            </a:r>
            <a:r>
              <a:rPr kumimoji="1" lang="cs-CZ" sz="2000" dirty="0">
                <a:latin typeface="Arial" charset="0"/>
              </a:rPr>
              <a:t>, </a:t>
            </a:r>
            <a:endParaRPr kumimoji="1" lang="cs-CZ" sz="2000" dirty="0" smtClean="0">
              <a:latin typeface="Arial" charset="0"/>
            </a:endParaRPr>
          </a:p>
          <a:p>
            <a:pPr marL="285750" indent="-285750" algn="just">
              <a:buFontTx/>
              <a:buChar char="-"/>
            </a:pPr>
            <a:r>
              <a:rPr kumimoji="1" lang="cs-CZ" sz="2000" dirty="0" smtClean="0">
                <a:latin typeface="Arial" charset="0"/>
              </a:rPr>
              <a:t>poradní </a:t>
            </a:r>
            <a:r>
              <a:rPr kumimoji="1" lang="cs-CZ" sz="2000" dirty="0">
                <a:latin typeface="Arial" charset="0"/>
              </a:rPr>
              <a:t>orgán </a:t>
            </a:r>
            <a:r>
              <a:rPr kumimoji="1" lang="cs-CZ" sz="2000" dirty="0" smtClean="0">
                <a:latin typeface="Arial" charset="0"/>
              </a:rPr>
              <a:t>-</a:t>
            </a:r>
            <a:r>
              <a:rPr kumimoji="1" lang="cs-CZ" sz="2000" dirty="0">
                <a:latin typeface="Arial" charset="0"/>
              </a:rPr>
              <a:t> </a:t>
            </a:r>
            <a:r>
              <a:rPr kumimoji="1" lang="cs-CZ" sz="2000" u="sng" dirty="0">
                <a:latin typeface="Arial" charset="0"/>
                <a:hlinkClick r:id="rId4" tooltip="Internetové stránky Evropského hospodářského a sociálního výboru"/>
              </a:rPr>
              <a:t>Evropský hospodářský a sociální výbor</a:t>
            </a:r>
            <a:r>
              <a:rPr kumimoji="1" lang="cs-CZ" sz="2000" dirty="0">
                <a:latin typeface="Arial" charset="0"/>
              </a:rPr>
              <a:t> </a:t>
            </a:r>
            <a:endParaRPr kumimoji="1" lang="cs-CZ" sz="2000" dirty="0" smtClean="0">
              <a:latin typeface="Arial" charset="0"/>
            </a:endParaRPr>
          </a:p>
          <a:p>
            <a:pPr marL="285750" indent="-285750" algn="just">
              <a:buFontTx/>
              <a:buChar char="-"/>
            </a:pPr>
            <a:r>
              <a:rPr kumimoji="1" lang="cs-CZ" sz="2000" dirty="0" smtClean="0">
                <a:latin typeface="Arial" charset="0"/>
              </a:rPr>
              <a:t>národní </a:t>
            </a:r>
            <a:r>
              <a:rPr kumimoji="1" lang="cs-CZ" sz="2000" dirty="0">
                <a:latin typeface="Arial" charset="0"/>
              </a:rPr>
              <a:t>politiky jsou koordinovány prostřednictvím Rady pro zaměstnanost, sociální politiku, zdraví a ochranu spotřebitele (EPSCO), </a:t>
            </a:r>
            <a:endParaRPr kumimoji="1" lang="cs-CZ" sz="2000" dirty="0" smtClean="0">
              <a:latin typeface="Arial" charset="0"/>
            </a:endParaRPr>
          </a:p>
          <a:p>
            <a:pPr marL="285750" indent="-285750" algn="just">
              <a:buFontTx/>
              <a:buChar char="-"/>
            </a:pPr>
            <a:r>
              <a:rPr kumimoji="1" lang="cs-CZ" sz="2000" dirty="0" smtClean="0">
                <a:latin typeface="Arial" charset="0"/>
              </a:rPr>
              <a:t>Výbor </a:t>
            </a:r>
            <a:r>
              <a:rPr kumimoji="1" lang="cs-CZ" sz="2000" dirty="0">
                <a:latin typeface="Arial" charset="0"/>
              </a:rPr>
              <a:t>pro zaměstnanost (EMCO) a Výbor pro sociální ochranu (SPC).</a:t>
            </a:r>
          </a:p>
          <a:p>
            <a:pPr algn="just"/>
            <a:endParaRPr lang="cs-CZ" sz="1800" dirty="0"/>
          </a:p>
        </p:txBody>
      </p:sp>
    </p:spTree>
    <p:extLst>
      <p:ext uri="{BB962C8B-B14F-4D97-AF65-F5344CB8AC3E}">
        <p14:creationId xmlns:p14="http://schemas.microsoft.com/office/powerpoint/2010/main" val="2418230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pPr algn="ctr"/>
            <a:r>
              <a:rPr lang="cs-CZ" dirty="0" smtClean="0"/>
              <a:t>Dokumenty v oblasti </a:t>
            </a:r>
            <a:r>
              <a:rPr lang="cs-CZ" dirty="0"/>
              <a:t>sociální politiky EU</a:t>
            </a:r>
          </a:p>
        </p:txBody>
      </p:sp>
      <p:sp>
        <p:nvSpPr>
          <p:cNvPr id="5" name="Zástupný symbol pro obsah 4"/>
          <p:cNvSpPr>
            <a:spLocks noGrp="1"/>
          </p:cNvSpPr>
          <p:nvPr>
            <p:ph idx="1"/>
          </p:nvPr>
        </p:nvSpPr>
        <p:spPr>
          <a:xfrm>
            <a:off x="720000" y="2092569"/>
            <a:ext cx="5891815" cy="3082437"/>
          </a:xfrm>
        </p:spPr>
        <p:txBody>
          <a:bodyPr/>
          <a:lstStyle/>
          <a:p>
            <a:r>
              <a:rPr lang="cs-CZ" sz="2000" u="sng" dirty="0">
                <a:hlinkClick r:id="rId3"/>
              </a:rPr>
              <a:t>Evropská sociální charta</a:t>
            </a:r>
            <a:endParaRPr lang="cs-CZ" sz="2000" dirty="0"/>
          </a:p>
          <a:p>
            <a:r>
              <a:rPr lang="cs-CZ" sz="2000" u="sng" dirty="0">
                <a:hlinkClick r:id="rId4"/>
              </a:rPr>
              <a:t>Charta základních sociálních práv pracujících</a:t>
            </a:r>
            <a:endParaRPr lang="cs-CZ" sz="2000" dirty="0"/>
          </a:p>
          <a:p>
            <a:r>
              <a:rPr lang="cs-CZ" sz="2000" u="sng" dirty="0">
                <a:hlinkClick r:id="rId5"/>
              </a:rPr>
              <a:t>Maastrichtská a Amsterodamská smlouva</a:t>
            </a:r>
            <a:endParaRPr lang="cs-CZ" sz="2000" dirty="0"/>
          </a:p>
          <a:p>
            <a:r>
              <a:rPr lang="cs-CZ" sz="2000" u="sng" dirty="0">
                <a:hlinkClick r:id="rId6"/>
              </a:rPr>
              <a:t>Zelená a bílá kniha</a:t>
            </a:r>
            <a:endParaRPr lang="cs-CZ" sz="2000" dirty="0"/>
          </a:p>
          <a:p>
            <a:r>
              <a:rPr lang="cs-CZ" sz="2000" u="sng" dirty="0">
                <a:hlinkClick r:id="rId7"/>
              </a:rPr>
              <a:t>Lisabonská strategie</a:t>
            </a:r>
            <a:endParaRPr lang="cs-CZ" sz="2000" dirty="0"/>
          </a:p>
          <a:p>
            <a:r>
              <a:rPr lang="cs-CZ" sz="2000" u="sng" dirty="0">
                <a:hlinkClick r:id="rId8"/>
              </a:rPr>
              <a:t>Obnovená sociální agenda</a:t>
            </a:r>
            <a:endParaRPr lang="cs-CZ" sz="2000" dirty="0"/>
          </a:p>
          <a:p>
            <a:pPr>
              <a:buFontTx/>
              <a:buChar char="-"/>
            </a:pPr>
            <a:endParaRPr lang="cs-CZ" sz="1600" dirty="0"/>
          </a:p>
        </p:txBody>
      </p:sp>
      <p:pic>
        <p:nvPicPr>
          <p:cNvPr id="7" name="Picture 2" descr="Výsledek obrázku pro sociální politika e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0000" y="2092569"/>
            <a:ext cx="3128016" cy="15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8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33</a:t>
            </a:fld>
            <a:endParaRPr lang="cs-CZ" altLang="cs-CZ" dirty="0">
              <a:solidFill>
                <a:srgbClr val="0000DC"/>
              </a:solidFill>
            </a:endParaRPr>
          </a:p>
        </p:txBody>
      </p:sp>
      <p:sp>
        <p:nvSpPr>
          <p:cNvPr id="4" name="Nadpis 3"/>
          <p:cNvSpPr>
            <a:spLocks noGrp="1"/>
          </p:cNvSpPr>
          <p:nvPr>
            <p:ph type="title"/>
          </p:nvPr>
        </p:nvSpPr>
        <p:spPr>
          <a:xfrm>
            <a:off x="1438800" y="818547"/>
            <a:ext cx="10753200" cy="451576"/>
          </a:xfrm>
        </p:spPr>
        <p:txBody>
          <a:bodyPr/>
          <a:lstStyle/>
          <a:p>
            <a:r>
              <a:rPr lang="cs-CZ" sz="3600" dirty="0">
                <a:solidFill>
                  <a:srgbClr val="0000DC"/>
                </a:solidFill>
              </a:rPr>
              <a:t>Současné výzvy evropské sociální </a:t>
            </a:r>
            <a:r>
              <a:rPr lang="cs-CZ" sz="3600" dirty="0" smtClean="0">
                <a:solidFill>
                  <a:srgbClr val="0000DC"/>
                </a:solidFill>
              </a:rPr>
              <a:t>politiky?</a:t>
            </a:r>
            <a:endParaRPr lang="cs-CZ" sz="3600" dirty="0">
              <a:solidFill>
                <a:srgbClr val="0000DC"/>
              </a:solidFill>
            </a:endParaRPr>
          </a:p>
        </p:txBody>
      </p:sp>
      <p:pic>
        <p:nvPicPr>
          <p:cNvPr id="6148" name="Picture 4" descr="Výsledek obrázku pro globaliz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 y="1838662"/>
            <a:ext cx="6588139" cy="366465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556740" y="2881223"/>
            <a:ext cx="3398808" cy="830997"/>
          </a:xfrm>
          <a:prstGeom prst="rect">
            <a:avLst/>
          </a:prstGeom>
          <a:noFill/>
        </p:spPr>
        <p:txBody>
          <a:bodyPr wrap="square" rtlCol="0">
            <a:spAutoFit/>
          </a:bodyPr>
          <a:lstStyle/>
          <a:p>
            <a:r>
              <a:rPr lang="cs-CZ" dirty="0" smtClean="0"/>
              <a:t>Globalizace?</a:t>
            </a:r>
          </a:p>
          <a:p>
            <a:r>
              <a:rPr lang="cs-CZ" dirty="0" smtClean="0"/>
              <a:t>Technologické změny?</a:t>
            </a:r>
            <a:endParaRPr lang="cs-CZ" dirty="0"/>
          </a:p>
        </p:txBody>
      </p:sp>
    </p:spTree>
    <p:extLst>
      <p:ext uri="{BB962C8B-B14F-4D97-AF65-F5344CB8AC3E}">
        <p14:creationId xmlns:p14="http://schemas.microsoft.com/office/powerpoint/2010/main" val="1034405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34</a:t>
            </a:fld>
            <a:endParaRPr lang="cs-CZ" altLang="cs-CZ" dirty="0">
              <a:solidFill>
                <a:srgbClr val="0000DC"/>
              </a:solidFill>
            </a:endParaRPr>
          </a:p>
        </p:txBody>
      </p:sp>
      <p:sp>
        <p:nvSpPr>
          <p:cNvPr id="4" name="Nadpis 3"/>
          <p:cNvSpPr>
            <a:spLocks noGrp="1"/>
          </p:cNvSpPr>
          <p:nvPr>
            <p:ph type="title"/>
          </p:nvPr>
        </p:nvSpPr>
        <p:spPr>
          <a:xfrm>
            <a:off x="3269437" y="2122052"/>
            <a:ext cx="5370563" cy="484959"/>
          </a:xfrm>
        </p:spPr>
        <p:txBody>
          <a:bodyPr/>
          <a:lstStyle/>
          <a:p>
            <a:r>
              <a:rPr lang="cs-CZ" dirty="0" smtClean="0">
                <a:solidFill>
                  <a:srgbClr val="0000DC"/>
                </a:solidFill>
              </a:rPr>
              <a:t>Energetická politika?</a:t>
            </a:r>
            <a:endParaRPr lang="cs-CZ" dirty="0">
              <a:solidFill>
                <a:srgbClr val="0000DC"/>
              </a:solidFill>
            </a:endParaRPr>
          </a:p>
        </p:txBody>
      </p:sp>
      <p:sp>
        <p:nvSpPr>
          <p:cNvPr id="5" name="TextovéPole 4"/>
          <p:cNvSpPr txBox="1"/>
          <p:nvPr/>
        </p:nvSpPr>
        <p:spPr>
          <a:xfrm>
            <a:off x="3269437" y="3955840"/>
            <a:ext cx="7259037" cy="461665"/>
          </a:xfrm>
          <a:prstGeom prst="rect">
            <a:avLst/>
          </a:prstGeom>
          <a:noFill/>
        </p:spPr>
        <p:txBody>
          <a:bodyPr wrap="square" rtlCol="0">
            <a:spAutoFit/>
          </a:bodyPr>
          <a:lstStyle/>
          <a:p>
            <a:r>
              <a:rPr lang="cs-CZ" dirty="0" smtClean="0"/>
              <a:t>Převzato z prezentace externisty</a:t>
            </a:r>
            <a:endParaRPr lang="cs-CZ" dirty="0"/>
          </a:p>
        </p:txBody>
      </p:sp>
    </p:spTree>
    <p:extLst>
      <p:ext uri="{BB962C8B-B14F-4D97-AF65-F5344CB8AC3E}">
        <p14:creationId xmlns:p14="http://schemas.microsoft.com/office/powerpoint/2010/main" val="1618020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050"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z="1050" smtClean="0">
                <a:solidFill>
                  <a:srgbClr val="0000DC"/>
                </a:solidFill>
              </a:rPr>
              <a:pPr/>
              <a:t>35</a:t>
            </a:fld>
            <a:endParaRPr lang="cs-CZ" altLang="cs-CZ" sz="1050" dirty="0">
              <a:solidFill>
                <a:srgbClr val="0000DC"/>
              </a:solidFill>
            </a:endParaRPr>
          </a:p>
        </p:txBody>
      </p:sp>
      <p:sp>
        <p:nvSpPr>
          <p:cNvPr id="4" name="Nadpis 3"/>
          <p:cNvSpPr>
            <a:spLocks noGrp="1"/>
          </p:cNvSpPr>
          <p:nvPr>
            <p:ph type="title"/>
          </p:nvPr>
        </p:nvSpPr>
        <p:spPr>
          <a:xfrm>
            <a:off x="3614650" y="572304"/>
            <a:ext cx="7497959" cy="451576"/>
          </a:xfrm>
        </p:spPr>
        <p:txBody>
          <a:bodyPr/>
          <a:lstStyle/>
          <a:p>
            <a:r>
              <a:rPr lang="cs-CZ" sz="3200" dirty="0" smtClean="0">
                <a:solidFill>
                  <a:srgbClr val="0000DC"/>
                </a:solidFill>
              </a:rPr>
              <a:t>Energetická politika</a:t>
            </a:r>
            <a:endParaRPr lang="cs-CZ" sz="3200" dirty="0">
              <a:solidFill>
                <a:srgbClr val="0000DC"/>
              </a:solidFill>
            </a:endParaRPr>
          </a:p>
        </p:txBody>
      </p:sp>
      <p:pic>
        <p:nvPicPr>
          <p:cNvPr id="9218" name="Picture 2" descr="Výsledek obrázku pro energetická politika 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134" y="3793788"/>
            <a:ext cx="4717161" cy="2830298"/>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414000" y="1604344"/>
            <a:ext cx="11655715" cy="1815882"/>
          </a:xfrm>
          <a:prstGeom prst="rect">
            <a:avLst/>
          </a:prstGeom>
        </p:spPr>
        <p:txBody>
          <a:bodyPr wrap="square">
            <a:spAutoFit/>
          </a:bodyPr>
          <a:lstStyle/>
          <a:p>
            <a:pPr lvl="0" algn="just">
              <a:spcBef>
                <a:spcPct val="30000"/>
              </a:spcBef>
              <a:defRPr/>
            </a:pPr>
            <a:r>
              <a:rPr lang="cs-CZ" sz="2800" i="1" dirty="0" smtClean="0">
                <a:solidFill>
                  <a:srgbClr val="0000DC"/>
                </a:solidFill>
                <a:latin typeface="+mn-lt"/>
              </a:rPr>
              <a:t>„Prvotním cílem evropské energetické politiky je zajistit stabilní dodávky energie a současně spotřebitelům poskytnout možnost nakupovat elektrickou energii, plyn či pohonné hmoty, apod. za dostupné ceny, a to vše při respektování ochrany životního prostředí.“</a:t>
            </a:r>
            <a:endParaRPr lang="cs-CZ" sz="2800" i="1" dirty="0">
              <a:solidFill>
                <a:srgbClr val="0000DC"/>
              </a:solidFill>
              <a:latin typeface="+mn-lt"/>
            </a:endParaRPr>
          </a:p>
        </p:txBody>
      </p:sp>
    </p:spTree>
    <p:extLst>
      <p:ext uri="{BB962C8B-B14F-4D97-AF65-F5344CB8AC3E}">
        <p14:creationId xmlns:p14="http://schemas.microsoft.com/office/powerpoint/2010/main" val="2012803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36</a:t>
            </a:fld>
            <a:endParaRPr lang="cs-CZ" altLang="cs-CZ" dirty="0">
              <a:solidFill>
                <a:srgbClr val="0000DC"/>
              </a:solidFill>
            </a:endParaRPr>
          </a:p>
        </p:txBody>
      </p:sp>
      <p:sp>
        <p:nvSpPr>
          <p:cNvPr id="4" name="Nadpis 3"/>
          <p:cNvSpPr>
            <a:spLocks noGrp="1"/>
          </p:cNvSpPr>
          <p:nvPr>
            <p:ph type="title"/>
          </p:nvPr>
        </p:nvSpPr>
        <p:spPr>
          <a:xfrm>
            <a:off x="414000" y="529012"/>
            <a:ext cx="10753200" cy="451576"/>
          </a:xfrm>
        </p:spPr>
        <p:txBody>
          <a:bodyPr/>
          <a:lstStyle/>
          <a:p>
            <a:r>
              <a:rPr lang="cs-CZ" sz="3600" dirty="0" smtClean="0">
                <a:solidFill>
                  <a:srgbClr val="0000DC"/>
                </a:solidFill>
              </a:rPr>
              <a:t>Priority energetické politiky EU</a:t>
            </a:r>
            <a:endParaRPr lang="cs-CZ" sz="3600" dirty="0">
              <a:solidFill>
                <a:srgbClr val="0000DC"/>
              </a:solidFill>
            </a:endParaRPr>
          </a:p>
        </p:txBody>
      </p:sp>
      <p:pic>
        <p:nvPicPr>
          <p:cNvPr id="8194" name="Picture 2" descr="Výsledek obrázku pro energetická politika 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262" y="1478183"/>
            <a:ext cx="5809738" cy="387161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91276" y="2012066"/>
            <a:ext cx="5599324" cy="2803844"/>
          </a:xfrm>
          <a:prstGeom prst="rect">
            <a:avLst/>
          </a:prstGeom>
        </p:spPr>
        <p:txBody>
          <a:bodyPr wrap="square">
            <a:spAutoFit/>
          </a:bodyPr>
          <a:lstStyle/>
          <a:p>
            <a:pPr algn="just"/>
            <a:endParaRPr kumimoji="1" lang="cs-CZ" dirty="0">
              <a:latin typeface="Arial" charset="0"/>
            </a:endParaRPr>
          </a:p>
          <a:p>
            <a:pPr algn="just"/>
            <a:r>
              <a:rPr kumimoji="1" lang="cs-CZ" dirty="0" smtClean="0">
                <a:latin typeface="Arial" charset="0"/>
              </a:rPr>
              <a:t>-    boj </a:t>
            </a:r>
            <a:r>
              <a:rPr kumimoji="1" lang="cs-CZ" dirty="0">
                <a:latin typeface="Arial" charset="0"/>
              </a:rPr>
              <a:t>proti změně klimatu</a:t>
            </a:r>
          </a:p>
          <a:p>
            <a:pPr algn="just"/>
            <a:r>
              <a:rPr kumimoji="1" lang="cs-CZ" dirty="0" smtClean="0">
                <a:latin typeface="Arial" charset="0"/>
              </a:rPr>
              <a:t>- snížení </a:t>
            </a:r>
            <a:r>
              <a:rPr kumimoji="1" lang="cs-CZ" dirty="0">
                <a:latin typeface="Arial" charset="0"/>
              </a:rPr>
              <a:t>vnější závislosti EU na energetických dodávkách ropy a zemního </a:t>
            </a:r>
            <a:r>
              <a:rPr kumimoji="1" lang="cs-CZ" dirty="0" smtClean="0">
                <a:latin typeface="Arial" charset="0"/>
              </a:rPr>
              <a:t>plynu</a:t>
            </a:r>
          </a:p>
          <a:p>
            <a:pPr algn="just"/>
            <a:r>
              <a:rPr kumimoji="1" lang="cs-CZ" dirty="0" smtClean="0">
                <a:latin typeface="Arial" charset="0"/>
              </a:rPr>
              <a:t>-    podpora </a:t>
            </a:r>
            <a:r>
              <a:rPr kumimoji="1" lang="cs-CZ" dirty="0">
                <a:latin typeface="Arial" charset="0"/>
              </a:rPr>
              <a:t>konkurenceschopnosti</a:t>
            </a:r>
          </a:p>
          <a:p>
            <a:pPr algn="just"/>
            <a:endParaRPr kumimoji="1" lang="cs-CZ" sz="1400" dirty="0">
              <a:latin typeface="Arial" charset="0"/>
            </a:endParaRPr>
          </a:p>
          <a:p>
            <a:pPr lvl="0" algn="just">
              <a:spcBef>
                <a:spcPct val="30000"/>
              </a:spcBef>
              <a:defRPr/>
            </a:pPr>
            <a:endParaRPr lang="cs-CZ" sz="1400" dirty="0"/>
          </a:p>
        </p:txBody>
      </p:sp>
    </p:spTree>
    <p:extLst>
      <p:ext uri="{BB962C8B-B14F-4D97-AF65-F5344CB8AC3E}">
        <p14:creationId xmlns:p14="http://schemas.microsoft.com/office/powerpoint/2010/main" val="2660877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37</a:t>
            </a:fld>
            <a:endParaRPr lang="cs-CZ" altLang="cs-CZ" dirty="0">
              <a:solidFill>
                <a:srgbClr val="0000DC"/>
              </a:solidFill>
            </a:endParaRPr>
          </a:p>
        </p:txBody>
      </p:sp>
      <p:sp>
        <p:nvSpPr>
          <p:cNvPr id="6" name="Zástupný symbol pro obsah 5"/>
          <p:cNvSpPr>
            <a:spLocks noGrp="1"/>
          </p:cNvSpPr>
          <p:nvPr>
            <p:ph idx="1"/>
          </p:nvPr>
        </p:nvSpPr>
        <p:spPr>
          <a:xfrm>
            <a:off x="252920" y="2047781"/>
            <a:ext cx="3894231" cy="1271579"/>
          </a:xfrm>
        </p:spPr>
        <p:txBody>
          <a:bodyPr/>
          <a:lstStyle/>
          <a:p>
            <a:r>
              <a:rPr kumimoji="1" lang="cs-CZ" sz="1800" kern="1200" dirty="0">
                <a:latin typeface="Arial" charset="0"/>
              </a:rPr>
              <a:t> </a:t>
            </a:r>
            <a:r>
              <a:rPr kumimoji="1" lang="cs-CZ" sz="1800" b="1" u="sng" kern="1200" dirty="0">
                <a:latin typeface="Arial" charset="0"/>
                <a:hlinkClick r:id="rId3"/>
              </a:rPr>
              <a:t>Kjótský </a:t>
            </a:r>
            <a:r>
              <a:rPr kumimoji="1" lang="cs-CZ" sz="1800" b="1" u="sng" kern="1200" dirty="0" smtClean="0">
                <a:latin typeface="Arial" charset="0"/>
                <a:hlinkClick r:id="rId3"/>
              </a:rPr>
              <a:t>protokol</a:t>
            </a:r>
            <a:endParaRPr kumimoji="1" lang="cs-CZ" sz="1800" b="1" u="sng" kern="1200" dirty="0" smtClean="0">
              <a:latin typeface="Arial" charset="0"/>
            </a:endParaRPr>
          </a:p>
          <a:p>
            <a:r>
              <a:rPr kumimoji="1" lang="cs-CZ" sz="1800" kern="1200" dirty="0" smtClean="0">
                <a:latin typeface="Arial" charset="0"/>
              </a:rPr>
              <a:t>strategie</a:t>
            </a:r>
            <a:r>
              <a:rPr kumimoji="1" lang="cs-CZ" sz="1800" kern="1200" dirty="0">
                <a:latin typeface="Arial" charset="0"/>
              </a:rPr>
              <a:t> </a:t>
            </a:r>
            <a:r>
              <a:rPr kumimoji="1" lang="cs-CZ" sz="1800" b="1" u="sng" kern="1200" dirty="0">
                <a:latin typeface="Arial" charset="0"/>
                <a:hlinkClick r:id="rId4"/>
              </a:rPr>
              <a:t>Evropa 2020</a:t>
            </a:r>
            <a:endParaRPr lang="cs-CZ" sz="1800" dirty="0"/>
          </a:p>
        </p:txBody>
      </p:sp>
      <p:pic>
        <p:nvPicPr>
          <p:cNvPr id="5" name="Obrázek 4"/>
          <p:cNvPicPr>
            <a:picLocks noChangeAspect="1"/>
          </p:cNvPicPr>
          <p:nvPr/>
        </p:nvPicPr>
        <p:blipFill>
          <a:blip r:embed="rId5"/>
          <a:stretch>
            <a:fillRect/>
          </a:stretch>
        </p:blipFill>
        <p:spPr>
          <a:xfrm>
            <a:off x="3028131" y="629550"/>
            <a:ext cx="8424567" cy="4720663"/>
          </a:xfrm>
          <a:prstGeom prst="rect">
            <a:avLst/>
          </a:prstGeom>
        </p:spPr>
      </p:pic>
    </p:spTree>
    <p:extLst>
      <p:ext uri="{BB962C8B-B14F-4D97-AF65-F5344CB8AC3E}">
        <p14:creationId xmlns:p14="http://schemas.microsoft.com/office/powerpoint/2010/main" val="3966839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38</a:t>
            </a:fld>
            <a:endParaRPr lang="cs-CZ" altLang="cs-CZ" dirty="0">
              <a:solidFill>
                <a:srgbClr val="0000DC"/>
              </a:solidFill>
            </a:endParaRPr>
          </a:p>
        </p:txBody>
      </p:sp>
      <p:pic>
        <p:nvPicPr>
          <p:cNvPr id="4" name="Obrázek 3"/>
          <p:cNvPicPr>
            <a:picLocks noChangeAspect="1"/>
          </p:cNvPicPr>
          <p:nvPr/>
        </p:nvPicPr>
        <p:blipFill>
          <a:blip r:embed="rId3"/>
          <a:stretch>
            <a:fillRect/>
          </a:stretch>
        </p:blipFill>
        <p:spPr>
          <a:xfrm>
            <a:off x="2587557" y="222497"/>
            <a:ext cx="7832061" cy="5231987"/>
          </a:xfrm>
          <a:prstGeom prst="rect">
            <a:avLst/>
          </a:prstGeom>
        </p:spPr>
      </p:pic>
      <p:sp>
        <p:nvSpPr>
          <p:cNvPr id="5" name="Obdélník 4"/>
          <p:cNvSpPr/>
          <p:nvPr/>
        </p:nvSpPr>
        <p:spPr>
          <a:xfrm>
            <a:off x="540000" y="5659475"/>
            <a:ext cx="6096000" cy="369332"/>
          </a:xfrm>
          <a:prstGeom prst="rect">
            <a:avLst/>
          </a:prstGeom>
        </p:spPr>
        <p:txBody>
          <a:bodyPr>
            <a:spAutoFit/>
          </a:bodyPr>
          <a:lstStyle/>
          <a:p>
            <a:r>
              <a:rPr kumimoji="1" lang="cs-CZ" sz="1800" b="1" dirty="0">
                <a:latin typeface="Arial" charset="0"/>
                <a:hlinkClick r:id="rId4"/>
              </a:rPr>
              <a:t>Kjótský protokol</a:t>
            </a:r>
            <a:r>
              <a:rPr kumimoji="1" lang="cs-CZ" sz="1800" b="1" dirty="0">
                <a:latin typeface="Arial" charset="0"/>
              </a:rPr>
              <a:t> vstoupil v platnost 16. 2. 2005</a:t>
            </a:r>
          </a:p>
        </p:txBody>
      </p:sp>
    </p:spTree>
    <p:extLst>
      <p:ext uri="{BB962C8B-B14F-4D97-AF65-F5344CB8AC3E}">
        <p14:creationId xmlns:p14="http://schemas.microsoft.com/office/powerpoint/2010/main" val="1405092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z="1100" smtClean="0">
                <a:solidFill>
                  <a:srgbClr val="0000DC"/>
                </a:solidFill>
              </a:rPr>
              <a:pPr/>
              <a:t>39</a:t>
            </a:fld>
            <a:endParaRPr lang="cs-CZ" altLang="cs-CZ" sz="1100" dirty="0">
              <a:solidFill>
                <a:srgbClr val="0000DC"/>
              </a:solidFill>
            </a:endParaRPr>
          </a:p>
        </p:txBody>
      </p:sp>
      <p:pic>
        <p:nvPicPr>
          <p:cNvPr id="8" name="Obrázek 7"/>
          <p:cNvPicPr>
            <a:picLocks noChangeAspect="1"/>
          </p:cNvPicPr>
          <p:nvPr/>
        </p:nvPicPr>
        <p:blipFill>
          <a:blip r:embed="rId3"/>
          <a:stretch>
            <a:fillRect/>
          </a:stretch>
        </p:blipFill>
        <p:spPr>
          <a:xfrm>
            <a:off x="4420994" y="750699"/>
            <a:ext cx="7330019" cy="4638423"/>
          </a:xfrm>
          <a:prstGeom prst="rect">
            <a:avLst/>
          </a:prstGeom>
        </p:spPr>
      </p:pic>
      <p:sp>
        <p:nvSpPr>
          <p:cNvPr id="9" name="TextovéPole 8"/>
          <p:cNvSpPr txBox="1"/>
          <p:nvPr/>
        </p:nvSpPr>
        <p:spPr>
          <a:xfrm>
            <a:off x="0" y="2201356"/>
            <a:ext cx="3404681" cy="1754326"/>
          </a:xfrm>
          <a:prstGeom prst="rect">
            <a:avLst/>
          </a:prstGeom>
          <a:noFill/>
        </p:spPr>
        <p:txBody>
          <a:bodyPr wrap="square" rtlCol="0">
            <a:spAutoFit/>
          </a:bodyPr>
          <a:lstStyle/>
          <a:p>
            <a:pPr algn="ctr"/>
            <a:r>
              <a:rPr lang="cs-CZ" sz="3600" b="1" dirty="0" smtClean="0">
                <a:solidFill>
                  <a:srgbClr val="0000DC"/>
                </a:solidFill>
              </a:rPr>
              <a:t>Klimaticko-energetický balíček</a:t>
            </a:r>
            <a:endParaRPr lang="cs-CZ" sz="3600" b="1" dirty="0">
              <a:solidFill>
                <a:srgbClr val="0000DC"/>
              </a:solidFill>
            </a:endParaRPr>
          </a:p>
        </p:txBody>
      </p:sp>
    </p:spTree>
    <p:extLst>
      <p:ext uri="{BB962C8B-B14F-4D97-AF65-F5344CB8AC3E}">
        <p14:creationId xmlns:p14="http://schemas.microsoft.com/office/powerpoint/2010/main" val="316324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z="1000" smtClean="0"/>
              <a:pPr/>
              <a:t>4</a:t>
            </a:fld>
            <a:endParaRPr lang="cs-CZ" altLang="cs-CZ" sz="1000" dirty="0"/>
          </a:p>
        </p:txBody>
      </p:sp>
      <p:sp>
        <p:nvSpPr>
          <p:cNvPr id="4" name="Nadpis 3"/>
          <p:cNvSpPr>
            <a:spLocks noGrp="1"/>
          </p:cNvSpPr>
          <p:nvPr>
            <p:ph type="title"/>
          </p:nvPr>
        </p:nvSpPr>
        <p:spPr>
          <a:xfrm>
            <a:off x="1037241" y="2951694"/>
            <a:ext cx="9786269" cy="1672680"/>
          </a:xfrm>
        </p:spPr>
        <p:txBody>
          <a:bodyPr/>
          <a:lstStyle/>
          <a:p>
            <a:pPr algn="ctr"/>
            <a:r>
              <a:rPr lang="cs-CZ" sz="3600" dirty="0"/>
              <a:t>Může ČR v současné době zcela autonomně rozhodovat například o omezení dovozu čínských textilních výrobků?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00" y="232805"/>
            <a:ext cx="3897661" cy="2081187"/>
          </a:xfrm>
          <a:prstGeom prst="rect">
            <a:avLst/>
          </a:prstGeom>
        </p:spPr>
      </p:pic>
    </p:spTree>
    <p:extLst>
      <p:ext uri="{BB962C8B-B14F-4D97-AF65-F5344CB8AC3E}">
        <p14:creationId xmlns:p14="http://schemas.microsoft.com/office/powerpoint/2010/main" val="1418362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40</a:t>
            </a:fld>
            <a:endParaRPr lang="cs-CZ" altLang="cs-CZ" dirty="0">
              <a:solidFill>
                <a:srgbClr val="0000DC"/>
              </a:solidFill>
            </a:endParaRPr>
          </a:p>
        </p:txBody>
      </p:sp>
      <p:sp>
        <p:nvSpPr>
          <p:cNvPr id="9" name="TextovéPole 8"/>
          <p:cNvSpPr txBox="1"/>
          <p:nvPr/>
        </p:nvSpPr>
        <p:spPr>
          <a:xfrm>
            <a:off x="199991" y="2124235"/>
            <a:ext cx="3146323" cy="1569660"/>
          </a:xfrm>
          <a:prstGeom prst="rect">
            <a:avLst/>
          </a:prstGeom>
          <a:noFill/>
        </p:spPr>
        <p:txBody>
          <a:bodyPr wrap="square" rtlCol="0">
            <a:spAutoFit/>
          </a:bodyPr>
          <a:lstStyle/>
          <a:p>
            <a:pPr algn="ctr"/>
            <a:r>
              <a:rPr lang="cs-CZ" sz="3200" b="1" dirty="0" smtClean="0">
                <a:solidFill>
                  <a:srgbClr val="0000DC"/>
                </a:solidFill>
              </a:rPr>
              <a:t>Problémy obnovitelných </a:t>
            </a:r>
            <a:r>
              <a:rPr lang="cs-CZ" sz="3200" b="1" dirty="0">
                <a:solidFill>
                  <a:srgbClr val="0000DC"/>
                </a:solidFill>
              </a:rPr>
              <a:t>zdrojů</a:t>
            </a:r>
          </a:p>
        </p:txBody>
      </p:sp>
      <p:pic>
        <p:nvPicPr>
          <p:cNvPr id="4" name="Obrázek 3"/>
          <p:cNvPicPr>
            <a:picLocks noChangeAspect="1"/>
          </p:cNvPicPr>
          <p:nvPr/>
        </p:nvPicPr>
        <p:blipFill>
          <a:blip r:embed="rId3"/>
          <a:stretch>
            <a:fillRect/>
          </a:stretch>
        </p:blipFill>
        <p:spPr>
          <a:xfrm>
            <a:off x="3774332" y="356378"/>
            <a:ext cx="7743630" cy="5105374"/>
          </a:xfrm>
          <a:prstGeom prst="rect">
            <a:avLst/>
          </a:prstGeom>
        </p:spPr>
      </p:pic>
    </p:spTree>
    <p:extLst>
      <p:ext uri="{BB962C8B-B14F-4D97-AF65-F5344CB8AC3E}">
        <p14:creationId xmlns:p14="http://schemas.microsoft.com/office/powerpoint/2010/main" val="503493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41</a:t>
            </a:fld>
            <a:endParaRPr lang="cs-CZ" altLang="cs-CZ" dirty="0">
              <a:solidFill>
                <a:srgbClr val="0000DC"/>
              </a:solidFill>
            </a:endParaRPr>
          </a:p>
        </p:txBody>
      </p:sp>
      <p:pic>
        <p:nvPicPr>
          <p:cNvPr id="5" name="Obrázek 4"/>
          <p:cNvPicPr>
            <a:picLocks noChangeAspect="1"/>
          </p:cNvPicPr>
          <p:nvPr/>
        </p:nvPicPr>
        <p:blipFill>
          <a:blip r:embed="rId3"/>
          <a:stretch>
            <a:fillRect/>
          </a:stretch>
        </p:blipFill>
        <p:spPr>
          <a:xfrm>
            <a:off x="2217907" y="758758"/>
            <a:ext cx="6977974" cy="4596413"/>
          </a:xfrm>
          <a:prstGeom prst="rect">
            <a:avLst/>
          </a:prstGeom>
        </p:spPr>
      </p:pic>
    </p:spTree>
    <p:extLst>
      <p:ext uri="{BB962C8B-B14F-4D97-AF65-F5344CB8AC3E}">
        <p14:creationId xmlns:p14="http://schemas.microsoft.com/office/powerpoint/2010/main" val="266224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solidFill>
                  <a:srgbClr val="0000DC"/>
                </a:solidFill>
              </a:rPr>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solidFill>
                  <a:srgbClr val="0000DC"/>
                </a:solidFill>
              </a:rPr>
              <a:pPr/>
              <a:t>42</a:t>
            </a:fld>
            <a:endParaRPr lang="cs-CZ" altLang="cs-CZ" dirty="0">
              <a:solidFill>
                <a:srgbClr val="0000DC"/>
              </a:solidFill>
            </a:endParaRPr>
          </a:p>
        </p:txBody>
      </p:sp>
      <p:sp>
        <p:nvSpPr>
          <p:cNvPr id="4" name="Nadpis 3"/>
          <p:cNvSpPr>
            <a:spLocks noGrp="1"/>
          </p:cNvSpPr>
          <p:nvPr>
            <p:ph type="title"/>
          </p:nvPr>
        </p:nvSpPr>
        <p:spPr>
          <a:xfrm>
            <a:off x="720000" y="719999"/>
            <a:ext cx="10753200" cy="1478077"/>
          </a:xfrm>
        </p:spPr>
        <p:txBody>
          <a:bodyPr/>
          <a:lstStyle/>
          <a:p>
            <a:r>
              <a:rPr lang="cs-CZ" dirty="0" smtClean="0">
                <a:solidFill>
                  <a:srgbClr val="0000DC"/>
                </a:solidFill>
              </a:rPr>
              <a:t>Kde najít další informace o:</a:t>
            </a:r>
            <a:endParaRPr lang="cs-CZ" dirty="0">
              <a:solidFill>
                <a:srgbClr val="0000DC"/>
              </a:solidFill>
            </a:endParaRPr>
          </a:p>
        </p:txBody>
      </p:sp>
      <p:sp>
        <p:nvSpPr>
          <p:cNvPr id="6" name="Zástupný symbol pro obsah 5"/>
          <p:cNvSpPr>
            <a:spLocks noGrp="1"/>
          </p:cNvSpPr>
          <p:nvPr>
            <p:ph idx="1"/>
          </p:nvPr>
        </p:nvSpPr>
        <p:spPr>
          <a:xfrm>
            <a:off x="720000" y="1758460"/>
            <a:ext cx="10753200" cy="3915277"/>
          </a:xfrm>
        </p:spPr>
        <p:txBody>
          <a:bodyPr/>
          <a:lstStyle/>
          <a:p>
            <a:r>
              <a:rPr lang="cs-CZ" sz="1800" dirty="0" smtClean="0">
                <a:hlinkClick r:id="rId3"/>
              </a:rPr>
              <a:t>Vývoji </a:t>
            </a:r>
            <a:r>
              <a:rPr lang="cs-CZ" sz="1800" dirty="0">
                <a:hlinkClick r:id="rId3"/>
              </a:rPr>
              <a:t>energetické politiky</a:t>
            </a:r>
            <a:endParaRPr lang="cs-CZ" sz="1800" dirty="0"/>
          </a:p>
          <a:p>
            <a:r>
              <a:rPr lang="cs-CZ" sz="1800" u="sng" dirty="0" smtClean="0">
                <a:hlinkClick r:id="rId4"/>
              </a:rPr>
              <a:t>Cíli </a:t>
            </a:r>
            <a:r>
              <a:rPr lang="cs-CZ" sz="1800" u="sng" dirty="0">
                <a:hlinkClick r:id="rId4"/>
              </a:rPr>
              <a:t>energetické politiky</a:t>
            </a:r>
            <a:endParaRPr lang="cs-CZ" sz="1800" dirty="0"/>
          </a:p>
          <a:p>
            <a:r>
              <a:rPr lang="cs-CZ" sz="1800" u="sng" dirty="0" smtClean="0">
                <a:hlinkClick r:id="rId5"/>
              </a:rPr>
              <a:t>Energetický balíček</a:t>
            </a:r>
            <a:endParaRPr lang="cs-CZ" sz="1800" dirty="0"/>
          </a:p>
          <a:p>
            <a:r>
              <a:rPr lang="cs-CZ" sz="1800" u="sng" dirty="0">
                <a:hlinkClick r:id="rId6"/>
              </a:rPr>
              <a:t>Vnitřní trh s elektřinou a plynem</a:t>
            </a:r>
            <a:endParaRPr lang="cs-CZ" sz="1800" dirty="0"/>
          </a:p>
          <a:p>
            <a:r>
              <a:rPr lang="cs-CZ" sz="1800" u="sng" dirty="0">
                <a:hlinkClick r:id="rId7"/>
              </a:rPr>
              <a:t>Energetická bezpečnost a spolehlivost</a:t>
            </a:r>
            <a:endParaRPr lang="cs-CZ" sz="1800" dirty="0"/>
          </a:p>
          <a:p>
            <a:r>
              <a:rPr lang="cs-CZ" sz="1800" u="sng" dirty="0">
                <a:hlinkClick r:id="rId8"/>
              </a:rPr>
              <a:t>Energetická účinnost a nízkouhlíkové zdroje energie</a:t>
            </a:r>
            <a:endParaRPr lang="cs-CZ" sz="1800" dirty="0"/>
          </a:p>
          <a:p>
            <a:r>
              <a:rPr lang="cs-CZ" sz="1800" u="sng" dirty="0">
                <a:hlinkClick r:id="rId9"/>
              </a:rPr>
              <a:t>Ochrana spotřebitele</a:t>
            </a:r>
            <a:endParaRPr lang="cs-CZ" sz="1800" dirty="0"/>
          </a:p>
          <a:p>
            <a:r>
              <a:rPr lang="cs-CZ" sz="1800" u="sng" dirty="0">
                <a:hlinkClick r:id="rId10"/>
              </a:rPr>
              <a:t>Snižování emisí skleníkových plynů a systém obchodování s emisemi</a:t>
            </a:r>
            <a:endParaRPr lang="cs-CZ" sz="1800" dirty="0"/>
          </a:p>
          <a:p>
            <a:r>
              <a:rPr lang="cs-CZ" sz="1800" u="sng" dirty="0">
                <a:hlinkClick r:id="rId11"/>
              </a:rPr>
              <a:t>Jaderná energie</a:t>
            </a:r>
            <a:endParaRPr lang="cs-CZ" sz="1800" dirty="0"/>
          </a:p>
          <a:p>
            <a:endParaRPr lang="cs-CZ" sz="1800" dirty="0"/>
          </a:p>
        </p:txBody>
      </p:sp>
      <p:pic>
        <p:nvPicPr>
          <p:cNvPr id="7170" name="Picture 2" descr="Výsledek obrázku pro energetická politika e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15400" y="330443"/>
            <a:ext cx="3051175" cy="430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62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pPr algn="ctr"/>
            <a:r>
              <a:rPr lang="cs-CZ" dirty="0" smtClean="0"/>
              <a:t>Obsah dnešní přednášky</a:t>
            </a:r>
            <a:endParaRPr lang="cs-CZ" dirty="0"/>
          </a:p>
        </p:txBody>
      </p:sp>
      <p:sp>
        <p:nvSpPr>
          <p:cNvPr id="5" name="Zástupný symbol pro obsah 4"/>
          <p:cNvSpPr>
            <a:spLocks noGrp="1"/>
          </p:cNvSpPr>
          <p:nvPr>
            <p:ph idx="1"/>
          </p:nvPr>
        </p:nvSpPr>
        <p:spPr>
          <a:xfrm>
            <a:off x="4747260" y="1905000"/>
            <a:ext cx="7126292" cy="3533775"/>
          </a:xfrm>
        </p:spPr>
        <p:txBody>
          <a:bodyPr/>
          <a:lstStyle/>
          <a:p>
            <a:r>
              <a:rPr lang="cs-CZ" sz="2000" dirty="0" smtClean="0"/>
              <a:t>Zásada subsidiarity a politická vůle</a:t>
            </a:r>
          </a:p>
          <a:p>
            <a:r>
              <a:rPr lang="cs-CZ" sz="2000" dirty="0" smtClean="0"/>
              <a:t>Dělba pravomocí mezi EU a členské státy</a:t>
            </a:r>
          </a:p>
          <a:p>
            <a:pPr lvl="1"/>
            <a:r>
              <a:rPr lang="cs-CZ" sz="1800" dirty="0" smtClean="0"/>
              <a:t>Výlučné pravomoci</a:t>
            </a:r>
            <a:endParaRPr lang="cs-CZ" sz="1800" dirty="0"/>
          </a:p>
          <a:p>
            <a:pPr lvl="1"/>
            <a:r>
              <a:rPr lang="cs-CZ" sz="1800" dirty="0"/>
              <a:t>Sdílené pravomoci</a:t>
            </a:r>
          </a:p>
          <a:p>
            <a:pPr lvl="1"/>
            <a:r>
              <a:rPr lang="cs-CZ" sz="1800" dirty="0"/>
              <a:t>Koordinační, podpůrné a doplňkové</a:t>
            </a:r>
          </a:p>
          <a:p>
            <a:r>
              <a:rPr lang="cs-CZ" sz="2000" dirty="0" smtClean="0"/>
              <a:t>Příklady koordinovaných politik</a:t>
            </a:r>
          </a:p>
          <a:p>
            <a:pPr lvl="1"/>
            <a:r>
              <a:rPr lang="cs-CZ" sz="1800" dirty="0" smtClean="0"/>
              <a:t>Politika </a:t>
            </a:r>
            <a:r>
              <a:rPr lang="cs-CZ" sz="1800" dirty="0"/>
              <a:t>ochrany </a:t>
            </a:r>
            <a:r>
              <a:rPr lang="cs-CZ" sz="1800" dirty="0" smtClean="0"/>
              <a:t>spotřebitele</a:t>
            </a:r>
          </a:p>
          <a:p>
            <a:pPr lvl="1"/>
            <a:r>
              <a:rPr lang="cs-CZ" sz="1800" dirty="0" smtClean="0"/>
              <a:t>Sociální politika</a:t>
            </a:r>
          </a:p>
          <a:p>
            <a:r>
              <a:rPr lang="cs-CZ" sz="2000" dirty="0"/>
              <a:t>Energetická </a:t>
            </a:r>
            <a:r>
              <a:rPr lang="cs-CZ" sz="2000" dirty="0"/>
              <a:t>politika</a:t>
            </a:r>
            <a:endParaRPr lang="cs-CZ" sz="2000" dirty="0"/>
          </a:p>
          <a:p>
            <a:pPr marL="72000" indent="0">
              <a:buNone/>
            </a:pPr>
            <a:endParaRPr lang="cs-CZ" sz="2000" dirty="0"/>
          </a:p>
        </p:txBody>
      </p:sp>
      <p:pic>
        <p:nvPicPr>
          <p:cNvPr id="4100" name="Picture 4"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224313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26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pPr algn="ctr"/>
            <a:r>
              <a:rPr lang="cs-CZ" dirty="0"/>
              <a:t>Doporučení literatura</a:t>
            </a:r>
          </a:p>
        </p:txBody>
      </p:sp>
      <p:sp>
        <p:nvSpPr>
          <p:cNvPr id="5" name="Zástupný symbol pro obsah 4"/>
          <p:cNvSpPr>
            <a:spLocks noGrp="1"/>
          </p:cNvSpPr>
          <p:nvPr>
            <p:ph idx="1"/>
          </p:nvPr>
        </p:nvSpPr>
        <p:spPr>
          <a:xfrm>
            <a:off x="666000" y="1905786"/>
            <a:ext cx="10807200" cy="3908943"/>
          </a:xfrm>
        </p:spPr>
        <p:txBody>
          <a:bodyPr/>
          <a:lstStyle/>
          <a:p>
            <a:pPr algn="just">
              <a:buFontTx/>
              <a:buChar char="-"/>
            </a:pPr>
            <a:r>
              <a:rPr lang="cs-CZ" u="sng" dirty="0" smtClean="0">
                <a:hlinkClick r:id="rId3"/>
              </a:rPr>
              <a:t>Audiovizuální </a:t>
            </a:r>
            <a:r>
              <a:rPr lang="cs-CZ" u="sng" dirty="0">
                <a:hlinkClick r:id="rId3"/>
              </a:rPr>
              <a:t>knihovny </a:t>
            </a:r>
            <a:r>
              <a:rPr lang="cs-CZ" u="sng" dirty="0" smtClean="0">
                <a:hlinkClick r:id="rId3"/>
              </a:rPr>
              <a:t>EU</a:t>
            </a:r>
            <a:endParaRPr lang="cs-CZ" u="sng" dirty="0" smtClean="0"/>
          </a:p>
          <a:p>
            <a:pPr algn="just">
              <a:buFontTx/>
              <a:buChar char="-"/>
            </a:pPr>
            <a:r>
              <a:rPr lang="cs-CZ" u="sng" dirty="0">
                <a:hlinkClick r:id="rId4"/>
              </a:rPr>
              <a:t>Evropská </a:t>
            </a:r>
            <a:r>
              <a:rPr lang="cs-CZ" u="sng" dirty="0" smtClean="0">
                <a:hlinkClick r:id="rId4"/>
              </a:rPr>
              <a:t>knihovna</a:t>
            </a:r>
            <a:endParaRPr lang="cs-CZ" u="sng" dirty="0" smtClean="0"/>
          </a:p>
          <a:p>
            <a:pPr algn="just">
              <a:buFontTx/>
              <a:buChar char="-"/>
            </a:pPr>
            <a:r>
              <a:rPr lang="cs-CZ" u="sng" dirty="0" err="1" smtClean="0">
                <a:hlinkClick r:id="rId5"/>
              </a:rPr>
              <a:t>Eurolib</a:t>
            </a:r>
            <a:endParaRPr lang="cs-CZ" u="sng" dirty="0" smtClean="0"/>
          </a:p>
          <a:p>
            <a:pPr algn="just">
              <a:buFontTx/>
              <a:buChar char="-"/>
            </a:pPr>
            <a:r>
              <a:rPr lang="cs-CZ" u="sng" dirty="0" err="1">
                <a:hlinkClick r:id="rId6"/>
              </a:rPr>
              <a:t>Europeana</a:t>
            </a:r>
            <a:endParaRPr lang="cs-CZ" sz="1600" dirty="0"/>
          </a:p>
        </p:txBody>
      </p:sp>
      <p:pic>
        <p:nvPicPr>
          <p:cNvPr id="1026" name="Picture 2" descr="Výsledek obrázku pro politiky E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8047" y="1584847"/>
            <a:ext cx="4087324" cy="408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55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a:xfrm>
            <a:off x="414000" y="734282"/>
            <a:ext cx="4726712" cy="615016"/>
          </a:xfrm>
        </p:spPr>
        <p:txBody>
          <a:bodyPr/>
          <a:lstStyle/>
          <a:p>
            <a:pPr algn="ctr"/>
            <a:r>
              <a:rPr lang="cs-CZ" dirty="0" smtClean="0"/>
              <a:t>Kontrolní </a:t>
            </a:r>
            <a:r>
              <a:rPr lang="cs-CZ" dirty="0" err="1" smtClean="0"/>
              <a:t>testík</a:t>
            </a:r>
            <a:endParaRPr lang="cs-CZ" dirty="0"/>
          </a:p>
        </p:txBody>
      </p:sp>
      <p:sp>
        <p:nvSpPr>
          <p:cNvPr id="5" name="Zástupný symbol pro obsah 4"/>
          <p:cNvSpPr>
            <a:spLocks noGrp="1"/>
          </p:cNvSpPr>
          <p:nvPr>
            <p:ph idx="1"/>
          </p:nvPr>
        </p:nvSpPr>
        <p:spPr>
          <a:xfrm>
            <a:off x="321530" y="2747313"/>
            <a:ext cx="8716939" cy="3105722"/>
          </a:xfrm>
        </p:spPr>
        <p:txBody>
          <a:bodyPr/>
          <a:lstStyle/>
          <a:p>
            <a:pPr marL="72000" indent="0">
              <a:buNone/>
            </a:pPr>
            <a:r>
              <a:rPr lang="cs-CZ" sz="2400" dirty="0" smtClean="0"/>
              <a:t>www.socrative.com</a:t>
            </a:r>
          </a:p>
          <a:p>
            <a:pPr marL="72000" indent="0">
              <a:buNone/>
            </a:pPr>
            <a:r>
              <a:rPr lang="cs-CZ" sz="2400" dirty="0" smtClean="0"/>
              <a:t>Napište svoje jméno pokud chcete soutěžit o bonusový bod </a:t>
            </a:r>
            <a:r>
              <a:rPr lang="cs-CZ" sz="2400" dirty="0" smtClean="0">
                <a:sym typeface="Wingdings" panose="05000000000000000000" pitchFamily="2" charset="2"/>
              </a:rPr>
              <a:t></a:t>
            </a:r>
            <a:endParaRPr lang="cs-CZ" sz="2400" dirty="0" smtClean="0"/>
          </a:p>
          <a:p>
            <a:pPr marL="72000" indent="0">
              <a:buNone/>
            </a:pPr>
            <a:r>
              <a:rPr lang="cs-CZ" sz="2400" dirty="0" err="1" smtClean="0"/>
              <a:t>Room</a:t>
            </a:r>
            <a:r>
              <a:rPr lang="cs-CZ" sz="2400" dirty="0" smtClean="0"/>
              <a:t> </a:t>
            </a:r>
            <a:r>
              <a:rPr lang="cs-CZ" sz="2400" dirty="0" err="1" smtClean="0"/>
              <a:t>name</a:t>
            </a:r>
            <a:r>
              <a:rPr lang="cs-CZ" sz="2400" dirty="0" smtClean="0"/>
              <a:t>: MFTAP2019</a:t>
            </a:r>
          </a:p>
          <a:p>
            <a:pPr marL="72000" indent="0">
              <a:buNone/>
            </a:pPr>
            <a:r>
              <a:rPr lang="cs-CZ" sz="2400" dirty="0"/>
              <a:t>6</a:t>
            </a:r>
            <a:r>
              <a:rPr lang="cs-CZ" sz="2400" dirty="0" smtClean="0"/>
              <a:t> otázek – jedna správná</a:t>
            </a:r>
            <a:endParaRPr lang="cs-CZ" sz="2400" dirty="0"/>
          </a:p>
        </p:txBody>
      </p:sp>
      <p:pic>
        <p:nvPicPr>
          <p:cNvPr id="2052" name="Picture 4" descr="Výsledek obrázku pro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307" y="-1"/>
            <a:ext cx="4352693" cy="32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9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2637604"/>
            <a:ext cx="10174998" cy="958387"/>
          </a:xfrm>
        </p:spPr>
        <p:txBody>
          <a:bodyPr/>
          <a:lstStyle/>
          <a:p>
            <a:pPr algn="ctr"/>
            <a:r>
              <a:rPr lang="pl-PL" sz="3600" dirty="0"/>
              <a:t>A co třeba ministerstvo kultury? </a:t>
            </a:r>
            <a:r>
              <a:rPr lang="cs-CZ" sz="3600" dirty="0" smtClean="0"/>
              <a:t>Pocítili </a:t>
            </a:r>
            <a:r>
              <a:rPr lang="cs-CZ" sz="3600" dirty="0"/>
              <a:t>jste po vstupu ČR do EU nějaké výrazné změny v </a:t>
            </a:r>
            <a:r>
              <a:rPr lang="cs-CZ" sz="3600" dirty="0" smtClean="0"/>
              <a:t>oblasti </a:t>
            </a:r>
            <a:r>
              <a:rPr lang="cs-CZ" sz="3600" dirty="0"/>
              <a:t>jeho působení a rozhodování?</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00" y="522887"/>
            <a:ext cx="5987355" cy="1399219"/>
          </a:xfrm>
          <a:prstGeom prst="rect">
            <a:avLst/>
          </a:prstGeom>
        </p:spPr>
      </p:pic>
    </p:spTree>
    <p:extLst>
      <p:ext uri="{BB962C8B-B14F-4D97-AF65-F5344CB8AC3E}">
        <p14:creationId xmlns:p14="http://schemas.microsoft.com/office/powerpoint/2010/main" val="256196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1055624" y="1209162"/>
            <a:ext cx="9310292" cy="1773922"/>
          </a:xfrm>
        </p:spPr>
        <p:txBody>
          <a:bodyPr/>
          <a:lstStyle/>
          <a:p>
            <a:pPr algn="just"/>
            <a:r>
              <a:rPr lang="pl-PL" sz="2800" b="0" i="1" dirty="0" smtClean="0"/>
              <a:t>„Popis </a:t>
            </a:r>
            <a:r>
              <a:rPr lang="pl-PL" sz="2800" b="0" i="1" dirty="0"/>
              <a:t>oblastí společného zájmu a konkrétních forem spolupráce je vždy nedílnou součástí tzv. primární legislativy EU - tedy ve znění Lisabonské smlouvy</a:t>
            </a:r>
            <a:r>
              <a:rPr lang="pl-PL" sz="2800" b="0" i="1" dirty="0" smtClean="0"/>
              <a:t>.”</a:t>
            </a:r>
            <a:br>
              <a:rPr lang="pl-PL" sz="2800" b="0" i="1" dirty="0" smtClean="0"/>
            </a:br>
            <a:r>
              <a:rPr lang="pl-PL" sz="2800" b="0" i="1" dirty="0"/>
              <a:t/>
            </a:r>
            <a:br>
              <a:rPr lang="pl-PL" sz="2800" b="0" i="1" dirty="0"/>
            </a:br>
            <a:endParaRPr lang="cs-CZ" sz="2800" b="0" i="1" dirty="0"/>
          </a:p>
        </p:txBody>
      </p:sp>
      <p:pic>
        <p:nvPicPr>
          <p:cNvPr id="1028" name="Picture 4" descr="Výsledek obrázku pro lisabonská smlou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471" y="3240166"/>
            <a:ext cx="5062251" cy="337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07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66000" y="6228000"/>
            <a:ext cx="7920000" cy="252000"/>
          </a:xfrm>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2892489" y="2591672"/>
            <a:ext cx="7298376" cy="476305"/>
          </a:xfrm>
        </p:spPr>
        <p:txBody>
          <a:bodyPr/>
          <a:lstStyle/>
          <a:p>
            <a:r>
              <a:rPr lang="cs-CZ" sz="5400" dirty="0" smtClean="0"/>
              <a:t>Zásada subsidiarity</a:t>
            </a:r>
            <a:endParaRPr lang="cs-CZ" sz="5400" dirty="0"/>
          </a:p>
        </p:txBody>
      </p:sp>
    </p:spTree>
    <p:extLst>
      <p:ext uri="{BB962C8B-B14F-4D97-AF65-F5344CB8AC3E}">
        <p14:creationId xmlns:p14="http://schemas.microsoft.com/office/powerpoint/2010/main" val="157008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5" name="Zástupný symbol pro obsah 4"/>
          <p:cNvSpPr>
            <a:spLocks noGrp="1"/>
          </p:cNvSpPr>
          <p:nvPr>
            <p:ph idx="1"/>
          </p:nvPr>
        </p:nvSpPr>
        <p:spPr>
          <a:xfrm>
            <a:off x="1011160" y="835242"/>
            <a:ext cx="9924318" cy="3991763"/>
          </a:xfrm>
        </p:spPr>
        <p:txBody>
          <a:bodyPr/>
          <a:lstStyle/>
          <a:p>
            <a:pPr marL="72000" indent="0" algn="just">
              <a:buNone/>
            </a:pPr>
            <a:r>
              <a:rPr lang="cs-CZ" sz="2400" i="1" dirty="0" smtClean="0">
                <a:solidFill>
                  <a:schemeClr val="tx2"/>
                </a:solidFill>
              </a:rPr>
              <a:t>„Vymezení výlučných pravomocí EU zůstává nadále problematické zejména z toho důvodu, že ve Smlouvách není zakotveno ve formě výčtu konkrétních oblastí, ale prostřednictví popisu činnosti EU v jednotlivých oblastech.“ </a:t>
            </a:r>
            <a:endParaRPr lang="cs-CZ" sz="2400" i="1" dirty="0"/>
          </a:p>
        </p:txBody>
      </p:sp>
      <p:pic>
        <p:nvPicPr>
          <p:cNvPr id="2050" name="Picture 2" descr="Výsledek obrázku pro Soudní dvůr Evropských společenstv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276" y="3035370"/>
            <a:ext cx="5382593" cy="358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18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MPR_EUIP Evropská unie - instituce a právo</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8" name="Zástupný symbol pro obsah 4"/>
          <p:cNvSpPr txBox="1">
            <a:spLocks/>
          </p:cNvSpPr>
          <p:nvPr/>
        </p:nvSpPr>
        <p:spPr>
          <a:xfrm>
            <a:off x="2188741" y="626280"/>
            <a:ext cx="8175542" cy="58705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kumimoji="1" lang="cs-CZ" i="1" dirty="0" smtClean="0">
                <a:solidFill>
                  <a:srgbClr val="0000DC"/>
                </a:solidFill>
                <a:latin typeface="Arial" charset="0"/>
              </a:rPr>
              <a:t>„Může </a:t>
            </a:r>
            <a:r>
              <a:rPr kumimoji="1" lang="cs-CZ" i="1" dirty="0">
                <a:solidFill>
                  <a:srgbClr val="0000DC"/>
                </a:solidFill>
                <a:latin typeface="Arial" charset="0"/>
              </a:rPr>
              <a:t>být cílů v konkrétní oblasti dosaženo efektivněji na národní nebo nadnárodní </a:t>
            </a:r>
            <a:r>
              <a:rPr kumimoji="1" lang="cs-CZ" i="1" dirty="0" smtClean="0">
                <a:solidFill>
                  <a:srgbClr val="0000DC"/>
                </a:solidFill>
                <a:latin typeface="Arial" charset="0"/>
              </a:rPr>
              <a:t>úrovni?“</a:t>
            </a:r>
            <a:endParaRPr lang="cs-CZ" i="1" kern="0" dirty="0">
              <a:solidFill>
                <a:srgbClr val="0000DC"/>
              </a:solidFill>
            </a:endParaRPr>
          </a:p>
        </p:txBody>
      </p:sp>
      <p:pic>
        <p:nvPicPr>
          <p:cNvPr id="3074" name="Picture 2" descr="Související 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529" y="2369977"/>
            <a:ext cx="6204636" cy="310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40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 a ČR, mezin.org.</Template>
  <TotalTime>0</TotalTime>
  <Words>2606</Words>
  <Application>Microsoft Office PowerPoint</Application>
  <PresentationFormat>Širokoúhlá obrazovka</PresentationFormat>
  <Paragraphs>421</Paragraphs>
  <Slides>45</Slides>
  <Notes>42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Tahoma</vt:lpstr>
      <vt:lpstr>Wingdings</vt:lpstr>
      <vt:lpstr>Prezentace_MU_CZ</vt:lpstr>
      <vt:lpstr>Úvod do koordinovaných politik</vt:lpstr>
      <vt:lpstr>Obsah dnešní přednášky</vt:lpstr>
      <vt:lpstr>Dokázali byste na základě svých dosavadních znalostí identifikovat 10 oblastí spolupráce mezi členskými zeměmi EU? </vt:lpstr>
      <vt:lpstr>Může ČR v současné době zcela autonomně rozhodovat například o omezení dovozu čínských textilních výrobků? </vt:lpstr>
      <vt:lpstr>A co třeba ministerstvo kultury? Pocítili jste po vstupu ČR do EU nějaké výrazné změny v oblasti jeho působení a rozhodování?</vt:lpstr>
      <vt:lpstr>„Popis oblastí společného zájmu a konkrétních forem spolupráce je vždy nedílnou součástí tzv. primární legislativy EU - tedy ve znění Lisabonské smlouvy.”  </vt:lpstr>
      <vt:lpstr>Zásada subsidiarity</vt:lpstr>
      <vt:lpstr>Prezentace aplikace PowerPoint</vt:lpstr>
      <vt:lpstr>Prezentace aplikace PowerPoint</vt:lpstr>
      <vt:lpstr>Politická vůle    </vt:lpstr>
      <vt:lpstr>Prezentace aplikace PowerPoint</vt:lpstr>
      <vt:lpstr>Prezentace aplikace PowerPoint</vt:lpstr>
      <vt:lpstr>Dělba pravomocí mezi EU a členské státy </vt:lpstr>
      <vt:lpstr>1) Výlučné politiky </vt:lpstr>
      <vt:lpstr>Výlučné pravomoci</vt:lpstr>
      <vt:lpstr>2) Sdílené politiky</vt:lpstr>
      <vt:lpstr>Sdílené pravomoci</vt:lpstr>
      <vt:lpstr>3) Doplňkové-koordinační politiky</vt:lpstr>
      <vt:lpstr>Doplňkové-koordinační pravomoci </vt:lpstr>
      <vt:lpstr>Oboustranná flexibilita? </vt:lpstr>
      <vt:lpstr>Příklady oblasti, kde se dosud rozhodovalo jednomyslně: </vt:lpstr>
      <vt:lpstr>Příklady nových oblastí</vt:lpstr>
      <vt:lpstr>Dá se očekávat, že z iniciativy EU dojde ke sjednocení národních vzdělávacích systémů a vytvoření společného evropského vzdělávacího systému?</vt:lpstr>
      <vt:lpstr>Příklad doplňkové - koordinované politiky: všeobecné vzdělávání, odborné vzdělávání, mládež a sport</vt:lpstr>
      <vt:lpstr>Program Erasmus+</vt:lpstr>
      <vt:lpstr>Příklady dokumentů EU v oblasti vzdělávání </vt:lpstr>
      <vt:lpstr>Celoživotní vzdělávání </vt:lpstr>
      <vt:lpstr>Příklady toho, co EU podporuje v oblasti kultury: </vt:lpstr>
      <vt:lpstr>Politika ochrany spotřebitele </vt:lpstr>
      <vt:lpstr>Sociální politika v Evropské unii</vt:lpstr>
      <vt:lpstr>Základy sociální politiky EU</vt:lpstr>
      <vt:lpstr>Dokumenty v oblasti sociální politiky EU</vt:lpstr>
      <vt:lpstr>Současné výzvy evropské sociální politiky?</vt:lpstr>
      <vt:lpstr>Energetická politika?</vt:lpstr>
      <vt:lpstr>Energetická politika</vt:lpstr>
      <vt:lpstr>Priority energetické politiky EU</vt:lpstr>
      <vt:lpstr>Prezentace aplikace PowerPoint</vt:lpstr>
      <vt:lpstr>Prezentace aplikace PowerPoint</vt:lpstr>
      <vt:lpstr>Prezentace aplikace PowerPoint</vt:lpstr>
      <vt:lpstr>Prezentace aplikace PowerPoint</vt:lpstr>
      <vt:lpstr>Prezentace aplikace PowerPoint</vt:lpstr>
      <vt:lpstr>Kde najít další informace o:</vt:lpstr>
      <vt:lpstr>Obsah dnešní přednášky</vt:lpstr>
      <vt:lpstr>Doporučení literatura</vt:lpstr>
      <vt:lpstr>Kontrolní testík</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a ČR, EU a mezinárodní organizace</dc:title>
  <dc:creator>Chaloupková Markéta</dc:creator>
  <cp:lastModifiedBy>Chaloupková Markéta</cp:lastModifiedBy>
  <cp:revision>654</cp:revision>
  <cp:lastPrinted>1601-01-01T00:00:00Z</cp:lastPrinted>
  <dcterms:created xsi:type="dcterms:W3CDTF">2019-10-02T14:38:58Z</dcterms:created>
  <dcterms:modified xsi:type="dcterms:W3CDTF">2019-11-19T10:43:42Z</dcterms:modified>
</cp:coreProperties>
</file>