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22"/>
  </p:notesMasterIdLst>
  <p:sldIdLst>
    <p:sldId id="306" r:id="rId2"/>
    <p:sldId id="311" r:id="rId3"/>
    <p:sldId id="275" r:id="rId4"/>
    <p:sldId id="307" r:id="rId5"/>
    <p:sldId id="309" r:id="rId6"/>
    <p:sldId id="286" r:id="rId7"/>
    <p:sldId id="304" r:id="rId8"/>
    <p:sldId id="302" r:id="rId9"/>
    <p:sldId id="272" r:id="rId10"/>
    <p:sldId id="289" r:id="rId11"/>
    <p:sldId id="280" r:id="rId12"/>
    <p:sldId id="273" r:id="rId13"/>
    <p:sldId id="282" r:id="rId14"/>
    <p:sldId id="293" r:id="rId15"/>
    <p:sldId id="297" r:id="rId16"/>
    <p:sldId id="291" r:id="rId17"/>
    <p:sldId id="284" r:id="rId18"/>
    <p:sldId id="298" r:id="rId19"/>
    <p:sldId id="299" r:id="rId20"/>
    <p:sldId id="300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009900"/>
    <a:srgbClr val="33CC33"/>
    <a:srgbClr val="99FFCC"/>
    <a:srgbClr val="FFFFCC"/>
    <a:srgbClr val="FFCC99"/>
    <a:srgbClr val="CC3300"/>
    <a:srgbClr val="FFCC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Tmavý styl 2 – zvýraznění 3/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600" autoAdjust="0"/>
  </p:normalViewPr>
  <p:slideViewPr>
    <p:cSldViewPr>
      <p:cViewPr varScale="1">
        <p:scale>
          <a:sx n="53" d="100"/>
          <a:sy n="53" d="100"/>
        </p:scale>
        <p:origin x="166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701A8-04A7-4575-A5EF-210262F0D376}" type="datetimeFigureOut">
              <a:rPr lang="cs-CZ" smtClean="0"/>
              <a:t>28.11.2019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DF2DAD-192B-4340-B9BC-D27247C2409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2837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95251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609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84040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01412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067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28.11.2019</a:t>
            </a:fld>
            <a:endParaRPr lang="cs-CZ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28.11.2019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28.11.2019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28.11.2019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28.11.2019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28.11.2019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28.11.2019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28.11.2019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28.11.2019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28.11.2019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28.11.2019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28.11.2019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cs-CZ" sz="1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RNDr. Milan Viturka, CSc.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sz="3600" b="1" cap="none" dirty="0" smtClean="0">
                <a:solidFill>
                  <a:srgbClr val="C00000"/>
                </a:solidFill>
                <a:latin typeface="Arial" panose="020B0604020202020204" pitchFamily="34" charset="0"/>
              </a:rPr>
              <a:t>Zákonitosti tvorby prostorových sítí </a:t>
            </a:r>
            <a:endParaRPr lang="cs-CZ" sz="3600" b="1" cap="none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49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b="1" cap="none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Populační velikost</a:t>
            </a:r>
          </a:p>
        </p:txBody>
      </p:sp>
      <p:sp>
        <p:nvSpPr>
          <p:cNvPr id="3" name="Obdélník 2"/>
          <p:cNvSpPr/>
          <p:nvPr/>
        </p:nvSpPr>
        <p:spPr>
          <a:xfrm>
            <a:off x="413957" y="1988841"/>
            <a:ext cx="8348303" cy="4101123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endParaRPr lang="cs-CZ" dirty="0" smtClean="0">
              <a:solidFill>
                <a:srgbClr val="CC00CC"/>
              </a:solidFill>
            </a:endParaRP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cs-CZ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obvyklý 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velikostní limit </a:t>
            </a:r>
            <a:r>
              <a:rPr lang="cs-CZ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1 mil. obyvatel, metropole nižšího (národního) významu 0,5 mil. obyvatel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cs-CZ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hlavním problémem je jednotné vymezení metropolí – optimální základem řešením je využití údajů o functional urban areas shromažďované OECD se zohledněním vyšších administrativních funkcí (zejména hlavní města)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cs-CZ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případová studie Střední Evropy – členění do 3. skupiny: metropole s více než 2,5 milionem obyv. (např. Berlin, Wien, Warszawa), 1 až 2,5 milionem obyvatel  (např. Praha, Zürich, Stuttgart) a metropole s méně než 1 mil. obyvatel.  (např. Bratislava, Ljubljana, Poznań).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 smtClean="0"/>
          </a:p>
          <a:p>
            <a:pPr indent="18000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695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758066"/>
              </p:ext>
            </p:extLst>
          </p:nvPr>
        </p:nvGraphicFramePr>
        <p:xfrm>
          <a:off x="971600" y="980728"/>
          <a:ext cx="6840757" cy="51662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63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72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72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72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72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72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58497">
                <a:tc>
                  <a:txBody>
                    <a:bodyPr/>
                    <a:lstStyle/>
                    <a:p>
                      <a:endParaRPr lang="cs-CZ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obyvatel 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obyvatel jádra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hustota obyvatel na km </a:t>
                      </a:r>
                      <a:r>
                        <a:rPr lang="cs-CZ" sz="900" baseline="30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HDP v mil. USD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HDP v USD na obyvatele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podíl HDP z celku 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Česká </a:t>
                      </a:r>
                      <a:r>
                        <a:rPr lang="cs-CZ" sz="900" dirty="0" smtClean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rep.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10 505 445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249 139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23 712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Praha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1 868 631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1 317 563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76 017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41 543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Německo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81 843 743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2 741 802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33 517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Berlin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4 386 551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3 475 702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131 116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29 971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Rhein-Ruhr 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7 089 648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4 578 717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1 171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258 707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36 366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Hamburg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2 996 750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1 718 809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134 128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44 934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München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2 904 480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1 401 899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146 077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51 350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Frankfurt a. M.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2 525 458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885 001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122 873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48 802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Stuttgart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1 960 286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766 539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83 849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42 895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Mannheim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801 951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584 698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1 195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45 297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36 501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Hannover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1 220 106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508 444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44 420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36 327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Nürnberg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1 168 145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608 517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44 985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38 548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Bremen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1 026 367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545 080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37 363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36 431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Leipzig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833 828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512 479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21 708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25 917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Dresden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842 159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527 089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21 246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25 383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Polsko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38 538 447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662 316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17 353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Warsawa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3 008 921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1 714 967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111 665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37 456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900" dirty="0" smtClean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Katowice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2 608 651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1 470 265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52 878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20 119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Kraków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1 357 206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753 647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26 652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19 716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Gdańsk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1 098 435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702 372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22 350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20 470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Łódż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947 767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794 938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18 781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19 642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Poznań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941 914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552 546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25 899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27 729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Wrocław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835 403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630 127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19 734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23 691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Švýcarsko</a:t>
                      </a:r>
                    </a:p>
                  </a:txBody>
                  <a:tcPr marL="30531" marR="30531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7 954 662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306 377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39 351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Zürich</a:t>
                      </a:r>
                    </a:p>
                  </a:txBody>
                  <a:tcPr marL="30531" marR="30531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1 226 332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369 768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1 043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58 058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48 128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Genéve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807 646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270 323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31432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40 039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Basel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773 332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166 097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29618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38 635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Rakousko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8 443 018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296 484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35 400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Wien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2 737 753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1 750 472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107 616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40 107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36,3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Maďarsko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9 957 731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169 811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16 957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Budapest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2 862 326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1 705 774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80 888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28 417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47,6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Slovensko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5 404 322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109 463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20 178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Bratislava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722 106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431 418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32 492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45 414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Slovinsko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2 055 496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51 416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25 118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37364">
                <a:tc>
                  <a:txBody>
                    <a:bodyPr/>
                    <a:lstStyle/>
                    <a:p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Ljubljana</a:t>
                      </a: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576 370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278 705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19 775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34 870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38,5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0531" marR="30531" marT="0" marB="0" anchor="b"/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9512" y="-75202"/>
            <a:ext cx="8784976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2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Údaje o populaci (rok 2012) a HDP (rok 2010) středoevropských metropolí 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13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cap="none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Ekonomický profil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95536" y="1700808"/>
            <a:ext cx="8280920" cy="4832092"/>
          </a:xfrm>
          <a:prstGeom prst="rect">
            <a:avLst/>
          </a:prstGeom>
          <a:solidFill>
            <a:srgbClr val="00FFFF"/>
          </a:solidFill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dirty="0">
                <a:solidFill>
                  <a:srgbClr val="FF0000"/>
                </a:solidFill>
              </a:rPr>
              <a:t>1.  </a:t>
            </a:r>
            <a:r>
              <a:rPr lang="cs-CZ" b="1" dirty="0">
                <a:solidFill>
                  <a:srgbClr val="FF0000"/>
                </a:solidFill>
              </a:rPr>
              <a:t>skupina A:</a:t>
            </a:r>
            <a:r>
              <a:rPr lang="cs-CZ" dirty="0">
                <a:solidFill>
                  <a:srgbClr val="FF0000"/>
                </a:solidFill>
              </a:rPr>
              <a:t> nadprůměrný podíl výzkumně intenzivních high-tech průmyslových odvětví (</a:t>
            </a:r>
            <a:r>
              <a:rPr lang="cs-CZ" dirty="0" smtClean="0">
                <a:solidFill>
                  <a:srgbClr val="FF0000"/>
                </a:solidFill>
              </a:rPr>
              <a:t>HTO – např. výroba kancelářských strojů a počítačů), </a:t>
            </a:r>
            <a:r>
              <a:rPr lang="cs-CZ" dirty="0">
                <a:solidFill>
                  <a:srgbClr val="FF0000"/>
                </a:solidFill>
              </a:rPr>
              <a:t>výzkumné intenzivních medium-tech průmyslových odvětví (</a:t>
            </a:r>
            <a:r>
              <a:rPr lang="cs-CZ" dirty="0" smtClean="0">
                <a:solidFill>
                  <a:srgbClr val="FF0000"/>
                </a:solidFill>
              </a:rPr>
              <a:t>MTO – výroba motorových vozidel či chemických vláken) </a:t>
            </a:r>
            <a:r>
              <a:rPr lang="cs-CZ" dirty="0">
                <a:solidFill>
                  <a:srgbClr val="FF0000"/>
                </a:solidFill>
              </a:rPr>
              <a:t>a znalostně intenzivních technologických služeb (</a:t>
            </a:r>
            <a:r>
              <a:rPr lang="cs-CZ" dirty="0" smtClean="0">
                <a:solidFill>
                  <a:srgbClr val="FF0000"/>
                </a:solidFill>
              </a:rPr>
              <a:t>TS – např. výzkum a vývoj či činnosti v oblasti výpočetní techniky) </a:t>
            </a:r>
            <a:endParaRPr lang="cs-CZ" dirty="0">
              <a:solidFill>
                <a:srgbClr val="FF0000"/>
              </a:solidFill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dirty="0">
                <a:solidFill>
                  <a:srgbClr val="FF0000"/>
                </a:solidFill>
              </a:rPr>
              <a:t>2. </a:t>
            </a:r>
            <a:r>
              <a:rPr lang="cs-CZ" b="1" dirty="0">
                <a:solidFill>
                  <a:srgbClr val="FF0000"/>
                </a:solidFill>
              </a:rPr>
              <a:t>skupina B</a:t>
            </a:r>
            <a:r>
              <a:rPr lang="cs-CZ" dirty="0">
                <a:solidFill>
                  <a:srgbClr val="FF0000"/>
                </a:solidFill>
              </a:rPr>
              <a:t>: nadprůměrný podíl znalostně intenzivních </a:t>
            </a:r>
            <a:r>
              <a:rPr lang="cs-CZ" dirty="0" smtClean="0">
                <a:solidFill>
                  <a:srgbClr val="FF0000"/>
                </a:solidFill>
              </a:rPr>
              <a:t>odvětví podnikatelských </a:t>
            </a:r>
            <a:r>
              <a:rPr lang="cs-CZ" dirty="0">
                <a:solidFill>
                  <a:srgbClr val="FF0000"/>
                </a:solidFill>
              </a:rPr>
              <a:t>služeb (</a:t>
            </a:r>
            <a:r>
              <a:rPr lang="cs-CZ" dirty="0" smtClean="0">
                <a:solidFill>
                  <a:srgbClr val="FF0000"/>
                </a:solidFill>
              </a:rPr>
              <a:t>PS – např. právní a účetní služby či poradenství), </a:t>
            </a:r>
            <a:r>
              <a:rPr lang="cs-CZ" dirty="0">
                <a:solidFill>
                  <a:srgbClr val="FF0000"/>
                </a:solidFill>
              </a:rPr>
              <a:t>znalostně intenzivních finančních služeb (</a:t>
            </a:r>
            <a:r>
              <a:rPr lang="cs-CZ" dirty="0" smtClean="0">
                <a:solidFill>
                  <a:srgbClr val="FF0000"/>
                </a:solidFill>
              </a:rPr>
              <a:t>FS – např. finanční zprostředkování či pojišťovnictví) </a:t>
            </a:r>
            <a:r>
              <a:rPr lang="cs-CZ" dirty="0">
                <a:solidFill>
                  <a:srgbClr val="FF0000"/>
                </a:solidFill>
              </a:rPr>
              <a:t>a znalostně intenzivních zdravotnických, vzdělávacích a mediálních služeb (</a:t>
            </a:r>
            <a:r>
              <a:rPr lang="cs-CZ" dirty="0" smtClean="0">
                <a:solidFill>
                  <a:srgbClr val="FF0000"/>
                </a:solidFill>
              </a:rPr>
              <a:t>ZVM – např. vzdělávání či tvůrčí a umělecké činnosti)</a:t>
            </a:r>
            <a:endParaRPr lang="cs-CZ" dirty="0">
              <a:solidFill>
                <a:srgbClr val="FF0000"/>
              </a:solidFill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dirty="0">
                <a:solidFill>
                  <a:srgbClr val="FF0000"/>
                </a:solidFill>
              </a:rPr>
              <a:t>3.  </a:t>
            </a:r>
            <a:r>
              <a:rPr lang="cs-CZ" b="1" dirty="0">
                <a:solidFill>
                  <a:srgbClr val="FF0000"/>
                </a:solidFill>
              </a:rPr>
              <a:t>skupina C:</a:t>
            </a:r>
            <a:r>
              <a:rPr lang="cs-CZ" dirty="0">
                <a:solidFill>
                  <a:srgbClr val="FF0000"/>
                </a:solidFill>
              </a:rPr>
              <a:t> průměrný podíl výzkumně intenzivních odvětví </a:t>
            </a:r>
            <a:r>
              <a:rPr lang="cs-CZ" dirty="0" smtClean="0">
                <a:solidFill>
                  <a:srgbClr val="FF0000"/>
                </a:solidFill>
              </a:rPr>
              <a:t>a služeb (HTO </a:t>
            </a:r>
            <a:r>
              <a:rPr lang="cs-CZ" dirty="0">
                <a:solidFill>
                  <a:srgbClr val="FF0000"/>
                </a:solidFill>
              </a:rPr>
              <a:t>+ MTO + TS)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dirty="0">
                <a:solidFill>
                  <a:srgbClr val="FF0000"/>
                </a:solidFill>
              </a:rPr>
              <a:t>4.  </a:t>
            </a:r>
            <a:r>
              <a:rPr lang="cs-CZ" b="1" dirty="0">
                <a:solidFill>
                  <a:srgbClr val="FF0000"/>
                </a:solidFill>
              </a:rPr>
              <a:t>skupina D:</a:t>
            </a:r>
            <a:r>
              <a:rPr lang="cs-CZ" dirty="0">
                <a:solidFill>
                  <a:srgbClr val="FF0000"/>
                </a:solidFill>
              </a:rPr>
              <a:t> průměrný podíl znalostně intenzivních odvětví služeb </a:t>
            </a:r>
            <a:r>
              <a:rPr lang="cs-CZ" dirty="0" smtClean="0">
                <a:solidFill>
                  <a:srgbClr val="FF0000"/>
                </a:solidFill>
              </a:rPr>
              <a:t>(</a:t>
            </a:r>
            <a:r>
              <a:rPr lang="cs-CZ" dirty="0">
                <a:solidFill>
                  <a:srgbClr val="FF0000"/>
                </a:solidFill>
              </a:rPr>
              <a:t>PS + FS + ZVM)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dirty="0">
                <a:solidFill>
                  <a:srgbClr val="FF0000"/>
                </a:solidFill>
              </a:rPr>
              <a:t>5.  </a:t>
            </a:r>
            <a:r>
              <a:rPr lang="cs-CZ" b="1" dirty="0" smtClean="0">
                <a:solidFill>
                  <a:srgbClr val="FF0000"/>
                </a:solidFill>
              </a:rPr>
              <a:t>skupina </a:t>
            </a:r>
            <a:r>
              <a:rPr lang="cs-CZ" b="1" dirty="0">
                <a:solidFill>
                  <a:srgbClr val="FF0000"/>
                </a:solidFill>
              </a:rPr>
              <a:t>E:</a:t>
            </a:r>
            <a:r>
              <a:rPr lang="cs-CZ" dirty="0">
                <a:solidFill>
                  <a:srgbClr val="FF0000"/>
                </a:solidFill>
              </a:rPr>
              <a:t> podprůměrný podíl výzkumně a znalostně zaměřených </a:t>
            </a:r>
            <a:r>
              <a:rPr lang="cs-CZ" dirty="0" smtClean="0">
                <a:solidFill>
                  <a:srgbClr val="FF0000"/>
                </a:solidFill>
              </a:rPr>
              <a:t>odvětví  průmyslu a služeb  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82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007557"/>
              </p:ext>
            </p:extLst>
          </p:nvPr>
        </p:nvGraphicFramePr>
        <p:xfrm>
          <a:off x="1835696" y="1124744"/>
          <a:ext cx="5184577" cy="5268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2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6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64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64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64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64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endParaRPr lang="cs-CZ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skupina A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skupina B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skupina C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skupina D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skupina E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indent="-36195"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Česká  republika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Praha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240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Německo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Berlin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Rhein-Ruhr 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▫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Hamburg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München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Frankfurt a. M.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Stuttgart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Mannheim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Hannover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Nürnberg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Bremen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Leipzig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Dresden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Polsko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Warszawa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Katowice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Kraków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Gdańsk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Łódż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Poznań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Wrocław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Švýcarsko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Zürich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Genéve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Basel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Rakousko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Wien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Maďarsko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Budapest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Slovensko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Bratislava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900" dirty="0">
                          <a:solidFill>
                            <a:srgbClr val="00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Slovinsko</a:t>
                      </a:r>
                      <a:endParaRPr lang="cs-CZ" sz="900" dirty="0">
                        <a:solidFill>
                          <a:srgbClr val="00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Ljubljana</a:t>
                      </a:r>
                      <a:endParaRPr lang="cs-CZ" sz="9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27435" marR="27435" marT="0" marB="0" anchor="b"/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7504" y="241675"/>
            <a:ext cx="878497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Ekonomický profil středoevropských metropolí 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91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sz="2000" b="1" cap="none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Podnikatelská a residenční atraktivita</a:t>
            </a:r>
            <a:endParaRPr lang="cs-CZ" sz="2000" b="1" cap="none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74524" y="2060848"/>
            <a:ext cx="8194212" cy="4124206"/>
          </a:xfrm>
          <a:prstGeom prst="rect">
            <a:avLst/>
          </a:prstGeom>
          <a:solidFill>
            <a:srgbClr val="00FF00"/>
          </a:solidFill>
        </p:spPr>
        <p:txBody>
          <a:bodyPr wrap="square">
            <a:spAutoFit/>
          </a:bodyPr>
          <a:lstStyle/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ústřední pozici zaujímá kvalita podnikatelského prostředí resp. podnikatelská atraktivita (PA) – vhodnou databázi představuje např. European cities monitor, vycházející z názorů cca 500 respondentů z řad manažerů světových firem: v případové studii Střední Evropy byly metropole rozděleny na metropole globálního (např. Frankfurt a. M., Rhine-Ruhr), evropského (např. Praha, Budapest, Genéve) a  středoevropského (např. Ljubljana, Bremen, Kraków) významu,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stále větší význam získává komponenta kvalita sociálního prostředí resp. residenční atraktivita (RA) – patrně nejznámější světovou databázi spravuje společnost Mercer (v tomto ohledu  je charakteristické zaostávání „východních“ metropolí), 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Pro hodnocení inovačního potenciálu (IP) lze využít údaje společnost 2thinkknow Consulting – tento potenciál je hodnocen na základě tří faktorů označených jako kulturní aktiva, infrastruktura a propojenost trhů.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390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2803817"/>
              </p:ext>
            </p:extLst>
          </p:nvPr>
        </p:nvGraphicFramePr>
        <p:xfrm>
          <a:off x="1979712" y="561968"/>
          <a:ext cx="5328595" cy="59813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8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47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47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47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28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28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7128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pořadí podle PA </a:t>
                      </a: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sym typeface="Symbol"/>
                        </a:rPr>
                        <a:t></a:t>
                      </a: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 celkem/ v rámci zemí </a:t>
                      </a:r>
                      <a:r>
                        <a:rPr lang="cs-CZ" sz="1000" baseline="30000" dirty="0">
                          <a:solidFill>
                            <a:srgbClr val="FFFF00"/>
                          </a:solidFill>
                          <a:effectLst/>
                        </a:rPr>
                        <a:t>*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odchylky v pořadí </a:t>
                      </a:r>
                      <a:r>
                        <a:rPr lang="cs-CZ" sz="1000" dirty="0" smtClean="0">
                          <a:solidFill>
                            <a:srgbClr val="FFFF00"/>
                          </a:solidFill>
                          <a:effectLst/>
                        </a:rPr>
                        <a:t>od PA podle </a:t>
                      </a: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RA 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odchylky v pořadí </a:t>
                      </a:r>
                      <a:r>
                        <a:rPr lang="cs-CZ" sz="1000" dirty="0" smtClean="0">
                          <a:solidFill>
                            <a:srgbClr val="FFFF00"/>
                          </a:solidFill>
                          <a:effectLst/>
                        </a:rPr>
                        <a:t>od PA podle </a:t>
                      </a: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IP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růst obyv. metropole/stát  (2000-2012)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růst HDP metropole/stát  (2000-2010)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1. kategorie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Berlin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2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101,7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103,6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Rhein-Ruhr 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5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98,2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104,2 </a:t>
                      </a:r>
                      <a:r>
                        <a:rPr lang="cs-CZ" sz="1000" baseline="30000" dirty="0">
                          <a:effectLst/>
                        </a:rPr>
                        <a:t>1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München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3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B050"/>
                          </a:solidFill>
                          <a:effectLst/>
                        </a:rPr>
                        <a:t>113,5 </a:t>
                      </a:r>
                      <a:endParaRPr lang="cs-CZ" sz="10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100,7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Frankfurt/M.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102,1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102,9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Zürich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4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99,1 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97,9 </a:t>
                      </a:r>
                      <a:r>
                        <a:rPr lang="cs-CZ" sz="1000" baseline="30000" dirty="0">
                          <a:effectLst/>
                        </a:rPr>
                        <a:t>2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2. kategorie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Praha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8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B050"/>
                          </a:solidFill>
                          <a:effectLst/>
                        </a:rPr>
                        <a:t>109,6 </a:t>
                      </a:r>
                      <a:endParaRPr lang="cs-CZ" sz="10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B050"/>
                          </a:solidFill>
                          <a:effectLst/>
                        </a:rPr>
                        <a:t>111,8</a:t>
                      </a:r>
                      <a:endParaRPr lang="cs-CZ" sz="10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Hamburg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7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102,7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102,2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Stuttgart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11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102,0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101,9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Warszawa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104,5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chemeClr val="tx1"/>
                          </a:solidFill>
                          <a:effectLst/>
                        </a:rPr>
                        <a:t>109,5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Genéve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6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105,5 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99,7 </a:t>
                      </a:r>
                      <a:r>
                        <a:rPr lang="cs-CZ" sz="1000" baseline="30000" dirty="0">
                          <a:effectLst/>
                        </a:rPr>
                        <a:t>2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Wien 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B050"/>
                          </a:solidFill>
                          <a:effectLst/>
                        </a:rPr>
                        <a:t>106,8  </a:t>
                      </a:r>
                      <a:endParaRPr lang="cs-CZ" sz="10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99,6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Budapest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12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105,5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B050"/>
                          </a:solidFill>
                          <a:effectLst/>
                        </a:rPr>
                        <a:t>112,2</a:t>
                      </a:r>
                      <a:endParaRPr lang="cs-CZ" sz="10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3. kategorie 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Mannheim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97,7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99,8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Hannover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2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99,0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100,8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Nürnberg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4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100,9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94,8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Bremen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3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100,8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98,4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Leipzig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6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97,2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104,2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Dresden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5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103,7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99,0 </a:t>
                      </a:r>
                      <a:r>
                        <a:rPr lang="cs-CZ" sz="1000" baseline="30000" dirty="0">
                          <a:effectLst/>
                        </a:rPr>
                        <a:t>2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Katowice 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4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94,9 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96,1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Kraków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3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101,5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101,5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Gdańsk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5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102,4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97,0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Łódż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6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94,0 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98,5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Poznań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103,4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98,1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Wrocław 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2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100,8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104,5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Basel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0000"/>
                          </a:solidFill>
                          <a:effectLst/>
                        </a:rPr>
                        <a:t>94,7 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99,5 </a:t>
                      </a:r>
                      <a:r>
                        <a:rPr lang="cs-CZ" sz="1000" baseline="30000" dirty="0">
                          <a:effectLst/>
                        </a:rPr>
                        <a:t>2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74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Bratislava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●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104,9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B050"/>
                          </a:solidFill>
                          <a:effectLst/>
                        </a:rPr>
                        <a:t>111,7</a:t>
                      </a:r>
                      <a:endParaRPr lang="cs-CZ" sz="10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542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</a:rPr>
                        <a:t>Ljubljana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x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▼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▲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106,4 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107,6</a:t>
                      </a:r>
                      <a:endParaRPr lang="cs-CZ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170" marR="47170" marT="0" marB="0" anchor="ctr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187624" y="188640"/>
            <a:ext cx="6663307" cy="3385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Atraktivita středoevropských metropolí 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10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sz="2000" b="1" cap="none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Komplexní výsledky hodnocení</a:t>
            </a:r>
            <a:endParaRPr lang="cs-CZ" sz="2000" b="1" cap="none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39552" y="1772816"/>
            <a:ext cx="8221571" cy="4708981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typologie podle míry podobnosti v zařazení zkoumaných metropolí podle vybraných komponent</a:t>
            </a:r>
            <a:r>
              <a:rPr lang="cs-CZ" dirty="0" smtClean="0"/>
              <a:t>: </a:t>
            </a:r>
            <a:r>
              <a:rPr lang="cs-CZ" dirty="0" smtClean="0">
                <a:solidFill>
                  <a:srgbClr val="C00000"/>
                </a:solidFill>
              </a:rPr>
              <a:t>dominantní, etablované a elementární metropole</a:t>
            </a:r>
            <a:endParaRPr lang="cs-CZ" dirty="0">
              <a:solidFill>
                <a:srgbClr val="C00000"/>
              </a:solidFill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 smtClean="0"/>
              <a:t>statistická </a:t>
            </a:r>
            <a:r>
              <a:rPr lang="cs-CZ" dirty="0"/>
              <a:t>analýza výsledků ukazuje, že typové zařazení metropolí </a:t>
            </a:r>
            <a:r>
              <a:rPr lang="cs-CZ" dirty="0" smtClean="0"/>
              <a:t>má </a:t>
            </a:r>
            <a:r>
              <a:rPr lang="cs-CZ" dirty="0"/>
              <a:t>nejsilnější vazbu na </a:t>
            </a:r>
            <a:r>
              <a:rPr lang="cs-CZ" dirty="0" smtClean="0"/>
              <a:t>komponentu „podnikatelská atraktivita“, </a:t>
            </a:r>
            <a:r>
              <a:rPr lang="cs-CZ" dirty="0"/>
              <a:t>s hodnotou koeficientu korelace </a:t>
            </a:r>
            <a:r>
              <a:rPr lang="cs-CZ" dirty="0" smtClean="0"/>
              <a:t>k = </a:t>
            </a:r>
            <a:r>
              <a:rPr lang="cs-CZ" dirty="0"/>
              <a:t>0,85. S podobnou orientací prioritní vazby se setkáváme i u obou zbývajících komponent, z nichž silnější závislost vykazuje komponenta </a:t>
            </a:r>
            <a:r>
              <a:rPr lang="cs-CZ" dirty="0" smtClean="0"/>
              <a:t>populační velikost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 smtClean="0"/>
              <a:t>pokud </a:t>
            </a:r>
            <a:r>
              <a:rPr lang="cs-CZ" dirty="0"/>
              <a:t>statistickou analýzu rozšíříme o ukazatel HDP/obyv., nalézáme nejsilnější vazbu na komponentu </a:t>
            </a:r>
            <a:r>
              <a:rPr lang="cs-CZ" dirty="0" smtClean="0"/>
              <a:t>ekonomický profil s </a:t>
            </a:r>
            <a:r>
              <a:rPr lang="cs-CZ" dirty="0"/>
              <a:t>k = 0,73, což koresponduje s obecným předpokladem o vyšší přidané hodnotě produkce znalostních odvětví </a:t>
            </a:r>
            <a:r>
              <a:rPr lang="cs-CZ" dirty="0" smtClean="0"/>
              <a:t>(zjištěno pouze u dominantních a  etablovaných metropolí)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 smtClean="0"/>
              <a:t>ve </a:t>
            </a:r>
            <a:r>
              <a:rPr lang="cs-CZ" dirty="0"/>
              <a:t>prospěch západních metropolí hovoří zejména výrazně vyšší progresivita ekonomické </a:t>
            </a:r>
            <a:r>
              <a:rPr lang="cs-CZ" dirty="0" smtClean="0"/>
              <a:t>struktury, menší </a:t>
            </a:r>
            <a:r>
              <a:rPr lang="cs-CZ" dirty="0"/>
              <a:t>rozdíly zjištěné u </a:t>
            </a:r>
            <a:r>
              <a:rPr lang="cs-CZ" dirty="0" smtClean="0"/>
              <a:t>komponenty</a:t>
            </a:r>
            <a:r>
              <a:rPr lang="cs-CZ" dirty="0"/>
              <a:t> (podnikatelské) </a:t>
            </a:r>
            <a:r>
              <a:rPr lang="cs-CZ" dirty="0" smtClean="0"/>
              <a:t>atraktivity pak </a:t>
            </a:r>
            <a:r>
              <a:rPr lang="cs-CZ" dirty="0"/>
              <a:t>lze primárně přičíst nižší cenové hladině základních výrobních faktorů ve východních </a:t>
            </a:r>
            <a:r>
              <a:rPr lang="cs-CZ" dirty="0" smtClean="0"/>
              <a:t>metropolích.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976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982123"/>
              </p:ext>
            </p:extLst>
          </p:nvPr>
        </p:nvGraphicFramePr>
        <p:xfrm>
          <a:off x="1763688" y="1052736"/>
          <a:ext cx="5470805" cy="52920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80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5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85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85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6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0290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Typy metropolí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Klasifikační skupina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Agregátní skupina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21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velikost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struktura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atraktivita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- dominant 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München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Frankfurt/M.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Berlin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Rhein-Ruhr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Zürich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Hamburg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 - established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Wien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Warszawa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Budapest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Stuttgart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Praha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Genéve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Nürnberg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Hannover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Basel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Mannheim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Katowice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 - elementary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Bremen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Bratislava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Ljubljana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Leipzig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Dresden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Gdańsk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Kraków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Poznań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Wrocław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58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Łódż</a:t>
                      </a:r>
                      <a:endParaRPr lang="cs-CZ" sz="10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50078" marR="50078" marT="0" marB="0"/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411761" y="425271"/>
            <a:ext cx="4464496" cy="3385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Komplexní přehled výsledků hodnocení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32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sz="2000" b="1" cap="none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Příklad praktické konceptualizace výsledků – posouzení intenzity vazeb českých metropolí s ostatními středoevropskými metropolemi</a:t>
            </a:r>
            <a:endParaRPr lang="cs-CZ" sz="2000" b="1" cap="none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-3000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-3000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altLang="cs-CZ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51150" y="2060848"/>
            <a:ext cx="8640960" cy="392415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180000" marR="0" lvl="0" indent="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ea typeface="Times New Roman" pitchFamily="18" charset="0"/>
              </a:rPr>
              <a:t> 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ea typeface="Times New Roman" pitchFamily="18" charset="0"/>
              </a:rPr>
              <a:t>Metodika hodnocení:</a:t>
            </a:r>
          </a:p>
          <a:p>
            <a:pPr marL="449263" marR="0" lvl="0" indent="-271463" algn="just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ea typeface="Times New Roman" pitchFamily="18" charset="0"/>
              </a:rPr>
              <a:t>zhodnocení intenzity vazeb s důrazem na identifikaci rozvojových os nadnárodního        významu a jejich koincidenci s rozvojovými osami národního významu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FF6600"/>
              </a:solidFill>
              <a:effectLst/>
            </a:endParaRPr>
          </a:p>
          <a:p>
            <a:pPr marL="450850" marR="0" lvl="0" indent="-273050" algn="just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ea typeface="Times New Roman" pitchFamily="18" charset="0"/>
              </a:rPr>
              <a:t>syntéza získaných poznatků v kontextu prostorového modelu rozvoje české ekonomiky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FF6600"/>
              </a:solidFill>
              <a:effectLst/>
            </a:endParaRPr>
          </a:p>
          <a:p>
            <a:pPr marL="449263" marR="0" lvl="0" indent="-271463" algn="just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ea typeface="Times New Roman" pitchFamily="18" charset="0"/>
              </a:rPr>
              <a:t>konceptualizace výsledků výzkumu metropolizačních procesů s využitím scénářů regionálního rozvoje (úroveň NUTS 3) </a:t>
            </a:r>
          </a:p>
          <a:p>
            <a:pPr marL="449263" marR="0" lvl="0" indent="-271463" algn="just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ea typeface="Times New Roman" pitchFamily="18" charset="0"/>
              </a:rPr>
              <a:t>hodnocení metropolitních vazeb je vzhledem k  dostupným informacím založeno na aplikaci gravitačního modelu jako standardního nástroje kvalifikovaného odhadu potenciálu prostorových interakcí, který lze zapsat následujícím způsobem:</a:t>
            </a:r>
          </a:p>
          <a:p>
            <a:pPr indent="0" algn="ctr" hangingPunct="0"/>
            <a:r>
              <a:rPr lang="cs-CZ" sz="1600" dirty="0" smtClean="0">
                <a:solidFill>
                  <a:srgbClr val="FF6600"/>
                </a:solidFill>
              </a:rPr>
              <a:t>              M</a:t>
            </a:r>
            <a:r>
              <a:rPr lang="cs-CZ" sz="1600" baseline="-25000" dirty="0" smtClean="0">
                <a:solidFill>
                  <a:srgbClr val="FF6600"/>
                </a:solidFill>
              </a:rPr>
              <a:t>i </a:t>
            </a:r>
            <a:r>
              <a:rPr lang="cs-CZ" sz="1600" dirty="0" smtClean="0">
                <a:solidFill>
                  <a:srgbClr val="FF6600"/>
                </a:solidFill>
              </a:rPr>
              <a:t>x M</a:t>
            </a:r>
            <a:r>
              <a:rPr lang="cs-CZ" sz="800" dirty="0" smtClean="0">
                <a:solidFill>
                  <a:srgbClr val="FF6600"/>
                </a:solidFill>
              </a:rPr>
              <a:t>j</a:t>
            </a:r>
            <a:r>
              <a:rPr lang="cs-CZ" sz="1600" dirty="0" smtClean="0">
                <a:solidFill>
                  <a:srgbClr val="FF6600"/>
                </a:solidFill>
              </a:rPr>
              <a:t> </a:t>
            </a:r>
            <a:endParaRPr lang="cs-CZ" sz="1600" dirty="0">
              <a:solidFill>
                <a:srgbClr val="FF6600"/>
              </a:solidFill>
            </a:endParaRPr>
          </a:p>
          <a:p>
            <a:pPr indent="0" algn="ctr" hangingPunct="0"/>
            <a:r>
              <a:rPr lang="cs-CZ" sz="1600" dirty="0" smtClean="0">
                <a:solidFill>
                  <a:srgbClr val="FF6600"/>
                </a:solidFill>
              </a:rPr>
              <a:t>Gij </a:t>
            </a:r>
            <a:r>
              <a:rPr lang="cs-CZ" sz="1600" dirty="0">
                <a:solidFill>
                  <a:srgbClr val="FF6600"/>
                </a:solidFill>
              </a:rPr>
              <a:t>= ∑  </a:t>
            </a:r>
            <a:r>
              <a:rPr lang="cs-CZ" sz="1600" dirty="0" smtClean="0">
                <a:solidFill>
                  <a:srgbClr val="FF6600"/>
                </a:solidFill>
              </a:rPr>
              <a:t>———</a:t>
            </a:r>
            <a:endParaRPr lang="cs-CZ" sz="1600" dirty="0">
              <a:solidFill>
                <a:srgbClr val="FF6600"/>
              </a:solidFill>
            </a:endParaRPr>
          </a:p>
          <a:p>
            <a:pPr indent="0" algn="ctr" hangingPunct="0"/>
            <a:r>
              <a:rPr lang="cs-CZ" sz="1600" dirty="0" smtClean="0">
                <a:solidFill>
                  <a:srgbClr val="FF6600"/>
                </a:solidFill>
              </a:rPr>
              <a:t>              d</a:t>
            </a:r>
            <a:r>
              <a:rPr lang="cs-CZ" sz="900" dirty="0" smtClean="0">
                <a:solidFill>
                  <a:srgbClr val="FF6600"/>
                </a:solidFill>
              </a:rPr>
              <a:t>ij</a:t>
            </a:r>
            <a:r>
              <a:rPr lang="cs-CZ" sz="1600" dirty="0" smtClean="0">
                <a:solidFill>
                  <a:srgbClr val="FF6600"/>
                </a:solidFill>
              </a:rPr>
              <a:t>                  </a:t>
            </a:r>
            <a:endParaRPr lang="cs-CZ" sz="1600" dirty="0">
              <a:solidFill>
                <a:srgbClr val="FF6600"/>
              </a:solidFill>
            </a:endParaRPr>
          </a:p>
          <a:p>
            <a:pPr marL="449263" indent="-269875"/>
            <a:r>
              <a:rPr lang="cs-CZ" sz="1600" dirty="0" smtClean="0">
                <a:solidFill>
                  <a:srgbClr val="FF6600"/>
                </a:solidFill>
              </a:rPr>
              <a:t>     kde </a:t>
            </a:r>
            <a:r>
              <a:rPr lang="cs-CZ" sz="1600" i="1" dirty="0">
                <a:solidFill>
                  <a:srgbClr val="FF6600"/>
                </a:solidFill>
              </a:rPr>
              <a:t>G</a:t>
            </a:r>
            <a:r>
              <a:rPr lang="cs-CZ" sz="1600" i="1" baseline="-25000" dirty="0">
                <a:solidFill>
                  <a:srgbClr val="FF6600"/>
                </a:solidFill>
              </a:rPr>
              <a:t>ij</a:t>
            </a:r>
            <a:r>
              <a:rPr lang="cs-CZ" sz="1600" baseline="-25000" dirty="0">
                <a:solidFill>
                  <a:srgbClr val="FF6600"/>
                </a:solidFill>
              </a:rPr>
              <a:t> </a:t>
            </a:r>
            <a:r>
              <a:rPr lang="cs-CZ" sz="1600" dirty="0">
                <a:solidFill>
                  <a:srgbClr val="FF6600"/>
                </a:solidFill>
              </a:rPr>
              <a:t>= gravitační síla působící mezi metropolemi i a j, </a:t>
            </a:r>
            <a:r>
              <a:rPr lang="cs-CZ" sz="1600" i="1" dirty="0">
                <a:solidFill>
                  <a:srgbClr val="FF6600"/>
                </a:solidFill>
              </a:rPr>
              <a:t>M</a:t>
            </a:r>
            <a:r>
              <a:rPr lang="cs-CZ" sz="1600" i="1" baseline="-25000" dirty="0">
                <a:solidFill>
                  <a:srgbClr val="FF6600"/>
                </a:solidFill>
              </a:rPr>
              <a:t>ij</a:t>
            </a:r>
            <a:r>
              <a:rPr lang="cs-CZ" sz="1600" baseline="-25000" dirty="0">
                <a:solidFill>
                  <a:srgbClr val="FF6600"/>
                </a:solidFill>
              </a:rPr>
              <a:t> </a:t>
            </a:r>
            <a:r>
              <a:rPr lang="cs-CZ" sz="1600" dirty="0">
                <a:solidFill>
                  <a:srgbClr val="FF6600"/>
                </a:solidFill>
              </a:rPr>
              <a:t>= ekonomický význam metropolí a </a:t>
            </a:r>
            <a:r>
              <a:rPr lang="cs-CZ" sz="1600" i="1" dirty="0">
                <a:solidFill>
                  <a:srgbClr val="FF6600"/>
                </a:solidFill>
              </a:rPr>
              <a:t>d</a:t>
            </a:r>
            <a:r>
              <a:rPr lang="cs-CZ" sz="1600" i="1" baseline="-25000" dirty="0">
                <a:solidFill>
                  <a:srgbClr val="FF6600"/>
                </a:solidFill>
              </a:rPr>
              <a:t>ij</a:t>
            </a:r>
            <a:r>
              <a:rPr lang="cs-CZ" sz="1600" dirty="0">
                <a:solidFill>
                  <a:srgbClr val="FF6600"/>
                </a:solidFill>
              </a:rPr>
              <a:t> = vzdálenost </a:t>
            </a:r>
            <a:r>
              <a:rPr lang="cs-CZ" sz="1600" dirty="0" smtClean="0">
                <a:solidFill>
                  <a:srgbClr val="FF6600"/>
                </a:solidFill>
              </a:rPr>
              <a:t>metropolí (s využitím kritéria efektivní vzdálenosti). 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rgbClr val="FF6600"/>
              </a:solidFill>
              <a:effectLst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52400" y="962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-3000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-3000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cs-CZ" altLang="cs-CZ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31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6911" y="260648"/>
            <a:ext cx="8381260" cy="1054394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sz="2000" b="1" cap="none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Metropolitní systém Střední Evropy z pohledu České republiky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obrázek 1" descr="Metropole-hodnocení_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700808"/>
            <a:ext cx="5791723" cy="48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216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90600"/>
          </a:xfrm>
          <a:solidFill>
            <a:srgbClr val="FFC000"/>
          </a:solidFill>
        </p:spPr>
        <p:txBody>
          <a:bodyPr/>
          <a:lstStyle/>
          <a:p>
            <a:r>
              <a:rPr lang="cs-CZ" cap="none" dirty="0" smtClean="0">
                <a:solidFill>
                  <a:srgbClr val="C00000"/>
                </a:solidFill>
              </a:rPr>
              <a:t>Teoretické ukotvení  regionálního rozvoje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4948" y="1700808"/>
            <a:ext cx="8394104" cy="5040560"/>
          </a:xfrm>
          <a:solidFill>
            <a:srgbClr val="FFFFCC"/>
          </a:solidFill>
        </p:spPr>
        <p:txBody>
          <a:bodyPr>
            <a:noAutofit/>
          </a:bodyPr>
          <a:lstStyle/>
          <a:p>
            <a:pPr marL="0" indent="0" algn="just">
              <a:lnSpc>
                <a:spcPct val="13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200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Nedávná </a:t>
            </a:r>
            <a:r>
              <a:rPr lang="cs-CZ" sz="1200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světová hospodářská krize výrazně oslabila přesvědčení, že pomocí matematických </a:t>
            </a:r>
            <a:r>
              <a:rPr lang="cs-CZ" sz="1200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modelů </a:t>
            </a:r>
            <a:r>
              <a:rPr lang="cs-CZ" sz="1200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lze spolehlivě předvídat hospodářský růst a </a:t>
            </a:r>
            <a:r>
              <a:rPr lang="cs-CZ" sz="1200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formulovat </a:t>
            </a:r>
            <a:r>
              <a:rPr lang="cs-CZ" sz="1200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konzistentní hospodářskou politiku. </a:t>
            </a:r>
            <a:r>
              <a:rPr lang="cs-CZ" sz="1200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souladu s tím se pozornost přesunuje na výzkum klíčových procesů </a:t>
            </a:r>
            <a:r>
              <a:rPr lang="cs-CZ" sz="1200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společenské evoluce, jejíž hybnou silou je konkurence, optimálním směrem udržitelný rozvoj a hlavním smyslem zvyšování kvality </a:t>
            </a:r>
            <a:r>
              <a:rPr lang="cs-CZ" sz="1200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života. V tomto kontextu klademe důraz na pět </a:t>
            </a:r>
            <a:r>
              <a:rPr lang="cs-CZ" sz="1200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základních </a:t>
            </a:r>
            <a:r>
              <a:rPr lang="cs-CZ" sz="1200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principů: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200" b="1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 </a:t>
            </a:r>
            <a:r>
              <a:rPr lang="cs-CZ" sz="1200" b="1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holismu </a:t>
            </a:r>
            <a:r>
              <a:rPr lang="cs-CZ" sz="1200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považuje celek za něco víc než prostý souhrn částí. Jeho aplikace otevírá prostor k přechodu od neoklasických redukcionistických přístupů ke komplexním přístupům respektujících otevřenost společenských systémů. 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200" b="1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 </a:t>
            </a:r>
            <a:r>
              <a:rPr lang="cs-CZ" sz="1200" b="1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integrace </a:t>
            </a:r>
            <a:r>
              <a:rPr lang="cs-CZ" sz="1200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znamená horizontální a vertikální propojování částí ve vyšší </a:t>
            </a:r>
            <a:r>
              <a:rPr lang="cs-CZ" sz="1200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celky v intencích hierarchického </a:t>
            </a:r>
            <a:r>
              <a:rPr lang="cs-CZ" sz="1200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uspořádání společenských systémů </a:t>
            </a:r>
            <a:r>
              <a:rPr lang="cs-CZ" sz="1200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odrážející </a:t>
            </a:r>
            <a:r>
              <a:rPr lang="cs-CZ" sz="1200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politické, podnikatelské a sociální preference </a:t>
            </a:r>
            <a:r>
              <a:rPr lang="cs-CZ" sz="1200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obyvatelstva. </a:t>
            </a:r>
            <a:endParaRPr lang="cs-CZ" sz="1200" dirty="0">
              <a:solidFill>
                <a:srgbClr val="33CC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3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200" b="1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 </a:t>
            </a:r>
            <a:r>
              <a:rPr lang="cs-CZ" sz="1200" b="1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udržitelnosti </a:t>
            </a:r>
            <a:r>
              <a:rPr lang="cs-CZ" sz="1200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posuzované z komplexního pohledu zahrnujícího ekonomickou, sociální a environmentální dimenzi společenského rozvoje se specifickým důrazem na dynamickou rovnováhu </a:t>
            </a:r>
            <a:r>
              <a:rPr lang="cs-CZ" sz="1200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jejich </a:t>
            </a:r>
            <a:r>
              <a:rPr lang="cs-CZ" sz="1200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vazeb. 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200" b="1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 </a:t>
            </a:r>
            <a:r>
              <a:rPr lang="cs-CZ" sz="1200" b="1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obecné prospěšnosti </a:t>
            </a:r>
            <a:r>
              <a:rPr lang="cs-CZ" sz="1200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reflektují </a:t>
            </a:r>
            <a:r>
              <a:rPr lang="cs-CZ" sz="1200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legitimní zájmy veřejné správy a ostatních </a:t>
            </a:r>
            <a:r>
              <a:rPr lang="cs-CZ" sz="1200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subjektů. 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200" b="1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 </a:t>
            </a:r>
            <a:r>
              <a:rPr lang="cs-CZ" sz="1200" b="1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účelnosti </a:t>
            </a:r>
            <a:r>
              <a:rPr lang="cs-CZ" sz="1200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chápané </a:t>
            </a:r>
            <a:r>
              <a:rPr lang="cs-CZ" sz="1200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jako optimalizace výběru veřejných projektů – k častému zaměňování pojmů efektivnosti a účelnosti </a:t>
            </a:r>
            <a:r>
              <a:rPr lang="cs-CZ" sz="1200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uvádí P</a:t>
            </a:r>
            <a:r>
              <a:rPr lang="cs-CZ" sz="1200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1200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Drucker, </a:t>
            </a:r>
            <a:r>
              <a:rPr lang="cs-CZ" sz="1200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že "účelnost znamená dělat správné věci</a:t>
            </a:r>
            <a:r>
              <a:rPr lang="cs-CZ" sz="1200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 a efektivnost </a:t>
            </a:r>
            <a:r>
              <a:rPr lang="cs-CZ" sz="1200" dirty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znamená dělat </a:t>
            </a:r>
            <a:r>
              <a:rPr lang="cs-CZ" sz="1200" dirty="0" smtClean="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správně“ (z toho logicky vyplývá, že nevhodný výběr projektu nelze vykompenzovat jeho efektivní realizací). </a:t>
            </a:r>
            <a:endParaRPr lang="cs-CZ" sz="12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87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sz="2000" b="1" cap="none" dirty="0" smtClean="0">
                <a:solidFill>
                  <a:srgbClr val="33CC33"/>
                </a:solidFill>
              </a:rPr>
              <a:t>Klíčové závěry pro plánování územního rozvoje  v rámci mezinárodní spolupráce</a:t>
            </a:r>
            <a:endParaRPr lang="cs-CZ" sz="2000" b="1" cap="none" dirty="0">
              <a:solidFill>
                <a:srgbClr val="33CC33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03509" y="1556792"/>
            <a:ext cx="8568952" cy="5055230"/>
          </a:xfrm>
          <a:prstGeom prst="rect">
            <a:avLst/>
          </a:prstGeom>
          <a:solidFill>
            <a:srgbClr val="FFCC66"/>
          </a:solidFill>
        </p:spPr>
        <p:txBody>
          <a:bodyPr wrap="square">
            <a:spAutoFit/>
          </a:bodyPr>
          <a:lstStyle/>
          <a:p>
            <a:pPr marL="288000">
              <a:spcBef>
                <a:spcPts val="300"/>
              </a:spcBef>
              <a:spcAft>
                <a:spcPts val="300"/>
              </a:spcAft>
            </a:pPr>
            <a:r>
              <a:rPr lang="cs-CZ" sz="16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Hlavní motto: tvorba </a:t>
            </a:r>
            <a:r>
              <a:rPr lang="cs-CZ" sz="1600" b="1" dirty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nadnárodních metropolitních sítí jako stavebních </a:t>
            </a:r>
            <a:r>
              <a:rPr lang="cs-CZ" sz="16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kamenů </a:t>
            </a:r>
            <a:r>
              <a:rPr lang="cs-CZ" sz="1600" b="1" dirty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horizontální integrace </a:t>
            </a:r>
            <a:r>
              <a:rPr lang="cs-CZ" sz="16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Evropy.</a:t>
            </a:r>
          </a:p>
          <a:p>
            <a:pPr marL="288000">
              <a:spcBef>
                <a:spcPts val="300"/>
              </a:spcBef>
              <a:spcAft>
                <a:spcPts val="300"/>
              </a:spcAft>
            </a:pPr>
            <a:r>
              <a:rPr lang="cs-CZ" sz="1600" b="1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Realita České republiky:</a:t>
            </a:r>
            <a:endParaRPr lang="cs-CZ" sz="1600" b="1" dirty="0">
              <a:solidFill>
                <a:srgbClr val="009900"/>
              </a:solidFill>
              <a:latin typeface="Arial" panose="020B0604020202020204" pitchFamily="34" charset="0"/>
              <a:cs typeface="Arial"/>
            </a:endParaRPr>
          </a:p>
          <a:p>
            <a:pPr marL="285750" lvl="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</a:rPr>
              <a:t>nejsilnější vazby: Praha 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→ Berlin, München, Brno → Wien, </a:t>
            </a:r>
            <a:r>
              <a:rPr lang="cs-CZ" sz="1600" i="1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Ostrava</a:t>
            </a:r>
            <a:r>
              <a:rPr lang="cs-CZ" sz="1600" dirty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 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→ Katowice</a:t>
            </a:r>
            <a:endParaRPr lang="cs-CZ" sz="1600" i="1" dirty="0" smtClean="0">
              <a:solidFill>
                <a:srgbClr val="009900"/>
              </a:solidFill>
              <a:latin typeface="Arial" panose="020B0604020202020204" pitchFamily="34" charset="0"/>
            </a:endParaRP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</a:rPr>
              <a:t>hlavní nadnárodní metropolitní osy: Praha 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→ Praha – Nürnberg (rozvětvení – frankfurtská a štutgartska osa) - </a:t>
            </a:r>
            <a:r>
              <a:rPr lang="cs-CZ" sz="1600" dirty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München, 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Berlin</a:t>
            </a:r>
            <a:r>
              <a:rPr lang="cs-CZ" sz="1600" dirty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, München, Brno → 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Wien (vedlejší osa Brno – Bratislava - Budapest), </a:t>
            </a:r>
            <a:r>
              <a:rPr lang="cs-CZ" sz="1600" i="1" dirty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Ostrava</a:t>
            </a:r>
            <a:r>
              <a:rPr lang="cs-CZ" sz="1600" dirty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 → 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pouze nepřímé napojení díky blízkosti Hornoslezské aglomerace na osu  Katowice – Łódż – Warszawa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Rozvojové scénáře (pořadí v rámci krajských měst): Praha (1. místo dle KPP, 4 místo dle KSP) – progresivní, Brno (2. </a:t>
            </a:r>
            <a:r>
              <a:rPr lang="cs-CZ" sz="1600" dirty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místo dle KPP, 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8 místo dle </a:t>
            </a:r>
            <a:r>
              <a:rPr lang="cs-CZ" sz="1600" dirty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KSP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)</a:t>
            </a:r>
            <a:r>
              <a:rPr lang="cs-CZ" sz="1600" dirty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 – 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růstový, Ostrava (10. </a:t>
            </a:r>
            <a:r>
              <a:rPr lang="cs-CZ" sz="1600" dirty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místo dle KPP, 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10 místo dle </a:t>
            </a:r>
            <a:r>
              <a:rPr lang="cs-CZ" sz="1600" dirty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KSP) – </a:t>
            </a:r>
            <a:r>
              <a:rPr lang="cs-CZ" sz="1600" dirty="0" smtClean="0">
                <a:solidFill>
                  <a:srgbClr val="009900"/>
                </a:solidFill>
                <a:latin typeface="Arial" panose="020B0604020202020204" pitchFamily="34" charset="0"/>
                <a:cs typeface="Arial"/>
              </a:rPr>
              <a:t>stabilizační. </a:t>
            </a:r>
          </a:p>
          <a:p>
            <a:pPr marL="288000">
              <a:spcBef>
                <a:spcPts val="600"/>
              </a:spcBef>
              <a:spcAft>
                <a:spcPts val="300"/>
              </a:spcAft>
            </a:pPr>
            <a:r>
              <a:rPr lang="cs-CZ" sz="1600" b="1" dirty="0" smtClean="0">
                <a:solidFill>
                  <a:srgbClr val="FF3300"/>
                </a:solidFill>
                <a:latin typeface="Arial" panose="020B0604020202020204" pitchFamily="34" charset="0"/>
                <a:cs typeface="Arial"/>
              </a:rPr>
              <a:t>Hlavní závěr: z provedených analýz vyplývá, že jedinou plně rozvinutou českou metropolí nadnárodního (evropského) významu je Praha; zatímco Brno lze řadit mezi vedlejší metropole nadnárodního významu (jen vybrané metropolitní funkce – věda a výzkum, výstavnictví); relevantní pozici Ostravy oslabují nepříznivé rozvojové tendence (vzhledem k ekonomické situaci není plnohodnotným způsobem napojena na rozvojové osy národního významu).</a:t>
            </a:r>
            <a:endParaRPr lang="cs-CZ" sz="1600" dirty="0" smtClean="0">
              <a:solidFill>
                <a:srgbClr val="FF3300"/>
              </a:solidFill>
              <a:latin typeface="Arial" panose="020B0604020202020204" pitchFamily="34" charset="0"/>
              <a:cs typeface="Arial"/>
            </a:endParaRPr>
          </a:p>
          <a:p>
            <a:pPr marL="285750" lvl="0" indent="-2857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2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3707" y="1764937"/>
            <a:ext cx="8407893" cy="4407408"/>
          </a:xfrm>
          <a:solidFill>
            <a:srgbClr val="FFFF00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 algn="ctr">
              <a:spcBef>
                <a:spcPts val="1200"/>
              </a:spcBef>
              <a:buNone/>
            </a:pPr>
            <a:r>
              <a:rPr lang="cs-CZ" alt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Závislost </a:t>
            </a:r>
            <a:r>
              <a:rPr lang="cs-CZ" alt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kvality podnikatelského prostředí (KPP) na </a:t>
            </a:r>
            <a:r>
              <a:rPr lang="cs-CZ" alt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velikosti </a:t>
            </a:r>
            <a:r>
              <a:rPr lang="cs-CZ" alt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regionů</a:t>
            </a:r>
            <a:endParaRPr lang="cs-CZ" sz="20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Koncentrace významů v linii informace – </a:t>
            </a:r>
            <a:r>
              <a:rPr lang="cs-CZ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znalosti – řízení</a:t>
            </a:r>
            <a:endParaRPr lang="cs-CZ" sz="20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33CC33"/>
          </a:solidFill>
        </p:spPr>
        <p:txBody>
          <a:bodyPr/>
          <a:lstStyle/>
          <a:p>
            <a:r>
              <a:rPr lang="cs-CZ" sz="2400" b="1" cap="none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Ekonomické zákonitosti regionálního rozvoje</a:t>
            </a:r>
            <a:endParaRPr lang="cs-CZ" sz="2400" b="1" cap="none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0835" y="2062399"/>
            <a:ext cx="4806569" cy="2592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042" y="4747372"/>
            <a:ext cx="5089221" cy="1332000"/>
          </a:xfrm>
          <a:prstGeom prst="rect">
            <a:avLst/>
          </a:prstGeom>
          <a:solidFill>
            <a:srgbClr val="92D050"/>
          </a:solidFill>
          <a:ln w="19050" algn="ctr">
            <a:solidFill>
              <a:srgbClr val="FF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1745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885818047"/>
              </p:ext>
            </p:extLst>
          </p:nvPr>
        </p:nvGraphicFramePr>
        <p:xfrm>
          <a:off x="467543" y="908717"/>
          <a:ext cx="8208912" cy="5603939"/>
        </p:xfrm>
        <a:graphic>
          <a:graphicData uri="http://schemas.openxmlformats.org/drawingml/2006/table">
            <a:tbl>
              <a:tblPr/>
              <a:tblGrid>
                <a:gridCol w="3777764">
                  <a:extLst>
                    <a:ext uri="{9D8B030D-6E8A-4147-A177-3AD203B41FA5}">
                      <a16:colId xmlns:a16="http://schemas.microsoft.com/office/drawing/2014/main" val="671612198"/>
                    </a:ext>
                  </a:extLst>
                </a:gridCol>
                <a:gridCol w="2740041">
                  <a:extLst>
                    <a:ext uri="{9D8B030D-6E8A-4147-A177-3AD203B41FA5}">
                      <a16:colId xmlns:a16="http://schemas.microsoft.com/office/drawing/2014/main" val="1016831575"/>
                    </a:ext>
                  </a:extLst>
                </a:gridCol>
                <a:gridCol w="819931">
                  <a:extLst>
                    <a:ext uri="{9D8B030D-6E8A-4147-A177-3AD203B41FA5}">
                      <a16:colId xmlns:a16="http://schemas.microsoft.com/office/drawing/2014/main" val="3903895267"/>
                    </a:ext>
                  </a:extLst>
                </a:gridCol>
                <a:gridCol w="871176">
                  <a:extLst>
                    <a:ext uri="{9D8B030D-6E8A-4147-A177-3AD203B41FA5}">
                      <a16:colId xmlns:a16="http://schemas.microsoft.com/office/drawing/2014/main" val="4187856064"/>
                    </a:ext>
                  </a:extLst>
                </a:gridCol>
              </a:tblGrid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faktory </a:t>
                      </a:r>
                      <a:endParaRPr kumimoji="0" lang="cs-CZ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typologické skupiny</a:t>
                      </a:r>
                      <a:endParaRPr kumimoji="0" lang="cs-CZ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váhy A</a:t>
                      </a:r>
                      <a:endParaRPr kumimoji="0" lang="cs-CZ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váhy B</a:t>
                      </a:r>
                      <a:endParaRPr kumimoji="0" lang="cs-CZ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826475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nejvíce významné faktory:    </a:t>
                      </a:r>
                      <a:endParaRPr kumimoji="0" lang="cs-CZ" altLang="en-US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en-US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pitchFamily="34" charset="0"/>
                        </a:rPr>
                        <a:t>44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pitchFamily="34" charset="0"/>
                        </a:rPr>
                        <a:t>48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651256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podnikatelská a znalostní báze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regionální a lokální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115023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dostupnost pracovních sil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pracovní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578522"/>
                  </a:ext>
                </a:extLst>
              </a:tr>
              <a:tr h="2629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blízkost trhů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obchodní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2451405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blízkost hlavních zákazníků 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obchodní </a:t>
                      </a:r>
                      <a:r>
                        <a:rPr kumimoji="0" lang="cs-CZ" alt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ea typeface="+mn-ea"/>
                          <a:cs typeface="Times New Roman" pitchFamily="18" charset="0"/>
                        </a:rPr>
                        <a:t>faktory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459140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kvalita pracovních sil 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pracovní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425795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středně významné faktory:</a:t>
                      </a:r>
                      <a:endParaRPr kumimoji="0" lang="cs-CZ" altLang="en-US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en-US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37</a:t>
                      </a:r>
                      <a:endParaRPr kumimoji="0" lang="cs-CZ" altLang="en-US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35</a:t>
                      </a:r>
                      <a:endParaRPr kumimoji="0" lang="cs-CZ" altLang="en-US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755211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cena nemovitostí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cenové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823207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kvalita silnic a železnic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infrastrukturní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75750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cena práce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cenové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5694679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informační a komunikační technologie</a:t>
                      </a:r>
                      <a:endParaRPr kumimoji="0" lang="de-DE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infrastrukturní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118263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podpůrné služby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obchodní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484266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urbanistická a přírodní atraktivita území 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environmentální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844113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méně významné faktory:</a:t>
                      </a:r>
                      <a:endParaRPr kumimoji="0" lang="cs-CZ" altLang="en-US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en-US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pitchFamily="34" charset="0"/>
                        </a:rPr>
                        <a:t>19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Tahoma" pitchFamily="34" charset="0"/>
                        </a:rPr>
                        <a:t>17</a:t>
                      </a: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303961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přítomnost zahraničních firem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obchodní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675909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environmentální kvalita území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environmentální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130834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asistence veřejné správy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regionální a lokální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520369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blízkost mezinárodních letišť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infrastrukturní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8020015"/>
                  </a:ext>
                </a:extLst>
              </a:tr>
              <a:tr h="281104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flexibilita pracovních sil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pracovní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858179"/>
                  </a:ext>
                </a:extLst>
              </a:tr>
            </a:tbl>
          </a:graphicData>
        </a:graphic>
      </p:graphicFrame>
      <p:sp>
        <p:nvSpPr>
          <p:cNvPr id="4" name="Obdélník 3"/>
          <p:cNvSpPr/>
          <p:nvPr/>
        </p:nvSpPr>
        <p:spPr>
          <a:xfrm>
            <a:off x="2051720" y="260648"/>
            <a:ext cx="4753417" cy="400110"/>
          </a:xfrm>
          <a:prstGeom prst="rect">
            <a:avLst/>
          </a:prstGeom>
          <a:solidFill>
            <a:srgbClr val="FFCC66"/>
          </a:solidFill>
        </p:spPr>
        <p:txBody>
          <a:bodyPr wrap="none">
            <a:spAutoFit/>
          </a:bodyPr>
          <a:lstStyle/>
          <a:p>
            <a:r>
              <a:rPr lang="cs-CZ" altLang="en-US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Faktory KPP a jejich významové váhy</a:t>
            </a:r>
            <a:endParaRPr lang="cs-CZ" sz="2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64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5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637697"/>
              </p:ext>
            </p:extLst>
          </p:nvPr>
        </p:nvGraphicFramePr>
        <p:xfrm>
          <a:off x="539552" y="692696"/>
          <a:ext cx="8064896" cy="5782024"/>
        </p:xfrm>
        <a:graphic>
          <a:graphicData uri="http://schemas.openxmlformats.org/drawingml/2006/table">
            <a:tbl>
              <a:tblPr/>
              <a:tblGrid>
                <a:gridCol w="3333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59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5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322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faktory </a:t>
                      </a:r>
                      <a:endParaRPr kumimoji="0" lang="cs-CZ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0016" marR="90016" marT="46801" marB="46801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typologické skupiny</a:t>
                      </a:r>
                    </a:p>
                  </a:txBody>
                  <a:tcPr marL="90016" marR="90016" marT="46801" marB="46801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vazby na KSP</a:t>
                      </a:r>
                    </a:p>
                  </a:txBody>
                  <a:tcPr marL="90016" marR="90016" marT="46801" marB="46801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71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nezaměstnanost 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sociální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podstatné až velmi silné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71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vzdělanost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sociální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podstatné až velmi silné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71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naděje dožití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sociální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podstatné až velmi silné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71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potratovost 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sociální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střední až podstatné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7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rozvodovost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sociální faktory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střední až podstatné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7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kriminalita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sociální faktory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nízké až střední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71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přirozený pohyb obyvatelstva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demografické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střední až podstatné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51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mechanický pohyb obyvatelstva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demografické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střední až podstatné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7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věková struktura obyvatelstva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demografické faktory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nízké až střední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571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urbanistický rozvoj</a:t>
                      </a:r>
                      <a:endParaRPr kumimoji="0" lang="de-DE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urbanistické 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podstatné až velmi silné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571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urbanistické prostředí 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urbanistické 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střední až podstatné 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571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úroveň urbanizace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urbanistické 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nízké až střední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57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zdravotnická infrastruktura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infrastrukturní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nízké až střední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571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sociální  infrastruktura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infrastrukturní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nízké až střední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57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krajinná struktura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environmentální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nízké až střední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571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kvalita ovzduší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environmentální faktory</a:t>
                      </a:r>
                      <a:endParaRPr kumimoji="0" lang="cs-CZ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nízké až střední</a:t>
                      </a:r>
                    </a:p>
                  </a:txBody>
                  <a:tcPr marL="91456" marR="91456" marT="45722" marB="45722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280580" y="188640"/>
            <a:ext cx="8315097" cy="400110"/>
          </a:xfrm>
          <a:prstGeom prst="rect">
            <a:avLst/>
          </a:prstGeom>
          <a:solidFill>
            <a:srgbClr val="FFCC66"/>
          </a:solidFill>
        </p:spPr>
        <p:txBody>
          <a:bodyPr wrap="none">
            <a:spAutoFit/>
          </a:bodyPr>
          <a:lstStyle/>
          <a:p>
            <a:pPr algn="ctr"/>
            <a:r>
              <a:rPr lang="cs-CZ" altLang="en-US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Faktory kvality sociálního prostředí (KSP) a </a:t>
            </a:r>
            <a:r>
              <a:rPr lang="cs-CZ" altLang="en-US" sz="2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jejich významové váhy</a:t>
            </a:r>
            <a:endParaRPr lang="cs-CZ" sz="2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81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80" name="Rectangle 4"/>
          <p:cNvSpPr>
            <a:spLocks noChangeArrowheads="1"/>
          </p:cNvSpPr>
          <p:nvPr/>
        </p:nvSpPr>
        <p:spPr bwMode="auto">
          <a:xfrm>
            <a:off x="395535" y="620688"/>
            <a:ext cx="8280919" cy="707886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/>
        </p:spPr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GB" altLang="cs-CZ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Times New Roman" pitchFamily="18" charset="0"/>
              </a:rPr>
              <a:t>Základní </a:t>
            </a:r>
            <a:r>
              <a:rPr lang="cs-CZ" altLang="cs-CZ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Times New Roman" pitchFamily="18" charset="0"/>
              </a:rPr>
              <a:t>determinanty</a:t>
            </a:r>
            <a:r>
              <a:rPr lang="en-GB" altLang="cs-CZ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Times New Roman" pitchFamily="18" charset="0"/>
              </a:rPr>
              <a:t> </a:t>
            </a:r>
            <a:r>
              <a:rPr lang="en-GB" altLang="cs-CZ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Times New Roman" pitchFamily="18" charset="0"/>
              </a:rPr>
              <a:t>prostorového </a:t>
            </a:r>
            <a:r>
              <a:rPr lang="cs-CZ" altLang="cs-CZ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Times New Roman" pitchFamily="18" charset="0"/>
              </a:rPr>
              <a:t>uspořá</a:t>
            </a:r>
            <a:r>
              <a:rPr lang="en-GB" altLang="cs-CZ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Times New Roman" pitchFamily="18" charset="0"/>
              </a:rPr>
              <a:t>dání </a:t>
            </a:r>
            <a:r>
              <a:rPr lang="cs-CZ" altLang="cs-CZ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Times New Roman" pitchFamily="18" charset="0"/>
              </a:rPr>
              <a:t>společenských systémů</a:t>
            </a:r>
            <a:endParaRPr lang="cs-CZ" altLang="cs-CZ" sz="2000" b="0" dirty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229575" name="Group 1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903950"/>
              </p:ext>
            </p:extLst>
          </p:nvPr>
        </p:nvGraphicFramePr>
        <p:xfrm>
          <a:off x="395535" y="1772816"/>
          <a:ext cx="8352930" cy="4248474"/>
        </p:xfrm>
        <a:graphic>
          <a:graphicData uri="http://schemas.openxmlformats.org/drawingml/2006/table">
            <a:tbl>
              <a:tblPr/>
              <a:tblGrid>
                <a:gridCol w="16705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05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05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05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05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807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hierarchická úroveň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polarizace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integrace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klíčové struktury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hlavní typy interakcí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07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globální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rozvojové póly globálního významu (metropole) 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rozvojové osy nadnárodního významu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mezinárodní společenství, TNC 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obchodní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07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makroregionální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rozvojové póly nadnárodního významu (metropole)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rozvojové osy národního významu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státní správa, ústředí velkých firem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řídící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807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mezoregionální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rozvojové póly národního významu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rozvojové osy regionálního významu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územní správa,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velké firmy resp. závody 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produkční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807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mikroregionální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rozvojová (nodální) centra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nodální regiony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zaměstnavatelé,  zaměstnanci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pracovní </a:t>
                      </a:r>
                      <a:endParaRPr kumimoji="0" lang="cs-CZ" altLang="cs-CZ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8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1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lokální</a:t>
                      </a:r>
                    </a:p>
                  </a:txBody>
                  <a:tcPr marT="45714" marB="45714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pozemková renta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funkční urbanistické areály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nemovitosti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realitní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98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cs-CZ" sz="20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cs-CZ" sz="20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0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Koncentrace významů v linii informace – </a:t>
            </a:r>
            <a:r>
              <a:rPr lang="cs-CZ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znalosti – řízení</a:t>
            </a:r>
            <a:endParaRPr lang="cs-CZ" sz="20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33CC33"/>
          </a:solidFill>
        </p:spPr>
        <p:txBody>
          <a:bodyPr/>
          <a:lstStyle/>
          <a:p>
            <a:r>
              <a:rPr lang="cs-CZ" sz="2400" b="1" cap="none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Formování prostorových sítí</a:t>
            </a:r>
            <a:endParaRPr lang="cs-CZ" sz="2400" b="1" cap="none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/>
          <p:cNvPicPr preferRelativeResize="0"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1731647"/>
            <a:ext cx="6395767" cy="4237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65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  <a:ln>
            <a:solidFill>
              <a:srgbClr val="FF0000"/>
            </a:solidFill>
          </a:ln>
        </p:spPr>
        <p:txBody>
          <a:bodyPr>
            <a:normAutofit fontScale="55000" lnSpcReduction="20000"/>
          </a:bodyPr>
          <a:lstStyle/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cs-CZ" sz="20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cs-CZ" sz="22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sz="2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Metropolizaci lze chápat jako vyšší stadium urbanizace reflektující přechod od prosté koncentrace jevů ke koncentrace významů v linii informace – znalosti – řízení (adaptace </a:t>
            </a:r>
            <a:r>
              <a:rPr lang="cs-CZ" sz="2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postindustriální stadium vývoj </a:t>
            </a:r>
            <a:r>
              <a:rPr lang="cs-CZ" sz="2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ekonomiky = nástup integračního stadia aglomerační ekonomiky).</a:t>
            </a:r>
            <a:endParaRPr lang="cs-CZ" sz="22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sz="2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Rozvolňování horizontálních a prohlubování vertikálních forem společenské organizace.  </a:t>
            </a:r>
          </a:p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sz="2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cs-CZ" sz="2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uvedenými skutečnostmi koresponduje postavení metropolí jako </a:t>
            </a:r>
            <a:r>
              <a:rPr lang="cs-CZ" sz="2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dominantních </a:t>
            </a:r>
            <a:r>
              <a:rPr lang="cs-CZ" sz="2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součástí </a:t>
            </a:r>
            <a:r>
              <a:rPr lang="cs-CZ" sz="2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urbanistických systémů, propojených </a:t>
            </a:r>
            <a:r>
              <a:rPr lang="cs-CZ" sz="2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nejen operativními interakcemi </a:t>
            </a:r>
            <a:r>
              <a:rPr lang="cs-CZ" sz="2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realizovanými technickou infrastrukturou</a:t>
            </a:r>
            <a:r>
              <a:rPr lang="cs-CZ" sz="2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ale i tvůrčími interakcemi </a:t>
            </a:r>
            <a:r>
              <a:rPr lang="cs-CZ" sz="2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realizovanými znalostní infrastrukturou. </a:t>
            </a:r>
          </a:p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sz="2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Celkově je ovšem třeba konstatovat, že  koncept metropolizace stále zůstává teoreticky neujasněný – ze starších teorií lze v tomto kontextu považovat za inspirativní zejména teorii centrálních míst, teorii polarizovaného rozvoje a teorii kumulativní kauzality. Z novějších teorií připomínám vlastní teorii integrovaného udržitelného rozvoje, která za podstatu společenského pohybu/evoluce považuje holistickou integraci společenských systémů prostřednictvím územní dělby práce a sociopolitických vztahů.</a:t>
            </a:r>
          </a:p>
          <a:p>
            <a:pPr marL="180000" indent="-1800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sz="22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Dále prezentované konkrétní poznatky byly získány v rámci případové studie Střední Evropy (Německo, Polsko, Česká republika, Maďarsko, Rakousko, Švýcarsko s  Lichtenštejnskem, Slovensko, Slovinsko.</a:t>
            </a:r>
            <a:endParaRPr lang="cs-CZ" sz="22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0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Koncentrace významů v linii informace – </a:t>
            </a:r>
            <a:r>
              <a:rPr lang="cs-CZ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znalosti – řízení</a:t>
            </a:r>
            <a:endParaRPr lang="cs-CZ" sz="2000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cs-CZ" sz="2400" b="1" cap="none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Pojem metropolizace</a:t>
            </a:r>
            <a:endParaRPr lang="cs-CZ" sz="2400" b="1" cap="none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0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b="1" cap="none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Identifikace a hodnocení metropolí </a:t>
            </a:r>
            <a:endParaRPr lang="cs-CZ" sz="2000" b="1" cap="none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13957" y="1988840"/>
            <a:ext cx="8334507" cy="4062651"/>
          </a:xfrm>
          <a:prstGeom prst="rect">
            <a:avLst/>
          </a:prstGeom>
          <a:solidFill>
            <a:srgbClr val="33CC33"/>
          </a:solidFill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80000">
              <a:spcAft>
                <a:spcPts val="1200"/>
              </a:spcAft>
              <a:buAutoNum type="arabicPeriod"/>
            </a:pPr>
            <a:r>
              <a:rPr lang="cs-CZ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Populační velikost metropolí </a:t>
            </a:r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resp. metropolitních regionů, jejíž dostatečná </a:t>
            </a:r>
            <a:r>
              <a:rPr lang="cs-CZ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úroveň  je  obecně </a:t>
            </a:r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považována za </a:t>
            </a:r>
            <a:r>
              <a:rPr lang="cs-CZ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primární předpoklad pro nastartování procesů metropolizace.</a:t>
            </a:r>
          </a:p>
          <a:p>
            <a:pPr indent="180000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cs-CZ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Ekonomický profil zdůrazňující progresivitu odvětvové struktury, odvíjející </a:t>
            </a:r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od zastoupení znalostně založených odvětví s nadprůměrným potenciálem tvorby přidané hodnoty a s pozitivními dopady na </a:t>
            </a:r>
            <a:r>
              <a:rPr lang="cs-CZ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konkurenceschopnost.</a:t>
            </a:r>
          </a:p>
          <a:p>
            <a:pPr indent="180000"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Všeobecná atraktivita spojená </a:t>
            </a:r>
            <a:r>
              <a:rPr lang="cs-CZ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především s </a:t>
            </a:r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vysokou investiční a </a:t>
            </a:r>
            <a:r>
              <a:rPr lang="cs-CZ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rovněž residenční </a:t>
            </a:r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přitažlivostí metropolí vytvářející dobré předpoklady perspektivního socioekonomického rozvoje. </a:t>
            </a:r>
            <a:endParaRPr lang="cs-CZ" dirty="0" smtClean="0"/>
          </a:p>
          <a:p>
            <a:pPr indent="18000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837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řížka">
  <a:themeElements>
    <a:clrScheme name="Mřížka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Mřížka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Mřížka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625</TotalTime>
  <Words>2591</Words>
  <Application>Microsoft Office PowerPoint</Application>
  <PresentationFormat>Předvádění na obrazovce (4:3)</PresentationFormat>
  <Paragraphs>1059</Paragraphs>
  <Slides>20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30" baseType="lpstr">
      <vt:lpstr>Arial</vt:lpstr>
      <vt:lpstr>Calibri</vt:lpstr>
      <vt:lpstr>Courier New</vt:lpstr>
      <vt:lpstr>Franklin Gothic Medium</vt:lpstr>
      <vt:lpstr>Symbol</vt:lpstr>
      <vt:lpstr>Tahoma</vt:lpstr>
      <vt:lpstr>Times New Roman</vt:lpstr>
      <vt:lpstr>Wingdings</vt:lpstr>
      <vt:lpstr>Wingdings 2</vt:lpstr>
      <vt:lpstr>Mřížka</vt:lpstr>
      <vt:lpstr>Zákonitosti tvorby prostorových sítí </vt:lpstr>
      <vt:lpstr>Teoretické ukotvení  regionálního rozvoje</vt:lpstr>
      <vt:lpstr>Ekonomické zákonitosti regionálního rozvoje</vt:lpstr>
      <vt:lpstr>Prezentace aplikace PowerPoint</vt:lpstr>
      <vt:lpstr>Prezentace aplikace PowerPoint</vt:lpstr>
      <vt:lpstr>Prezentace aplikace PowerPoint</vt:lpstr>
      <vt:lpstr>Formování prostorových sítí</vt:lpstr>
      <vt:lpstr>Pojem metropolizace</vt:lpstr>
      <vt:lpstr>Identifikace a hodnocení metropolí </vt:lpstr>
      <vt:lpstr>Populační velikost</vt:lpstr>
      <vt:lpstr>Prezentace aplikace PowerPoint</vt:lpstr>
      <vt:lpstr>Ekonomický profil</vt:lpstr>
      <vt:lpstr>Prezentace aplikace PowerPoint</vt:lpstr>
      <vt:lpstr>Podnikatelská a residenční atraktivita</vt:lpstr>
      <vt:lpstr>Prezentace aplikace PowerPoint</vt:lpstr>
      <vt:lpstr>Komplexní výsledky hodnocení</vt:lpstr>
      <vt:lpstr>Prezentace aplikace PowerPoint</vt:lpstr>
      <vt:lpstr>Příklad praktické konceptualizace výsledků – posouzení intenzity vazeb českých metropolí s ostatními středoevropskými metropolemi</vt:lpstr>
      <vt:lpstr>Metropolitní systém Střední Evropy z pohledu České republiky</vt:lpstr>
      <vt:lpstr>Klíčové závěry pro plánování územního rozvoje  v rámci mezinárodní spolupráce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ZVYŠOVÁNÍ VZÁJEMNÉ ZÁVISLOSTI V GLOBÁLNÍ EKONOMICE</dc:title>
  <dc:creator>Dominika</dc:creator>
  <cp:lastModifiedBy>user_viturka</cp:lastModifiedBy>
  <cp:revision>168</cp:revision>
  <dcterms:created xsi:type="dcterms:W3CDTF">2016-02-27T17:26:19Z</dcterms:created>
  <dcterms:modified xsi:type="dcterms:W3CDTF">2019-11-28T15:27:10Z</dcterms:modified>
</cp:coreProperties>
</file>