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sldIdLst>
    <p:sldId id="306" r:id="rId2"/>
    <p:sldId id="311" r:id="rId3"/>
    <p:sldId id="275" r:id="rId4"/>
    <p:sldId id="307" r:id="rId5"/>
    <p:sldId id="309" r:id="rId6"/>
    <p:sldId id="286" r:id="rId7"/>
    <p:sldId id="304" r:id="rId8"/>
    <p:sldId id="302" r:id="rId9"/>
    <p:sldId id="272" r:id="rId10"/>
    <p:sldId id="289" r:id="rId11"/>
    <p:sldId id="280" r:id="rId12"/>
    <p:sldId id="273" r:id="rId13"/>
    <p:sldId id="282" r:id="rId14"/>
    <p:sldId id="293" r:id="rId15"/>
    <p:sldId id="297" r:id="rId16"/>
    <p:sldId id="291" r:id="rId17"/>
    <p:sldId id="284" r:id="rId18"/>
    <p:sldId id="298" r:id="rId19"/>
    <p:sldId id="299" r:id="rId20"/>
    <p:sldId id="30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009900"/>
    <a:srgbClr val="33CC33"/>
    <a:srgbClr val="99FFCC"/>
    <a:srgbClr val="FFFFCC"/>
    <a:srgbClr val="FFCC99"/>
    <a:srgbClr val="CC3300"/>
    <a:srgbClr val="FFCC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00" autoAdjust="0"/>
  </p:normalViewPr>
  <p:slideViewPr>
    <p:cSldViewPr>
      <p:cViewPr varScale="1">
        <p:scale>
          <a:sx n="53" d="100"/>
          <a:sy n="53" d="100"/>
        </p:scale>
        <p:origin x="16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52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28.11.2019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RNDr. Milan Viturka,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sz="3600" b="1" cap="none" dirty="0" smtClean="0">
                <a:solidFill>
                  <a:srgbClr val="C00000"/>
                </a:solidFill>
                <a:latin typeface="Arial" panose="020B0604020202020204" pitchFamily="34" charset="0"/>
              </a:rPr>
              <a:t>Zákonitosti tvorby prostorových sítí </a:t>
            </a:r>
            <a:endParaRPr lang="cs-CZ" sz="3600" b="1" cap="none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1"/>
            <a:ext cx="8348303" cy="410112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obvyklý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1 mil. obyvatel, metropole nižšího (národního) významu 0,5 mil. obyvatel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hlavním problémem je jednotné vymezení metropolí – optimální základem řešením je využití údajů o functional urban areas shromažďované OECD se zohledněním vyšších administrativních funkcí (zejména hlavní města)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 Střední Evropy – členění do 3. skupiny: metropole s více než 2,5 milionem obyv. (např. Berlin, Wien, Warszawa), 1 až 2,5 milionem obyvatel  (např. Praha, Zürich, Stuttgart) a metropole s méně než 1 mil. obyvatel.  (např. Bratislava, Ljubljana, Poznań).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58066"/>
              </p:ext>
            </p:extLst>
          </p:nvPr>
        </p:nvGraphicFramePr>
        <p:xfrm>
          <a:off x="971600" y="980728"/>
          <a:ext cx="6840757" cy="5166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97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jádra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</a:t>
                      </a:r>
                      <a:r>
                        <a:rPr lang="cs-CZ" sz="90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rep.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10 505 445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1 868 631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1 317 563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41 543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81 843 743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2 741 802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Berlin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4 386 551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3 475 702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131 116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Rhein-Ruhr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7 089 648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4 578 717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258 707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2 996 750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1 718 809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München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2 904 480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1 401 899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146 077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2 525 458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885 001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122 873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1 960 286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766 539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42 895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801 951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584 698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45 297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1 220 106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508 444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44 420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36 327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1 168 145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44 985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1 026 367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545 080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37 363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833 828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512 479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21 708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842 159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527 089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38 538 447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662 316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17 353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Warsawa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3 008 921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1 714 967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111 665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37 456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2 608 651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1 470 265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52 878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20 119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1 357 206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753 647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26 652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Gdańsk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1 098 435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702 372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947 767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794 938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18 781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19 642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Poznań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941 914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552 546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27 729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835 403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630 127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7 954 662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306 377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39 351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Zürich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1 226 332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369 768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58 058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807 646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Basel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773 332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166 097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38 635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8 443 018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296 484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Wien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2 737 753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1 750 472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107 616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9 957 731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169 811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16 957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2 862 326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1 705 774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80 888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5 404 322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431 418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32 492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45 414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2 055 496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51 416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576 370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278 705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19 775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-75202"/>
            <a:ext cx="878497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2012) a HDP (rok 2010)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– výroba 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07557"/>
              </p:ext>
            </p:extLst>
          </p:nvPr>
        </p:nvGraphicFramePr>
        <p:xfrm>
          <a:off x="1835696" y="1124744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Rhein-Ruhr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41675"/>
            <a:ext cx="878497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74524" y="2060848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významu,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Mercer (v tomto ohledu  je charakteristické zaostávání „východních“ metropolí),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2thinkknow 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03817"/>
              </p:ext>
            </p:extLst>
          </p:nvPr>
        </p:nvGraphicFramePr>
        <p:xfrm>
          <a:off x="1979712" y="561968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Rhein-Ruhr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98,2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104,2 </a:t>
                      </a:r>
                      <a:r>
                        <a:rPr lang="cs-CZ" sz="1000" baseline="30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102,1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97,9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99,7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Wien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97,2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103,4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Wrocław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106,4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188640"/>
            <a:ext cx="666330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dominantní, etablované a elementární metropole</a:t>
            </a:r>
            <a:endParaRPr lang="cs-CZ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orientací 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82123"/>
              </p:ext>
            </p:extLst>
          </p:nvPr>
        </p:nvGraphicFramePr>
        <p:xfrm>
          <a:off x="1763688" y="1052736"/>
          <a:ext cx="5470805" cy="529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1" y="425271"/>
            <a:ext cx="4464496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50" y="2060848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koincidenci 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NUTS 3) </a:t>
            </a: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911" y="260648"/>
            <a:ext cx="8381260" cy="105439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  <a:solidFill>
            <a:srgbClr val="FFC000"/>
          </a:solidFill>
        </p:spPr>
        <p:txBody>
          <a:bodyPr/>
          <a:lstStyle/>
          <a:p>
            <a:r>
              <a:rPr lang="cs-CZ" cap="none" dirty="0" smtClean="0">
                <a:solidFill>
                  <a:srgbClr val="C00000"/>
                </a:solidFill>
              </a:rPr>
              <a:t>Teoretické ukotvení  regionálního rozvoje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948" y="1700808"/>
            <a:ext cx="8394104" cy="5040560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Nedávná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světová hospodářská krize výrazně oslabila přesvědčení, že pomocí matematických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modelů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spolehlivě předvídat hospodářský růst a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formulovat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konzistentní hospodářskou politiku.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 tím se pozornost přesunuje na výzkum klíčových procesů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společenské evoluce, jejíž hybnou silou je konkurence, optimálním směrem udržitelný rozvoj a hlavním smyslem zvyšování kvality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života. V tomto kontextu klademe důraz na pět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základních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holismu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integrace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znamená horizontální a vertikální propojování částí ve vyšší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celky v intencích hierarchického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uspořádání společenských systémů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odrážející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politické, podnikatelské a sociální preference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obyvatelstva. </a:t>
            </a:r>
            <a:endParaRPr lang="cs-CZ" sz="1200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udržitelnosti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posuzované z komplexního pohledu zahrnujícího ekonomickou, sociální a environmentální dimenzi společenského rozvoje se specifickým důrazem na dynamickou rovnováhu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prospěšnosti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reflektují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legitimní zájmy veřejné správy a ostatních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účelnosti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chápané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optimalizace výběru veřejných projektů – k častému zaměňování pojmů efektivnosti a účelnosti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 P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Drucker,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"účelnost znamená dělat správné věci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a efektivnost </a:t>
            </a:r>
            <a:r>
              <a:rPr lang="cs-CZ" sz="12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znamená dělat </a:t>
            </a:r>
            <a:r>
              <a:rPr lang="cs-CZ" sz="12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správně“ (z toho logicky vyplývá, že nevhodný výběr projektu nelze vykompenzovat jeho efektivní realizací). </a:t>
            </a:r>
            <a:endParaRPr lang="cs-CZ" sz="1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33CC33"/>
                </a:solidFill>
              </a:rPr>
              <a:t>Klíčové závěry pro plánování územního rozvoje  v rámci mezinárodní spolupráce</a:t>
            </a:r>
            <a:endParaRPr lang="cs-CZ" sz="2000" b="1" cap="none" dirty="0">
              <a:solidFill>
                <a:srgbClr val="33CC33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3509" y="1556792"/>
            <a:ext cx="8568952" cy="505523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Evropy.</a:t>
            </a:r>
          </a:p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9900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Berlin, München, Brno → Wien, </a:t>
            </a:r>
            <a:r>
              <a:rPr lang="cs-CZ" sz="16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Praha – Nürnberg (rozvětvení – frankfurtská a štutgartska osa) -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München,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München, Brno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Wien (vedlejší osa Brno – Bratislava - Budapest), </a:t>
            </a:r>
            <a:r>
              <a:rPr lang="cs-CZ" sz="1600" i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pouze nepřímé napojení díky blízkosti Hornoslezské aglomerace na osu  Katowice – Łódż – Warszawa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Rozvojové 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Praha; zatímco Brno lze řadit mezi vedlejší metropole nadnárodního významu (jen vybrané metropolitní funkce – věda a výzkum, výstavnictví); relevantní pozici Ostravy oslabují nepříznivé rozvojové tendence (vzhledem k ekonomické situaci není plnohodnotným způsobem napojena na rozvojové osy národního významu).</a:t>
            </a:r>
            <a:endParaRPr lang="cs-CZ" sz="1600" dirty="0" smtClean="0">
              <a:solidFill>
                <a:srgbClr val="FF3300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707" y="1764937"/>
            <a:ext cx="8407893" cy="4407408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cs-CZ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Závislost </a:t>
            </a:r>
            <a:r>
              <a:rPr lang="cs-CZ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kvality podnikatelského prostředí (KPP) na </a:t>
            </a:r>
            <a:r>
              <a:rPr lang="cs-CZ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velikosti </a:t>
            </a:r>
            <a:r>
              <a:rPr lang="cs-CZ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regionů</a:t>
            </a: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Ekonomické zákonitosti regionálního rozvoje</a:t>
            </a:r>
            <a:endParaRPr lang="cs-CZ" sz="24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835" y="2062399"/>
            <a:ext cx="4806569" cy="259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042" y="4747372"/>
            <a:ext cx="5089221" cy="1332000"/>
          </a:xfrm>
          <a:prstGeom prst="rect">
            <a:avLst/>
          </a:prstGeom>
          <a:solidFill>
            <a:srgbClr val="92D050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85818047"/>
              </p:ext>
            </p:extLst>
          </p:nvPr>
        </p:nvGraphicFramePr>
        <p:xfrm>
          <a:off x="467543" y="908717"/>
          <a:ext cx="8208912" cy="5603939"/>
        </p:xfrm>
        <a:graphic>
          <a:graphicData uri="http://schemas.openxmlformats.org/drawingml/2006/table">
            <a:tbl>
              <a:tblPr/>
              <a:tblGrid>
                <a:gridCol w="3777764">
                  <a:extLst>
                    <a:ext uri="{9D8B030D-6E8A-4147-A177-3AD203B41FA5}">
                      <a16:colId xmlns:a16="http://schemas.microsoft.com/office/drawing/2014/main" val="671612198"/>
                    </a:ext>
                  </a:extLst>
                </a:gridCol>
                <a:gridCol w="2740041">
                  <a:extLst>
                    <a:ext uri="{9D8B030D-6E8A-4147-A177-3AD203B41FA5}">
                      <a16:colId xmlns:a16="http://schemas.microsoft.com/office/drawing/2014/main" val="1016831575"/>
                    </a:ext>
                  </a:extLst>
                </a:gridCol>
                <a:gridCol w="819931">
                  <a:extLst>
                    <a:ext uri="{9D8B030D-6E8A-4147-A177-3AD203B41FA5}">
                      <a16:colId xmlns:a16="http://schemas.microsoft.com/office/drawing/2014/main" val="3903895267"/>
                    </a:ext>
                  </a:extLst>
                </a:gridCol>
                <a:gridCol w="871176">
                  <a:extLst>
                    <a:ext uri="{9D8B030D-6E8A-4147-A177-3AD203B41FA5}">
                      <a16:colId xmlns:a16="http://schemas.microsoft.com/office/drawing/2014/main" val="4187856064"/>
                    </a:ext>
                  </a:extLst>
                </a:gridCol>
              </a:tblGrid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faktory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typologické skupiny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váhy A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váhy B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2647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nejvíce významné faktory:    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48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51256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podnikatelská a znalostní báze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regionální a lokální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502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dostupnost pracovních sil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78522"/>
                  </a:ext>
                </a:extLst>
              </a:tr>
              <a:tr h="262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trhů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5140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hlavních zákazníků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r>
                        <a:rPr kumimoji="0" lang="cs-CZ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faktory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59140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pracovních sil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2579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středně významné faktory: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55211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cena nemovitostí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cenové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823207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silnic a železnic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5750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cena práce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cenové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69467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informační a komunikační technologie</a:t>
                      </a:r>
                      <a:endParaRPr kumimoji="0" lang="de-DE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11826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podpůrné služby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484266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urbanistická a přírodní atraktivita území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4411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méně významné faktory: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03961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přítomnost zahraničních firem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67590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kvalita území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130834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asistence veřejné správy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regionální a lokální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2036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mezinárodních letišť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02001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flexibilita pracovních sil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58179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2051720" y="260648"/>
            <a:ext cx="4753417" cy="400110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r>
              <a:rPr lang="cs-CZ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KPP a jejich významové váhy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37697"/>
              </p:ext>
            </p:extLst>
          </p:nvPr>
        </p:nvGraphicFramePr>
        <p:xfrm>
          <a:off x="539552" y="692696"/>
          <a:ext cx="8064896" cy="5782024"/>
        </p:xfrm>
        <a:graphic>
          <a:graphicData uri="http://schemas.openxmlformats.org/drawingml/2006/table">
            <a:tbl>
              <a:tblPr/>
              <a:tblGrid>
                <a:gridCol w="3333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2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faktory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typologické skupiny</a:t>
                      </a: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vazby na KSP</a:t>
                      </a: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nezaměstnanost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vzdělanost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naděje dožití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potratovost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rozvodovost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sociální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kriminalita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sociální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přirozený pohyb obyvatelstva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demografické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mechanický pohyb obyvatelstva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demografické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věková struktura obyvatelstva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demografické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urbanistický rozvoj</a:t>
                      </a:r>
                      <a:endParaRPr kumimoji="0" lang="de-DE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prostředí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 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úroveň urbanizace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zdravotnická infrastruktura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 infrastruktura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krajinná struktura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ovzduší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80580" y="188640"/>
            <a:ext cx="8315097" cy="400110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pPr algn="ctr"/>
            <a:r>
              <a:rPr lang="cs-CZ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kvality sociálního prostředí (KSP) a </a:t>
            </a:r>
            <a:r>
              <a:rPr lang="cs-CZ" alt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významové váhy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395535" y="620688"/>
            <a:ext cx="8280919" cy="707886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Základní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03950"/>
              </p:ext>
            </p:extLst>
          </p:nvPr>
        </p:nvGraphicFramePr>
        <p:xfrm>
          <a:off x="395535" y="1772816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globálního významu (metropole)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nadnárodního významu (metropole)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Formování prostorových sítí</a:t>
            </a:r>
            <a:endParaRPr lang="cs-CZ" sz="24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31647"/>
            <a:ext cx="6395767" cy="423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reflektující přechod od prosté koncentrace jevů ke koncentrace významů v linii informace – znalosti – řízení (adaptace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vývoj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= nástup integračního stadia aglomerační ekonomiky).</a:t>
            </a:r>
            <a:endParaRPr lang="cs-CZ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vlastní teorii integrovaného udržitelného 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případové studie Střední Evropy (Německo, Polsko, Česká republika, Maďarsko, Rakousko, Švýcarsko s  Lichtenštejnskem, Slovensko, Slovinsko.</a:t>
            </a:r>
            <a:endParaRPr lang="cs-CZ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b="1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4062651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Populační velikost metropolí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úroveň  je  obecně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předpoklad pro nastartování procesů metropolizace.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konkurenceschopnost.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Všeobecná atraktivita spojená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především s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vysokou investiční 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rovněž residenční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přitažlivostí metropolí vytvářející dobré předpoklady perspektivního socioekonomického rozvoje.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625</TotalTime>
  <Words>2591</Words>
  <Application>Microsoft Office PowerPoint</Application>
  <PresentationFormat>Předvádění na obrazovce (4:3)</PresentationFormat>
  <Paragraphs>1059</Paragraphs>
  <Slides>20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</vt:lpstr>
      <vt:lpstr>Calibri</vt:lpstr>
      <vt:lpstr>Courier New</vt:lpstr>
      <vt:lpstr>Franklin Gothic Medium</vt:lpstr>
      <vt:lpstr>Symbol</vt:lpstr>
      <vt:lpstr>Tahoma</vt:lpstr>
      <vt:lpstr>Times New Roman</vt:lpstr>
      <vt:lpstr>Wingdings</vt:lpstr>
      <vt:lpstr>Wingdings 2</vt:lpstr>
      <vt:lpstr>Mřížka</vt:lpstr>
      <vt:lpstr>Zákonitosti tvorby prostorových sítí </vt:lpstr>
      <vt:lpstr>Teoretické ukotvení  regionálního rozvoje</vt:lpstr>
      <vt:lpstr>Ekonomické zákonitosti regionálního rozvoje</vt:lpstr>
      <vt:lpstr>Prezentace aplikace PowerPoint</vt:lpstr>
      <vt:lpstr>Prezentace aplikace PowerPoint</vt:lpstr>
      <vt:lpstr>Prezentace aplikace PowerPoint</vt:lpstr>
      <vt:lpstr>Formování prostorových sítí</vt:lpstr>
      <vt:lpstr>Pojem metropolizace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user_viturka</cp:lastModifiedBy>
  <cp:revision>168</cp:revision>
  <dcterms:created xsi:type="dcterms:W3CDTF">2016-02-27T17:26:19Z</dcterms:created>
  <dcterms:modified xsi:type="dcterms:W3CDTF">2019-11-28T15:27:10Z</dcterms:modified>
</cp:coreProperties>
</file>