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8" r:id="rId3"/>
    <p:sldId id="292" r:id="rId4"/>
    <p:sldId id="289" r:id="rId5"/>
    <p:sldId id="303" r:id="rId6"/>
    <p:sldId id="306" r:id="rId7"/>
    <p:sldId id="304" r:id="rId8"/>
    <p:sldId id="305" r:id="rId9"/>
    <p:sldId id="299" r:id="rId10"/>
    <p:sldId id="300" r:id="rId11"/>
    <p:sldId id="301" r:id="rId12"/>
    <p:sldId id="296" r:id="rId13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159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749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634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82C4-8895-4919-B71C-E0719CDCC2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A9370A-E3CB-4585-86BF-33257759F4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282565-6DAA-4A71-AF42-EAC9D029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297430"/>
            <a:ext cx="8522680" cy="1774515"/>
          </a:xfrm>
        </p:spPr>
        <p:txBody>
          <a:bodyPr/>
          <a:lstStyle/>
          <a:p>
            <a:r>
              <a:rPr lang="cs-CZ" dirty="0"/>
              <a:t>Obsah a struktura předmětu Ochrana a regenerace kulturních hodnot v území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BC11ADE-5EC9-4B20-A012-8B042445E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928" y="4653613"/>
            <a:ext cx="852268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27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E447D5-3495-40DD-A916-EE0C3EB92E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F3A34F-3863-4DE4-98C0-61B00ECFC7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18FAE5-4C9A-4E35-A8E0-E94C358A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Způsob ukončení předmětu – zápočet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D4F2BE-91D4-4D66-97BE-3B15F692A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Seminární práce </a:t>
            </a:r>
            <a:r>
              <a:rPr lang="cs-CZ" sz="2000" dirty="0"/>
              <a:t>– </a:t>
            </a:r>
            <a:r>
              <a:rPr lang="cs-CZ" sz="2000" b="1" dirty="0"/>
              <a:t>100 bodů</a:t>
            </a:r>
          </a:p>
          <a:p>
            <a:pPr lvl="1"/>
            <a:r>
              <a:rPr lang="cs-CZ" dirty="0"/>
              <a:t>Videozáznam a prezentace – 20 b.</a:t>
            </a:r>
          </a:p>
          <a:p>
            <a:pPr lvl="1"/>
            <a:r>
              <a:rPr lang="cs-CZ" dirty="0"/>
              <a:t>Příběh lokality – 20 b.</a:t>
            </a:r>
          </a:p>
          <a:p>
            <a:pPr lvl="1"/>
            <a:r>
              <a:rPr lang="cs-CZ" dirty="0"/>
              <a:t>Rozhovor provedený v lokalitě – 20 b.</a:t>
            </a:r>
          </a:p>
          <a:p>
            <a:pPr lvl="1"/>
            <a:r>
              <a:rPr lang="cs-CZ" dirty="0"/>
              <a:t>Fotodokumentace – 5 b.</a:t>
            </a:r>
          </a:p>
          <a:p>
            <a:pPr lvl="1"/>
            <a:r>
              <a:rPr lang="cs-CZ" dirty="0"/>
              <a:t>Odborné resumé – 30 b.</a:t>
            </a:r>
          </a:p>
          <a:p>
            <a:pPr lvl="1"/>
            <a:r>
              <a:rPr lang="cs-CZ" dirty="0"/>
              <a:t>Formální požadavky a grafická úprava – 5 b.</a:t>
            </a:r>
          </a:p>
          <a:p>
            <a:pPr lvl="1"/>
            <a:endParaRPr lang="cs-CZ" dirty="0"/>
          </a:p>
          <a:p>
            <a:pPr marL="252000" lvl="1">
              <a:lnSpc>
                <a:spcPct val="150000"/>
              </a:lnSpc>
            </a:pPr>
            <a:endParaRPr lang="cs-CZ" b="1" dirty="0">
              <a:ea typeface="+mn-ea"/>
              <a:cs typeface="+mn-cs"/>
            </a:endParaRPr>
          </a:p>
          <a:p>
            <a:pPr marL="252000" lvl="1">
              <a:lnSpc>
                <a:spcPct val="150000"/>
              </a:lnSpc>
            </a:pPr>
            <a:r>
              <a:rPr lang="cs-CZ" b="1" dirty="0">
                <a:ea typeface="+mn-ea"/>
                <a:cs typeface="+mn-cs"/>
              </a:rPr>
              <a:t>Maximálně 2 absence na cvičení</a:t>
            </a:r>
          </a:p>
          <a:p>
            <a:pPr marL="252000" lvl="1">
              <a:lnSpc>
                <a:spcPct val="150000"/>
              </a:lnSpc>
            </a:pPr>
            <a:r>
              <a:rPr lang="cs-CZ" b="1" dirty="0">
                <a:ea typeface="+mn-ea"/>
                <a:cs typeface="+mn-cs"/>
              </a:rPr>
              <a:t>Pro zápočet je potřeba získat celkem alespoň 60 bodů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640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E447D5-3495-40DD-A916-EE0C3EB92E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F3A34F-3863-4DE4-98C0-61B00ECFC7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18FAE5-4C9A-4E35-A8E0-E94C358AA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87" y="378000"/>
            <a:ext cx="8066301" cy="451576"/>
          </a:xfrm>
        </p:spPr>
        <p:txBody>
          <a:bodyPr/>
          <a:lstStyle/>
          <a:p>
            <a:r>
              <a:rPr lang="cs-CZ" dirty="0"/>
              <a:t>Způsob ukončení předmětu – zkouška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D4F2BE-91D4-4D66-97BE-3B15F692A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Ústní forma, student si vylosuje 2 otázky z okruhu všech otázek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10 minut příprava, ústní zkouška 10 minut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Výsledná známka: 1/3 zápočet, 1/3 každá ze dvou vybraných otázek</a:t>
            </a:r>
          </a:p>
        </p:txBody>
      </p:sp>
    </p:spTree>
    <p:extLst>
      <p:ext uri="{BB962C8B-B14F-4D97-AF65-F5344CB8AC3E}">
        <p14:creationId xmlns:p14="http://schemas.microsoft.com/office/powerpoint/2010/main" val="523311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/>
              <a:t>Děkuji za pozornost</a:t>
            </a:r>
          </a:p>
          <a:p>
            <a:pPr marL="72000" indent="0" algn="ctr">
              <a:buNone/>
            </a:pPr>
            <a:r>
              <a:rPr lang="cs-CZ" dirty="0"/>
              <a:t>z.silhan@mail.muni.cz</a:t>
            </a:r>
          </a:p>
        </p:txBody>
      </p:sp>
    </p:spTree>
    <p:extLst>
      <p:ext uri="{BB962C8B-B14F-4D97-AF65-F5344CB8AC3E}">
        <p14:creationId xmlns:p14="http://schemas.microsoft.com/office/powerpoint/2010/main" val="201194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261787"/>
            <a:ext cx="8066301" cy="451576"/>
          </a:xfrm>
        </p:spPr>
        <p:txBody>
          <a:bodyPr/>
          <a:lstStyle/>
          <a:p>
            <a:r>
              <a:rPr lang="cs-CZ" dirty="0"/>
              <a:t>Název předmětu a jeho zařazení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71576"/>
            <a:ext cx="8066301" cy="4139998"/>
          </a:xfrm>
        </p:spPr>
        <p:txBody>
          <a:bodyPr/>
          <a:lstStyle/>
          <a:p>
            <a:r>
              <a:rPr lang="cs-CZ" dirty="0"/>
              <a:t>MPR_ORKH Ochrana a regenerace kulturních hodnot v území (2/1/0. 5 </a:t>
            </a:r>
            <a:r>
              <a:rPr lang="cs-CZ" dirty="0" err="1"/>
              <a:t>kr.</a:t>
            </a:r>
            <a:r>
              <a:rPr lang="cs-CZ" dirty="0"/>
              <a:t> Ukončení: zk.)</a:t>
            </a:r>
          </a:p>
          <a:p>
            <a:r>
              <a:rPr lang="cs-CZ" dirty="0"/>
              <a:t>MKR_ORKH Ochrana a regenerace kulturních hodnot v území (</a:t>
            </a:r>
            <a:r>
              <a:rPr lang="nn-NO" dirty="0"/>
              <a:t>26/0/0. tutoriál 12 hodin. 5 kr. Ukončení: zk.</a:t>
            </a:r>
            <a:r>
              <a:rPr lang="cs-CZ" dirty="0"/>
              <a:t>)</a:t>
            </a:r>
          </a:p>
          <a:p>
            <a:r>
              <a:rPr lang="cs-CZ" dirty="0"/>
              <a:t>Regionální rozvoj, cestovní ruchu, 1. semestr</a:t>
            </a:r>
          </a:p>
          <a:p>
            <a:r>
              <a:rPr lang="cs-CZ" dirty="0"/>
              <a:t>Management v kultuře, 3. semestr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69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vyučujících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2122" y="1692002"/>
            <a:ext cx="8885817" cy="4139998"/>
          </a:xfrm>
        </p:spPr>
        <p:txBody>
          <a:bodyPr/>
          <a:lstStyle/>
          <a:p>
            <a:r>
              <a:rPr lang="nl-NL" dirty="0"/>
              <a:t>doc. Ing. Jan Stejskal, Ph.D.</a:t>
            </a:r>
            <a:r>
              <a:rPr lang="cs-CZ" dirty="0"/>
              <a:t> (garant, přednášející, cvičící)</a:t>
            </a:r>
          </a:p>
          <a:p>
            <a:pPr lvl="1"/>
            <a:r>
              <a:rPr lang="cs-CZ" dirty="0"/>
              <a:t>2 přednášky</a:t>
            </a:r>
          </a:p>
          <a:p>
            <a:pPr lvl="1"/>
            <a:r>
              <a:rPr lang="cs-CZ" dirty="0"/>
              <a:t>1 cvičení</a:t>
            </a:r>
          </a:p>
          <a:p>
            <a:pPr lvl="1"/>
            <a:r>
              <a:rPr lang="cs-CZ" dirty="0"/>
              <a:t>1 blok kombinované výuky</a:t>
            </a:r>
          </a:p>
          <a:p>
            <a:endParaRPr lang="cs-CZ" dirty="0"/>
          </a:p>
          <a:p>
            <a:r>
              <a:rPr lang="cs-CZ" dirty="0"/>
              <a:t>Ing. Zdeněk Šilhan (koordinátor, přednášející, cvičící)</a:t>
            </a:r>
          </a:p>
          <a:p>
            <a:pPr lvl="1"/>
            <a:r>
              <a:rPr lang="cs-CZ" dirty="0"/>
              <a:t>5 přednášek</a:t>
            </a:r>
          </a:p>
          <a:p>
            <a:pPr lvl="1"/>
            <a:r>
              <a:rPr lang="cs-CZ" dirty="0"/>
              <a:t>2 cvičení</a:t>
            </a:r>
          </a:p>
          <a:p>
            <a:pPr lvl="1"/>
            <a:r>
              <a:rPr lang="cs-CZ" dirty="0"/>
              <a:t>2 bloky kombinované výuky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05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 externích přednášek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9587" y="1283211"/>
            <a:ext cx="8066301" cy="4139998"/>
          </a:xfrm>
        </p:spPr>
        <p:txBody>
          <a:bodyPr/>
          <a:lstStyle/>
          <a:p>
            <a:r>
              <a:rPr lang="cs-CZ" dirty="0"/>
              <a:t>Mgr. Šárka Svobodová / Ing. arch. Jaroslav Sedlák (Brněnský architektonický manuál)</a:t>
            </a:r>
          </a:p>
          <a:p>
            <a:r>
              <a:rPr lang="cs-CZ" dirty="0"/>
              <a:t>Ing. Lucie Králíková (Genius Loci)</a:t>
            </a:r>
          </a:p>
          <a:p>
            <a:r>
              <a:rPr lang="cs-CZ" dirty="0"/>
              <a:t>Mgr. Tereza Chrástová (Magistrát města Brna)</a:t>
            </a:r>
          </a:p>
          <a:p>
            <a:r>
              <a:rPr lang="cs-CZ" dirty="0"/>
              <a:t>Mgr. Aleš Homola (Národní památkový ústav)</a:t>
            </a:r>
          </a:p>
        </p:txBody>
      </p:sp>
    </p:spTree>
    <p:extLst>
      <p:ext uri="{BB962C8B-B14F-4D97-AF65-F5344CB8AC3E}">
        <p14:creationId xmlns:p14="http://schemas.microsoft.com/office/powerpoint/2010/main" val="219025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A34E6D-75DE-4B5D-9423-850319287E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230F2C-386C-4D79-BA8D-94756132A6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27F32F-3ED4-4D47-9AB5-31C2F86C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Ing. Lucie Králíková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62D7BD-9D05-4DFA-86A2-92143BC7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Efemer</a:t>
            </a:r>
            <a:endParaRPr lang="cs-CZ" sz="1800" dirty="0"/>
          </a:p>
          <a:p>
            <a:r>
              <a:rPr lang="cs-CZ" sz="1800" dirty="0"/>
              <a:t>Projekt „</a:t>
            </a:r>
            <a:r>
              <a:rPr lang="cs-CZ" sz="1800" dirty="0" err="1"/>
              <a:t>Czechia</a:t>
            </a:r>
            <a:r>
              <a:rPr lang="cs-CZ" sz="1800" dirty="0"/>
              <a:t>“, nové průvodcovství</a:t>
            </a:r>
          </a:p>
          <a:p>
            <a:r>
              <a:rPr lang="cs-CZ" sz="1800" dirty="0"/>
              <a:t>Projekt </a:t>
            </a:r>
            <a:r>
              <a:rPr lang="cs-CZ" sz="1800" dirty="0" err="1"/>
              <a:t>Czechia</a:t>
            </a:r>
            <a:r>
              <a:rPr lang="cs-CZ" sz="1800" dirty="0"/>
              <a:t> staví na spolupráci oděvní designérky Kateřiny </a:t>
            </a:r>
            <a:r>
              <a:rPr lang="cs-CZ" sz="1800" dirty="0" err="1"/>
              <a:t>Plamitzerové</a:t>
            </a:r>
            <a:r>
              <a:rPr lang="cs-CZ" sz="1800" dirty="0"/>
              <a:t>, fotografky Michaely Karásek Čejkové a krajinářské architektky Lucie Králíkové</a:t>
            </a:r>
          </a:p>
          <a:p>
            <a:r>
              <a:rPr lang="cs-CZ" sz="1800" dirty="0"/>
              <a:t>Podnikáme </a:t>
            </a:r>
            <a:r>
              <a:rPr lang="cs-CZ" sz="1800" dirty="0" err="1"/>
              <a:t>výpravy</a:t>
            </a:r>
            <a:r>
              <a:rPr lang="cs-CZ" sz="1800" dirty="0"/>
              <a:t> po Česku, procházíme městy i zapadlými obcemi. Sledujeme místní obyvatele a jejich styl oblékání. Pozorujeme je na náměstích, čekáme až skončí směna v továrně, vyzvídáme v hospodách. Je to náš </a:t>
            </a:r>
            <a:r>
              <a:rPr lang="cs-CZ" sz="1800" dirty="0" err="1"/>
              <a:t>výzkum</a:t>
            </a:r>
            <a:r>
              <a:rPr lang="cs-CZ" sz="1800" dirty="0"/>
              <a:t>. </a:t>
            </a:r>
          </a:p>
          <a:p>
            <a:r>
              <a:rPr lang="cs-CZ" sz="1800" dirty="0"/>
              <a:t>Vytvořit novodobý typický kroj</a:t>
            </a:r>
          </a:p>
          <a:p>
            <a:r>
              <a:rPr lang="cs-CZ" sz="1800" dirty="0"/>
              <a:t>Doplňkem kroje je rovněž </a:t>
            </a:r>
            <a:r>
              <a:rPr lang="cs-CZ" sz="1800" dirty="0" err="1"/>
              <a:t>tzv.bedekr</a:t>
            </a:r>
            <a:r>
              <a:rPr lang="cs-CZ" sz="1800" dirty="0"/>
              <a:t>, průvodce, který shrnuje historii dané oblasti i osobní prožitek z míst. Má být vizuálním dodatkem ke kroji.</a:t>
            </a:r>
          </a:p>
        </p:txBody>
      </p:sp>
    </p:spTree>
    <p:extLst>
      <p:ext uri="{BB962C8B-B14F-4D97-AF65-F5344CB8AC3E}">
        <p14:creationId xmlns:p14="http://schemas.microsoft.com/office/powerpoint/2010/main" val="386334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D12413-AD4C-4952-A3BA-D9E25D09B7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A0AD65-4C4B-4DE5-86C8-B3E82F06A6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AD91CC-5C72-48B6-A972-C54D5B254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Na obrÃ¡zku mÅ¯Å¾e bÃ½t: 4 lidÃ©, sedÃ­cÃ­ lidÃ©, stÅ¯l a uvnitÅ">
            <a:extLst>
              <a:ext uri="{FF2B5EF4-FFF2-40B4-BE49-F238E27FC236}">
                <a16:creationId xmlns:a16="http://schemas.microsoft.com/office/drawing/2014/main" id="{3D8F78F3-7B28-4B09-9502-9D9BE81F940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54" y="153932"/>
            <a:ext cx="3105150" cy="41402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Na obrÃ¡zku mÅ¯Å¾e bÃ½t: venku">
            <a:extLst>
              <a:ext uri="{FF2B5EF4-FFF2-40B4-BE49-F238E27FC236}">
                <a16:creationId xmlns:a16="http://schemas.microsoft.com/office/drawing/2014/main" id="{4032E010-3358-4F18-8FC0-95BD94588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384" y="3180880"/>
            <a:ext cx="4855285" cy="364146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Na obrÃ¡zku mÅ¯Å¾e bÃ½t: jeden ÄlovÄk nebo vÃ­c lidÃ­, sedÃ­cÃ­ lidÃ©, stÅ¯l, boty, obloha a venku">
            <a:extLst>
              <a:ext uri="{FF2B5EF4-FFF2-40B4-BE49-F238E27FC236}">
                <a16:creationId xmlns:a16="http://schemas.microsoft.com/office/drawing/2014/main" id="{7899AAD5-7D85-4351-ACF7-D731337DC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025" y="153932"/>
            <a:ext cx="5312566" cy="33852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0732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A6A21F-E546-4A53-8F73-9E3FF2E11B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9A7904-D901-44B2-8D23-CCFF78DC8F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A23C79-7EA8-41C1-8A29-3CC49EF60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Mgr. Tereza Chrástová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0AE086-00FF-4CB7-9856-16BBCD4C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Absolventka bohemistiky a historie.</a:t>
            </a:r>
          </a:p>
          <a:p>
            <a:r>
              <a:rPr lang="cs-CZ" dirty="0"/>
              <a:t>Kancelář strategie města Brna.</a:t>
            </a:r>
          </a:p>
          <a:p>
            <a:r>
              <a:rPr lang="cs-CZ" dirty="0"/>
              <a:t>Komunitní život, organizace kulturních a společenských akcí, výstavy.</a:t>
            </a:r>
          </a:p>
        </p:txBody>
      </p:sp>
    </p:spTree>
    <p:extLst>
      <p:ext uri="{BB962C8B-B14F-4D97-AF65-F5344CB8AC3E}">
        <p14:creationId xmlns:p14="http://schemas.microsoft.com/office/powerpoint/2010/main" val="4172184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B29603-C48B-4CEE-B8FC-F713B05F85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DA7A80-BC8B-4023-8C99-50932B16A1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5FFF48-B0B1-47A0-8774-4EBA5DFB2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Mgr. Aleš Homola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9BAB2D-6372-40BA-8DF7-E84142710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 evidence, dokumentace a IS</a:t>
            </a:r>
          </a:p>
        </p:txBody>
      </p:sp>
    </p:spTree>
    <p:extLst>
      <p:ext uri="{BB962C8B-B14F-4D97-AF65-F5344CB8AC3E}">
        <p14:creationId xmlns:p14="http://schemas.microsoft.com/office/powerpoint/2010/main" val="538836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877667-A879-432E-B19E-6012237830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5F4DF7-F832-4E46-A0F5-E1EA25F38C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570258-CFD1-4CF7-8537-34B6A7B7E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studenty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F663FB-2366-4BB0-8483-704A9DA37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1171576"/>
            <a:ext cx="8066301" cy="4139998"/>
          </a:xfrm>
        </p:spPr>
        <p:txBody>
          <a:bodyPr/>
          <a:lstStyle/>
          <a:p>
            <a:r>
              <a:rPr lang="cs-CZ" dirty="0"/>
              <a:t>Seminární práce</a:t>
            </a:r>
          </a:p>
          <a:p>
            <a:pPr lvl="1"/>
            <a:r>
              <a:rPr lang="cs-CZ" dirty="0"/>
              <a:t>Výběr z 5 brněnských lokalit (Masarykova čtvrť-Žabovřesky, Písečník-Lesná-Divišova čtvrť, Brněnský </a:t>
            </a:r>
            <a:r>
              <a:rPr lang="cs-CZ" dirty="0" err="1"/>
              <a:t>bronx</a:t>
            </a:r>
            <a:r>
              <a:rPr lang="cs-CZ" dirty="0"/>
              <a:t>, Jižní centrum-brněnské Benátky, Bohunice-Kamenná kolonie) https://www.bam.brno.cz/stezka</a:t>
            </a:r>
          </a:p>
          <a:p>
            <a:pPr lvl="1"/>
            <a:r>
              <a:rPr lang="cs-CZ" dirty="0"/>
              <a:t>Text zachycující příběh lokality (4 normostrany)</a:t>
            </a:r>
          </a:p>
          <a:p>
            <a:pPr lvl="1"/>
            <a:r>
              <a:rPr lang="cs-CZ" dirty="0"/>
              <a:t>Fotodokumentace (dle uvážení)</a:t>
            </a:r>
          </a:p>
          <a:p>
            <a:pPr lvl="1"/>
            <a:r>
              <a:rPr lang="cs-CZ" dirty="0"/>
              <a:t>Rozhovor s místními obyvateli (3 strany)</a:t>
            </a:r>
          </a:p>
          <a:p>
            <a:pPr lvl="1"/>
            <a:r>
              <a:rPr lang="cs-CZ" dirty="0"/>
              <a:t>Video zachycující Genius loci lokality (3 minuty)</a:t>
            </a:r>
          </a:p>
          <a:p>
            <a:pPr lvl="1"/>
            <a:r>
              <a:rPr lang="cs-CZ" dirty="0"/>
              <a:t>Odborné resumé významných budov (3 strany)</a:t>
            </a:r>
          </a:p>
          <a:p>
            <a:pPr lvl="1"/>
            <a:r>
              <a:rPr lang="cs-CZ" dirty="0"/>
              <a:t>Popis návaznosti a dopadů cestovního ruchu na genius loci (2 strany)</a:t>
            </a:r>
          </a:p>
          <a:p>
            <a:pPr lvl="1"/>
            <a:r>
              <a:rPr lang="cs-CZ" dirty="0"/>
              <a:t>Prezentace na závěrečném cvičení</a:t>
            </a:r>
          </a:p>
          <a:p>
            <a:pPr marL="324000" lvl="1" indent="0">
              <a:buNone/>
            </a:pPr>
            <a:endParaRPr lang="cs-CZ" dirty="0"/>
          </a:p>
          <a:p>
            <a:pPr marL="252000" lvl="1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Dvě absence na cvičení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0653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Prezentace-ECON-CZ-4×3</Template>
  <TotalTime>552</TotalTime>
  <Words>582</Words>
  <Application>Microsoft Office PowerPoint</Application>
  <PresentationFormat>Vlastní</PresentationFormat>
  <Paragraphs>90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Obsah a struktura předmětu Ochrana a regenerace kulturních hodnot v území  </vt:lpstr>
      <vt:lpstr>Název předmětu a jeho zařazení</vt:lpstr>
      <vt:lpstr>Seznam vyučujících</vt:lpstr>
      <vt:lpstr>Předpoklad externích přednášek</vt:lpstr>
      <vt:lpstr>Ing. Lucie Králíková </vt:lpstr>
      <vt:lpstr>Prezentace aplikace PowerPoint</vt:lpstr>
      <vt:lpstr>Mgr. Tereza Chrástová </vt:lpstr>
      <vt:lpstr>Mgr. Aleš Homola </vt:lpstr>
      <vt:lpstr>Požadavky na studenty</vt:lpstr>
      <vt:lpstr>Způsob ukončení předmětu – zápočet</vt:lpstr>
      <vt:lpstr>Způsob ukončení předmětu – zkouška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Šilhan</dc:creator>
  <cp:lastModifiedBy>Šilhan Zdeněk</cp:lastModifiedBy>
  <cp:revision>35</cp:revision>
  <cp:lastPrinted>1601-01-01T00:00:00Z</cp:lastPrinted>
  <dcterms:created xsi:type="dcterms:W3CDTF">2019-04-14T09:45:41Z</dcterms:created>
  <dcterms:modified xsi:type="dcterms:W3CDTF">2019-10-21T16:30:19Z</dcterms:modified>
</cp:coreProperties>
</file>