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307" r:id="rId5"/>
    <p:sldId id="308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89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  <a:srgbClr val="FFFF66"/>
    <a:srgbClr val="DD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69E104-6805-41DA-8ED7-271D2E945757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harchitekti.cz/index.php?lang=cs&amp;page=project&amp;name=arcidiecezni-muzeum-v-olomouci" TargetMode="External"/><Relationship Id="rId2" Type="http://schemas.openxmlformats.org/officeDocument/2006/relationships/hyperlink" Target="http://atelierkava.cz/post/48519134511/rekonstrukce-malostransk%C3%A9-besedy-praha-1-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nsat.cz/obnova_jurkovicovy_vily-centrum_dusana_samo_jurkovice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uslibri.cz/cz/edice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200" y="3789040"/>
            <a:ext cx="6858000" cy="186881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Obnova a nové využití objektu</a:t>
            </a:r>
          </a:p>
          <a:p>
            <a:endParaRPr lang="cs-CZ" dirty="0" smtClean="0"/>
          </a:p>
          <a:p>
            <a:r>
              <a:rPr lang="cs-CZ" smtClean="0"/>
              <a:t>Nerealizovaná změna </a:t>
            </a:r>
            <a:r>
              <a:rPr lang="cs-CZ" dirty="0" smtClean="0"/>
              <a:t>zákona o státní památkové péči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Ochrana </a:t>
            </a:r>
            <a:r>
              <a:rPr lang="cs-CZ" dirty="0"/>
              <a:t>a regenerace kulturních hodnot v území</a:t>
            </a:r>
          </a:p>
        </p:txBody>
      </p:sp>
    </p:spTree>
    <p:extLst>
      <p:ext uri="{BB962C8B-B14F-4D97-AF65-F5344CB8AC3E}">
        <p14:creationId xmlns:p14="http://schemas.microsoft.com/office/powerpoint/2010/main" val="26715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Rozhodnutí </a:t>
            </a:r>
            <a:r>
              <a:rPr lang="cs-CZ" dirty="0"/>
              <a:t>o změně využití </a:t>
            </a:r>
            <a:r>
              <a:rPr lang="cs-CZ" dirty="0" smtClean="0"/>
              <a:t>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 Průvodní </a:t>
            </a:r>
            <a:r>
              <a:rPr lang="cs-CZ" dirty="0" smtClean="0"/>
              <a:t>zpráva</a:t>
            </a:r>
          </a:p>
          <a:p>
            <a:pPr lvl="1"/>
            <a:r>
              <a:rPr lang="cs-CZ" dirty="0"/>
              <a:t>A.1 Identifikační </a:t>
            </a:r>
            <a:r>
              <a:rPr lang="cs-CZ" dirty="0" smtClean="0"/>
              <a:t>údaje</a:t>
            </a:r>
          </a:p>
          <a:p>
            <a:pPr lvl="2"/>
            <a:r>
              <a:rPr lang="cs-CZ" dirty="0" smtClean="0"/>
              <a:t>A.1.1 </a:t>
            </a:r>
            <a:r>
              <a:rPr lang="cs-CZ" dirty="0"/>
              <a:t>Údaje o </a:t>
            </a:r>
            <a:r>
              <a:rPr lang="cs-CZ" dirty="0" smtClean="0"/>
              <a:t>území</a:t>
            </a:r>
          </a:p>
          <a:p>
            <a:pPr lvl="3"/>
            <a:r>
              <a:rPr lang="cs-CZ" dirty="0" smtClean="0"/>
              <a:t>a</a:t>
            </a:r>
            <a:r>
              <a:rPr lang="cs-CZ" dirty="0"/>
              <a:t>) navrhovaná změna využití </a:t>
            </a:r>
            <a:r>
              <a:rPr lang="cs-CZ" dirty="0" smtClean="0"/>
              <a:t>území</a:t>
            </a:r>
          </a:p>
          <a:p>
            <a:pPr lvl="3"/>
            <a:r>
              <a:rPr lang="cs-CZ" dirty="0" smtClean="0"/>
              <a:t>b</a:t>
            </a:r>
            <a:r>
              <a:rPr lang="cs-CZ" dirty="0"/>
              <a:t>) místo (katastrální území, parcelní čísla pozemků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c</a:t>
            </a:r>
            <a:r>
              <a:rPr lang="cs-CZ" dirty="0"/>
              <a:t>) předmět </a:t>
            </a:r>
            <a:r>
              <a:rPr lang="cs-CZ" dirty="0" smtClean="0"/>
              <a:t>dokumentace</a:t>
            </a:r>
          </a:p>
          <a:p>
            <a:pPr lvl="2"/>
            <a:r>
              <a:rPr lang="cs-CZ" dirty="0"/>
              <a:t>A.1.2 Údaje o </a:t>
            </a:r>
            <a:r>
              <a:rPr lang="cs-CZ" dirty="0" smtClean="0"/>
              <a:t>žadateli</a:t>
            </a:r>
          </a:p>
          <a:p>
            <a:pPr lvl="2"/>
            <a:r>
              <a:rPr lang="pl-PL" dirty="0"/>
              <a:t>A.1.3 Údaje o zpracovateli </a:t>
            </a:r>
            <a:r>
              <a:rPr lang="pl-PL" dirty="0" smtClean="0"/>
              <a:t>dokumentace...</a:t>
            </a:r>
            <a:endParaRPr lang="cs-CZ" dirty="0" smtClean="0"/>
          </a:p>
          <a:p>
            <a:r>
              <a:rPr lang="cs-CZ" dirty="0" smtClean="0"/>
              <a:t>B </a:t>
            </a:r>
            <a:r>
              <a:rPr lang="cs-CZ" dirty="0"/>
              <a:t>Souhrnná technická </a:t>
            </a:r>
            <a:r>
              <a:rPr lang="cs-CZ" dirty="0" smtClean="0"/>
              <a:t>zpráva</a:t>
            </a:r>
          </a:p>
          <a:p>
            <a:r>
              <a:rPr lang="cs-CZ" dirty="0" smtClean="0"/>
              <a:t>C </a:t>
            </a:r>
            <a:r>
              <a:rPr lang="cs-CZ" dirty="0"/>
              <a:t>Situační </a:t>
            </a:r>
            <a:r>
              <a:rPr lang="cs-CZ" dirty="0" smtClean="0"/>
              <a:t>výkresy</a:t>
            </a:r>
          </a:p>
          <a:p>
            <a:r>
              <a:rPr lang="cs-CZ" dirty="0" smtClean="0"/>
              <a:t>D </a:t>
            </a:r>
            <a:r>
              <a:rPr lang="cs-CZ" dirty="0"/>
              <a:t>Výkresová </a:t>
            </a:r>
            <a:r>
              <a:rPr lang="cs-CZ" dirty="0" smtClean="0"/>
              <a:t>dokumentace</a:t>
            </a:r>
          </a:p>
          <a:p>
            <a:r>
              <a:rPr lang="cs-CZ" dirty="0" smtClean="0"/>
              <a:t>E </a:t>
            </a:r>
            <a:r>
              <a:rPr lang="cs-CZ" dirty="0"/>
              <a:t>Dokladová </a:t>
            </a:r>
            <a:r>
              <a:rPr lang="cs-CZ" dirty="0" smtClean="0"/>
              <a:t>část</a:t>
            </a:r>
          </a:p>
          <a:p>
            <a:pPr lvl="1"/>
            <a:r>
              <a:rPr lang="cs-CZ" dirty="0" smtClean="0"/>
              <a:t>Závazná stanoviska, vyjádření</a:t>
            </a:r>
          </a:p>
          <a:p>
            <a:pPr lvl="1"/>
            <a:r>
              <a:rPr lang="cs-CZ" dirty="0" smtClean="0"/>
              <a:t>Geodetický podklad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11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Fáze P.D.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Studie</a:t>
            </a:r>
            <a:endParaRPr lang="cs-CZ" dirty="0"/>
          </a:p>
          <a:p>
            <a:pPr lvl="1"/>
            <a:r>
              <a:rPr lang="cs-CZ" dirty="0"/>
              <a:t>Územní </a:t>
            </a:r>
            <a:r>
              <a:rPr lang="cs-CZ" dirty="0" smtClean="0"/>
              <a:t>rozhodnutí (změna využití území, změna vlivu na území)</a:t>
            </a:r>
          </a:p>
          <a:p>
            <a:pPr lvl="3"/>
            <a:r>
              <a:rPr lang="cs-CZ" dirty="0"/>
              <a:t>Vyhláška 499/2006 Sb., příloha </a:t>
            </a:r>
            <a:r>
              <a:rPr lang="cs-CZ" dirty="0" smtClean="0"/>
              <a:t>2 až 3</a:t>
            </a:r>
          </a:p>
          <a:p>
            <a:pPr lvl="2"/>
            <a:r>
              <a:rPr lang="cs-CZ" dirty="0" smtClean="0"/>
              <a:t>Stavební povolení (ohlášení)</a:t>
            </a:r>
            <a:endParaRPr lang="cs-CZ" dirty="0"/>
          </a:p>
          <a:p>
            <a:pPr lvl="3"/>
            <a:r>
              <a:rPr lang="cs-CZ" dirty="0"/>
              <a:t>Vyhláška 499/2006 Sb., příloha </a:t>
            </a:r>
            <a:r>
              <a:rPr lang="cs-CZ" dirty="0" smtClean="0"/>
              <a:t>4 </a:t>
            </a:r>
            <a:r>
              <a:rPr lang="cs-CZ" dirty="0"/>
              <a:t>až </a:t>
            </a:r>
            <a:r>
              <a:rPr lang="cs-CZ" dirty="0" smtClean="0"/>
              <a:t>5</a:t>
            </a:r>
            <a:endParaRPr lang="cs-CZ" dirty="0"/>
          </a:p>
          <a:p>
            <a:pPr lvl="1"/>
            <a:r>
              <a:rPr lang="cs-CZ" dirty="0" smtClean="0"/>
              <a:t>Prováděcí </a:t>
            </a:r>
            <a:r>
              <a:rPr lang="cs-CZ" dirty="0"/>
              <a:t>dokumentace</a:t>
            </a:r>
          </a:p>
          <a:p>
            <a:pPr lvl="3"/>
            <a:r>
              <a:rPr lang="cs-CZ" dirty="0"/>
              <a:t>Vyhláška 499/2006 Sb., příloha </a:t>
            </a:r>
            <a:r>
              <a:rPr lang="cs-CZ" dirty="0" smtClean="0"/>
              <a:t>6</a:t>
            </a:r>
          </a:p>
          <a:p>
            <a:pPr lvl="2"/>
            <a:r>
              <a:rPr lang="cs-CZ" dirty="0" smtClean="0"/>
              <a:t>Skutečná realizace</a:t>
            </a:r>
          </a:p>
          <a:p>
            <a:pPr lvl="3"/>
            <a:r>
              <a:rPr lang="cs-CZ" dirty="0"/>
              <a:t>Vyhláška 499/2006 Sb., příloha </a:t>
            </a:r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8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Historické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Územní rozhodnutí (změna využití území, změna vlivu na území)</a:t>
            </a:r>
          </a:p>
          <a:p>
            <a:pPr lvl="1"/>
            <a:r>
              <a:rPr lang="cs-CZ" dirty="0" smtClean="0"/>
              <a:t>Přestavba většího rozsahu</a:t>
            </a:r>
            <a:endParaRPr lang="cs-CZ" dirty="0"/>
          </a:p>
          <a:p>
            <a:r>
              <a:rPr lang="cs-CZ" dirty="0"/>
              <a:t>Stavební povolení (ohlášení)</a:t>
            </a:r>
          </a:p>
          <a:p>
            <a:pPr lvl="1"/>
            <a:r>
              <a:rPr lang="cs-CZ" dirty="0" smtClean="0"/>
              <a:t>dispoziční návrh </a:t>
            </a:r>
            <a:r>
              <a:rPr lang="cs-CZ" dirty="0"/>
              <a:t>(</a:t>
            </a:r>
            <a:r>
              <a:rPr lang="cs-CZ" dirty="0" smtClean="0"/>
              <a:t>nový stav)</a:t>
            </a:r>
          </a:p>
          <a:p>
            <a:pPr lvl="1"/>
            <a:r>
              <a:rPr lang="cs-CZ" dirty="0"/>
              <a:t>stavební </a:t>
            </a:r>
            <a:r>
              <a:rPr lang="cs-CZ" dirty="0" smtClean="0"/>
              <a:t>změny</a:t>
            </a:r>
          </a:p>
          <a:p>
            <a:pPr lvl="2"/>
            <a:r>
              <a:rPr lang="cs-CZ" dirty="0" smtClean="0"/>
              <a:t>Nově navržené konstrukce červeně</a:t>
            </a:r>
          </a:p>
          <a:p>
            <a:pPr lvl="2"/>
            <a:r>
              <a:rPr lang="cs-CZ" dirty="0" smtClean="0"/>
              <a:t>Vybourané konstrukce žlutě</a:t>
            </a:r>
          </a:p>
          <a:p>
            <a:pPr lvl="2"/>
            <a:r>
              <a:rPr lang="cs-CZ" dirty="0" smtClean="0"/>
              <a:t>Stávající konstrukce šedě</a:t>
            </a:r>
            <a:endParaRPr lang="cs-CZ" dirty="0"/>
          </a:p>
          <a:p>
            <a:r>
              <a:rPr lang="cs-CZ" dirty="0" smtClean="0"/>
              <a:t>Prováděcí </a:t>
            </a:r>
            <a:r>
              <a:rPr lang="cs-CZ" dirty="0"/>
              <a:t>dokumentace</a:t>
            </a:r>
          </a:p>
          <a:p>
            <a:pPr lvl="1"/>
            <a:r>
              <a:rPr lang="cs-CZ" sz="2500" dirty="0"/>
              <a:t>restaurátorské </a:t>
            </a:r>
            <a:r>
              <a:rPr lang="cs-CZ" sz="2500" dirty="0" smtClean="0"/>
              <a:t>práce</a:t>
            </a:r>
          </a:p>
          <a:p>
            <a:pPr lvl="1"/>
            <a:r>
              <a:rPr lang="cs-CZ" sz="2500" dirty="0" smtClean="0"/>
              <a:t>nadstandardní </a:t>
            </a:r>
            <a:r>
              <a:rPr lang="cs-CZ" sz="2500" dirty="0"/>
              <a:t>technické </a:t>
            </a:r>
            <a:r>
              <a:rPr lang="cs-CZ" sz="2500" dirty="0" smtClean="0"/>
              <a:t>vybavení</a:t>
            </a:r>
            <a:endParaRPr lang="cs-CZ" sz="2500" dirty="0"/>
          </a:p>
          <a:p>
            <a:pPr lvl="1"/>
            <a:r>
              <a:rPr lang="cs-CZ" sz="2500" dirty="0"/>
              <a:t>zabezpečení </a:t>
            </a:r>
            <a:r>
              <a:rPr lang="cs-CZ" sz="2500" dirty="0" smtClean="0"/>
              <a:t>objektu</a:t>
            </a:r>
          </a:p>
          <a:p>
            <a:pPr lvl="1"/>
            <a:r>
              <a:rPr lang="cs-CZ" sz="2500" dirty="0" smtClean="0"/>
              <a:t>vybavení interiéru</a:t>
            </a:r>
          </a:p>
        </p:txBody>
      </p:sp>
    </p:spTree>
    <p:extLst>
      <p:ext uri="{BB962C8B-B14F-4D97-AF65-F5344CB8AC3E}">
        <p14:creationId xmlns:p14="http://schemas.microsoft.com/office/powerpoint/2010/main" val="167217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Stavebně historická analýza (průzkum)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textová </a:t>
            </a:r>
            <a:r>
              <a:rPr lang="cs-CZ" dirty="0"/>
              <a:t>část</a:t>
            </a:r>
          </a:p>
          <a:p>
            <a:r>
              <a:rPr lang="cs-CZ" dirty="0" smtClean="0"/>
              <a:t>obrazová </a:t>
            </a:r>
            <a:r>
              <a:rPr lang="cs-CZ" dirty="0"/>
              <a:t>a plánová </a:t>
            </a:r>
            <a:r>
              <a:rPr lang="cs-CZ" dirty="0" smtClean="0"/>
              <a:t>příloha</a:t>
            </a:r>
            <a:endParaRPr lang="cs-CZ" dirty="0"/>
          </a:p>
          <a:p>
            <a:r>
              <a:rPr lang="cs-CZ" dirty="0" smtClean="0"/>
              <a:t>grafické </a:t>
            </a:r>
            <a:r>
              <a:rPr lang="cs-CZ" dirty="0"/>
              <a:t>vyhodnocení SHP</a:t>
            </a:r>
          </a:p>
          <a:p>
            <a:r>
              <a:rPr lang="cs-CZ" dirty="0" smtClean="0"/>
              <a:t>fotodokumentace </a:t>
            </a:r>
            <a:r>
              <a:rPr lang="cs-CZ" dirty="0"/>
              <a:t>objektu</a:t>
            </a:r>
          </a:p>
          <a:p>
            <a:r>
              <a:rPr lang="cs-CZ" dirty="0" smtClean="0"/>
              <a:t>architektonické </a:t>
            </a:r>
            <a:r>
              <a:rPr lang="cs-CZ" dirty="0"/>
              <a:t>a památkové </a:t>
            </a:r>
            <a:r>
              <a:rPr lang="cs-CZ" dirty="0" smtClean="0"/>
              <a:t>hodnocení</a:t>
            </a:r>
          </a:p>
          <a:p>
            <a:pPr lvl="1"/>
            <a:r>
              <a:rPr lang="cs-CZ" dirty="0" smtClean="0"/>
              <a:t>Bezpodmínečně zachovat</a:t>
            </a:r>
          </a:p>
          <a:p>
            <a:pPr lvl="1"/>
            <a:r>
              <a:rPr lang="cs-CZ" dirty="0" smtClean="0"/>
              <a:t>Zachovat, možno provést opravy</a:t>
            </a:r>
          </a:p>
          <a:p>
            <a:pPr lvl="1"/>
            <a:r>
              <a:rPr lang="cs-CZ" dirty="0" smtClean="0"/>
              <a:t>Bezpodmínečně odstranit</a:t>
            </a:r>
          </a:p>
          <a:p>
            <a:pPr lvl="1"/>
            <a:r>
              <a:rPr lang="cs-CZ" dirty="0" smtClean="0"/>
              <a:t>Doporučení k odstranění</a:t>
            </a:r>
            <a:endParaRPr lang="cs-CZ" dirty="0"/>
          </a:p>
          <a:p>
            <a:r>
              <a:rPr lang="cs-CZ" dirty="0" smtClean="0"/>
              <a:t>architektonické </a:t>
            </a:r>
            <a:r>
              <a:rPr lang="cs-CZ" dirty="0"/>
              <a:t>závady</a:t>
            </a:r>
          </a:p>
          <a:p>
            <a:r>
              <a:rPr lang="cs-CZ" dirty="0" smtClean="0"/>
              <a:t>zásady </a:t>
            </a:r>
            <a:r>
              <a:rPr lang="cs-CZ" dirty="0"/>
              <a:t>(směrnice) pro obnovu</a:t>
            </a:r>
          </a:p>
        </p:txBody>
      </p:sp>
    </p:spTree>
    <p:extLst>
      <p:ext uri="{BB962C8B-B14F-4D97-AF65-F5344CB8AC3E}">
        <p14:creationId xmlns:p14="http://schemas.microsoft.com/office/powerpoint/2010/main" val="363342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Značení slohového zařazení stavebních fází v SHP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49377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Sloh			</a:t>
            </a:r>
            <a:r>
              <a:rPr lang="cs-CZ" b="1" dirty="0" err="1" smtClean="0"/>
              <a:t>Berevné</a:t>
            </a:r>
            <a:r>
              <a:rPr lang="cs-CZ" b="1" dirty="0" smtClean="0"/>
              <a:t> / Černobílé značení</a:t>
            </a:r>
          </a:p>
          <a:p>
            <a:r>
              <a:rPr lang="cs-CZ" dirty="0" smtClean="0"/>
              <a:t>Románský </a:t>
            </a:r>
            <a:r>
              <a:rPr lang="cs-CZ" dirty="0"/>
              <a:t>sloh </a:t>
            </a:r>
            <a:r>
              <a:rPr lang="cs-CZ" dirty="0" smtClean="0"/>
              <a:t>		černá 	</a:t>
            </a:r>
            <a:r>
              <a:rPr lang="cs-CZ" dirty="0"/>
              <a:t>	</a:t>
            </a:r>
            <a:r>
              <a:rPr lang="cs-CZ" dirty="0" smtClean="0"/>
              <a:t>černá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Gotika </a:t>
            </a:r>
            <a:r>
              <a:rPr lang="cs-CZ" dirty="0" smtClean="0">
                <a:solidFill>
                  <a:srgbClr val="FF0000"/>
                </a:solidFill>
              </a:rPr>
              <a:t>			červená</a:t>
            </a:r>
            <a:r>
              <a:rPr lang="cs-CZ" dirty="0" smtClean="0"/>
              <a:t>	šrafy </a:t>
            </a:r>
            <a:r>
              <a:rPr lang="cs-CZ" dirty="0"/>
              <a:t>nakoso v </a:t>
            </a:r>
            <a:r>
              <a:rPr lang="cs-CZ" dirty="0" smtClean="0"/>
              <a:t>							obou směrech</a:t>
            </a: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Renesance </a:t>
            </a:r>
            <a:r>
              <a:rPr lang="cs-CZ" dirty="0" smtClean="0">
                <a:solidFill>
                  <a:srgbClr val="0070C0"/>
                </a:solidFill>
              </a:rPr>
              <a:t>			modrá </a:t>
            </a:r>
            <a:r>
              <a:rPr lang="cs-CZ" dirty="0" smtClean="0"/>
              <a:t>	svislé </a:t>
            </a:r>
            <a:r>
              <a:rPr lang="cs-CZ" dirty="0"/>
              <a:t>a vodorovné </a:t>
            </a:r>
            <a:r>
              <a:rPr lang="cs-CZ" dirty="0" smtClean="0"/>
              <a:t>							šrafy</a:t>
            </a:r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Baroko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			hnědá 	</a:t>
            </a:r>
            <a:r>
              <a:rPr lang="cs-CZ" dirty="0" smtClean="0"/>
              <a:t>	šikmé </a:t>
            </a:r>
            <a:r>
              <a:rPr lang="cs-CZ" dirty="0"/>
              <a:t>šrafy</a:t>
            </a:r>
          </a:p>
          <a:p>
            <a:r>
              <a:rPr lang="cs-CZ" dirty="0">
                <a:solidFill>
                  <a:srgbClr val="00B050"/>
                </a:solidFill>
              </a:rPr>
              <a:t>Klasicismus a empír </a:t>
            </a:r>
            <a:r>
              <a:rPr lang="cs-CZ" dirty="0" smtClean="0">
                <a:solidFill>
                  <a:srgbClr val="00B050"/>
                </a:solidFill>
              </a:rPr>
              <a:t>	zelená </a:t>
            </a:r>
            <a:r>
              <a:rPr lang="cs-CZ" dirty="0" smtClean="0"/>
              <a:t>	šikmé </a:t>
            </a:r>
            <a:r>
              <a:rPr lang="cs-CZ" dirty="0"/>
              <a:t>dvojité šrafy</a:t>
            </a:r>
          </a:p>
          <a:p>
            <a:r>
              <a:rPr lang="cs-CZ" dirty="0" smtClean="0">
                <a:solidFill>
                  <a:srgbClr val="FF9933"/>
                </a:solidFill>
              </a:rPr>
              <a:t>Historismus, </a:t>
            </a:r>
            <a:r>
              <a:rPr lang="cs-CZ" dirty="0" err="1" smtClean="0">
                <a:solidFill>
                  <a:srgbClr val="FF9933"/>
                </a:solidFill>
              </a:rPr>
              <a:t>neoslohy</a:t>
            </a:r>
            <a:r>
              <a:rPr lang="cs-CZ" dirty="0" smtClean="0">
                <a:solidFill>
                  <a:srgbClr val="FF9933"/>
                </a:solidFill>
              </a:rPr>
              <a:t> 	oranžová </a:t>
            </a:r>
            <a:r>
              <a:rPr lang="cs-CZ" dirty="0" smtClean="0"/>
              <a:t>	tečkování</a:t>
            </a:r>
            <a:endParaRPr lang="cs-CZ" dirty="0"/>
          </a:p>
          <a:p>
            <a:r>
              <a:rPr lang="pl-PL" dirty="0">
                <a:solidFill>
                  <a:srgbClr val="FFFF00"/>
                </a:solidFill>
              </a:rPr>
              <a:t>Architektura 20. stol. </a:t>
            </a:r>
            <a:r>
              <a:rPr lang="pl-PL" dirty="0" smtClean="0">
                <a:solidFill>
                  <a:srgbClr val="FFFF00"/>
                </a:solidFill>
              </a:rPr>
              <a:t>	žlutá </a:t>
            </a:r>
            <a:r>
              <a:rPr lang="pl-PL" dirty="0" smtClean="0"/>
              <a:t>		bez </a:t>
            </a:r>
            <a:r>
              <a:rPr lang="pl-PL" dirty="0"/>
              <a:t>značení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17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Špilberk, východní křídlo, přízemí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36165" r="15056" b="15284"/>
          <a:stretch/>
        </p:blipFill>
        <p:spPr bwMode="auto">
          <a:xfrm>
            <a:off x="395535" y="1268760"/>
            <a:ext cx="82896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4032448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se dozvíme z SHP?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1" y="1219200"/>
            <a:ext cx="8853651" cy="4937760"/>
          </a:xfrm>
        </p:spPr>
        <p:txBody>
          <a:bodyPr/>
          <a:lstStyle/>
          <a:p>
            <a:r>
              <a:rPr lang="cs-CZ" dirty="0" smtClean="0"/>
              <a:t>Kleinův palác</a:t>
            </a:r>
          </a:p>
          <a:p>
            <a:pPr lvl="1"/>
            <a:r>
              <a:rPr lang="cs-CZ" dirty="0" smtClean="0"/>
              <a:t>Nám. Svobody č. 15</a:t>
            </a:r>
            <a:endParaRPr lang="cs-CZ" dirty="0"/>
          </a:p>
          <a:p>
            <a:pPr lvl="1"/>
            <a:r>
              <a:rPr lang="cs-CZ" dirty="0" smtClean="0"/>
              <a:t>historismus</a:t>
            </a:r>
          </a:p>
          <a:p>
            <a:pPr lvl="1"/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dirty="0" smtClean="0"/>
              <a:t>polovina 19. století</a:t>
            </a:r>
          </a:p>
          <a:p>
            <a:pPr lvl="1"/>
            <a:r>
              <a:rPr lang="cs-CZ" dirty="0" smtClean="0"/>
              <a:t>Přeshraniční přesah</a:t>
            </a:r>
          </a:p>
          <a:p>
            <a:pPr lvl="1"/>
            <a:r>
              <a:rPr lang="cs-CZ" dirty="0"/>
              <a:t>umělecko-řemeslnou výzdobou nejzdařilejší realizace své </a:t>
            </a:r>
            <a:r>
              <a:rPr lang="cs-CZ" dirty="0" smtClean="0"/>
              <a:t>doby</a:t>
            </a:r>
          </a:p>
          <a:p>
            <a:r>
              <a:rPr lang="cs-CZ" dirty="0"/>
              <a:t>Údaje o </a:t>
            </a:r>
            <a:r>
              <a:rPr lang="cs-CZ" dirty="0" smtClean="0"/>
              <a:t>stavebníkovi</a:t>
            </a:r>
          </a:p>
          <a:p>
            <a:pPr lvl="1"/>
            <a:r>
              <a:rPr lang="pt-BR" dirty="0" smtClean="0"/>
              <a:t>Kleinové</a:t>
            </a:r>
            <a:endParaRPr lang="cs-CZ" dirty="0" smtClean="0"/>
          </a:p>
          <a:p>
            <a:pPr lvl="2"/>
            <a:r>
              <a:rPr lang="pt-BR" dirty="0" smtClean="0"/>
              <a:t>výstavb</a:t>
            </a:r>
            <a:r>
              <a:rPr lang="cs-CZ" dirty="0" smtClean="0"/>
              <a:t>a </a:t>
            </a:r>
            <a:r>
              <a:rPr lang="pt-BR" dirty="0" smtClean="0"/>
              <a:t>železnic</a:t>
            </a:r>
            <a:r>
              <a:rPr lang="cs-CZ" dirty="0"/>
              <a:t>, železárny, </a:t>
            </a:r>
            <a:r>
              <a:rPr lang="cs-CZ" dirty="0" smtClean="0"/>
              <a:t>zemědělství</a:t>
            </a:r>
          </a:p>
          <a:p>
            <a:pPr lvl="2"/>
            <a:r>
              <a:rPr lang="cs-CZ" dirty="0"/>
              <a:t>obchodní transakce na burzách a aukcích</a:t>
            </a:r>
          </a:p>
          <a:p>
            <a:pPr lvl="2"/>
            <a:r>
              <a:rPr lang="cs-CZ" dirty="0" smtClean="0"/>
              <a:t>kulturní aktivity, </a:t>
            </a:r>
            <a:r>
              <a:rPr lang="cs-CZ" dirty="0"/>
              <a:t>cestování, sběratelství </a:t>
            </a: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28372" r="31392" b="26673"/>
          <a:stretch/>
        </p:blipFill>
        <p:spPr bwMode="auto">
          <a:xfrm>
            <a:off x="4541022" y="177458"/>
            <a:ext cx="4461163" cy="311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5655" r="36791" b="44705"/>
          <a:stretch/>
        </p:blipFill>
        <p:spPr bwMode="auto">
          <a:xfrm>
            <a:off x="5580112" y="4293096"/>
            <a:ext cx="3422073" cy="205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dozvíme z SHP?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Údaje o </a:t>
            </a:r>
            <a:r>
              <a:rPr lang="cs-CZ" dirty="0" smtClean="0"/>
              <a:t>projektantovi</a:t>
            </a:r>
          </a:p>
          <a:p>
            <a:pPr lvl="1"/>
            <a:r>
              <a:rPr lang="cs-CZ" sz="2500" dirty="0"/>
              <a:t>Ludwig von </a:t>
            </a:r>
            <a:r>
              <a:rPr lang="cs-CZ" sz="2500" dirty="0" err="1"/>
              <a:t>Förster</a:t>
            </a:r>
            <a:r>
              <a:rPr lang="cs-CZ" sz="2500" dirty="0"/>
              <a:t> (</a:t>
            </a:r>
            <a:r>
              <a:rPr lang="cs-CZ" sz="2500" dirty="0" smtClean="0"/>
              <a:t>1797-1863)</a:t>
            </a:r>
          </a:p>
          <a:p>
            <a:pPr lvl="2"/>
            <a:r>
              <a:rPr lang="cs-CZ" dirty="0" smtClean="0"/>
              <a:t>v Lužánkách </a:t>
            </a:r>
            <a:r>
              <a:rPr lang="cs-CZ" dirty="0"/>
              <a:t>objekt </a:t>
            </a:r>
            <a:r>
              <a:rPr lang="cs-CZ" dirty="0" smtClean="0"/>
              <a:t>kasina</a:t>
            </a:r>
          </a:p>
          <a:p>
            <a:pPr lvl="2"/>
            <a:r>
              <a:rPr lang="cs-CZ" dirty="0" smtClean="0"/>
              <a:t>podíl </a:t>
            </a:r>
            <a:r>
              <a:rPr lang="cs-CZ" dirty="0"/>
              <a:t>na </a:t>
            </a:r>
            <a:r>
              <a:rPr lang="cs-CZ" dirty="0" err="1" smtClean="0"/>
              <a:t>regul</a:t>
            </a:r>
            <a:r>
              <a:rPr lang="cs-CZ" dirty="0" smtClean="0"/>
              <a:t>. plánu</a:t>
            </a:r>
          </a:p>
          <a:p>
            <a:pPr lvl="2"/>
            <a:r>
              <a:rPr lang="cs-CZ" dirty="0"/>
              <a:t>podíl na </a:t>
            </a:r>
            <a:r>
              <a:rPr lang="cs-CZ" dirty="0" smtClean="0"/>
              <a:t>aplikaci </a:t>
            </a:r>
            <a:r>
              <a:rPr lang="cs-CZ" dirty="0"/>
              <a:t>okružní třídy v roce </a:t>
            </a:r>
            <a:r>
              <a:rPr lang="cs-CZ" dirty="0" smtClean="0"/>
              <a:t>1860</a:t>
            </a:r>
          </a:p>
          <a:p>
            <a:pPr lvl="2"/>
            <a:r>
              <a:rPr lang="cs-CZ" dirty="0" smtClean="0"/>
              <a:t>návrh </a:t>
            </a:r>
            <a:r>
              <a:rPr lang="cs-CZ" dirty="0"/>
              <a:t>domu na nám</a:t>
            </a:r>
            <a:r>
              <a:rPr lang="cs-CZ" dirty="0" smtClean="0"/>
              <a:t>. Svobody </a:t>
            </a:r>
            <a:r>
              <a:rPr lang="cs-CZ" dirty="0"/>
              <a:t>8,</a:t>
            </a:r>
          </a:p>
          <a:p>
            <a:pPr lvl="2"/>
            <a:r>
              <a:rPr lang="pl-PL" dirty="0"/>
              <a:t>návrh bytového domu na ul. </a:t>
            </a:r>
            <a:r>
              <a:rPr lang="pl-PL" dirty="0" smtClean="0"/>
              <a:t>Křenové</a:t>
            </a:r>
          </a:p>
          <a:p>
            <a:pPr lvl="2"/>
            <a:r>
              <a:rPr lang="cs-CZ" dirty="0"/>
              <a:t>evangelický kostel v </a:t>
            </a:r>
            <a:r>
              <a:rPr lang="cs-CZ" dirty="0" smtClean="0"/>
              <a:t>Suchdole</a:t>
            </a:r>
          </a:p>
          <a:p>
            <a:pPr lvl="1"/>
            <a:r>
              <a:rPr lang="cs-CZ" sz="2500" dirty="0" smtClean="0"/>
              <a:t>Theofil </a:t>
            </a:r>
            <a:r>
              <a:rPr lang="cs-CZ" sz="2500" dirty="0"/>
              <a:t>von </a:t>
            </a:r>
            <a:r>
              <a:rPr lang="cs-CZ" sz="2500" dirty="0" err="1" smtClean="0"/>
              <a:t>Hansen</a:t>
            </a:r>
            <a:r>
              <a:rPr lang="cs-CZ" sz="2500" dirty="0" smtClean="0"/>
              <a:t> </a:t>
            </a:r>
            <a:r>
              <a:rPr lang="cs-CZ" sz="2500" dirty="0"/>
              <a:t>(1813- 1891)</a:t>
            </a:r>
          </a:p>
          <a:p>
            <a:pPr lvl="2"/>
            <a:r>
              <a:rPr lang="cs-CZ" dirty="0"/>
              <a:t>Kleinův palác, </a:t>
            </a:r>
            <a:endParaRPr lang="cs-CZ" dirty="0" smtClean="0"/>
          </a:p>
          <a:p>
            <a:pPr lvl="2"/>
            <a:r>
              <a:rPr lang="cs-CZ" dirty="0" smtClean="0"/>
              <a:t>kasino </a:t>
            </a:r>
            <a:r>
              <a:rPr lang="cs-CZ" dirty="0"/>
              <a:t>v </a:t>
            </a:r>
            <a:r>
              <a:rPr lang="cs-CZ" dirty="0" smtClean="0"/>
              <a:t>Lužánkách</a:t>
            </a:r>
          </a:p>
          <a:p>
            <a:pPr lvl="2"/>
            <a:r>
              <a:rPr lang="cs-CZ" dirty="0" smtClean="0"/>
              <a:t>Zemská nemocnice </a:t>
            </a:r>
            <a:r>
              <a:rPr lang="cs-CZ" dirty="0"/>
              <a:t>u sv. </a:t>
            </a:r>
            <a:r>
              <a:rPr lang="cs-CZ" dirty="0" smtClean="0"/>
              <a:t>Anny</a:t>
            </a:r>
          </a:p>
          <a:p>
            <a:pPr lvl="2"/>
            <a:r>
              <a:rPr lang="cs-CZ" dirty="0" smtClean="0"/>
              <a:t>Besední dům</a:t>
            </a:r>
          </a:p>
          <a:p>
            <a:pPr lvl="2"/>
            <a:r>
              <a:rPr lang="cs-CZ" dirty="0" smtClean="0"/>
              <a:t>Pražákův palác</a:t>
            </a:r>
          </a:p>
          <a:p>
            <a:pPr lvl="2"/>
            <a:r>
              <a:rPr lang="cs-CZ" dirty="0" smtClean="0"/>
              <a:t>přestavba </a:t>
            </a:r>
            <a:r>
              <a:rPr lang="cs-CZ" dirty="0"/>
              <a:t>hradu </a:t>
            </a:r>
            <a:r>
              <a:rPr lang="cs-CZ" dirty="0" smtClean="0"/>
              <a:t>v Černé hoře</a:t>
            </a:r>
          </a:p>
          <a:p>
            <a:pPr lvl="2"/>
            <a:r>
              <a:rPr lang="cs-CZ" dirty="0" smtClean="0"/>
              <a:t>výmalba </a:t>
            </a:r>
            <a:r>
              <a:rPr lang="cs-CZ" dirty="0"/>
              <a:t>interiéru </a:t>
            </a:r>
            <a:r>
              <a:rPr lang="cs-CZ" dirty="0" err="1"/>
              <a:t>Dietrichstejnské</a:t>
            </a:r>
            <a:r>
              <a:rPr lang="cs-CZ" dirty="0"/>
              <a:t> hrobky v Mikulově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20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dozvíme z SHP?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Dějiny </a:t>
            </a:r>
            <a:r>
              <a:rPr lang="cs-CZ" dirty="0" smtClean="0"/>
              <a:t>paláce</a:t>
            </a:r>
          </a:p>
          <a:p>
            <a:pPr lvl="1" algn="just"/>
            <a:r>
              <a:rPr lang="cs-CZ" sz="2500" dirty="0"/>
              <a:t>1845- stavebník získal parcelu na místě dvou starších </a:t>
            </a:r>
            <a:r>
              <a:rPr lang="cs-CZ" sz="2500" dirty="0" smtClean="0"/>
              <a:t>domů</a:t>
            </a:r>
            <a:endParaRPr lang="cs-CZ" sz="2500" dirty="0"/>
          </a:p>
          <a:p>
            <a:pPr lvl="1" algn="just"/>
            <a:r>
              <a:rPr lang="cs-CZ" sz="2500" dirty="0"/>
              <a:t>1847- přípravné projekční práce. Výstavba symbolizovala novou </a:t>
            </a:r>
            <a:r>
              <a:rPr lang="cs-CZ" sz="2500" dirty="0" smtClean="0"/>
              <a:t>výstavbu Brna</a:t>
            </a:r>
            <a:r>
              <a:rPr lang="cs-CZ" sz="2500" dirty="0"/>
              <a:t>, nové avantgardní řešení, technické vymoženosti, </a:t>
            </a:r>
            <a:r>
              <a:rPr lang="cs-CZ" sz="2500" dirty="0" smtClean="0"/>
              <a:t>parafráze historických </a:t>
            </a:r>
            <a:r>
              <a:rPr lang="cs-CZ" sz="2500" dirty="0"/>
              <a:t>motivů, umělecké detaily, výmalby stěn a stropů.</a:t>
            </a:r>
          </a:p>
          <a:p>
            <a:pPr lvl="1" algn="just"/>
            <a:r>
              <a:rPr lang="cs-CZ" sz="2500" dirty="0"/>
              <a:t>Ve 2. pol. 19. stol. úpravy, přestavěna dvorní část, provedena </a:t>
            </a:r>
            <a:r>
              <a:rPr lang="cs-CZ" sz="2500" dirty="0" smtClean="0"/>
              <a:t>nadstavba dvorních </a:t>
            </a:r>
            <a:r>
              <a:rPr lang="cs-CZ" sz="2500" dirty="0"/>
              <a:t>křídel a snad i proměna na bytový dům.</a:t>
            </a:r>
          </a:p>
          <a:p>
            <a:pPr lvl="1" algn="just"/>
            <a:r>
              <a:rPr lang="cs-CZ" sz="2500" dirty="0"/>
              <a:t>Ve 20. stol. další nehodnotné úpravy zejména v interiérech.</a:t>
            </a:r>
          </a:p>
          <a:p>
            <a:pPr lvl="1" algn="just"/>
            <a:r>
              <a:rPr lang="cs-CZ" sz="2500" dirty="0"/>
              <a:t>Objekt byl dlouhou dobu ve velmi špatném stavebně technickém stavu, </a:t>
            </a:r>
            <a:r>
              <a:rPr lang="cs-CZ" sz="2500" dirty="0" smtClean="0"/>
              <a:t>ale ne </a:t>
            </a:r>
            <a:r>
              <a:rPr lang="cs-CZ" sz="2500" dirty="0"/>
              <a:t>v takovém, aby úpravy nebyly nevratné. Před započetím </a:t>
            </a:r>
            <a:r>
              <a:rPr lang="cs-CZ" sz="2500" dirty="0" smtClean="0"/>
              <a:t>rekonstrukce byla </a:t>
            </a:r>
            <a:r>
              <a:rPr lang="cs-CZ" sz="2500" dirty="0"/>
              <a:t>střešní krytina zničená, do krovu a podkroví zatékalo, výplně </a:t>
            </a:r>
            <a:r>
              <a:rPr lang="cs-CZ" sz="2500" dirty="0" smtClean="0"/>
              <a:t>otvorů byly </a:t>
            </a:r>
            <a:r>
              <a:rPr lang="cs-CZ" sz="2500" dirty="0"/>
              <a:t>pod vrstvami různých nátěrů, výmalba podhledů byla poškozená </a:t>
            </a:r>
            <a:r>
              <a:rPr lang="cs-CZ" sz="2500" dirty="0" smtClean="0"/>
              <a:t>a zanedbaná</a:t>
            </a:r>
            <a:r>
              <a:rPr lang="cs-CZ" sz="2500" dirty="0"/>
              <a:t>, některé části byly </a:t>
            </a:r>
            <a:r>
              <a:rPr lang="cs-CZ" sz="2500" dirty="0" smtClean="0"/>
              <a:t>pod </a:t>
            </a:r>
            <a:r>
              <a:rPr lang="cs-CZ" sz="2500" dirty="0"/>
              <a:t>vrstvou omítek.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34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dozvíme z SHP?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Zásady </a:t>
            </a:r>
            <a:r>
              <a:rPr lang="pl-PL" dirty="0"/>
              <a:t>a doporučení pro obnovu a </a:t>
            </a:r>
            <a:r>
              <a:rPr lang="pl-PL" dirty="0" smtClean="0"/>
              <a:t>rekonstrukci</a:t>
            </a:r>
          </a:p>
          <a:p>
            <a:pPr lvl="1"/>
            <a:r>
              <a:rPr lang="cs-CZ" sz="2500" dirty="0"/>
              <a:t>nejvýznamnějšími částmi objektu jsou:</a:t>
            </a:r>
          </a:p>
          <a:p>
            <a:pPr lvl="2"/>
            <a:r>
              <a:rPr lang="pl-PL" sz="2200" dirty="0" smtClean="0"/>
              <a:t>průčelí </a:t>
            </a:r>
            <a:r>
              <a:rPr lang="pl-PL" sz="2200" dirty="0"/>
              <a:t>domu do nám. Svobody</a:t>
            </a:r>
          </a:p>
          <a:p>
            <a:pPr lvl="2"/>
            <a:r>
              <a:rPr lang="cs-CZ" sz="2200" dirty="0" smtClean="0"/>
              <a:t>hlavní </a:t>
            </a:r>
            <a:r>
              <a:rPr lang="cs-CZ" sz="2200" dirty="0"/>
              <a:t>schodiště včetně vstupního průjezdu a </a:t>
            </a:r>
            <a:r>
              <a:rPr lang="cs-CZ" sz="2200" dirty="0" smtClean="0"/>
              <a:t>podest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onzervační metoda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estaurátorské opravy</a:t>
            </a:r>
          </a:p>
          <a:p>
            <a:pPr lvl="2"/>
            <a:r>
              <a:rPr lang="cs-CZ" dirty="0"/>
              <a:t>a</a:t>
            </a:r>
            <a:r>
              <a:rPr lang="cs-CZ" dirty="0" smtClean="0"/>
              <a:t>ž na výjimky nedoplňovat chybějící části a prvky</a:t>
            </a:r>
          </a:p>
          <a:p>
            <a:pPr lvl="2"/>
            <a:endParaRPr lang="cs-CZ" dirty="0"/>
          </a:p>
          <a:p>
            <a:pPr lvl="1"/>
            <a:r>
              <a:rPr lang="cs-CZ" sz="2500" dirty="0" smtClean="0"/>
              <a:t>ostatní části stavby</a:t>
            </a:r>
          </a:p>
          <a:p>
            <a:pPr lvl="2"/>
            <a:r>
              <a:rPr lang="cs-CZ" sz="2200" dirty="0"/>
              <a:t>možno postupovat volněji</a:t>
            </a:r>
          </a:p>
          <a:p>
            <a:pPr lvl="2"/>
            <a:r>
              <a:rPr lang="cs-CZ" sz="2200" dirty="0"/>
              <a:t>bez zásahu do původních konstrukcí</a:t>
            </a:r>
          </a:p>
          <a:p>
            <a:pPr lvl="2" algn="just"/>
            <a:r>
              <a:rPr lang="cs-CZ" sz="2200" dirty="0" smtClean="0"/>
              <a:t>ve </a:t>
            </a:r>
            <a:r>
              <a:rPr lang="cs-CZ" sz="2200" dirty="0"/>
              <a:t>všech částech stavby </a:t>
            </a:r>
            <a:r>
              <a:rPr lang="cs-CZ" sz="2200" dirty="0" smtClean="0"/>
              <a:t>odstranit </a:t>
            </a:r>
            <a:r>
              <a:rPr lang="cs-CZ" sz="2200" dirty="0"/>
              <a:t>dodatečné dělící příčky a novodobé úpravy</a:t>
            </a:r>
          </a:p>
        </p:txBody>
      </p:sp>
    </p:spTree>
    <p:extLst>
      <p:ext uri="{BB962C8B-B14F-4D97-AF65-F5344CB8AC3E}">
        <p14:creationId xmlns:p14="http://schemas.microsoft.com/office/powerpoint/2010/main" val="416922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990600"/>
          </a:xfrm>
        </p:spPr>
        <p:txBody>
          <a:bodyPr/>
          <a:lstStyle/>
          <a:p>
            <a:r>
              <a:rPr lang="cs-CZ" dirty="0" smtClean="0"/>
              <a:t>Úrovně </a:t>
            </a:r>
            <a:r>
              <a:rPr lang="cs-CZ" dirty="0" err="1" smtClean="0"/>
              <a:t>zpamátnění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493776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Kulturní památka</a:t>
            </a:r>
          </a:p>
          <a:p>
            <a:r>
              <a:rPr lang="cs-CZ" dirty="0" smtClean="0"/>
              <a:t>Národní kulturní památka</a:t>
            </a:r>
          </a:p>
          <a:p>
            <a:r>
              <a:rPr lang="cs-CZ" dirty="0" smtClean="0"/>
              <a:t>Památka místního významu</a:t>
            </a:r>
          </a:p>
          <a:p>
            <a:endParaRPr lang="cs-CZ" dirty="0"/>
          </a:p>
          <a:p>
            <a:r>
              <a:rPr lang="cs-CZ" dirty="0" smtClean="0"/>
              <a:t>Památková rezervace</a:t>
            </a:r>
          </a:p>
          <a:p>
            <a:pPr lvl="1"/>
            <a:r>
              <a:rPr lang="cs-CZ" dirty="0" smtClean="0"/>
              <a:t>Městská</a:t>
            </a:r>
          </a:p>
          <a:p>
            <a:pPr lvl="1"/>
            <a:r>
              <a:rPr lang="cs-CZ" dirty="0" smtClean="0"/>
              <a:t>Vesnická</a:t>
            </a:r>
          </a:p>
          <a:p>
            <a:pPr lvl="1"/>
            <a:r>
              <a:rPr lang="cs-CZ" dirty="0" smtClean="0"/>
              <a:t>Archeologická</a:t>
            </a:r>
          </a:p>
          <a:p>
            <a:pPr lvl="1"/>
            <a:r>
              <a:rPr lang="cs-CZ" dirty="0" smtClean="0"/>
              <a:t>Ostatní</a:t>
            </a:r>
          </a:p>
          <a:p>
            <a:endParaRPr lang="cs-CZ" dirty="0"/>
          </a:p>
          <a:p>
            <a:r>
              <a:rPr lang="cs-CZ" dirty="0" smtClean="0"/>
              <a:t>Památková zóna</a:t>
            </a:r>
          </a:p>
          <a:p>
            <a:pPr lvl="1"/>
            <a:r>
              <a:rPr lang="cs-CZ" dirty="0" smtClean="0"/>
              <a:t>Městská</a:t>
            </a:r>
          </a:p>
          <a:p>
            <a:pPr lvl="1"/>
            <a:r>
              <a:rPr lang="cs-CZ" dirty="0" smtClean="0"/>
              <a:t>Vesnická</a:t>
            </a:r>
          </a:p>
          <a:p>
            <a:pPr lvl="1"/>
            <a:r>
              <a:rPr lang="cs-CZ" dirty="0" smtClean="0"/>
              <a:t>Krajinná</a:t>
            </a:r>
          </a:p>
          <a:p>
            <a:endParaRPr lang="cs-CZ" dirty="0" smtClean="0"/>
          </a:p>
          <a:p>
            <a:r>
              <a:rPr lang="cs-CZ" dirty="0" smtClean="0"/>
              <a:t>Světové dědictví</a:t>
            </a:r>
          </a:p>
          <a:p>
            <a:pPr lvl="1"/>
            <a:r>
              <a:rPr lang="cs-CZ" dirty="0" smtClean="0"/>
              <a:t>Kulturní (Památky UNESCO)</a:t>
            </a:r>
          </a:p>
          <a:p>
            <a:pPr lvl="2"/>
            <a:r>
              <a:rPr lang="cs-CZ" dirty="0" smtClean="0"/>
              <a:t>Hmotné</a:t>
            </a:r>
          </a:p>
          <a:p>
            <a:pPr lvl="2"/>
            <a:r>
              <a:rPr lang="cs-CZ" dirty="0" smtClean="0"/>
              <a:t>Nehmotné</a:t>
            </a:r>
          </a:p>
          <a:p>
            <a:pPr lvl="1"/>
            <a:r>
              <a:rPr lang="cs-CZ" dirty="0" smtClean="0"/>
              <a:t>Přírodní (</a:t>
            </a:r>
            <a:r>
              <a:rPr lang="cs-CZ" dirty="0" err="1" smtClean="0"/>
              <a:t>biosferické</a:t>
            </a:r>
            <a:r>
              <a:rPr lang="cs-CZ" dirty="0" smtClean="0"/>
              <a:t> oblasti UNESCO)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7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Půdorysy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30569" r="25994" b="19681"/>
          <a:stretch/>
        </p:blipFill>
        <p:spPr bwMode="auto">
          <a:xfrm>
            <a:off x="683568" y="1268759"/>
            <a:ext cx="8064896" cy="49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Řez objektem a schodištěm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26573" r="25710" b="10090"/>
          <a:stretch/>
        </p:blipFill>
        <p:spPr bwMode="auto">
          <a:xfrm>
            <a:off x="971600" y="1196752"/>
            <a:ext cx="6480720" cy="50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31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arkýře a výplní arkýřů v přízemí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t="20380" r="17614" b="31469"/>
          <a:stretch/>
        </p:blipFill>
        <p:spPr bwMode="auto">
          <a:xfrm>
            <a:off x="827584" y="1215437"/>
            <a:ext cx="7605790" cy="50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3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Detaily oken a kování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6773" r="18892" b="24875"/>
          <a:stretch/>
        </p:blipFill>
        <p:spPr bwMode="auto">
          <a:xfrm>
            <a:off x="971600" y="1268760"/>
            <a:ext cx="7056784" cy="502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Výmalba stropů v patře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1" t="32967" r="16194" b="29071"/>
          <a:stretch/>
        </p:blipFill>
        <p:spPr bwMode="auto">
          <a:xfrm>
            <a:off x="464924" y="1628800"/>
            <a:ext cx="81872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4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Stavebně technická analýza (průzkum)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Dokumentuje</a:t>
            </a:r>
          </a:p>
          <a:p>
            <a:pPr lvl="1" algn="just"/>
            <a:r>
              <a:rPr lang="cs-CZ" sz="2500" dirty="0"/>
              <a:t>stavebně technický (povrchový) stav objektu</a:t>
            </a:r>
          </a:p>
          <a:p>
            <a:pPr lvl="2" algn="just"/>
            <a:r>
              <a:rPr lang="cs-CZ" sz="2200" dirty="0"/>
              <a:t>poruchy konstrukcí způsobené zanedbanou </a:t>
            </a:r>
            <a:r>
              <a:rPr lang="cs-CZ" sz="2200" dirty="0" smtClean="0"/>
              <a:t>údržbou (trhliny apod.)</a:t>
            </a:r>
            <a:endParaRPr lang="cs-CZ" sz="2200" dirty="0"/>
          </a:p>
          <a:p>
            <a:pPr lvl="2" algn="just"/>
            <a:r>
              <a:rPr lang="cs-CZ" sz="2200" dirty="0"/>
              <a:t>nerovnoměrné zatížení konstrukcí a tím </a:t>
            </a:r>
            <a:r>
              <a:rPr lang="cs-CZ" sz="2200" dirty="0" smtClean="0"/>
              <a:t>způsobené deformace</a:t>
            </a:r>
          </a:p>
          <a:p>
            <a:pPr lvl="2" algn="just"/>
            <a:r>
              <a:rPr lang="cs-CZ" sz="2200" dirty="0"/>
              <a:t>z</a:t>
            </a:r>
            <a:r>
              <a:rPr lang="cs-CZ" sz="2200" dirty="0" smtClean="0"/>
              <a:t>výšená </a:t>
            </a:r>
            <a:r>
              <a:rPr lang="cs-CZ" sz="2200" dirty="0"/>
              <a:t>vlhkost </a:t>
            </a:r>
            <a:r>
              <a:rPr lang="cs-CZ" sz="2200" dirty="0" smtClean="0"/>
              <a:t>konstrukcí</a:t>
            </a:r>
          </a:p>
          <a:p>
            <a:pPr lvl="2" algn="just"/>
            <a:r>
              <a:rPr lang="cs-CZ" sz="2200" dirty="0" smtClean="0"/>
              <a:t>střešní krytina</a:t>
            </a:r>
          </a:p>
          <a:p>
            <a:pPr lvl="2" algn="just"/>
            <a:r>
              <a:rPr lang="cs-CZ" sz="2200" dirty="0"/>
              <a:t>o</a:t>
            </a:r>
            <a:r>
              <a:rPr lang="cs-CZ" sz="2200" dirty="0" smtClean="0"/>
              <a:t>bvodové konstrukce</a:t>
            </a:r>
          </a:p>
          <a:p>
            <a:pPr lvl="2" algn="just"/>
            <a:r>
              <a:rPr lang="cs-CZ" sz="2200" dirty="0"/>
              <a:t>ú</a:t>
            </a:r>
            <a:r>
              <a:rPr lang="cs-CZ" sz="2200" dirty="0" smtClean="0"/>
              <a:t>nosnost schodiště (i z hlediska nového využití – výtah)</a:t>
            </a:r>
          </a:p>
          <a:p>
            <a:pPr lvl="2" algn="just"/>
            <a:endParaRPr lang="cs-CZ" sz="2200" dirty="0"/>
          </a:p>
          <a:p>
            <a:pPr lvl="2" algn="just"/>
            <a:r>
              <a:rPr lang="cs-CZ" sz="2200" dirty="0" smtClean="0"/>
              <a:t>Identifikace míst pro podrobný průzkum</a:t>
            </a:r>
          </a:p>
          <a:p>
            <a:pPr lvl="3" algn="just"/>
            <a:r>
              <a:rPr lang="cs-CZ" dirty="0" smtClean="0"/>
              <a:t>Nedestruktivní</a:t>
            </a:r>
          </a:p>
          <a:p>
            <a:pPr lvl="3" algn="just"/>
            <a:r>
              <a:rPr lang="cs-CZ" dirty="0" smtClean="0"/>
              <a:t>Destruktivní – sondáže např.  do klenebních či stropních konstrukcí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86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Podrobné a speciální průzkumy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Posouzení stability konstrukcí – statický </a:t>
            </a:r>
            <a:r>
              <a:rPr lang="cs-CZ" dirty="0" smtClean="0"/>
              <a:t>průzkum</a:t>
            </a:r>
          </a:p>
          <a:p>
            <a:pPr lvl="1" algn="just"/>
            <a:r>
              <a:rPr lang="cs-CZ" sz="2500" dirty="0"/>
              <a:t>základové </a:t>
            </a:r>
            <a:r>
              <a:rPr lang="cs-CZ" sz="2500" dirty="0" smtClean="0"/>
              <a:t>konstrukce</a:t>
            </a:r>
          </a:p>
          <a:p>
            <a:pPr lvl="2" algn="just"/>
            <a:r>
              <a:rPr lang="cs-CZ" sz="2200" dirty="0" smtClean="0"/>
              <a:t>změny </a:t>
            </a:r>
            <a:r>
              <a:rPr lang="cs-CZ" sz="2200" dirty="0"/>
              <a:t>v podloží objektu, zhoršená </a:t>
            </a:r>
            <a:r>
              <a:rPr lang="cs-CZ" sz="2200" dirty="0" smtClean="0"/>
              <a:t>únosnost, nevhodná </a:t>
            </a:r>
            <a:r>
              <a:rPr lang="cs-CZ" sz="2200" dirty="0"/>
              <a:t>dimenze, poruchy, vlivy způsobené vlhkostí </a:t>
            </a:r>
            <a:r>
              <a:rPr lang="cs-CZ" sz="2200" dirty="0" smtClean="0"/>
              <a:t>nebo zatížením</a:t>
            </a:r>
          </a:p>
          <a:p>
            <a:pPr lvl="1" algn="just"/>
            <a:r>
              <a:rPr lang="cs-CZ" sz="2500" dirty="0" smtClean="0"/>
              <a:t>svislé </a:t>
            </a:r>
            <a:r>
              <a:rPr lang="cs-CZ" sz="2500" dirty="0"/>
              <a:t>nosné </a:t>
            </a:r>
            <a:r>
              <a:rPr lang="cs-CZ" sz="2500" dirty="0" smtClean="0"/>
              <a:t>konstrukce</a:t>
            </a:r>
          </a:p>
          <a:p>
            <a:pPr lvl="2" algn="just"/>
            <a:r>
              <a:rPr lang="cs-CZ" sz="2200" dirty="0" smtClean="0"/>
              <a:t>převážně </a:t>
            </a:r>
            <a:r>
              <a:rPr lang="cs-CZ" sz="2200" dirty="0"/>
              <a:t>zděné, poruchy, změny </a:t>
            </a:r>
            <a:r>
              <a:rPr lang="cs-CZ" sz="2200" dirty="0" smtClean="0"/>
              <a:t>v únosnosti</a:t>
            </a:r>
            <a:r>
              <a:rPr lang="cs-CZ" sz="2200" dirty="0"/>
              <a:t>, dodatečné zásahy,</a:t>
            </a:r>
          </a:p>
          <a:p>
            <a:pPr lvl="1" algn="just"/>
            <a:r>
              <a:rPr lang="cs-CZ" sz="2500" dirty="0" smtClean="0"/>
              <a:t>vodorovné konstrukce</a:t>
            </a:r>
          </a:p>
          <a:p>
            <a:pPr lvl="2" algn="just"/>
            <a:r>
              <a:rPr lang="cs-CZ" sz="2200" dirty="0"/>
              <a:t>poruchy kleneb, stropní konstrukce-dřevěné trámové stropy, charakter zatížení, poruchy, příčiny poruch, porušení </a:t>
            </a:r>
            <a:r>
              <a:rPr lang="cs-CZ" sz="2200" dirty="0" smtClean="0"/>
              <a:t>záhlaví trámů</a:t>
            </a:r>
            <a:endParaRPr lang="cs-CZ" sz="2200" dirty="0"/>
          </a:p>
          <a:p>
            <a:pPr lvl="1" algn="just"/>
            <a:r>
              <a:rPr lang="cs-CZ" sz="2500" dirty="0" smtClean="0"/>
              <a:t>zastřešení </a:t>
            </a:r>
            <a:r>
              <a:rPr lang="cs-CZ" sz="2500" dirty="0"/>
              <a:t>a střešní </a:t>
            </a:r>
            <a:r>
              <a:rPr lang="cs-CZ" sz="2500" dirty="0" smtClean="0"/>
              <a:t>kryt</a:t>
            </a:r>
          </a:p>
          <a:p>
            <a:pPr lvl="1" algn="just"/>
            <a:r>
              <a:rPr lang="cs-CZ" sz="2500" dirty="0" smtClean="0"/>
              <a:t>zjištění </a:t>
            </a:r>
            <a:r>
              <a:rPr lang="cs-CZ" sz="2500" dirty="0"/>
              <a:t>nároků na podrobné </a:t>
            </a:r>
            <a:r>
              <a:rPr lang="cs-CZ" sz="2500" dirty="0" smtClean="0"/>
              <a:t>průzkumy (dřevokazné </a:t>
            </a:r>
            <a:r>
              <a:rPr lang="cs-CZ" sz="2500" dirty="0"/>
              <a:t>houby, fytopatologický průzkum</a:t>
            </a:r>
            <a:r>
              <a:rPr lang="cs-CZ" sz="2500" dirty="0" smtClean="0"/>
              <a:t>)</a:t>
            </a:r>
            <a:endParaRPr lang="cs-CZ" sz="2500" dirty="0"/>
          </a:p>
          <a:p>
            <a:pPr lvl="1" algn="just"/>
            <a:r>
              <a:rPr lang="cs-CZ" sz="2500" dirty="0" smtClean="0"/>
              <a:t>konstrukce </a:t>
            </a:r>
            <a:r>
              <a:rPr lang="cs-CZ" sz="2500" dirty="0"/>
              <a:t>vertikálního </a:t>
            </a:r>
            <a:r>
              <a:rPr lang="cs-CZ" sz="2500" dirty="0" smtClean="0"/>
              <a:t>propojení</a:t>
            </a:r>
            <a:endParaRPr lang="cs-CZ" sz="2500" dirty="0"/>
          </a:p>
          <a:p>
            <a:pPr lvl="1" algn="just"/>
            <a:r>
              <a:rPr lang="cs-CZ" sz="2500" dirty="0" smtClean="0"/>
              <a:t>výplňové </a:t>
            </a:r>
            <a:r>
              <a:rPr lang="cs-CZ" sz="2500" dirty="0"/>
              <a:t>a jiné nenosné </a:t>
            </a:r>
            <a:r>
              <a:rPr lang="cs-CZ" sz="2500" dirty="0" smtClean="0"/>
              <a:t>konstrukce</a:t>
            </a:r>
          </a:p>
          <a:p>
            <a:pPr lvl="2" algn="just"/>
            <a:r>
              <a:rPr lang="cs-CZ" sz="2200" dirty="0" smtClean="0"/>
              <a:t>výplně </a:t>
            </a:r>
            <a:r>
              <a:rPr lang="cs-CZ" sz="2200" dirty="0"/>
              <a:t>oken a dveří, zjištění stupně poškození a podmínek pro možné </a:t>
            </a:r>
            <a:r>
              <a:rPr lang="cs-CZ" sz="2200" dirty="0" smtClean="0"/>
              <a:t>zachování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72939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Podrobné a speciální průzkumy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Geologický a hydrogeologický </a:t>
            </a:r>
            <a:r>
              <a:rPr lang="cs-CZ" dirty="0" smtClean="0"/>
              <a:t>průzkum</a:t>
            </a:r>
          </a:p>
          <a:p>
            <a:pPr lvl="1"/>
            <a:r>
              <a:rPr lang="cs-CZ" dirty="0" smtClean="0"/>
              <a:t>zjištění </a:t>
            </a:r>
            <a:r>
              <a:rPr lang="cs-CZ" dirty="0"/>
              <a:t>stavu a změn podloží a základových poměrů</a:t>
            </a:r>
          </a:p>
          <a:p>
            <a:r>
              <a:rPr lang="cs-CZ" dirty="0"/>
              <a:t>Průzkumy technického vybavení objektu</a:t>
            </a:r>
          </a:p>
          <a:p>
            <a:pPr lvl="1"/>
            <a:r>
              <a:rPr lang="cs-CZ" dirty="0" smtClean="0"/>
              <a:t>odvodňovací </a:t>
            </a:r>
            <a:r>
              <a:rPr lang="cs-CZ" dirty="0"/>
              <a:t>systémy</a:t>
            </a:r>
          </a:p>
          <a:p>
            <a:pPr lvl="1"/>
            <a:r>
              <a:rPr lang="cs-CZ" dirty="0" smtClean="0"/>
              <a:t>zavlažovací </a:t>
            </a:r>
            <a:r>
              <a:rPr lang="cs-CZ" dirty="0"/>
              <a:t>systémy a rezervoáry vody</a:t>
            </a:r>
          </a:p>
          <a:p>
            <a:pPr lvl="1"/>
            <a:r>
              <a:rPr lang="cs-CZ" dirty="0" smtClean="0"/>
              <a:t>zdravotně </a:t>
            </a:r>
            <a:r>
              <a:rPr lang="cs-CZ" dirty="0"/>
              <a:t>technické instalace objektu, ZTI, </a:t>
            </a:r>
            <a:r>
              <a:rPr lang="cs-CZ" dirty="0" smtClean="0"/>
              <a:t>elektroinstalace, další </a:t>
            </a:r>
            <a:r>
              <a:rPr lang="cs-CZ" dirty="0"/>
              <a:t>rozvody kterými je objekt vybaven</a:t>
            </a:r>
          </a:p>
          <a:p>
            <a:pPr lvl="1"/>
            <a:r>
              <a:rPr lang="cs-CZ" dirty="0" smtClean="0"/>
              <a:t>komíny </a:t>
            </a:r>
            <a:r>
              <a:rPr lang="cs-CZ" dirty="0"/>
              <a:t>a sopouchy</a:t>
            </a:r>
          </a:p>
          <a:p>
            <a:pPr lvl="1"/>
            <a:r>
              <a:rPr lang="cs-CZ" dirty="0" smtClean="0"/>
              <a:t>kamerové </a:t>
            </a:r>
            <a:r>
              <a:rPr lang="cs-CZ" dirty="0"/>
              <a:t>snímkování kanalizačních stok</a:t>
            </a:r>
          </a:p>
          <a:p>
            <a:pPr lvl="1"/>
            <a:r>
              <a:rPr lang="cs-CZ" dirty="0" smtClean="0"/>
              <a:t>odvětrávací </a:t>
            </a:r>
            <a:r>
              <a:rPr lang="cs-CZ" dirty="0"/>
              <a:t>systémy</a:t>
            </a:r>
          </a:p>
          <a:p>
            <a:r>
              <a:rPr lang="cs-CZ" dirty="0"/>
              <a:t>Průzkumy materiálů, technologických postupů a prostředí</a:t>
            </a:r>
          </a:p>
          <a:p>
            <a:pPr lvl="1"/>
            <a:r>
              <a:rPr lang="cs-CZ" dirty="0" smtClean="0"/>
              <a:t>laboratorní </a:t>
            </a:r>
            <a:r>
              <a:rPr lang="cs-CZ" dirty="0"/>
              <a:t>zkoušky únosnosti materiálů (dřevo, kámen, beton aj</a:t>
            </a:r>
            <a:r>
              <a:rPr lang="cs-CZ" dirty="0" smtClean="0"/>
              <a:t>.) nebo </a:t>
            </a:r>
            <a:r>
              <a:rPr lang="cs-CZ" dirty="0"/>
              <a:t>posouzení nedestruktivní metodou na místě</a:t>
            </a:r>
          </a:p>
          <a:p>
            <a:pPr lvl="1"/>
            <a:r>
              <a:rPr lang="cs-CZ" dirty="0" smtClean="0"/>
              <a:t>posouzení </a:t>
            </a:r>
            <a:r>
              <a:rPr lang="cs-CZ" dirty="0"/>
              <a:t>vlhkostních poměrů</a:t>
            </a:r>
          </a:p>
          <a:p>
            <a:pPr lvl="1"/>
            <a:r>
              <a:rPr lang="cs-CZ" dirty="0" smtClean="0"/>
              <a:t>průzkum </a:t>
            </a:r>
            <a:r>
              <a:rPr lang="cs-CZ" dirty="0"/>
              <a:t>a posouzení krovů a dřevěných konstrukcí a </a:t>
            </a:r>
            <a:r>
              <a:rPr lang="cs-CZ" dirty="0" smtClean="0"/>
              <a:t>podlah, fytopatologický </a:t>
            </a:r>
            <a:r>
              <a:rPr lang="cs-CZ" dirty="0"/>
              <a:t>průzkum</a:t>
            </a:r>
          </a:p>
          <a:p>
            <a:pPr lvl="1"/>
            <a:r>
              <a:rPr lang="cs-CZ" dirty="0" smtClean="0"/>
              <a:t>průzkumy </a:t>
            </a:r>
            <a:r>
              <a:rPr lang="cs-CZ" dirty="0"/>
              <a:t>omítek (vnějších, vnitřních výmaleb), laboratorní </a:t>
            </a:r>
            <a:r>
              <a:rPr lang="cs-CZ" dirty="0" smtClean="0"/>
              <a:t>zkoušky a </a:t>
            </a:r>
            <a:r>
              <a:rPr lang="cs-CZ" dirty="0"/>
              <a:t>vyhodnocení odebraných vzorků</a:t>
            </a:r>
          </a:p>
          <a:p>
            <a:pPr lvl="1"/>
            <a:r>
              <a:rPr lang="cs-CZ" dirty="0" smtClean="0"/>
              <a:t>průzkum </a:t>
            </a:r>
            <a:r>
              <a:rPr lang="cs-CZ" dirty="0"/>
              <a:t>kamenických prvků</a:t>
            </a:r>
          </a:p>
          <a:p>
            <a:pPr lvl="1"/>
            <a:r>
              <a:rPr lang="cs-CZ" dirty="0" smtClean="0"/>
              <a:t>průzkumy </a:t>
            </a:r>
            <a:r>
              <a:rPr lang="cs-CZ" dirty="0"/>
              <a:t>výplní otvorů, oken a dveří</a:t>
            </a:r>
          </a:p>
          <a:p>
            <a:pPr lvl="1"/>
            <a:r>
              <a:rPr lang="cs-CZ" dirty="0" smtClean="0"/>
              <a:t>průzkumy </a:t>
            </a:r>
            <a:r>
              <a:rPr lang="cs-CZ" dirty="0"/>
              <a:t>výmaleb, sochařské výzdoby a uměleckých děl</a:t>
            </a:r>
          </a:p>
          <a:p>
            <a:pPr lvl="1"/>
            <a:r>
              <a:rPr lang="cs-CZ" dirty="0" smtClean="0"/>
              <a:t>průzkumy </a:t>
            </a:r>
            <a:r>
              <a:rPr lang="cs-CZ" dirty="0"/>
              <a:t>vlivu okolního </a:t>
            </a:r>
            <a:r>
              <a:rPr lang="cs-CZ" dirty="0" smtClean="0"/>
              <a:t>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7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stávajícího stavu objektu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0979" r="21733" b="18082"/>
          <a:stretch/>
        </p:blipFill>
        <p:spPr bwMode="auto">
          <a:xfrm>
            <a:off x="107504" y="1556792"/>
            <a:ext cx="563503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t="43906" r="38778" b="12937"/>
          <a:stretch/>
        </p:blipFill>
        <p:spPr bwMode="auto">
          <a:xfrm>
            <a:off x="5940152" y="1556792"/>
            <a:ext cx="2992583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3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Zaměření </a:t>
            </a:r>
            <a:r>
              <a:rPr lang="cs-CZ" dirty="0" smtClean="0"/>
              <a:t>výplně otvorů – okna, dveře, kování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t="46953" r="23864" b="13487"/>
          <a:stretch/>
        </p:blipFill>
        <p:spPr bwMode="auto">
          <a:xfrm>
            <a:off x="5508104" y="4077072"/>
            <a:ext cx="3393474" cy="25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t="32517" r="23295" b="23926"/>
          <a:stretch/>
        </p:blipFill>
        <p:spPr bwMode="auto">
          <a:xfrm>
            <a:off x="5508104" y="1268760"/>
            <a:ext cx="3427901" cy="25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29258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ochrany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Národní park (NP)</a:t>
            </a:r>
          </a:p>
          <a:p>
            <a:r>
              <a:rPr lang="cs-CZ" dirty="0" smtClean="0"/>
              <a:t>Chráněná krajinná oblast (CHKO)</a:t>
            </a:r>
          </a:p>
          <a:p>
            <a:r>
              <a:rPr lang="cs-CZ" dirty="0" smtClean="0"/>
              <a:t>Přírodní park</a:t>
            </a:r>
          </a:p>
          <a:p>
            <a:endParaRPr lang="cs-CZ" dirty="0"/>
          </a:p>
          <a:p>
            <a:r>
              <a:rPr lang="cs-CZ" dirty="0" smtClean="0"/>
              <a:t>Národní přírodní památka</a:t>
            </a:r>
          </a:p>
          <a:p>
            <a:r>
              <a:rPr lang="cs-CZ" dirty="0" smtClean="0"/>
              <a:t>Přírodní památka</a:t>
            </a:r>
          </a:p>
          <a:p>
            <a:endParaRPr lang="cs-CZ" dirty="0"/>
          </a:p>
          <a:p>
            <a:r>
              <a:rPr lang="cs-CZ" dirty="0" smtClean="0"/>
              <a:t>Národní přírodní rezervace</a:t>
            </a:r>
          </a:p>
          <a:p>
            <a:r>
              <a:rPr lang="cs-CZ" dirty="0" smtClean="0"/>
              <a:t>Přírodní rezervace</a:t>
            </a:r>
          </a:p>
          <a:p>
            <a:endParaRPr lang="cs-CZ" dirty="0"/>
          </a:p>
          <a:p>
            <a:r>
              <a:rPr lang="cs-CZ" dirty="0" smtClean="0"/>
              <a:t>Památný strom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068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Koncepce zásahu do historicky cenného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Obnova x stavba nového objektu</a:t>
            </a:r>
          </a:p>
          <a:p>
            <a:pPr lvl="1"/>
            <a:r>
              <a:rPr lang="cs-CZ" dirty="0" smtClean="0"/>
              <a:t>Jde o projekt jiného architekta či projektanta</a:t>
            </a:r>
          </a:p>
          <a:p>
            <a:pPr lvl="1"/>
            <a:r>
              <a:rPr lang="cs-CZ" dirty="0" smtClean="0"/>
              <a:t>Odlišné představy, vize, cíle</a:t>
            </a:r>
          </a:p>
          <a:p>
            <a:pPr lvl="1"/>
            <a:r>
              <a:rPr lang="cs-CZ" dirty="0" smtClean="0"/>
              <a:t>Vstup do autorské tvorby někoho jiného</a:t>
            </a:r>
          </a:p>
          <a:p>
            <a:pPr lvl="2"/>
            <a:r>
              <a:rPr lang="cs-CZ" sz="2200" dirty="0"/>
              <a:t>Obnova pražského hradu J. </a:t>
            </a:r>
            <a:r>
              <a:rPr lang="cs-CZ" sz="2200" dirty="0" smtClean="0"/>
              <a:t> </a:t>
            </a:r>
            <a:r>
              <a:rPr lang="cs-CZ" sz="2200" dirty="0" err="1" smtClean="0"/>
              <a:t>Plečnikem</a:t>
            </a:r>
            <a:r>
              <a:rPr lang="cs-CZ" sz="2200" dirty="0" smtClean="0"/>
              <a:t> </a:t>
            </a:r>
            <a:r>
              <a:rPr lang="cs-CZ" sz="2200" dirty="0"/>
              <a:t>v období let 1920-1934</a:t>
            </a:r>
          </a:p>
          <a:p>
            <a:pPr lvl="2"/>
            <a:r>
              <a:rPr lang="cs-CZ" sz="2200" dirty="0"/>
              <a:t>Obnova objektu Malostranské besedy v Praze, </a:t>
            </a:r>
            <a:r>
              <a:rPr lang="cs-CZ" sz="2200" dirty="0" smtClean="0"/>
              <a:t>2006-9, </a:t>
            </a:r>
            <a:r>
              <a:rPr lang="cs-CZ" sz="2200" dirty="0"/>
              <a:t>Atelier </a:t>
            </a:r>
            <a:r>
              <a:rPr lang="cs-CZ" sz="2200" dirty="0" err="1"/>
              <a:t>Kava</a:t>
            </a:r>
            <a:r>
              <a:rPr lang="cs-CZ" sz="2200" dirty="0"/>
              <a:t> (</a:t>
            </a:r>
            <a:r>
              <a:rPr lang="cs-CZ" sz="2200" dirty="0" smtClean="0"/>
              <a:t>arch. Jan </a:t>
            </a:r>
            <a:r>
              <a:rPr lang="cs-CZ" sz="2200" dirty="0"/>
              <a:t>Karásek</a:t>
            </a:r>
            <a:r>
              <a:rPr lang="cs-CZ" sz="2200" dirty="0" smtClean="0"/>
              <a:t>)</a:t>
            </a:r>
          </a:p>
          <a:p>
            <a:pPr lvl="3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atelierkava.cz/post/48519134511/rekonstrukce-malostransk%C3%A9-besedy-praha-1-team</a:t>
            </a:r>
            <a:endParaRPr lang="cs-CZ" dirty="0" smtClean="0"/>
          </a:p>
          <a:p>
            <a:pPr lvl="2"/>
            <a:r>
              <a:rPr lang="cs-CZ" sz="2200" dirty="0"/>
              <a:t>Obnova zámeckého komplexu v Českém Krumlově 2008-10</a:t>
            </a:r>
          </a:p>
          <a:p>
            <a:pPr lvl="2"/>
            <a:r>
              <a:rPr lang="cs-CZ" sz="2200" dirty="0" smtClean="0"/>
              <a:t>Arcidiecézní </a:t>
            </a:r>
            <a:r>
              <a:rPr lang="cs-CZ" sz="2200" dirty="0"/>
              <a:t>muzeum v Olomouci, realizace 2000-2006, autoři návrhu – HŠH architekti (arch. P. Hájek, T. </a:t>
            </a:r>
            <a:r>
              <a:rPr lang="cs-CZ" sz="2200" dirty="0" err="1"/>
              <a:t>Hradečný</a:t>
            </a:r>
            <a:r>
              <a:rPr lang="cs-CZ" sz="2200" dirty="0"/>
              <a:t>, J. </a:t>
            </a:r>
            <a:r>
              <a:rPr lang="cs-CZ" sz="2200" dirty="0" err="1"/>
              <a:t>Šébka</a:t>
            </a:r>
            <a:r>
              <a:rPr lang="cs-CZ" sz="2200" dirty="0" smtClean="0"/>
              <a:t>)</a:t>
            </a:r>
          </a:p>
          <a:p>
            <a:pPr lvl="3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www.hsharchitekti.cz/index.php?lang=cs&amp;page=project&amp;name=arcidiecezni-muzeum-v-olomouci</a:t>
            </a:r>
            <a:endParaRPr lang="cs-CZ" dirty="0" smtClean="0"/>
          </a:p>
          <a:p>
            <a:pPr lvl="2"/>
            <a:r>
              <a:rPr lang="cs-CZ" sz="2200" dirty="0" smtClean="0"/>
              <a:t>Obnova </a:t>
            </a:r>
            <a:r>
              <a:rPr lang="cs-CZ" sz="2200" dirty="0"/>
              <a:t>Jurkovičovy vily v Brně 2009-2010, TRANSAT architekti (arch. P.  Všetečka, </a:t>
            </a:r>
            <a:r>
              <a:rPr lang="cs-CZ" sz="2200" dirty="0" smtClean="0"/>
              <a:t>R. </a:t>
            </a:r>
            <a:r>
              <a:rPr lang="cs-CZ" sz="2200" dirty="0"/>
              <a:t>Václavík, K. Menšík, </a:t>
            </a:r>
            <a:r>
              <a:rPr lang="cs-CZ" sz="2200" dirty="0" smtClean="0"/>
              <a:t>A. </a:t>
            </a:r>
            <a:r>
              <a:rPr lang="cs-CZ" sz="2200" dirty="0"/>
              <a:t>Všetečková</a:t>
            </a:r>
            <a:r>
              <a:rPr lang="cs-CZ" sz="2200" dirty="0" smtClean="0"/>
              <a:t>)</a:t>
            </a:r>
          </a:p>
          <a:p>
            <a:pPr lvl="3"/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www.transat.cz/obnova_jurkovicovy_vily-centrum_dusana_samo_jurkovice.php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Zásady pro obnovu památky, podporující </a:t>
            </a:r>
            <a:r>
              <a:rPr lang="cs-CZ" dirty="0" smtClean="0"/>
              <a:t>zachování kulturních </a:t>
            </a:r>
            <a:r>
              <a:rPr lang="cs-CZ" dirty="0"/>
              <a:t>hodnot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Dbát na smysluplnost a významově adekvátní využití </a:t>
            </a:r>
            <a:r>
              <a:rPr lang="cs-CZ" dirty="0" smtClean="0"/>
              <a:t>památky</a:t>
            </a:r>
            <a:endParaRPr lang="cs-CZ" dirty="0"/>
          </a:p>
          <a:p>
            <a:pPr algn="just"/>
            <a:r>
              <a:rPr lang="cs-CZ" dirty="0" smtClean="0"/>
              <a:t>Zachovat</a:t>
            </a:r>
            <a:r>
              <a:rPr lang="cs-CZ" dirty="0"/>
              <a:t>, případně umocnit </a:t>
            </a:r>
            <a:r>
              <a:rPr lang="cs-CZ" b="1" dirty="0"/>
              <a:t>kontext prostředí objektu</a:t>
            </a:r>
            <a:r>
              <a:rPr lang="cs-CZ" dirty="0"/>
              <a:t>, prostorové </a:t>
            </a:r>
            <a:r>
              <a:rPr lang="cs-CZ" dirty="0" smtClean="0"/>
              <a:t>struktury</a:t>
            </a:r>
            <a:endParaRPr lang="cs-CZ" dirty="0"/>
          </a:p>
          <a:p>
            <a:pPr algn="just"/>
            <a:r>
              <a:rPr lang="cs-CZ" dirty="0" smtClean="0"/>
              <a:t>Architektonické </a:t>
            </a:r>
            <a:r>
              <a:rPr lang="cs-CZ" dirty="0"/>
              <a:t>řešení vytvářet s důrazem na </a:t>
            </a:r>
            <a:r>
              <a:rPr lang="cs-CZ" b="1" dirty="0"/>
              <a:t>historickou hodnotu</a:t>
            </a:r>
            <a:r>
              <a:rPr lang="cs-CZ" dirty="0"/>
              <a:t>, </a:t>
            </a:r>
            <a:r>
              <a:rPr lang="cs-CZ" dirty="0" smtClean="0"/>
              <a:t>slohovou čistotu</a:t>
            </a:r>
            <a:r>
              <a:rPr lang="cs-CZ" dirty="0"/>
              <a:t>, dispoziční vazby a </a:t>
            </a:r>
            <a:r>
              <a:rPr lang="cs-CZ" b="1" dirty="0"/>
              <a:t>autenticitu </a:t>
            </a:r>
            <a:r>
              <a:rPr lang="cs-CZ" b="1" dirty="0" smtClean="0"/>
              <a:t>památky</a:t>
            </a:r>
            <a:endParaRPr lang="cs-CZ" b="1" dirty="0"/>
          </a:p>
          <a:p>
            <a:pPr algn="just"/>
            <a:r>
              <a:rPr lang="cs-CZ" dirty="0" smtClean="0"/>
              <a:t>Zvážit </a:t>
            </a:r>
            <a:r>
              <a:rPr lang="cs-CZ" dirty="0"/>
              <a:t>charakter stavebních změn a jejich </a:t>
            </a:r>
            <a:r>
              <a:rPr lang="cs-CZ" dirty="0" smtClean="0"/>
              <a:t>rozsah</a:t>
            </a:r>
            <a:endParaRPr lang="cs-CZ" dirty="0"/>
          </a:p>
          <a:p>
            <a:pPr algn="just"/>
            <a:r>
              <a:rPr lang="cs-CZ" dirty="0" smtClean="0"/>
              <a:t>Zvolit </a:t>
            </a:r>
            <a:r>
              <a:rPr lang="cs-CZ" dirty="0"/>
              <a:t>odpovídající použití materiálů, technologických postupů a </a:t>
            </a:r>
            <a:r>
              <a:rPr lang="cs-CZ" dirty="0" smtClean="0"/>
              <a:t>metod zachovávajících </a:t>
            </a:r>
            <a:r>
              <a:rPr lang="cs-CZ" dirty="0"/>
              <a:t>historické konstrukce a konstrukční podstatu </a:t>
            </a:r>
            <a:r>
              <a:rPr lang="cs-CZ" dirty="0" smtClean="0"/>
              <a:t>stavby</a:t>
            </a:r>
            <a:endParaRPr lang="cs-CZ" dirty="0"/>
          </a:p>
          <a:p>
            <a:pPr algn="just"/>
            <a:r>
              <a:rPr lang="cs-CZ" dirty="0" smtClean="0"/>
              <a:t>Oprostit </a:t>
            </a:r>
            <a:r>
              <a:rPr lang="cs-CZ" dirty="0"/>
              <a:t>se od </a:t>
            </a:r>
            <a:r>
              <a:rPr lang="cs-CZ" b="1" dirty="0"/>
              <a:t>„nezdravé“ kreativity </a:t>
            </a:r>
            <a:r>
              <a:rPr lang="cs-CZ" dirty="0" smtClean="0"/>
              <a:t>zásahu</a:t>
            </a:r>
          </a:p>
          <a:p>
            <a:pPr algn="just"/>
            <a:r>
              <a:rPr lang="pl-PL" dirty="0" smtClean="0"/>
              <a:t>Respektovat </a:t>
            </a:r>
            <a:r>
              <a:rPr lang="pl-PL" dirty="0"/>
              <a:t>autora </a:t>
            </a:r>
            <a:r>
              <a:rPr lang="pl-PL" dirty="0" smtClean="0"/>
              <a:t>stavby</a:t>
            </a:r>
            <a:endParaRPr lang="pl-PL" dirty="0"/>
          </a:p>
          <a:p>
            <a:pPr algn="just"/>
            <a:r>
              <a:rPr lang="cs-CZ" dirty="0" smtClean="0"/>
              <a:t>Zvážit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stanovit</a:t>
            </a:r>
            <a:r>
              <a:rPr lang="en-US" dirty="0"/>
              <a:t> </a:t>
            </a:r>
            <a:r>
              <a:rPr lang="en-US" dirty="0" err="1"/>
              <a:t>limity</a:t>
            </a:r>
            <a:r>
              <a:rPr lang="en-US" dirty="0"/>
              <a:t> </a:t>
            </a:r>
            <a:r>
              <a:rPr lang="en-US" dirty="0" err="1"/>
              <a:t>technického</a:t>
            </a:r>
            <a:r>
              <a:rPr lang="en-US" dirty="0"/>
              <a:t> </a:t>
            </a:r>
            <a:r>
              <a:rPr lang="en-US" dirty="0" err="1"/>
              <a:t>vybavení</a:t>
            </a:r>
            <a:r>
              <a:rPr lang="en-US" dirty="0"/>
              <a:t> </a:t>
            </a:r>
            <a:r>
              <a:rPr lang="en-US" dirty="0" err="1"/>
              <a:t>nenarušující</a:t>
            </a:r>
            <a:r>
              <a:rPr lang="en-US" dirty="0"/>
              <a:t> </a:t>
            </a:r>
            <a:r>
              <a:rPr lang="en-US" dirty="0" err="1" smtClean="0"/>
              <a:t>historickou</a:t>
            </a:r>
            <a:r>
              <a:rPr lang="cs-CZ" dirty="0" smtClean="0"/>
              <a:t> podstatu stavby</a:t>
            </a:r>
            <a:endParaRPr lang="cs-CZ" dirty="0"/>
          </a:p>
          <a:p>
            <a:pPr algn="just"/>
            <a:r>
              <a:rPr lang="cs-CZ" dirty="0" smtClean="0"/>
              <a:t>Ověřit </a:t>
            </a:r>
            <a:r>
              <a:rPr lang="cs-CZ" dirty="0"/>
              <a:t>adekvátní energetickou a ekonomickou náročnost </a:t>
            </a:r>
            <a:r>
              <a:rPr lang="cs-CZ" dirty="0" smtClean="0"/>
              <a:t>stavby</a:t>
            </a:r>
            <a:endParaRPr lang="cs-CZ" dirty="0"/>
          </a:p>
          <a:p>
            <a:pPr algn="just"/>
            <a:r>
              <a:rPr lang="cs-CZ" dirty="0" smtClean="0"/>
              <a:t>Dbát </a:t>
            </a:r>
            <a:r>
              <a:rPr lang="cs-CZ" dirty="0"/>
              <a:t>na odpovídající postupy provádění stavebních prací vycházející </a:t>
            </a:r>
            <a:r>
              <a:rPr lang="cs-CZ" dirty="0" smtClean="0"/>
              <a:t>ze stavebně </a:t>
            </a:r>
            <a:r>
              <a:rPr lang="cs-CZ" dirty="0"/>
              <a:t>technického a statického stavu objektu, </a:t>
            </a:r>
            <a:r>
              <a:rPr lang="cs-CZ" dirty="0" smtClean="0"/>
              <a:t>umělecko-historické hodnoty </a:t>
            </a:r>
            <a:r>
              <a:rPr lang="cs-CZ" dirty="0"/>
              <a:t>a prostředí, ve kterém se objekt </a:t>
            </a:r>
            <a:r>
              <a:rPr lang="cs-CZ" dirty="0" smtClean="0"/>
              <a:t>nachází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pro obnovu vycházející ze zásad</a:t>
            </a:r>
            <a:br>
              <a:rPr lang="cs-CZ" dirty="0"/>
            </a:br>
            <a:r>
              <a:rPr lang="cs-CZ" dirty="0"/>
              <a:t>památkové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 algn="just"/>
            <a:r>
              <a:rPr lang="cs-CZ" dirty="0"/>
              <a:t>Památková péče je soubor opatření vedoucích k zachování památky </a:t>
            </a:r>
            <a:r>
              <a:rPr lang="cs-CZ" dirty="0" smtClean="0"/>
              <a:t>a prodloužení </a:t>
            </a:r>
            <a:r>
              <a:rPr lang="cs-CZ" dirty="0"/>
              <a:t>její </a:t>
            </a:r>
            <a:r>
              <a:rPr lang="cs-CZ" dirty="0" smtClean="0"/>
              <a:t>životnosti</a:t>
            </a:r>
          </a:p>
          <a:p>
            <a:pPr algn="just"/>
            <a:r>
              <a:rPr lang="cs-CZ" dirty="0"/>
              <a:t>Metody </a:t>
            </a:r>
            <a:r>
              <a:rPr lang="cs-CZ" dirty="0" smtClean="0"/>
              <a:t>historické</a:t>
            </a:r>
          </a:p>
          <a:p>
            <a:pPr lvl="1" algn="just"/>
            <a:r>
              <a:rPr lang="sv-SE" dirty="0"/>
              <a:t>puristická metoda (19. stol.- J. Mocker</a:t>
            </a:r>
            <a:r>
              <a:rPr lang="sv-SE" dirty="0" smtClean="0"/>
              <a:t>)</a:t>
            </a:r>
            <a:endParaRPr lang="cs-CZ" dirty="0" smtClean="0"/>
          </a:p>
          <a:p>
            <a:pPr lvl="2" algn="just"/>
            <a:r>
              <a:rPr lang="cs-CZ" dirty="0"/>
              <a:t>historický význam objektu, </a:t>
            </a:r>
            <a:r>
              <a:rPr lang="cs-CZ" dirty="0" smtClean="0"/>
              <a:t>slohová čistota, </a:t>
            </a:r>
            <a:r>
              <a:rPr lang="cs-CZ" dirty="0"/>
              <a:t>původní </a:t>
            </a:r>
            <a:r>
              <a:rPr lang="cs-CZ" dirty="0" smtClean="0"/>
              <a:t>dojem</a:t>
            </a:r>
          </a:p>
          <a:p>
            <a:pPr lvl="2" algn="just"/>
            <a:r>
              <a:rPr lang="cs-CZ" sz="2200" i="1" dirty="0" smtClean="0"/>
              <a:t>Příklady: </a:t>
            </a:r>
            <a:r>
              <a:rPr lang="cs-CZ" sz="2200" i="1" dirty="0"/>
              <a:t>obnova chrámu sv. Barbory, J. </a:t>
            </a:r>
            <a:r>
              <a:rPr lang="cs-CZ" sz="2200" i="1" dirty="0" err="1"/>
              <a:t>Mocker</a:t>
            </a:r>
            <a:r>
              <a:rPr lang="cs-CZ" sz="2200" i="1" dirty="0"/>
              <a:t> , L. </a:t>
            </a:r>
            <a:r>
              <a:rPr lang="cs-CZ" sz="2200" i="1" dirty="0" err="1"/>
              <a:t>Lábler</a:t>
            </a:r>
            <a:r>
              <a:rPr lang="cs-CZ" sz="2200" i="1" dirty="0"/>
              <a:t> </a:t>
            </a:r>
            <a:r>
              <a:rPr lang="cs-CZ" sz="2200" i="1" dirty="0" smtClean="0"/>
              <a:t>1884-1905; obnova </a:t>
            </a:r>
            <a:r>
              <a:rPr lang="cs-CZ" sz="2200" i="1" dirty="0"/>
              <a:t>hradu Karlštejn, J </a:t>
            </a:r>
            <a:r>
              <a:rPr lang="cs-CZ" sz="2200" i="1" dirty="0" err="1"/>
              <a:t>Mocker</a:t>
            </a:r>
            <a:r>
              <a:rPr lang="cs-CZ" sz="2200" i="1" dirty="0"/>
              <a:t> 1887-1890</a:t>
            </a:r>
            <a:r>
              <a:rPr lang="cs-CZ" sz="2200" b="1" i="1" dirty="0"/>
              <a:t>; </a:t>
            </a:r>
            <a:r>
              <a:rPr lang="cs-CZ" sz="2200" i="1" dirty="0"/>
              <a:t>úpravy v chrámu </a:t>
            </a:r>
            <a:r>
              <a:rPr lang="cs-CZ" sz="2200" i="1" dirty="0" smtClean="0"/>
              <a:t>sv. Bartoloměje </a:t>
            </a:r>
            <a:r>
              <a:rPr lang="cs-CZ" sz="2200" i="1" dirty="0"/>
              <a:t>v Plzni, J. </a:t>
            </a:r>
            <a:r>
              <a:rPr lang="cs-CZ" sz="2200" i="1" dirty="0" err="1"/>
              <a:t>Mocker</a:t>
            </a:r>
            <a:r>
              <a:rPr lang="cs-CZ" sz="2200" i="1" dirty="0"/>
              <a:t> </a:t>
            </a:r>
            <a:r>
              <a:rPr lang="cs-CZ" sz="2200" i="1" dirty="0" smtClean="0"/>
              <a:t>1879-83</a:t>
            </a:r>
          </a:p>
          <a:p>
            <a:pPr lvl="1" algn="just"/>
            <a:r>
              <a:rPr lang="en-US" dirty="0" err="1"/>
              <a:t>vědecká</a:t>
            </a:r>
            <a:r>
              <a:rPr lang="en-US" dirty="0"/>
              <a:t> </a:t>
            </a:r>
            <a:r>
              <a:rPr lang="en-US" dirty="0" err="1"/>
              <a:t>restaurace</a:t>
            </a:r>
            <a:r>
              <a:rPr lang="en-US" dirty="0"/>
              <a:t> (2. pol. 19. </a:t>
            </a:r>
            <a:r>
              <a:rPr lang="en-US" dirty="0" err="1"/>
              <a:t>stol</a:t>
            </a:r>
            <a:r>
              <a:rPr lang="en-US" dirty="0"/>
              <a:t>., 1. pol. 20. </a:t>
            </a:r>
            <a:r>
              <a:rPr lang="en-US" dirty="0" err="1"/>
              <a:t>stol</a:t>
            </a:r>
            <a:r>
              <a:rPr lang="en-US" dirty="0"/>
              <a:t>. .- Z. Wirth</a:t>
            </a:r>
            <a:r>
              <a:rPr lang="en-US" dirty="0" smtClean="0"/>
              <a:t>)</a:t>
            </a:r>
            <a:endParaRPr lang="cs-CZ" dirty="0" smtClean="0"/>
          </a:p>
          <a:p>
            <a:pPr lvl="2" algn="just"/>
            <a:r>
              <a:rPr lang="cs-CZ" sz="2200" dirty="0" smtClean="0"/>
              <a:t>umělecká hodnota díla, nutnost </a:t>
            </a:r>
            <a:r>
              <a:rPr lang="cs-CZ" sz="2200" dirty="0"/>
              <a:t>jejího uchování podle </a:t>
            </a:r>
            <a:r>
              <a:rPr lang="cs-CZ" sz="2200" dirty="0" smtClean="0"/>
              <a:t>přesného </a:t>
            </a:r>
            <a:r>
              <a:rPr lang="pl-PL" sz="2200" dirty="0" smtClean="0"/>
              <a:t>zjištění </a:t>
            </a:r>
            <a:r>
              <a:rPr lang="pl-PL" sz="2200" dirty="0"/>
              <a:t>a v dochovaných </a:t>
            </a:r>
            <a:r>
              <a:rPr lang="pl-PL" sz="2200" dirty="0" smtClean="0"/>
              <a:t>podrobnostech</a:t>
            </a:r>
            <a:endParaRPr lang="pl-PL" sz="2200" dirty="0"/>
          </a:p>
          <a:p>
            <a:pPr lvl="2" algn="just"/>
            <a:r>
              <a:rPr lang="cs-CZ" sz="2200" i="1" dirty="0"/>
              <a:t>Příklad: obnova Vlašského dvora v Kutné Hoře 1893-1898 a gotické </a:t>
            </a:r>
            <a:r>
              <a:rPr lang="cs-CZ" sz="2200" i="1" dirty="0" smtClean="0"/>
              <a:t>kašny 1887-90</a:t>
            </a:r>
            <a:r>
              <a:rPr lang="cs-CZ" sz="2200" i="1" dirty="0"/>
              <a:t>, </a:t>
            </a:r>
            <a:r>
              <a:rPr lang="cs-CZ" sz="2200" i="1" dirty="0" smtClean="0"/>
              <a:t>L . </a:t>
            </a:r>
            <a:r>
              <a:rPr lang="cs-CZ" sz="2200" i="1" dirty="0" err="1" smtClean="0"/>
              <a:t>Lábler</a:t>
            </a:r>
            <a:endParaRPr lang="cs-CZ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pro obnovu vycházející ze zásad</a:t>
            </a:r>
            <a:br>
              <a:rPr lang="cs-CZ" dirty="0"/>
            </a:br>
            <a:r>
              <a:rPr lang="cs-CZ" dirty="0"/>
              <a:t>památkové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Metody historické</a:t>
            </a:r>
          </a:p>
          <a:p>
            <a:pPr lvl="1"/>
            <a:r>
              <a:rPr lang="cs-CZ" dirty="0"/>
              <a:t>konzervace</a:t>
            </a:r>
            <a:r>
              <a:rPr lang="cs-CZ" b="1" dirty="0"/>
              <a:t> </a:t>
            </a:r>
            <a:r>
              <a:rPr lang="cs-CZ" dirty="0"/>
              <a:t>- A. </a:t>
            </a:r>
            <a:r>
              <a:rPr lang="cs-CZ" dirty="0" err="1"/>
              <a:t>Riegl</a:t>
            </a:r>
            <a:r>
              <a:rPr lang="cs-CZ" dirty="0"/>
              <a:t> (2. pol. 19. stol</a:t>
            </a:r>
            <a:r>
              <a:rPr lang="cs-CZ" dirty="0" smtClean="0"/>
              <a:t>.)</a:t>
            </a:r>
          </a:p>
          <a:p>
            <a:pPr lvl="2"/>
            <a:r>
              <a:rPr lang="cs-CZ" dirty="0"/>
              <a:t>význam hodnoty </a:t>
            </a:r>
            <a:r>
              <a:rPr lang="cs-CZ" dirty="0" smtClean="0"/>
              <a:t>stáří</a:t>
            </a:r>
          </a:p>
          <a:p>
            <a:pPr lvl="2"/>
            <a:r>
              <a:rPr lang="cs-CZ" dirty="0"/>
              <a:t>Max </a:t>
            </a:r>
            <a:r>
              <a:rPr lang="cs-CZ" dirty="0" smtClean="0"/>
              <a:t>Dvořák</a:t>
            </a:r>
          </a:p>
          <a:p>
            <a:pPr lvl="1"/>
            <a:r>
              <a:rPr lang="cs-CZ" dirty="0"/>
              <a:t>asanace (přelom 19. a 20. století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soubor opatření vedoucí ke zlepšení stavu </a:t>
            </a:r>
            <a:r>
              <a:rPr lang="cs-CZ" dirty="0" smtClean="0"/>
              <a:t>objektu/lokality</a:t>
            </a:r>
          </a:p>
          <a:p>
            <a:pPr lvl="2"/>
            <a:r>
              <a:rPr lang="cs-CZ" i="1" dirty="0"/>
              <a:t>Příklad: Pražská asanace Josefova a části Starého města </a:t>
            </a:r>
            <a:r>
              <a:rPr lang="cs-CZ" i="1" dirty="0" smtClean="0"/>
              <a:t>pražského</a:t>
            </a:r>
          </a:p>
          <a:p>
            <a:pPr lvl="1"/>
            <a:r>
              <a:rPr lang="sv-SE" dirty="0"/>
              <a:t>analytická </a:t>
            </a:r>
            <a:r>
              <a:rPr lang="sv-SE" dirty="0" smtClean="0"/>
              <a:t>metoda</a:t>
            </a:r>
            <a:r>
              <a:rPr lang="cs-CZ" dirty="0" smtClean="0"/>
              <a:t> </a:t>
            </a:r>
            <a:r>
              <a:rPr lang="sv-SE" dirty="0" smtClean="0"/>
              <a:t>(1</a:t>
            </a:r>
            <a:r>
              <a:rPr lang="sv-SE" dirty="0"/>
              <a:t>. pol. 20. stol</a:t>
            </a:r>
            <a:r>
              <a:rPr lang="sv-SE" dirty="0" smtClean="0"/>
              <a:t>.)</a:t>
            </a:r>
            <a:endParaRPr lang="cs-CZ" dirty="0" smtClean="0"/>
          </a:p>
          <a:p>
            <a:pPr lvl="2" algn="just"/>
            <a:r>
              <a:rPr lang="cs-CZ" dirty="0"/>
              <a:t>přiznání všech </a:t>
            </a:r>
            <a:r>
              <a:rPr lang="cs-CZ" dirty="0" err="1"/>
              <a:t>přestavbových</a:t>
            </a:r>
            <a:r>
              <a:rPr lang="cs-CZ" dirty="0"/>
              <a:t> fází, jednotlivých nálezových situací </a:t>
            </a:r>
            <a:r>
              <a:rPr lang="cs-CZ" dirty="0" smtClean="0"/>
              <a:t>a prvků (interiérové výmalby)</a:t>
            </a:r>
          </a:p>
          <a:p>
            <a:pPr lvl="1" algn="just"/>
            <a:r>
              <a:rPr lang="cs-CZ" dirty="0"/>
              <a:t>syntetická metoda </a:t>
            </a:r>
            <a:r>
              <a:rPr lang="sv-SE" dirty="0"/>
              <a:t>– 30. léta 20. stol. (P. Janák</a:t>
            </a:r>
            <a:r>
              <a:rPr lang="sv-SE" dirty="0" smtClean="0"/>
              <a:t>)</a:t>
            </a:r>
            <a:endParaRPr lang="cs-CZ" dirty="0" smtClean="0"/>
          </a:p>
          <a:p>
            <a:pPr lvl="2" algn="just"/>
            <a:r>
              <a:rPr lang="cs-CZ" dirty="0"/>
              <a:t>ucelený estetický </a:t>
            </a:r>
            <a:r>
              <a:rPr lang="cs-CZ" dirty="0" smtClean="0"/>
              <a:t>výraz</a:t>
            </a:r>
          </a:p>
          <a:p>
            <a:pPr lvl="2" algn="just"/>
            <a:r>
              <a:rPr lang="cs-CZ" sz="2200" i="1" dirty="0"/>
              <a:t>Příklad: Praha, Pražský hrad, </a:t>
            </a:r>
            <a:r>
              <a:rPr lang="cs-CZ" sz="2200" i="1" dirty="0" smtClean="0"/>
              <a:t>J. </a:t>
            </a:r>
            <a:r>
              <a:rPr lang="cs-CZ" sz="2200" i="1" dirty="0" err="1"/>
              <a:t>Plečnik</a:t>
            </a:r>
            <a:r>
              <a:rPr lang="cs-CZ" sz="2200" i="1" dirty="0"/>
              <a:t> 1920-34; Praha, </a:t>
            </a:r>
            <a:r>
              <a:rPr lang="cs-CZ" sz="2200" i="1" dirty="0" smtClean="0"/>
              <a:t>obnova </a:t>
            </a:r>
            <a:r>
              <a:rPr lang="pt-BR" sz="2200" i="1" dirty="0" smtClean="0"/>
              <a:t>Černínského </a:t>
            </a:r>
            <a:r>
              <a:rPr lang="pt-BR" sz="2200" i="1" dirty="0"/>
              <a:t>paláce, P. Janák, </a:t>
            </a:r>
            <a:r>
              <a:rPr lang="pt-BR" sz="2200" i="1" dirty="0" smtClean="0"/>
              <a:t>1934-35</a:t>
            </a:r>
            <a:endParaRPr lang="cs-CZ" dirty="0"/>
          </a:p>
          <a:p>
            <a:pPr lvl="2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pro obnovu vycházející ze zásad</a:t>
            </a:r>
            <a:br>
              <a:rPr lang="cs-CZ" dirty="0"/>
            </a:br>
            <a:r>
              <a:rPr lang="cs-CZ" dirty="0"/>
              <a:t>památkové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800" dirty="0"/>
              <a:t>Metody používané od 2. pol. 20. stol.</a:t>
            </a:r>
          </a:p>
          <a:p>
            <a:pPr lvl="1" algn="just"/>
            <a:r>
              <a:rPr lang="cs-CZ" sz="2500" dirty="0"/>
              <a:t>Konzervace </a:t>
            </a:r>
            <a:r>
              <a:rPr lang="cs-CZ" sz="2500" dirty="0" smtClean="0"/>
              <a:t>objektu</a:t>
            </a:r>
          </a:p>
          <a:p>
            <a:pPr lvl="2" algn="just"/>
            <a:r>
              <a:rPr lang="cs-CZ" sz="2200" dirty="0" smtClean="0"/>
              <a:t>zachování </a:t>
            </a:r>
            <a:r>
              <a:rPr lang="cs-CZ" sz="2200" dirty="0"/>
              <a:t>a stabilizace stavu, </a:t>
            </a:r>
            <a:r>
              <a:rPr lang="cs-CZ" sz="2200" b="1" dirty="0"/>
              <a:t>prodloužení </a:t>
            </a:r>
            <a:r>
              <a:rPr lang="cs-CZ" sz="2200" b="1" dirty="0" smtClean="0"/>
              <a:t>životnosti</a:t>
            </a:r>
            <a:r>
              <a:rPr lang="cs-CZ" sz="2200" dirty="0" smtClean="0"/>
              <a:t> prostředky </a:t>
            </a:r>
            <a:r>
              <a:rPr lang="cs-CZ" sz="2200" dirty="0"/>
              <a:t>nenarušujícími dále dochovaný </a:t>
            </a:r>
            <a:r>
              <a:rPr lang="cs-CZ" sz="2200" dirty="0" smtClean="0"/>
              <a:t>stav</a:t>
            </a:r>
            <a:endParaRPr lang="cs-CZ" sz="2200" dirty="0"/>
          </a:p>
          <a:p>
            <a:pPr lvl="1" algn="just"/>
            <a:r>
              <a:rPr lang="cs-CZ" sz="2500" dirty="0" smtClean="0"/>
              <a:t>Konsolidace </a:t>
            </a:r>
            <a:r>
              <a:rPr lang="cs-CZ" sz="2500" dirty="0"/>
              <a:t>a </a:t>
            </a:r>
            <a:r>
              <a:rPr lang="cs-CZ" sz="2500" dirty="0" smtClean="0"/>
              <a:t>sanace</a:t>
            </a:r>
          </a:p>
          <a:p>
            <a:pPr lvl="2" algn="just"/>
            <a:r>
              <a:rPr lang="cs-CZ" sz="2200" dirty="0" smtClean="0"/>
              <a:t>technické </a:t>
            </a:r>
            <a:r>
              <a:rPr lang="cs-CZ" sz="2200" b="1" dirty="0"/>
              <a:t>zabezpečení proti </a:t>
            </a:r>
            <a:r>
              <a:rPr lang="cs-CZ" sz="2200" dirty="0"/>
              <a:t>dalšímu </a:t>
            </a:r>
            <a:r>
              <a:rPr lang="cs-CZ" sz="2200" b="1" dirty="0" smtClean="0"/>
              <a:t>narušování</a:t>
            </a:r>
            <a:r>
              <a:rPr lang="cs-CZ" sz="2200" dirty="0" smtClean="0"/>
              <a:t> objektu </a:t>
            </a:r>
            <a:r>
              <a:rPr lang="cs-CZ" sz="2200" dirty="0"/>
              <a:t>nebo jeho </a:t>
            </a:r>
            <a:r>
              <a:rPr lang="cs-CZ" sz="2200" dirty="0" smtClean="0"/>
              <a:t>částí</a:t>
            </a:r>
            <a:endParaRPr lang="cs-CZ" sz="2200" dirty="0"/>
          </a:p>
          <a:p>
            <a:pPr lvl="1" algn="just"/>
            <a:r>
              <a:rPr lang="cs-CZ" sz="2500" dirty="0" smtClean="0"/>
              <a:t>Obnova </a:t>
            </a:r>
            <a:r>
              <a:rPr lang="cs-CZ" sz="2500" dirty="0"/>
              <a:t>kulturní </a:t>
            </a:r>
            <a:r>
              <a:rPr lang="cs-CZ" sz="2500" dirty="0" smtClean="0"/>
              <a:t>památky, renovace </a:t>
            </a:r>
          </a:p>
          <a:p>
            <a:pPr lvl="2" algn="just"/>
            <a:r>
              <a:rPr lang="cs-CZ" sz="2200" dirty="0" smtClean="0"/>
              <a:t>uchování </a:t>
            </a:r>
            <a:r>
              <a:rPr lang="cs-CZ" sz="2200" dirty="0"/>
              <a:t>nebo </a:t>
            </a:r>
            <a:r>
              <a:rPr lang="cs-CZ" sz="2200" b="1" dirty="0"/>
              <a:t>navrácení vzhledu</a:t>
            </a:r>
            <a:r>
              <a:rPr lang="cs-CZ" sz="2200" dirty="0"/>
              <a:t>, </a:t>
            </a:r>
            <a:r>
              <a:rPr lang="cs-CZ" sz="2200" dirty="0" smtClean="0"/>
              <a:t>technické úrovně </a:t>
            </a:r>
            <a:r>
              <a:rPr lang="cs-CZ" sz="2200" dirty="0"/>
              <a:t>a funkce </a:t>
            </a:r>
            <a:r>
              <a:rPr lang="cs-CZ" sz="2200" dirty="0" smtClean="0"/>
              <a:t>objektu</a:t>
            </a:r>
            <a:endParaRPr lang="cs-CZ" sz="2200" dirty="0"/>
          </a:p>
          <a:p>
            <a:pPr lvl="1" algn="just"/>
            <a:r>
              <a:rPr lang="cs-CZ" sz="2500" dirty="0" smtClean="0"/>
              <a:t>Syntetická metoda</a:t>
            </a:r>
          </a:p>
          <a:p>
            <a:pPr lvl="2" algn="just"/>
            <a:r>
              <a:rPr lang="cs-CZ" sz="2200" dirty="0" smtClean="0"/>
              <a:t>pokud </a:t>
            </a:r>
            <a:r>
              <a:rPr lang="cs-CZ" sz="2200" dirty="0"/>
              <a:t>je termín používán v současnosti, jedná se </a:t>
            </a:r>
            <a:r>
              <a:rPr lang="cs-CZ" sz="2200" dirty="0" smtClean="0"/>
              <a:t>o přístup </a:t>
            </a:r>
            <a:r>
              <a:rPr lang="cs-CZ" sz="2200" dirty="0"/>
              <a:t>k obnově objektu jako celku včetně </a:t>
            </a:r>
            <a:r>
              <a:rPr lang="cs-CZ" sz="2200" b="1" dirty="0"/>
              <a:t>urbanistického </a:t>
            </a:r>
            <a:r>
              <a:rPr lang="cs-CZ" sz="2200" b="1" dirty="0" smtClean="0"/>
              <a:t>kontextu</a:t>
            </a:r>
            <a:endParaRPr lang="cs-CZ" sz="2200" b="1" dirty="0"/>
          </a:p>
          <a:p>
            <a:pPr lvl="1" algn="just"/>
            <a:r>
              <a:rPr lang="cs-CZ" sz="2500" dirty="0" smtClean="0"/>
              <a:t>Modernizace</a:t>
            </a:r>
          </a:p>
          <a:p>
            <a:pPr lvl="2" algn="just"/>
            <a:r>
              <a:rPr lang="cs-CZ" sz="2200" dirty="0" smtClean="0"/>
              <a:t>soubor </a:t>
            </a:r>
            <a:r>
              <a:rPr lang="cs-CZ" sz="2200" dirty="0"/>
              <a:t>úprav spojených s </a:t>
            </a:r>
            <a:r>
              <a:rPr lang="cs-CZ" sz="2200" b="1" dirty="0"/>
              <a:t>dispozičními úpravami</a:t>
            </a:r>
            <a:r>
              <a:rPr lang="cs-CZ" sz="2200" dirty="0"/>
              <a:t>, </a:t>
            </a:r>
            <a:r>
              <a:rPr lang="cs-CZ" sz="2200" dirty="0" smtClean="0"/>
              <a:t>novým technickým </a:t>
            </a:r>
            <a:r>
              <a:rPr lang="cs-CZ" sz="2200" dirty="0"/>
              <a:t>vybavením zlepšujícím kvalitu </a:t>
            </a:r>
            <a:r>
              <a:rPr lang="cs-CZ" sz="2200" dirty="0" smtClean="0"/>
              <a:t>objektu, </a:t>
            </a:r>
            <a:r>
              <a:rPr lang="cs-CZ" sz="2200" b="1" dirty="0" smtClean="0"/>
              <a:t>nezasahuje </a:t>
            </a:r>
            <a:r>
              <a:rPr lang="cs-CZ" sz="2200" b="1" dirty="0"/>
              <a:t>se </a:t>
            </a:r>
            <a:r>
              <a:rPr lang="cs-CZ" sz="2200" dirty="0" smtClean="0"/>
              <a:t>zásadně do </a:t>
            </a:r>
            <a:r>
              <a:rPr lang="cs-CZ" sz="2200" b="1" dirty="0"/>
              <a:t>nosných </a:t>
            </a:r>
            <a:r>
              <a:rPr lang="cs-CZ" sz="2200" b="1" dirty="0" smtClean="0"/>
              <a:t>konstrukcí</a:t>
            </a:r>
            <a:r>
              <a:rPr lang="cs-CZ" sz="2200" dirty="0" smtClean="0"/>
              <a:t>, termín </a:t>
            </a:r>
            <a:r>
              <a:rPr lang="cs-CZ" sz="2200" dirty="0"/>
              <a:t>se používá např. pro úpravy v </a:t>
            </a:r>
            <a:r>
              <a:rPr lang="cs-CZ" sz="2200" dirty="0" smtClean="0"/>
              <a:t>objektech </a:t>
            </a:r>
            <a:r>
              <a:rPr lang="pl-PL" sz="2200" dirty="0" smtClean="0"/>
              <a:t>bytových </a:t>
            </a:r>
            <a:r>
              <a:rPr lang="pl-PL" sz="2200" dirty="0"/>
              <a:t>domů z 19. a 20. </a:t>
            </a:r>
            <a:r>
              <a:rPr lang="pl-PL" sz="2200" dirty="0" smtClean="0"/>
              <a:t>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pro obnovu vycházející ze zásad</a:t>
            </a:r>
            <a:br>
              <a:rPr lang="cs-CZ" dirty="0"/>
            </a:br>
            <a:r>
              <a:rPr lang="cs-CZ" dirty="0"/>
              <a:t>památkové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Metody používané od 2. pol. 20. stol.</a:t>
            </a:r>
          </a:p>
          <a:p>
            <a:pPr lvl="1" algn="just"/>
            <a:r>
              <a:rPr lang="cs-CZ" sz="2500" dirty="0" smtClean="0"/>
              <a:t>Rekonstrukce</a:t>
            </a:r>
          </a:p>
          <a:p>
            <a:pPr lvl="2" algn="just"/>
            <a:r>
              <a:rPr lang="cs-CZ" sz="2200" dirty="0" smtClean="0"/>
              <a:t>obecný </a:t>
            </a:r>
            <a:r>
              <a:rPr lang="cs-CZ" sz="2200" dirty="0"/>
              <a:t>pojem zahrnující komplexní řešení objektu </a:t>
            </a:r>
            <a:r>
              <a:rPr lang="cs-CZ" sz="2200" dirty="0" smtClean="0"/>
              <a:t>nebo jeho části</a:t>
            </a:r>
            <a:endParaRPr lang="cs-CZ" sz="2200" dirty="0"/>
          </a:p>
          <a:p>
            <a:pPr lvl="1" algn="just"/>
            <a:r>
              <a:rPr lang="cs-CZ" sz="2500" dirty="0" smtClean="0"/>
              <a:t>Rekonverze</a:t>
            </a:r>
          </a:p>
          <a:p>
            <a:pPr lvl="2" algn="just"/>
            <a:r>
              <a:rPr lang="cs-CZ" sz="2200" dirty="0" smtClean="0"/>
              <a:t>obnova </a:t>
            </a:r>
            <a:r>
              <a:rPr lang="cs-CZ" sz="2200" dirty="0"/>
              <a:t>spojená se </a:t>
            </a:r>
            <a:r>
              <a:rPr lang="cs-CZ" sz="2200" b="1" dirty="0"/>
              <a:t>změnou funkčního využití </a:t>
            </a:r>
            <a:r>
              <a:rPr lang="cs-CZ" sz="2200" dirty="0" smtClean="0"/>
              <a:t>objektu, zejména </a:t>
            </a:r>
            <a:r>
              <a:rPr lang="cs-CZ" sz="2200" dirty="0"/>
              <a:t>výrobního </a:t>
            </a:r>
            <a:r>
              <a:rPr lang="cs-CZ" sz="2200" dirty="0" smtClean="0"/>
              <a:t>charakteru</a:t>
            </a:r>
            <a:endParaRPr lang="cs-CZ" sz="2200" dirty="0"/>
          </a:p>
          <a:p>
            <a:pPr lvl="1" algn="just"/>
            <a:r>
              <a:rPr lang="cs-CZ" sz="2500" dirty="0" smtClean="0"/>
              <a:t>Demolice</a:t>
            </a:r>
          </a:p>
          <a:p>
            <a:pPr lvl="2" algn="just"/>
            <a:r>
              <a:rPr lang="cs-CZ" sz="2200" dirty="0" smtClean="0"/>
              <a:t>odstranění</a:t>
            </a:r>
            <a:r>
              <a:rPr lang="cs-CZ" sz="2200" dirty="0"/>
              <a:t>, zboření </a:t>
            </a:r>
            <a:r>
              <a:rPr lang="cs-CZ" sz="2200" dirty="0" smtClean="0"/>
              <a:t>stavby</a:t>
            </a:r>
            <a:endParaRPr lang="cs-CZ" sz="2200" dirty="0"/>
          </a:p>
          <a:p>
            <a:pPr lvl="1" algn="just"/>
            <a:r>
              <a:rPr lang="cs-CZ" sz="2500" dirty="0" smtClean="0"/>
              <a:t>Náznaková rekonstrukce</a:t>
            </a:r>
          </a:p>
          <a:p>
            <a:pPr lvl="2" algn="just"/>
            <a:r>
              <a:rPr lang="cs-CZ" sz="2200" dirty="0" smtClean="0"/>
              <a:t>obnova </a:t>
            </a:r>
            <a:r>
              <a:rPr lang="cs-CZ" sz="2200" dirty="0"/>
              <a:t>historického objektu nebo jeho </a:t>
            </a:r>
            <a:r>
              <a:rPr lang="cs-CZ" sz="2200" dirty="0" smtClean="0"/>
              <a:t>již nedochované </a:t>
            </a:r>
            <a:r>
              <a:rPr lang="cs-CZ" sz="2200" dirty="0"/>
              <a:t>části zjednodušeným </a:t>
            </a:r>
            <a:r>
              <a:rPr lang="cs-CZ" sz="2200" b="1" dirty="0"/>
              <a:t>náznakovým způsobem</a:t>
            </a:r>
            <a:r>
              <a:rPr lang="cs-CZ" sz="2200" dirty="0"/>
              <a:t> </a:t>
            </a:r>
            <a:r>
              <a:rPr lang="cs-CZ" sz="2200" dirty="0" smtClean="0"/>
              <a:t>vytvářejícím </a:t>
            </a:r>
            <a:r>
              <a:rPr lang="cs-CZ" sz="2200" b="1" dirty="0" smtClean="0"/>
              <a:t>původní </a:t>
            </a:r>
            <a:r>
              <a:rPr lang="cs-CZ" sz="2200" b="1" dirty="0"/>
              <a:t>prostorovou </a:t>
            </a:r>
            <a:r>
              <a:rPr lang="cs-CZ" sz="2200" b="1" dirty="0" err="1" smtClean="0"/>
              <a:t>přestavu</a:t>
            </a:r>
            <a:endParaRPr lang="cs-CZ" sz="2200" b="1" dirty="0"/>
          </a:p>
          <a:p>
            <a:pPr lvl="1" algn="just"/>
            <a:r>
              <a:rPr lang="cs-CZ" sz="2500" dirty="0" smtClean="0"/>
              <a:t>Restituce</a:t>
            </a:r>
          </a:p>
          <a:p>
            <a:pPr lvl="2" algn="just"/>
            <a:r>
              <a:rPr lang="cs-CZ" sz="2200" dirty="0" smtClean="0"/>
              <a:t>navrácení </a:t>
            </a:r>
            <a:r>
              <a:rPr lang="cs-CZ" sz="2200" dirty="0"/>
              <a:t>vzhledu památky do původního stavu po </a:t>
            </a:r>
            <a:r>
              <a:rPr lang="cs-CZ" sz="2200" b="1" dirty="0" smtClean="0"/>
              <a:t>odstranění nevhodných </a:t>
            </a:r>
            <a:r>
              <a:rPr lang="cs-CZ" sz="2200" b="1" dirty="0"/>
              <a:t>pozdějších přestaveb </a:t>
            </a:r>
            <a:r>
              <a:rPr lang="cs-CZ" sz="2200" dirty="0"/>
              <a:t>a </a:t>
            </a:r>
            <a:r>
              <a:rPr lang="cs-CZ" sz="2200" dirty="0" smtClean="0"/>
              <a:t>dostaveb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pro obnovu vycházející ze zásad</a:t>
            </a:r>
            <a:br>
              <a:rPr lang="cs-CZ" dirty="0"/>
            </a:br>
            <a:r>
              <a:rPr lang="cs-CZ" dirty="0"/>
              <a:t>památkové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800" dirty="0"/>
              <a:t>Metody používané od 2. pol. 20. stol.</a:t>
            </a:r>
          </a:p>
          <a:p>
            <a:pPr lvl="1" algn="just"/>
            <a:r>
              <a:rPr lang="cs-CZ" sz="2500" dirty="0"/>
              <a:t>Metoda kontrastu</a:t>
            </a:r>
          </a:p>
          <a:p>
            <a:pPr lvl="2" algn="just"/>
            <a:r>
              <a:rPr lang="cs-CZ" sz="2200" dirty="0"/>
              <a:t>uplatnění protikladu, </a:t>
            </a:r>
            <a:r>
              <a:rPr lang="cs-CZ" sz="2200" b="1" dirty="0"/>
              <a:t>výrazné tvarové nebo materiálové odlišnosti </a:t>
            </a:r>
            <a:r>
              <a:rPr lang="cs-CZ" sz="2200" dirty="0"/>
              <a:t>proti kontextu</a:t>
            </a:r>
          </a:p>
          <a:p>
            <a:pPr lvl="1" algn="just"/>
            <a:r>
              <a:rPr lang="cs-CZ" sz="2500" dirty="0"/>
              <a:t>Metoda kontextuální</a:t>
            </a:r>
          </a:p>
          <a:p>
            <a:pPr lvl="2" algn="just"/>
            <a:r>
              <a:rPr lang="cs-CZ" sz="2200" dirty="0"/>
              <a:t>přizpůsobení výrazu </a:t>
            </a:r>
            <a:r>
              <a:rPr lang="cs-CZ" sz="2200" b="1" dirty="0"/>
              <a:t>charakteru a podmínkám zástavby </a:t>
            </a:r>
            <a:r>
              <a:rPr lang="cs-CZ" sz="2200" dirty="0"/>
              <a:t>dané lokality </a:t>
            </a:r>
            <a:r>
              <a:rPr lang="cs-CZ" dirty="0" smtClean="0"/>
              <a:t>Přemístění </a:t>
            </a:r>
            <a:r>
              <a:rPr lang="cs-CZ" dirty="0"/>
              <a:t>památky do jiné </a:t>
            </a:r>
            <a:r>
              <a:rPr lang="cs-CZ" dirty="0" smtClean="0"/>
              <a:t>lokality</a:t>
            </a:r>
          </a:p>
          <a:p>
            <a:pPr lvl="2" algn="just"/>
            <a:r>
              <a:rPr lang="cs-CZ" dirty="0" smtClean="0"/>
              <a:t>náročná </a:t>
            </a:r>
            <a:r>
              <a:rPr lang="cs-CZ" dirty="0"/>
              <a:t>forma pro zachování </a:t>
            </a:r>
            <a:r>
              <a:rPr lang="cs-CZ" dirty="0" smtClean="0"/>
              <a:t>z vážných </a:t>
            </a:r>
            <a:r>
              <a:rPr lang="cs-CZ" dirty="0"/>
              <a:t>důvodů ohrožujících další existenci objektu.</a:t>
            </a:r>
          </a:p>
          <a:p>
            <a:pPr lvl="1" algn="just"/>
            <a:r>
              <a:rPr lang="cs-CZ" dirty="0" smtClean="0"/>
              <a:t>Kopie</a:t>
            </a:r>
          </a:p>
          <a:p>
            <a:pPr lvl="2" algn="just"/>
            <a:r>
              <a:rPr lang="cs-CZ" b="1" dirty="0" smtClean="0"/>
              <a:t>identická</a:t>
            </a:r>
            <a:r>
              <a:rPr lang="cs-CZ" dirty="0" smtClean="0"/>
              <a:t> </a:t>
            </a:r>
            <a:r>
              <a:rPr lang="cs-CZ" dirty="0"/>
              <a:t>reprodukce do všech detailů, materiálu a </a:t>
            </a:r>
            <a:r>
              <a:rPr lang="cs-CZ" dirty="0" smtClean="0"/>
              <a:t>způsobu provedení</a:t>
            </a:r>
            <a:endParaRPr lang="cs-CZ" dirty="0"/>
          </a:p>
          <a:p>
            <a:pPr lvl="1" algn="just"/>
            <a:r>
              <a:rPr lang="cs-CZ" dirty="0" smtClean="0"/>
              <a:t>Replika</a:t>
            </a:r>
          </a:p>
          <a:p>
            <a:pPr lvl="2" algn="just"/>
            <a:r>
              <a:rPr lang="cs-CZ" b="1" dirty="0" smtClean="0"/>
              <a:t>výtvarně </a:t>
            </a:r>
            <a:r>
              <a:rPr lang="cs-CZ" b="1" dirty="0"/>
              <a:t>blízká </a:t>
            </a:r>
            <a:r>
              <a:rPr lang="cs-CZ" dirty="0"/>
              <a:t>obměna původního díla v jiné době a s </a:t>
            </a:r>
            <a:r>
              <a:rPr lang="cs-CZ" dirty="0" smtClean="0"/>
              <a:t>menšími odchylkami</a:t>
            </a:r>
          </a:p>
          <a:p>
            <a:pPr lvl="2" algn="just"/>
            <a:endParaRPr lang="cs-CZ" dirty="0" smtClean="0">
              <a:hlinkClick r:id="rId2"/>
            </a:endParaRPr>
          </a:p>
          <a:p>
            <a:pPr lvl="2" algn="just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www.tempuslibri.cz/cz/edice.aspx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Autenticita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Zásada č.1</a:t>
            </a:r>
          </a:p>
          <a:p>
            <a:pPr lvl="1" algn="just"/>
            <a:r>
              <a:rPr lang="cs-CZ" dirty="0"/>
              <a:t>Důsledně provádět stavebně historický průzkum se stanovením </a:t>
            </a:r>
            <a:r>
              <a:rPr lang="cs-CZ" dirty="0" smtClean="0"/>
              <a:t>stupně </a:t>
            </a:r>
            <a:r>
              <a:rPr lang="cs-CZ" b="1" dirty="0" smtClean="0"/>
              <a:t>autenticity </a:t>
            </a:r>
            <a:r>
              <a:rPr lang="cs-CZ" b="1" dirty="0"/>
              <a:t>objektu </a:t>
            </a:r>
            <a:r>
              <a:rPr lang="cs-CZ" dirty="0"/>
              <a:t>nebo jeho částí, stanovit </a:t>
            </a:r>
            <a:r>
              <a:rPr lang="cs-CZ" b="1" dirty="0"/>
              <a:t>limity zásahu</a:t>
            </a:r>
            <a:r>
              <a:rPr lang="cs-CZ" dirty="0"/>
              <a:t>, stanovit </a:t>
            </a:r>
            <a:r>
              <a:rPr lang="cs-CZ" dirty="0" smtClean="0"/>
              <a:t>vhodnou </a:t>
            </a:r>
            <a:r>
              <a:rPr lang="pl-PL" dirty="0" smtClean="0"/>
              <a:t>metodu </a:t>
            </a:r>
            <a:r>
              <a:rPr lang="pl-PL" dirty="0"/>
              <a:t>postupu a způsobu </a:t>
            </a:r>
            <a:r>
              <a:rPr lang="pl-PL" dirty="0" smtClean="0"/>
              <a:t>rekonstrukce. </a:t>
            </a:r>
            <a:r>
              <a:rPr lang="cs-CZ" dirty="0" smtClean="0"/>
              <a:t>Provádět </a:t>
            </a:r>
            <a:r>
              <a:rPr lang="cs-CZ" dirty="0"/>
              <a:t>analýzu prostředí ve kterém se objekt nachází, určit </a:t>
            </a:r>
            <a:r>
              <a:rPr lang="cs-CZ" dirty="0" smtClean="0"/>
              <a:t>determinanty a </a:t>
            </a:r>
            <a:r>
              <a:rPr lang="cs-CZ" b="1" dirty="0"/>
              <a:t>vlivy</a:t>
            </a:r>
            <a:r>
              <a:rPr lang="cs-CZ" dirty="0"/>
              <a:t> které mohou zásadně ovlivnit kvalitu a výraz zástavby, </a:t>
            </a:r>
            <a:r>
              <a:rPr lang="cs-CZ" dirty="0" smtClean="0"/>
              <a:t>autenticitu prostředí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Zásada č.2</a:t>
            </a:r>
          </a:p>
          <a:p>
            <a:pPr lvl="1" algn="just"/>
            <a:r>
              <a:rPr lang="cs-CZ" dirty="0"/>
              <a:t>Zpracovat záměr nové zástavby nebo rekonstrukce, seznámit se </a:t>
            </a:r>
            <a:r>
              <a:rPr lang="cs-CZ" dirty="0" smtClean="0"/>
              <a:t>záměrem kompetentní </a:t>
            </a:r>
            <a:r>
              <a:rPr lang="cs-CZ" dirty="0"/>
              <a:t>orgán památkové péče s vyžádáním závazného stanoviska.</a:t>
            </a:r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Autenticita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Zásada č.3</a:t>
            </a:r>
          </a:p>
          <a:p>
            <a:pPr lvl="1" algn="just"/>
            <a:r>
              <a:rPr lang="cs-CZ" dirty="0"/>
              <a:t>Zpracovat variantní řešení úkolu. Iniciovat veřejnou soutěž, nebo </a:t>
            </a:r>
            <a:r>
              <a:rPr lang="cs-CZ" dirty="0" smtClean="0"/>
              <a:t>výběrové řízení </a:t>
            </a:r>
            <a:r>
              <a:rPr lang="cs-CZ" dirty="0"/>
              <a:t>na zpracování lokality nebo objektu, za účelem získání co </a:t>
            </a:r>
            <a:r>
              <a:rPr lang="cs-CZ" dirty="0" smtClean="0"/>
              <a:t>nejvíce variantních </a:t>
            </a:r>
            <a:r>
              <a:rPr lang="cs-CZ" dirty="0"/>
              <a:t>návrhů se začleněním do stávající prostorové struktury, </a:t>
            </a:r>
            <a:r>
              <a:rPr lang="cs-CZ" dirty="0" smtClean="0"/>
              <a:t>ověřených vizualizací </a:t>
            </a:r>
            <a:r>
              <a:rPr lang="cs-CZ" dirty="0"/>
              <a:t>prokazující změny původního obrazu místa a jeho působení.</a:t>
            </a:r>
          </a:p>
          <a:p>
            <a:pPr algn="just"/>
            <a:r>
              <a:rPr lang="cs-CZ" dirty="0"/>
              <a:t>Zásada č.4</a:t>
            </a:r>
          </a:p>
          <a:p>
            <a:pPr lvl="1" algn="just"/>
            <a:r>
              <a:rPr lang="cs-CZ" dirty="0"/>
              <a:t>Jasná formulace zadání úkolu, jasná koncepce a volba odpovídajícího </a:t>
            </a:r>
            <a:r>
              <a:rPr lang="cs-CZ" dirty="0" smtClean="0"/>
              <a:t>funkční využití </a:t>
            </a:r>
            <a:r>
              <a:rPr lang="cs-CZ" dirty="0"/>
              <a:t>území nebo objektu. Stanovení priorit řešení.</a:t>
            </a:r>
          </a:p>
          <a:p>
            <a:pPr algn="just"/>
            <a:r>
              <a:rPr lang="cs-CZ" dirty="0"/>
              <a:t>Zásada č.5</a:t>
            </a:r>
          </a:p>
          <a:p>
            <a:pPr lvl="1" algn="just"/>
            <a:r>
              <a:rPr lang="cs-CZ" dirty="0"/>
              <a:t>Jasná formulace zásad a podmínek památkové ochrany území, </a:t>
            </a:r>
            <a:r>
              <a:rPr lang="cs-CZ" dirty="0" smtClean="0"/>
              <a:t>vycházející z </a:t>
            </a:r>
            <a:r>
              <a:rPr lang="cs-CZ" dirty="0"/>
              <a:t>SHP, stanovení limitů vycházejících z analýzy historicky cenného prostředí.</a:t>
            </a:r>
          </a:p>
          <a:p>
            <a:pPr algn="just"/>
            <a:r>
              <a:rPr lang="cs-CZ" dirty="0"/>
              <a:t>Zásada č.6</a:t>
            </a:r>
          </a:p>
          <a:p>
            <a:pPr lvl="1" algn="just"/>
            <a:r>
              <a:rPr lang="cs-CZ" dirty="0"/>
              <a:t>Nepodléhat ekonomickým tlakům, formálním a módním trendům, </a:t>
            </a:r>
            <a:r>
              <a:rPr lang="cs-CZ" dirty="0" smtClean="0"/>
              <a:t>nalézt odpovídající </a:t>
            </a:r>
            <a:r>
              <a:rPr lang="cs-CZ" dirty="0"/>
              <a:t>funkční využití, nevyžadující neadekvátní zásahy do </a:t>
            </a:r>
            <a:r>
              <a:rPr lang="cs-CZ" dirty="0" smtClean="0"/>
              <a:t>konstrukčního systému </a:t>
            </a:r>
            <a:r>
              <a:rPr lang="cs-CZ" dirty="0"/>
              <a:t>objektu.</a:t>
            </a:r>
          </a:p>
          <a:p>
            <a:pPr algn="just"/>
            <a:r>
              <a:rPr lang="cs-CZ" dirty="0"/>
              <a:t>Zásada č.7</a:t>
            </a:r>
          </a:p>
          <a:p>
            <a:pPr lvl="1" algn="just"/>
            <a:r>
              <a:rPr lang="cs-CZ" dirty="0"/>
              <a:t>Pochopit původního autora, vést s ním dialog, parafrázovat, </a:t>
            </a:r>
            <a:r>
              <a:rPr lang="cs-CZ" dirty="0" smtClean="0"/>
              <a:t>neprosazovat násilně </a:t>
            </a:r>
            <a:r>
              <a:rPr lang="cs-CZ" dirty="0"/>
              <a:t>svoje autorství, pokud to objekt nebo území nedovoluje. </a:t>
            </a:r>
            <a:r>
              <a:rPr lang="cs-CZ" dirty="0" smtClean="0"/>
              <a:t>Pochopit a </a:t>
            </a:r>
            <a:r>
              <a:rPr lang="cs-CZ" dirty="0"/>
              <a:t>poznat, zda to dovoluje. Vyvarovat se příliš kreativních projevů.</a:t>
            </a:r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Autenticita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Zásada č.8</a:t>
            </a:r>
          </a:p>
          <a:p>
            <a:pPr lvl="1" algn="just"/>
            <a:r>
              <a:rPr lang="cs-CZ" dirty="0"/>
              <a:t>Zachovat pokud možno </a:t>
            </a:r>
            <a:r>
              <a:rPr lang="cs-CZ" b="1" dirty="0"/>
              <a:t>původní materiálové řešení</a:t>
            </a:r>
            <a:r>
              <a:rPr lang="cs-CZ" dirty="0"/>
              <a:t>, používat </a:t>
            </a:r>
            <a:r>
              <a:rPr lang="cs-CZ" dirty="0" smtClean="0"/>
              <a:t>obdobných materiálů </a:t>
            </a:r>
            <a:r>
              <a:rPr lang="cs-CZ" dirty="0"/>
              <a:t>a postupů nenarušujících původní hodnotu stavby.</a:t>
            </a:r>
          </a:p>
          <a:p>
            <a:pPr algn="just"/>
            <a:r>
              <a:rPr lang="cs-CZ" dirty="0"/>
              <a:t>Zásada č.9</a:t>
            </a:r>
          </a:p>
          <a:p>
            <a:pPr lvl="1" algn="just"/>
            <a:r>
              <a:rPr lang="cs-CZ" dirty="0"/>
              <a:t>Provést výběr dodavatele stavby výběrovým řízením, po celou dobu </a:t>
            </a:r>
            <a:r>
              <a:rPr lang="cs-CZ" dirty="0" smtClean="0"/>
              <a:t>realizace stavby </a:t>
            </a:r>
            <a:r>
              <a:rPr lang="cs-CZ" dirty="0"/>
              <a:t>provádět důsledně AD. Při obnově a rekonstrukci objektů zapsaných </a:t>
            </a:r>
            <a:r>
              <a:rPr lang="cs-CZ" dirty="0" smtClean="0"/>
              <a:t>do ústředního </a:t>
            </a:r>
            <a:r>
              <a:rPr lang="cs-CZ" dirty="0"/>
              <a:t>seznamu kulturních památek je samozřejmostí účast a </a:t>
            </a:r>
            <a:r>
              <a:rPr lang="cs-CZ" dirty="0" smtClean="0"/>
              <a:t>komunikace s </a:t>
            </a:r>
            <a:r>
              <a:rPr lang="cs-CZ" dirty="0"/>
              <a:t>pověřenými zástupci příslušného pracoviště Národního památkového ústavu.</a:t>
            </a:r>
          </a:p>
          <a:p>
            <a:pPr algn="just"/>
            <a:r>
              <a:rPr lang="cs-CZ" dirty="0"/>
              <a:t>Zásada č.10</a:t>
            </a:r>
          </a:p>
          <a:p>
            <a:pPr lvl="1" algn="just"/>
            <a:r>
              <a:rPr lang="cs-CZ" dirty="0"/>
              <a:t>Chodit po špičkách a doufat, že se dílo podaří.</a:t>
            </a:r>
          </a:p>
        </p:txBody>
      </p:sp>
    </p:spTree>
    <p:extLst>
      <p:ext uri="{BB962C8B-B14F-4D97-AF65-F5344CB8AC3E}">
        <p14:creationId xmlns:p14="http://schemas.microsoft.com/office/powerpoint/2010/main" val="419379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Obnova kulturní památky </a:t>
            </a:r>
            <a:endParaRPr lang="cs-CZ" dirty="0" smtClean="0"/>
          </a:p>
          <a:p>
            <a:r>
              <a:rPr lang="cs-CZ" dirty="0"/>
              <a:t>Prohlášení věci nebo stavby za kulturní památku </a:t>
            </a:r>
            <a:endParaRPr lang="cs-CZ" dirty="0" smtClean="0"/>
          </a:p>
          <a:p>
            <a:r>
              <a:rPr lang="cs-CZ" dirty="0"/>
              <a:t>Prohlášení území za památkovou rezervaci </a:t>
            </a:r>
          </a:p>
        </p:txBody>
      </p:sp>
    </p:spTree>
    <p:extLst>
      <p:ext uri="{BB962C8B-B14F-4D97-AF65-F5344CB8AC3E}">
        <p14:creationId xmlns:p14="http://schemas.microsoft.com/office/powerpoint/2010/main" val="2267460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obnovy 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Odborný odhad (m3)</a:t>
            </a:r>
          </a:p>
          <a:p>
            <a:r>
              <a:rPr lang="cs-CZ" dirty="0" smtClean="0"/>
              <a:t>Výkaz výměr (PD)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314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</a:t>
            </a:r>
            <a:r>
              <a:rPr lang="cs-CZ" dirty="0" smtClean="0"/>
              <a:t>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Projektové práce</a:t>
            </a:r>
          </a:p>
          <a:p>
            <a:r>
              <a:rPr lang="cs-CZ" dirty="0"/>
              <a:t>Investiční</a:t>
            </a:r>
          </a:p>
          <a:p>
            <a:pPr lvl="1"/>
            <a:r>
              <a:rPr lang="cs-CZ" dirty="0"/>
              <a:t>Provozní soubory</a:t>
            </a:r>
          </a:p>
          <a:p>
            <a:pPr lvl="1"/>
            <a:r>
              <a:rPr lang="cs-CZ" dirty="0"/>
              <a:t>Stavební objekty</a:t>
            </a:r>
          </a:p>
          <a:p>
            <a:pPr lvl="1"/>
            <a:r>
              <a:rPr lang="cs-CZ" dirty="0"/>
              <a:t>Samostatné DHM</a:t>
            </a:r>
          </a:p>
          <a:p>
            <a:pPr lvl="1"/>
            <a:r>
              <a:rPr lang="cs-CZ" dirty="0"/>
              <a:t>Umělecká </a:t>
            </a:r>
            <a:r>
              <a:rPr lang="cs-CZ" dirty="0" smtClean="0"/>
              <a:t>díla</a:t>
            </a:r>
            <a:endParaRPr lang="cs-CZ" dirty="0"/>
          </a:p>
          <a:p>
            <a:pPr lvl="1"/>
            <a:r>
              <a:rPr lang="cs-CZ" dirty="0" smtClean="0"/>
              <a:t>Vedlejší náklady</a:t>
            </a:r>
          </a:p>
          <a:p>
            <a:pPr lvl="1"/>
            <a:r>
              <a:rPr lang="cs-CZ" dirty="0" smtClean="0"/>
              <a:t>Ostatní náklady</a:t>
            </a:r>
          </a:p>
          <a:p>
            <a:pPr lvl="1"/>
            <a:r>
              <a:rPr lang="cs-CZ" dirty="0" smtClean="0"/>
              <a:t>Nepředvídané náklady</a:t>
            </a:r>
          </a:p>
          <a:p>
            <a:r>
              <a:rPr lang="cs-CZ" dirty="0" smtClean="0"/>
              <a:t>Neinvestiční</a:t>
            </a:r>
          </a:p>
          <a:p>
            <a:pPr lvl="1"/>
            <a:r>
              <a:rPr lang="cs-CZ" dirty="0" smtClean="0"/>
              <a:t>Nákupy, odvody</a:t>
            </a:r>
          </a:p>
          <a:p>
            <a:pPr lvl="1"/>
            <a:r>
              <a:rPr lang="cs-CZ" dirty="0" smtClean="0"/>
              <a:t>Příspěvky</a:t>
            </a:r>
          </a:p>
          <a:p>
            <a:pPr lvl="1"/>
            <a:r>
              <a:rPr lang="cs-CZ" dirty="0" smtClean="0"/>
              <a:t>Zabezpečení výstavby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259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památkového zákona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cs-CZ" sz="2700" dirty="0">
                <a:solidFill>
                  <a:schemeClr val="tx2"/>
                </a:solidFill>
              </a:rPr>
              <a:t>Kulturní památka</a:t>
            </a:r>
          </a:p>
          <a:p>
            <a:pPr lvl="1"/>
            <a:r>
              <a:rPr lang="cs-CZ" sz="2500" dirty="0" smtClean="0"/>
              <a:t>významným </a:t>
            </a:r>
            <a:r>
              <a:rPr lang="cs-CZ" sz="2500" dirty="0"/>
              <a:t>hmotným pramenem </a:t>
            </a:r>
            <a:r>
              <a:rPr lang="cs-CZ" sz="2500" dirty="0" smtClean="0"/>
              <a:t>poznání</a:t>
            </a:r>
            <a:endParaRPr lang="cs-CZ" sz="2500" dirty="0"/>
          </a:p>
          <a:p>
            <a:pPr lvl="1"/>
            <a:r>
              <a:rPr lang="cs-CZ" sz="2500" dirty="0"/>
              <a:t>vzniklá v dějinném procesu kultivace světa jako významný doklad umělecký, umělecko-řemeslný, řemeslný, technický anebo </a:t>
            </a:r>
            <a:r>
              <a:rPr lang="cs-CZ" sz="2500" dirty="0" smtClean="0"/>
              <a:t>krajinný</a:t>
            </a:r>
            <a:endParaRPr lang="cs-CZ" sz="2500" dirty="0"/>
          </a:p>
          <a:p>
            <a:pPr lvl="1"/>
            <a:r>
              <a:rPr lang="cs-CZ" sz="2500" dirty="0" smtClean="0"/>
              <a:t>významným </a:t>
            </a:r>
            <a:r>
              <a:rPr lang="cs-CZ" sz="2500" dirty="0"/>
              <a:t>pozůstatkem lidského osídlení na našem území v </a:t>
            </a:r>
            <a:r>
              <a:rPr lang="cs-CZ" sz="2500" dirty="0" smtClean="0"/>
              <a:t>minulosti</a:t>
            </a:r>
          </a:p>
          <a:p>
            <a:pPr lvl="1"/>
            <a:r>
              <a:rPr lang="cs-CZ" sz="2500" dirty="0" smtClean="0"/>
              <a:t>váže se k</a:t>
            </a:r>
            <a:r>
              <a:rPr lang="cs-CZ" sz="2500" dirty="0"/>
              <a:t> významným osobnostem či </a:t>
            </a:r>
            <a:r>
              <a:rPr lang="cs-CZ" sz="2500" dirty="0" smtClean="0"/>
              <a:t>událostem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259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amátky </a:t>
            </a:r>
            <a:r>
              <a:rPr lang="cs-CZ" dirty="0"/>
              <a:t>s mezinárodním statusem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evidence </a:t>
            </a:r>
            <a:r>
              <a:rPr lang="cs-CZ" dirty="0"/>
              <a:t>podle mezinárodních </a:t>
            </a:r>
            <a:r>
              <a:rPr lang="cs-CZ" dirty="0" smtClean="0"/>
              <a:t>úmluv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ovinnost </a:t>
            </a:r>
            <a:r>
              <a:rPr lang="cs-CZ" dirty="0"/>
              <a:t>strpět případné provedení jejich výzkumu, dokumentace </a:t>
            </a:r>
            <a:r>
              <a:rPr lang="cs-CZ" dirty="0" smtClean="0"/>
              <a:t>apod.</a:t>
            </a:r>
          </a:p>
          <a:p>
            <a:pPr algn="just"/>
            <a:r>
              <a:rPr lang="cs-CZ" dirty="0" smtClean="0"/>
              <a:t>způsob </a:t>
            </a:r>
            <a:r>
              <a:rPr lang="cs-CZ" dirty="0"/>
              <a:t>dlouhodobého plánování péče o památky s mezinárodním statusem</a:t>
            </a:r>
          </a:p>
        </p:txBody>
      </p:sp>
    </p:spTree>
    <p:extLst>
      <p:ext uri="{BB962C8B-B14F-4D97-AF65-F5344CB8AC3E}">
        <p14:creationId xmlns:p14="http://schemas.microsoft.com/office/powerpoint/2010/main" val="2994259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Navrhované </a:t>
            </a:r>
            <a:r>
              <a:rPr lang="cs-CZ" dirty="0" smtClean="0"/>
              <a:t>změny v 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49377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Uzákonění SHP</a:t>
            </a:r>
          </a:p>
          <a:p>
            <a:r>
              <a:rPr lang="cs-CZ" dirty="0" smtClean="0"/>
              <a:t>Památka místního významu</a:t>
            </a:r>
          </a:p>
          <a:p>
            <a:r>
              <a:rPr lang="cs-CZ" dirty="0" smtClean="0"/>
              <a:t>Světová památka (Seznam </a:t>
            </a:r>
            <a:r>
              <a:rPr lang="cs-CZ" dirty="0"/>
              <a:t>světového </a:t>
            </a:r>
            <a:r>
              <a:rPr lang="cs-CZ" dirty="0" smtClean="0"/>
              <a:t>dědictví)</a:t>
            </a:r>
          </a:p>
          <a:p>
            <a:pPr lvl="1"/>
            <a:r>
              <a:rPr lang="cs-CZ" dirty="0"/>
              <a:t>Rada světové </a:t>
            </a:r>
            <a:r>
              <a:rPr lang="cs-CZ" dirty="0" smtClean="0"/>
              <a:t>památky</a:t>
            </a:r>
          </a:p>
          <a:p>
            <a:pPr lvl="3"/>
            <a:r>
              <a:rPr lang="cs-CZ" dirty="0" smtClean="0"/>
              <a:t>Zástupci obcí a krajů</a:t>
            </a:r>
          </a:p>
          <a:p>
            <a:pPr lvl="3"/>
            <a:r>
              <a:rPr lang="cs-CZ" dirty="0" smtClean="0"/>
              <a:t>Vlastníci</a:t>
            </a:r>
          </a:p>
          <a:p>
            <a:pPr lvl="3"/>
            <a:r>
              <a:rPr lang="cs-CZ" dirty="0" smtClean="0"/>
              <a:t>Osoby z cestovního ruchu</a:t>
            </a:r>
          </a:p>
          <a:p>
            <a:pPr lvl="3"/>
            <a:r>
              <a:rPr lang="cs-CZ" dirty="0" smtClean="0"/>
              <a:t>Odborníci</a:t>
            </a:r>
          </a:p>
          <a:p>
            <a:pPr lvl="2"/>
            <a:r>
              <a:rPr lang="cs-CZ" dirty="0" smtClean="0"/>
              <a:t>Předseda Rady (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)</a:t>
            </a:r>
          </a:p>
          <a:p>
            <a:pPr lvl="2"/>
            <a:r>
              <a:rPr lang="cs-CZ" dirty="0"/>
              <a:t>Ř</a:t>
            </a:r>
            <a:r>
              <a:rPr lang="cs-CZ" dirty="0" smtClean="0"/>
              <a:t>ídící </a:t>
            </a:r>
            <a:r>
              <a:rPr lang="cs-CZ" dirty="0"/>
              <a:t>koncepce světové památky (management </a:t>
            </a:r>
            <a:r>
              <a:rPr lang="cs-CZ" dirty="0" err="1"/>
              <a:t>plan</a:t>
            </a:r>
            <a:r>
              <a:rPr lang="cs-CZ" dirty="0"/>
              <a:t>) </a:t>
            </a:r>
            <a:endParaRPr lang="cs-CZ" dirty="0" smtClean="0"/>
          </a:p>
          <a:p>
            <a:pPr lvl="2"/>
            <a:r>
              <a:rPr lang="cs-CZ" dirty="0"/>
              <a:t>P</a:t>
            </a:r>
            <a:r>
              <a:rPr lang="cs-CZ" dirty="0" smtClean="0"/>
              <a:t>eriodické </a:t>
            </a:r>
            <a:r>
              <a:rPr lang="cs-CZ" dirty="0"/>
              <a:t>zprávy o stavu světové </a:t>
            </a:r>
            <a:r>
              <a:rPr lang="cs-CZ" dirty="0" smtClean="0"/>
              <a:t>památky (ročně)</a:t>
            </a:r>
          </a:p>
          <a:p>
            <a:r>
              <a:rPr lang="cs-CZ" dirty="0" smtClean="0"/>
              <a:t>Osvobození staveb od </a:t>
            </a:r>
            <a:r>
              <a:rPr lang="cs-CZ" dirty="0" err="1" smtClean="0"/>
              <a:t>DzN</a:t>
            </a:r>
            <a:r>
              <a:rPr lang="cs-CZ" dirty="0" smtClean="0"/>
              <a:t> – 8 let od vydání stavebního povolení</a:t>
            </a:r>
          </a:p>
          <a:p>
            <a:r>
              <a:rPr lang="cs-CZ" dirty="0"/>
              <a:t>Restaurátorská </a:t>
            </a:r>
            <a:r>
              <a:rPr lang="cs-CZ" dirty="0" smtClean="0"/>
              <a:t>rada</a:t>
            </a:r>
          </a:p>
          <a:p>
            <a:r>
              <a:rPr lang="cs-CZ" dirty="0"/>
              <a:t>Archeologická </a:t>
            </a:r>
            <a:r>
              <a:rPr lang="cs-CZ" dirty="0" smtClean="0"/>
              <a:t>rada</a:t>
            </a:r>
          </a:p>
          <a:p>
            <a:r>
              <a:rPr lang="cs-CZ" dirty="0" smtClean="0"/>
              <a:t>Památková inspekce – činnost zaměřená navenek (dosud dovnitř) </a:t>
            </a:r>
          </a:p>
          <a:p>
            <a:r>
              <a:rPr lang="cs-CZ" dirty="0" smtClean="0"/>
              <a:t>NPÚ – možnost nezpracovat posudek k bagatelním </a:t>
            </a:r>
            <a:r>
              <a:rPr lang="cs-CZ" dirty="0" smtClean="0"/>
              <a:t>záležitostem</a:t>
            </a:r>
          </a:p>
          <a:p>
            <a:r>
              <a:rPr lang="cs-CZ" dirty="0" smtClean="0"/>
              <a:t>Zrušit dvoukolejnost </a:t>
            </a:r>
            <a:r>
              <a:rPr lang="cs-CZ" smtClean="0"/>
              <a:t>památkové péče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25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Prohlášení věci nebo stavby za kulturní památku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každá </a:t>
            </a:r>
            <a:r>
              <a:rPr lang="cs-CZ" dirty="0"/>
              <a:t>fyzická nebo právnická osoba může podat podnět k prohlášení věci nebo stavby za kulturní </a:t>
            </a:r>
            <a:r>
              <a:rPr lang="cs-CZ" dirty="0" smtClean="0"/>
              <a:t>památku</a:t>
            </a:r>
          </a:p>
          <a:p>
            <a:r>
              <a:rPr lang="cs-CZ" dirty="0" smtClean="0"/>
              <a:t>prohlášení </a:t>
            </a:r>
            <a:r>
              <a:rPr lang="cs-CZ" dirty="0"/>
              <a:t>archeologického nálezu za kulturní památku je rovněž vedeno z moci úřední. Podnět k jeho vedení podává výlučně Akademie věd České </a:t>
            </a:r>
            <a:r>
              <a:rPr lang="cs-CZ" dirty="0" smtClean="0"/>
              <a:t>republiky</a:t>
            </a:r>
          </a:p>
          <a:p>
            <a:r>
              <a:rPr lang="cs-CZ" dirty="0" smtClean="0"/>
              <a:t>odůvodněný </a:t>
            </a:r>
            <a:r>
              <a:rPr lang="cs-CZ" dirty="0"/>
              <a:t>předpoklad, že věc nebo stavba má hodnoty </a:t>
            </a:r>
            <a:endParaRPr lang="cs-CZ" dirty="0" smtClean="0"/>
          </a:p>
          <a:p>
            <a:r>
              <a:rPr lang="cs-CZ" dirty="0" smtClean="0"/>
              <a:t>písemným </a:t>
            </a:r>
            <a:r>
              <a:rPr lang="cs-CZ" dirty="0"/>
              <a:t>podáním</a:t>
            </a:r>
          </a:p>
        </p:txBody>
      </p:sp>
    </p:spTree>
    <p:extLst>
      <p:ext uri="{BB962C8B-B14F-4D97-AF65-F5344CB8AC3E}">
        <p14:creationId xmlns:p14="http://schemas.microsoft.com/office/powerpoint/2010/main" val="665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záměr </a:t>
            </a:r>
            <a:r>
              <a:rPr lang="cs-CZ" dirty="0" smtClean="0"/>
              <a:t>obnovy</a:t>
            </a:r>
          </a:p>
          <a:p>
            <a:pPr algn="just"/>
            <a:r>
              <a:rPr lang="cs-CZ" dirty="0"/>
              <a:t>podklady pro zpracování obnovy </a:t>
            </a:r>
            <a:r>
              <a:rPr lang="cs-CZ" dirty="0" smtClean="0"/>
              <a:t>památky</a:t>
            </a:r>
          </a:p>
          <a:p>
            <a:pPr lvl="1" algn="just"/>
            <a:r>
              <a:rPr lang="cs-CZ" dirty="0"/>
              <a:t>situační vazby na okolí, výškopis a polohopis, údaje z </a:t>
            </a:r>
            <a:r>
              <a:rPr lang="cs-CZ" dirty="0" smtClean="0"/>
              <a:t>územního nebo </a:t>
            </a:r>
            <a:r>
              <a:rPr lang="cs-CZ" dirty="0"/>
              <a:t>regulačního plánu</a:t>
            </a:r>
          </a:p>
          <a:p>
            <a:pPr lvl="1" algn="just"/>
            <a:r>
              <a:rPr lang="cs-CZ" dirty="0" smtClean="0"/>
              <a:t>zaměření </a:t>
            </a:r>
            <a:r>
              <a:rPr lang="cs-CZ" dirty="0"/>
              <a:t>výchozího stavu objektu odbornou </a:t>
            </a:r>
            <a:r>
              <a:rPr lang="cs-CZ" dirty="0" smtClean="0"/>
              <a:t>firmou včetně</a:t>
            </a:r>
            <a:r>
              <a:rPr lang="cs-CZ" dirty="0"/>
              <a:t> </a:t>
            </a:r>
            <a:r>
              <a:rPr lang="cs-CZ" dirty="0" smtClean="0"/>
              <a:t>základních </a:t>
            </a:r>
            <a:r>
              <a:rPr lang="cs-CZ" dirty="0"/>
              <a:t>vazeb na okolí v podrobnosti potřebné pro </a:t>
            </a:r>
            <a:r>
              <a:rPr lang="cs-CZ" dirty="0" smtClean="0"/>
              <a:t>zpracování projektové dokumentace</a:t>
            </a:r>
            <a:endParaRPr lang="cs-CZ" dirty="0"/>
          </a:p>
          <a:p>
            <a:pPr lvl="1" algn="just"/>
            <a:r>
              <a:rPr lang="cs-CZ" dirty="0" smtClean="0"/>
              <a:t>fotodokumentace </a:t>
            </a:r>
            <a:r>
              <a:rPr lang="cs-CZ" dirty="0"/>
              <a:t>nebo video stávajícího stavu objektu</a:t>
            </a:r>
          </a:p>
        </p:txBody>
      </p:sp>
    </p:spTree>
    <p:extLst>
      <p:ext uri="{BB962C8B-B14F-4D97-AF65-F5344CB8AC3E}">
        <p14:creationId xmlns:p14="http://schemas.microsoft.com/office/powerpoint/2010/main" val="55184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Analýzy </a:t>
            </a:r>
            <a:r>
              <a:rPr lang="cs-CZ" dirty="0"/>
              <a:t>stávajícího stavu </a:t>
            </a:r>
            <a:r>
              <a:rPr lang="cs-CZ" dirty="0" smtClean="0"/>
              <a:t>objektu</a:t>
            </a:r>
          </a:p>
          <a:p>
            <a:pPr lvl="1" algn="just"/>
            <a:r>
              <a:rPr lang="cs-CZ" dirty="0"/>
              <a:t>stavebně-historická analýza (průzkum) – SHA, </a:t>
            </a:r>
            <a:r>
              <a:rPr lang="cs-CZ" dirty="0" smtClean="0"/>
              <a:t>SHP</a:t>
            </a:r>
          </a:p>
          <a:p>
            <a:pPr lvl="1" algn="just"/>
            <a:r>
              <a:rPr lang="cs-CZ" dirty="0"/>
              <a:t>stavebně-technický průzkum – </a:t>
            </a:r>
            <a:r>
              <a:rPr lang="cs-CZ" dirty="0" smtClean="0"/>
              <a:t>STP</a:t>
            </a:r>
          </a:p>
          <a:p>
            <a:pPr lvl="1" algn="just"/>
            <a:r>
              <a:rPr lang="cs-CZ" dirty="0"/>
              <a:t>P</a:t>
            </a:r>
            <a:r>
              <a:rPr lang="cs-CZ" dirty="0" smtClean="0"/>
              <a:t>osouzení </a:t>
            </a:r>
            <a:r>
              <a:rPr lang="cs-CZ" dirty="0"/>
              <a:t>stability konstrukcí – statický průzkum</a:t>
            </a:r>
          </a:p>
          <a:p>
            <a:pPr lvl="2" algn="just"/>
            <a:r>
              <a:rPr lang="cs-CZ" dirty="0"/>
              <a:t>svislé nosné konstrukce a založení objektu</a:t>
            </a:r>
          </a:p>
          <a:p>
            <a:pPr lvl="2" algn="just"/>
            <a:r>
              <a:rPr lang="cs-CZ" dirty="0"/>
              <a:t>vodorovné konstrukce (stropy, klenby), krovy, </a:t>
            </a:r>
            <a:r>
              <a:rPr lang="cs-CZ" dirty="0" smtClean="0"/>
              <a:t>zastřešení</a:t>
            </a:r>
          </a:p>
          <a:p>
            <a:pPr lvl="2" algn="just"/>
            <a:r>
              <a:rPr lang="cs-CZ" dirty="0" smtClean="0"/>
              <a:t>konstrukce </a:t>
            </a:r>
            <a:r>
              <a:rPr lang="cs-CZ" dirty="0"/>
              <a:t>vertikálního propojení (</a:t>
            </a:r>
            <a:r>
              <a:rPr lang="cs-CZ" dirty="0" smtClean="0"/>
              <a:t>schodiště)</a:t>
            </a:r>
          </a:p>
          <a:p>
            <a:pPr lvl="2" algn="just"/>
            <a:r>
              <a:rPr lang="cs-CZ" dirty="0" smtClean="0"/>
              <a:t>výplňové konstrukce </a:t>
            </a:r>
            <a:r>
              <a:rPr lang="cs-CZ" dirty="0"/>
              <a:t>a </a:t>
            </a:r>
            <a:r>
              <a:rPr lang="cs-CZ" dirty="0" smtClean="0"/>
              <a:t>detaily</a:t>
            </a:r>
          </a:p>
          <a:p>
            <a:pPr lvl="1" algn="just"/>
            <a:r>
              <a:rPr lang="cs-CZ" dirty="0"/>
              <a:t>Další diagnostické analýzy, geologický a hydrogeologický průzkum</a:t>
            </a:r>
          </a:p>
          <a:p>
            <a:pPr lvl="1" algn="just"/>
            <a:r>
              <a:rPr lang="cs-CZ" dirty="0"/>
              <a:t>Průzkumy technického vybavení objektu</a:t>
            </a:r>
          </a:p>
          <a:p>
            <a:pPr lvl="1" algn="just"/>
            <a:r>
              <a:rPr lang="pl-PL" dirty="0"/>
              <a:t>Podrobné a speciální průzkumy, podle charakteru objektu a poruch, které je potřeba podrobně a odborně prozkoumat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17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Projektová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Textová část</a:t>
            </a:r>
          </a:p>
          <a:p>
            <a:r>
              <a:rPr lang="cs-CZ" dirty="0" smtClean="0"/>
              <a:t>Výkresová část</a:t>
            </a:r>
          </a:p>
          <a:p>
            <a:endParaRPr lang="cs-CZ" dirty="0" smtClean="0"/>
          </a:p>
          <a:p>
            <a:r>
              <a:rPr lang="cs-CZ" i="1" dirty="0" smtClean="0"/>
              <a:t>3 základní fáze</a:t>
            </a:r>
          </a:p>
          <a:p>
            <a:pPr lvl="1"/>
            <a:r>
              <a:rPr lang="cs-CZ" i="1" dirty="0" smtClean="0"/>
              <a:t>Studie</a:t>
            </a:r>
          </a:p>
          <a:p>
            <a:pPr lvl="1"/>
            <a:r>
              <a:rPr lang="cs-CZ" i="1" dirty="0" smtClean="0"/>
              <a:t>Územní rozhodnutí a stavební povolení</a:t>
            </a:r>
          </a:p>
          <a:p>
            <a:pPr lvl="2"/>
            <a:r>
              <a:rPr lang="cs-CZ" i="1" dirty="0"/>
              <a:t>Vyhláška 499/2006 Sb., příloha </a:t>
            </a:r>
            <a:r>
              <a:rPr lang="cs-CZ" i="1" dirty="0" smtClean="0"/>
              <a:t>2 až 5</a:t>
            </a:r>
          </a:p>
          <a:p>
            <a:pPr lvl="1"/>
            <a:r>
              <a:rPr lang="cs-CZ" i="1" dirty="0" smtClean="0"/>
              <a:t>Prováděcí dokumentace</a:t>
            </a:r>
            <a:endParaRPr lang="cs-CZ" i="1" dirty="0"/>
          </a:p>
          <a:p>
            <a:pPr lvl="2"/>
            <a:r>
              <a:rPr lang="cs-CZ" i="1" dirty="0"/>
              <a:t>Vyhláška 499/2006 Sb., příloha </a:t>
            </a:r>
            <a:r>
              <a:rPr lang="cs-CZ" i="1" dirty="0" smtClean="0"/>
              <a:t>6 až 7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1316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architektonická </a:t>
            </a:r>
            <a:r>
              <a:rPr lang="cs-CZ" dirty="0" smtClean="0"/>
              <a:t>studie</a:t>
            </a:r>
          </a:p>
          <a:p>
            <a:pPr lvl="1"/>
            <a:r>
              <a:rPr lang="cs-CZ" sz="2500" dirty="0" smtClean="0"/>
              <a:t>ověření </a:t>
            </a:r>
            <a:r>
              <a:rPr lang="cs-CZ" sz="2500" dirty="0"/>
              <a:t>vhodného </a:t>
            </a:r>
            <a:r>
              <a:rPr lang="cs-CZ" sz="2500" dirty="0" smtClean="0"/>
              <a:t>řešení</a:t>
            </a:r>
          </a:p>
          <a:p>
            <a:pPr lvl="1"/>
            <a:r>
              <a:rPr lang="cs-CZ" sz="2500" dirty="0" smtClean="0"/>
              <a:t>k ověření koncepce zásahu</a:t>
            </a:r>
          </a:p>
          <a:p>
            <a:pPr lvl="1"/>
            <a:r>
              <a:rPr lang="cs-CZ" sz="2500" dirty="0"/>
              <a:t>v</a:t>
            </a:r>
            <a:r>
              <a:rPr lang="cs-CZ" sz="2500" dirty="0" smtClean="0"/>
              <a:t>arianty</a:t>
            </a:r>
          </a:p>
          <a:p>
            <a:pPr lvl="1"/>
            <a:r>
              <a:rPr lang="cs-CZ" sz="2500" dirty="0" smtClean="0"/>
              <a:t>rozsah </a:t>
            </a:r>
            <a:r>
              <a:rPr lang="cs-CZ" sz="2500" dirty="0"/>
              <a:t>studie není </a:t>
            </a:r>
            <a:r>
              <a:rPr lang="cs-CZ" sz="2500" dirty="0" smtClean="0"/>
              <a:t>přesně stanoven</a:t>
            </a:r>
          </a:p>
          <a:p>
            <a:pPr lvl="2"/>
            <a:r>
              <a:rPr lang="cs-CZ" sz="2200" dirty="0"/>
              <a:t>potřeby zadavatele</a:t>
            </a:r>
          </a:p>
          <a:p>
            <a:pPr lvl="2"/>
            <a:r>
              <a:rPr lang="cs-CZ" sz="2200" dirty="0"/>
              <a:t>rozsah obnovy</a:t>
            </a:r>
          </a:p>
          <a:p>
            <a:pPr lvl="2"/>
            <a:r>
              <a:rPr lang="cs-CZ" sz="2200" dirty="0" smtClean="0"/>
              <a:t>složitost</a:t>
            </a:r>
            <a:endParaRPr lang="cs-CZ" sz="2200" dirty="0"/>
          </a:p>
          <a:p>
            <a:pPr lvl="2"/>
            <a:r>
              <a:rPr lang="cs-CZ" sz="2200" dirty="0"/>
              <a:t>hodnota objektu</a:t>
            </a:r>
          </a:p>
          <a:p>
            <a:pPr lvl="1"/>
            <a:r>
              <a:rPr lang="cs-CZ" sz="2500" dirty="0" smtClean="0"/>
              <a:t>výkresy </a:t>
            </a:r>
            <a:r>
              <a:rPr lang="cs-CZ" sz="2500" dirty="0"/>
              <a:t>„stavebních </a:t>
            </a:r>
            <a:r>
              <a:rPr lang="cs-CZ" sz="2500" dirty="0" smtClean="0"/>
              <a:t>změn“</a:t>
            </a:r>
          </a:p>
          <a:p>
            <a:pPr lvl="2"/>
            <a:r>
              <a:rPr lang="pl-PL" sz="2200" dirty="0" smtClean="0"/>
              <a:t>zásahy </a:t>
            </a:r>
            <a:r>
              <a:rPr lang="pl-PL" sz="2200" dirty="0"/>
              <a:t>do stavební podstaty </a:t>
            </a:r>
            <a:r>
              <a:rPr lang="pl-PL" sz="2200" dirty="0" smtClean="0"/>
              <a:t>objektu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114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908</TotalTime>
  <Words>2499</Words>
  <Application>Microsoft Office PowerPoint</Application>
  <PresentationFormat>Předvádění na obrazovce (4:3)</PresentationFormat>
  <Paragraphs>403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Bookman Old Style</vt:lpstr>
      <vt:lpstr>Gill Sans MT</vt:lpstr>
      <vt:lpstr>Wingdings</vt:lpstr>
      <vt:lpstr>Wingdings 3</vt:lpstr>
      <vt:lpstr>Původ</vt:lpstr>
      <vt:lpstr> </vt:lpstr>
      <vt:lpstr>Úrovně zpamátnění</vt:lpstr>
      <vt:lpstr>Úrovně ochrany krajiny</vt:lpstr>
      <vt:lpstr>Procesy</vt:lpstr>
      <vt:lpstr>Prohlášení věci nebo stavby za kulturní památku</vt:lpstr>
      <vt:lpstr>Přípravná fáze</vt:lpstr>
      <vt:lpstr>Přípravná fáze</vt:lpstr>
      <vt:lpstr>Projektová dokumentace</vt:lpstr>
      <vt:lpstr>Přípravná fáze</vt:lpstr>
      <vt:lpstr>Rozhodnutí o změně využití území</vt:lpstr>
      <vt:lpstr>Fáze P.D.</vt:lpstr>
      <vt:lpstr>Historické objekty</vt:lpstr>
      <vt:lpstr>Stavebně historická analýza (průzkum)</vt:lpstr>
      <vt:lpstr>Značení slohového zařazení stavebních fází v SHP</vt:lpstr>
      <vt:lpstr>Špilberk, východní křídlo, přízemí</vt:lpstr>
      <vt:lpstr>Co se dozvíme z SHP?</vt:lpstr>
      <vt:lpstr>Co se dozvíme z SHP?</vt:lpstr>
      <vt:lpstr>Co se dozvíme z SHP?</vt:lpstr>
      <vt:lpstr>Co se dozvíme z SHP?</vt:lpstr>
      <vt:lpstr>Půdorysy</vt:lpstr>
      <vt:lpstr>Řez objektem a schodištěm</vt:lpstr>
      <vt:lpstr>Detail arkýře a výplní arkýřů v přízemí</vt:lpstr>
      <vt:lpstr>Detaily oken a kování</vt:lpstr>
      <vt:lpstr>Výmalba stropů v patře</vt:lpstr>
      <vt:lpstr>Stavebně technická analýza (průzkum)</vt:lpstr>
      <vt:lpstr>Podrobné a speciální průzkumy</vt:lpstr>
      <vt:lpstr>Podrobné a speciální průzkumy</vt:lpstr>
      <vt:lpstr>Zaměření stávajícího stavu objektu</vt:lpstr>
      <vt:lpstr>Zaměření výplně otvorů – okna, dveře, kování</vt:lpstr>
      <vt:lpstr>Koncepce zásahu do historicky cenného objektu</vt:lpstr>
      <vt:lpstr>Zásady pro obnovu památky, podporující zachování kulturních hodnot</vt:lpstr>
      <vt:lpstr>Metody pro obnovu vycházející ze zásad památkové péče</vt:lpstr>
      <vt:lpstr>Metody pro obnovu vycházející ze zásad památkové péče</vt:lpstr>
      <vt:lpstr>Metody pro obnovu vycházející ze zásad památkové péče</vt:lpstr>
      <vt:lpstr>Metody pro obnovu vycházející ze zásad památkové péče</vt:lpstr>
      <vt:lpstr>Metody pro obnovu vycházející ze zásad památkové péče</vt:lpstr>
      <vt:lpstr>Autenticita</vt:lpstr>
      <vt:lpstr>Autenticita</vt:lpstr>
      <vt:lpstr>Autenticita</vt:lpstr>
      <vt:lpstr>Náklady obnovy památky</vt:lpstr>
      <vt:lpstr>Struktura rozpočtu</vt:lpstr>
      <vt:lpstr>Změny památkového zákona</vt:lpstr>
      <vt:lpstr>Památky s mezinárodním statusem</vt:lpstr>
      <vt:lpstr>Navrhované změny v PP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a regenerace kulturních hodnot v území</dc:title>
  <dc:creator>Pařil Vilém</dc:creator>
  <cp:lastModifiedBy>Zdenek</cp:lastModifiedBy>
  <cp:revision>108</cp:revision>
  <dcterms:created xsi:type="dcterms:W3CDTF">2012-09-11T10:49:52Z</dcterms:created>
  <dcterms:modified xsi:type="dcterms:W3CDTF">2019-12-02T10:23:50Z</dcterms:modified>
</cp:coreProperties>
</file>