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56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43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09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89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49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2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09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87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85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58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91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chyjY0L6U8" TargetMode="External"/><Relationship Id="rId2" Type="http://schemas.openxmlformats.org/officeDocument/2006/relationships/hyperlink" Target="https://youtu.be/VcRSatrGyb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Venkov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44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Koeficient ekologické stability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Stabilní prvky</a:t>
            </a:r>
          </a:p>
          <a:p>
            <a:r>
              <a:rPr lang="cs-CZ" dirty="0" smtClean="0"/>
              <a:t>Nestabilní prvky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58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Koeficient ekologické stability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Lesní půda</a:t>
            </a:r>
          </a:p>
          <a:p>
            <a:r>
              <a:rPr lang="cs-CZ" dirty="0" smtClean="0"/>
              <a:t>Vodní plochy a toky</a:t>
            </a:r>
          </a:p>
          <a:p>
            <a:r>
              <a:rPr lang="cs-CZ" dirty="0" smtClean="0"/>
              <a:t>Trvalý travní porost</a:t>
            </a:r>
          </a:p>
          <a:p>
            <a:r>
              <a:rPr lang="cs-CZ" dirty="0" smtClean="0"/>
              <a:t>Pastviny</a:t>
            </a:r>
          </a:p>
          <a:p>
            <a:r>
              <a:rPr lang="cs-CZ" dirty="0" smtClean="0"/>
              <a:t>Mokřady</a:t>
            </a:r>
          </a:p>
          <a:p>
            <a:r>
              <a:rPr lang="cs-CZ" dirty="0" smtClean="0"/>
              <a:t>Sady</a:t>
            </a:r>
          </a:p>
          <a:p>
            <a:r>
              <a:rPr lang="cs-CZ" dirty="0" smtClean="0"/>
              <a:t>Vinice</a:t>
            </a:r>
          </a:p>
          <a:p>
            <a:endParaRPr lang="cs-CZ" dirty="0"/>
          </a:p>
          <a:p>
            <a:r>
              <a:rPr lang="cs-CZ" dirty="0" smtClean="0"/>
              <a:t>Orná půda</a:t>
            </a:r>
          </a:p>
          <a:p>
            <a:r>
              <a:rPr lang="cs-CZ" dirty="0" err="1" smtClean="0"/>
              <a:t>Antropogenizované</a:t>
            </a:r>
            <a:r>
              <a:rPr lang="cs-CZ" dirty="0" smtClean="0"/>
              <a:t> plochy</a:t>
            </a:r>
          </a:p>
          <a:p>
            <a:r>
              <a:rPr lang="cs-CZ" dirty="0" smtClean="0"/>
              <a:t>Chmelnice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69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Komplexní pozemkové úpravy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youtu.be/VcRSatrGybM</a:t>
            </a:r>
            <a:r>
              <a:rPr lang="cs-CZ" dirty="0" smtClean="0"/>
              <a:t> co to je a příklady</a:t>
            </a: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youtu.be/vchyjY0L6U8</a:t>
            </a:r>
            <a:r>
              <a:rPr lang="cs-CZ" dirty="0" smtClean="0"/>
              <a:t> co to 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87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studie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https://www.youtube.com/watch?v=xsxdfHMb61k&amp;feature=youtu.be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280017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IROP 2021+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SC 1.1: Využití přínosů digitalizace pro občany, podniky a </a:t>
            </a:r>
            <a:r>
              <a:rPr lang="cs-CZ" dirty="0" smtClean="0"/>
              <a:t>vlády</a:t>
            </a:r>
          </a:p>
          <a:p>
            <a:r>
              <a:rPr lang="cs-CZ" dirty="0"/>
              <a:t>SC 2.1: Podpora udržitelné multimodální městské </a:t>
            </a:r>
            <a:r>
              <a:rPr lang="cs-CZ" dirty="0" smtClean="0"/>
              <a:t>mobility</a:t>
            </a:r>
          </a:p>
          <a:p>
            <a:r>
              <a:rPr lang="cs-CZ" dirty="0"/>
              <a:t>SC 2.2: Posílení ochrany přírody, biologické rozmanitosti, zelené infrastruktury v městském prostředí a snížení </a:t>
            </a:r>
            <a:r>
              <a:rPr lang="cs-CZ" dirty="0" smtClean="0"/>
              <a:t>znečištění</a:t>
            </a:r>
          </a:p>
          <a:p>
            <a:r>
              <a:rPr lang="cs-CZ" dirty="0"/>
              <a:t>SC 4.1: Zlepšení přístupu k inkluzivním a kvalitním službám v oblasti vzdělávání, odborné přípravy a celoživotního učení pomocí rozvoje </a:t>
            </a:r>
            <a:r>
              <a:rPr lang="cs-CZ" dirty="0" smtClean="0"/>
              <a:t>infrastruktury</a:t>
            </a:r>
          </a:p>
          <a:p>
            <a:r>
              <a:rPr lang="cs-CZ" dirty="0"/>
              <a:t>SC 4.2: Posílení sociálně-ekonomické integrace </a:t>
            </a:r>
            <a:r>
              <a:rPr lang="cs-CZ" dirty="0" err="1"/>
              <a:t>marginalizovaných</a:t>
            </a:r>
            <a:r>
              <a:rPr lang="cs-CZ" dirty="0"/>
              <a:t> komunit, migrantů a znevýhodněných skupin pomocí integrovaných opatření včetně bydlení a sociálních </a:t>
            </a:r>
            <a:r>
              <a:rPr lang="cs-CZ" dirty="0" smtClean="0"/>
              <a:t>služeb</a:t>
            </a:r>
          </a:p>
          <a:p>
            <a:r>
              <a:rPr lang="cs-CZ" dirty="0"/>
              <a:t>SC 4.3: Zajištění rovného přístupu ke zdravotní péči pomocí rozvoje infrastruktury, včetně primární </a:t>
            </a:r>
            <a:r>
              <a:rPr lang="cs-CZ" dirty="0" smtClean="0"/>
              <a:t>péče</a:t>
            </a:r>
          </a:p>
          <a:p>
            <a:r>
              <a:rPr lang="cs-CZ" dirty="0"/>
              <a:t>SC 5.1: Podpora integrovaného, sociálního, hospodářského a environmentálního rozvoje a kulturního dědictví, cestovního ruchu a bezpečnosti v městských oblastech</a:t>
            </a:r>
          </a:p>
        </p:txBody>
      </p:sp>
    </p:spTree>
    <p:extLst>
      <p:ext uri="{BB962C8B-B14F-4D97-AF65-F5344CB8AC3E}">
        <p14:creationId xmlns:p14="http://schemas.microsoft.com/office/powerpoint/2010/main" val="762373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 Z 2021+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Terénní </a:t>
            </a:r>
            <a:r>
              <a:rPr lang="cs-CZ" dirty="0"/>
              <a:t>aktivity a mobilní programy směřující k podpoře lidí v jejich přirozeném prostředí</a:t>
            </a:r>
          </a:p>
        </p:txBody>
      </p:sp>
    </p:spTree>
    <p:extLst>
      <p:ext uri="{BB962C8B-B14F-4D97-AF65-F5344CB8AC3E}">
        <p14:creationId xmlns:p14="http://schemas.microsoft.com/office/powerpoint/2010/main" val="389629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 2021+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Investice do zemědělských podniků</a:t>
            </a:r>
          </a:p>
          <a:p>
            <a:pPr lvl="0"/>
            <a:r>
              <a:rPr lang="cs-CZ" dirty="0"/>
              <a:t>Zpracování a uvádění na trh zemědělských produktů</a:t>
            </a:r>
          </a:p>
          <a:p>
            <a:pPr lvl="0"/>
            <a:r>
              <a:rPr lang="cs-CZ" dirty="0"/>
              <a:t>Lesnická a zemědělská infrastruktura, neproduktivní investice v lesích, stezky</a:t>
            </a:r>
          </a:p>
          <a:p>
            <a:pPr lvl="0"/>
            <a:r>
              <a:rPr lang="cs-CZ" dirty="0"/>
              <a:t>Diverzifikace a zakládání nových podniků, venkovská CR</a:t>
            </a:r>
          </a:p>
          <a:p>
            <a:pPr lvl="0"/>
            <a:r>
              <a:rPr lang="cs-CZ" dirty="0"/>
              <a:t>Lesnické technologie a produkty</a:t>
            </a:r>
          </a:p>
          <a:p>
            <a:pPr lvl="0"/>
            <a:r>
              <a:rPr lang="cs-CZ" dirty="0"/>
              <a:t>Zázemí pro spolkovou činnost (zájmové, neformální a celoživotní vzdělávání)</a:t>
            </a:r>
          </a:p>
          <a:p>
            <a:pPr lvl="0"/>
            <a:r>
              <a:rPr lang="cs-CZ" dirty="0"/>
              <a:t>Zázemí pro spolkovou činnost (komunitní centra)</a:t>
            </a:r>
          </a:p>
          <a:p>
            <a:pPr lvl="0"/>
            <a:r>
              <a:rPr lang="cs-CZ" dirty="0"/>
              <a:t>Zázemí pro spolkovou činnost (knihovny)</a:t>
            </a:r>
          </a:p>
          <a:p>
            <a:pPr lvl="0"/>
            <a:r>
              <a:rPr lang="cs-CZ" dirty="0"/>
              <a:t>Zázemí pro spolkovou činnost (sokolovny, orlovny)</a:t>
            </a:r>
          </a:p>
          <a:p>
            <a:pPr lvl="0"/>
            <a:r>
              <a:rPr lang="cs-CZ" dirty="0"/>
              <a:t>Komunitní centra</a:t>
            </a:r>
          </a:p>
          <a:p>
            <a:pPr lvl="0"/>
            <a:r>
              <a:rPr lang="cs-CZ" dirty="0"/>
              <a:t>Hasiči (JPO 5)</a:t>
            </a:r>
          </a:p>
          <a:p>
            <a:pPr lvl="0"/>
            <a:r>
              <a:rPr lang="cs-CZ" dirty="0"/>
              <a:t>Památky místního významu</a:t>
            </a:r>
          </a:p>
          <a:p>
            <a:pPr lvl="0"/>
            <a:r>
              <a:rPr lang="cs-CZ" dirty="0"/>
              <a:t>Obchody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80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 ŽP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Komunitní energetika (OZE realizované obcemi s účastí občanů)</a:t>
            </a:r>
          </a:p>
          <a:p>
            <a:pPr lvl="0"/>
            <a:r>
              <a:rPr lang="cs-CZ" dirty="0"/>
              <a:t>Zadržování vody v </a:t>
            </a:r>
            <a:r>
              <a:rPr lang="cs-CZ" dirty="0" err="1"/>
              <a:t>extravilánu</a:t>
            </a:r>
            <a:r>
              <a:rPr lang="cs-CZ" dirty="0"/>
              <a:t> / </a:t>
            </a:r>
            <a:r>
              <a:rPr lang="cs-CZ" dirty="0" err="1"/>
              <a:t>intravilánu</a:t>
            </a:r>
            <a:r>
              <a:rPr lang="cs-CZ" dirty="0"/>
              <a:t> (</a:t>
            </a:r>
            <a:r>
              <a:rPr lang="cs-CZ" dirty="0" err="1"/>
              <a:t>mitigační</a:t>
            </a:r>
            <a:r>
              <a:rPr lang="cs-CZ" dirty="0"/>
              <a:t> a </a:t>
            </a:r>
            <a:r>
              <a:rPr lang="cs-CZ" dirty="0" err="1"/>
              <a:t>dapatační</a:t>
            </a:r>
            <a:r>
              <a:rPr lang="cs-CZ" dirty="0"/>
              <a:t> opatření)</a:t>
            </a:r>
          </a:p>
          <a:p>
            <a:pPr lvl="0"/>
            <a:r>
              <a:rPr lang="cs-CZ" dirty="0"/>
              <a:t>Zeleň v </a:t>
            </a:r>
            <a:r>
              <a:rPr lang="cs-CZ" dirty="0" err="1"/>
              <a:t>intravilánu</a:t>
            </a:r>
            <a:endParaRPr lang="cs-CZ" dirty="0"/>
          </a:p>
          <a:p>
            <a:pPr lvl="0"/>
            <a:r>
              <a:rPr lang="cs-CZ" dirty="0"/>
              <a:t>Odpady, </a:t>
            </a:r>
            <a:r>
              <a:rPr lang="cs-CZ" dirty="0" err="1"/>
              <a:t>cirkurální</a:t>
            </a:r>
            <a:r>
              <a:rPr lang="cs-CZ" dirty="0"/>
              <a:t> ekonomika</a:t>
            </a:r>
          </a:p>
          <a:p>
            <a:pPr lvl="0"/>
            <a:r>
              <a:rPr lang="cs-CZ" dirty="0"/>
              <a:t>EVVO a VUR</a:t>
            </a:r>
          </a:p>
          <a:p>
            <a:pPr lvl="0"/>
            <a:r>
              <a:rPr lang="cs-CZ" dirty="0"/>
              <a:t>Motivační projekty, klíčové projekty, inovativní projekty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96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 K 2021+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Pořízení nebo modernizace technologie MSP (ne prostá obnova)</a:t>
            </a:r>
          </a:p>
          <a:p>
            <a:pPr lvl="0"/>
            <a:r>
              <a:rPr lang="cs-CZ" dirty="0"/>
              <a:t>Zavádění digitalizace a automatizace MSP (ne kancelářské vybavení)</a:t>
            </a:r>
          </a:p>
          <a:p>
            <a:pPr lvl="0"/>
            <a:r>
              <a:rPr lang="cs-CZ" dirty="0"/>
              <a:t>Infrastrukturní energeticky úsporná opatření MSP</a:t>
            </a:r>
          </a:p>
          <a:p>
            <a:pPr lvl="0"/>
            <a:r>
              <a:rPr lang="cs-CZ" dirty="0"/>
              <a:t>Užitková vozidla na alternativní pohon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401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 JAK 2021+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Personální podpora MŠ a ZŠ, rozvoj a stáže pedagogických pracovníků, podpora ICT, </a:t>
            </a:r>
            <a:r>
              <a:rPr lang="cs-CZ" dirty="0" err="1"/>
              <a:t>extrakurikulární</a:t>
            </a:r>
            <a:r>
              <a:rPr lang="cs-CZ" dirty="0"/>
              <a:t> aktivity, projektové dny, spolupráce s </a:t>
            </a:r>
            <a:r>
              <a:rPr lang="cs-CZ" dirty="0" smtClean="0"/>
              <a:t>rodiči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46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venkova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Vše co není město?</a:t>
            </a:r>
          </a:p>
          <a:p>
            <a:r>
              <a:rPr lang="cs-CZ" dirty="0" smtClean="0"/>
              <a:t>Zemědělství?</a:t>
            </a:r>
          </a:p>
          <a:p>
            <a:endParaRPr lang="cs-CZ" dirty="0"/>
          </a:p>
          <a:p>
            <a:r>
              <a:rPr lang="cs-CZ" dirty="0" smtClean="0"/>
              <a:t>„Obecně lze venkov definovat jako prostor, který zahrnuje jak krajinu, tak i venkovská sídla. Pojem venkov tedy integruje jak nezastavěná území, tak i zastavěné území malých sídel – vesnic. Pro venkov jsou charakteristické menší intenzity sociálně ekonomických kontaktů, menší hustota vazeb mezi jednotlivými subjekty, které se ve venkovském prostoru pohybují“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331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15959"/>
            <a:ext cx="9036496" cy="5940367"/>
          </a:xfrm>
        </p:spPr>
      </p:pic>
    </p:spTree>
    <p:extLst>
      <p:ext uri="{BB962C8B-B14F-4D97-AF65-F5344CB8AC3E}">
        <p14:creationId xmlns:p14="http://schemas.microsoft.com/office/powerpoint/2010/main" val="1890246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01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venkova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79" y="1219200"/>
            <a:ext cx="8338621" cy="5601921"/>
          </a:xfrm>
        </p:spPr>
      </p:pic>
    </p:spTree>
    <p:extLst>
      <p:ext uri="{BB962C8B-B14F-4D97-AF65-F5344CB8AC3E}">
        <p14:creationId xmlns:p14="http://schemas.microsoft.com/office/powerpoint/2010/main" val="370942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venkovských oblastí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Do hodnocení vnějších podmínek (exponovanosti území) vstupovaly následující ukazatele:</a:t>
            </a:r>
          </a:p>
          <a:p>
            <a:pPr lvl="1"/>
            <a:r>
              <a:rPr lang="cs-CZ" dirty="0" smtClean="0"/>
              <a:t>Funkční </a:t>
            </a:r>
            <a:r>
              <a:rPr lang="cs-CZ" dirty="0"/>
              <a:t>velikost na obyvatele – vážené počty pracovních míst a kapacity místních škol</a:t>
            </a:r>
          </a:p>
          <a:p>
            <a:pPr lvl="1"/>
            <a:r>
              <a:rPr lang="cs-CZ" dirty="0"/>
              <a:t>relativizované počtem obyvatel administrativní jednotky.</a:t>
            </a:r>
          </a:p>
          <a:p>
            <a:pPr lvl="1"/>
            <a:r>
              <a:rPr lang="cs-CZ" dirty="0" smtClean="0"/>
              <a:t>Podíl </a:t>
            </a:r>
            <a:r>
              <a:rPr lang="cs-CZ" dirty="0"/>
              <a:t>obyvatel žijících v malých obcích (do 250 obyvatel) – hodnocena roztříštěnost </a:t>
            </a:r>
            <a:r>
              <a:rPr lang="cs-CZ" dirty="0" smtClean="0"/>
              <a:t>osídlení administrativní </a:t>
            </a:r>
            <a:r>
              <a:rPr lang="cs-CZ" dirty="0"/>
              <a:t>jednotky (vypovídá o charakteru zázemí)</a:t>
            </a:r>
          </a:p>
          <a:p>
            <a:pPr lvl="1"/>
            <a:r>
              <a:rPr lang="cs-CZ" dirty="0"/>
              <a:t>Index ekonomické progresivity – diferencovaně vážené podíly zaměstnaných v </a:t>
            </a:r>
            <a:r>
              <a:rPr lang="cs-CZ" dirty="0" smtClean="0"/>
              <a:t>sektorech hospodářství </a:t>
            </a:r>
            <a:r>
              <a:rPr lang="cs-CZ" dirty="0"/>
              <a:t>(zemědělství 1 až kvartér 4), vyšší hodnoty indexu v regionech s </a:t>
            </a:r>
            <a:r>
              <a:rPr lang="cs-CZ" dirty="0" smtClean="0"/>
              <a:t>progresivnější</a:t>
            </a:r>
          </a:p>
          <a:p>
            <a:pPr lvl="1"/>
            <a:r>
              <a:rPr lang="cs-CZ" dirty="0" smtClean="0"/>
              <a:t>strukturou </a:t>
            </a:r>
            <a:r>
              <a:rPr lang="cs-CZ" dirty="0"/>
              <a:t>zaměstnaných (terciér, kvartér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Diverzita ekonomické struktury – bodové hodnocení zastoupení zaměstnanosti v jednotlivých</a:t>
            </a:r>
          </a:p>
          <a:p>
            <a:pPr lvl="1"/>
            <a:r>
              <a:rPr lang="cs-CZ" dirty="0"/>
              <a:t>ekonomických sektorech (vyšší hodnoty při zastoupení více sektorů ve </a:t>
            </a:r>
            <a:r>
              <a:rPr lang="cs-CZ" dirty="0" smtClean="0"/>
              <a:t>zkoumané administrativní </a:t>
            </a:r>
            <a:r>
              <a:rPr lang="cs-CZ" dirty="0"/>
              <a:t>jednotce)</a:t>
            </a:r>
          </a:p>
        </p:txBody>
      </p:sp>
    </p:spTree>
    <p:extLst>
      <p:ext uri="{BB962C8B-B14F-4D97-AF65-F5344CB8AC3E}">
        <p14:creationId xmlns:p14="http://schemas.microsoft.com/office/powerpoint/2010/main" val="161750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venkovských oblastí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Vnitřní podmínky se týkají kvality místních lidských zdrojů a do jejich analýzy vstupovaly </a:t>
            </a:r>
            <a:r>
              <a:rPr lang="cs-CZ" dirty="0" smtClean="0"/>
              <a:t>následující ukazatele</a:t>
            </a:r>
            <a:r>
              <a:rPr lang="cs-CZ" dirty="0"/>
              <a:t>:</a:t>
            </a:r>
            <a:endParaRPr lang="cs-CZ" dirty="0" smtClean="0"/>
          </a:p>
          <a:p>
            <a:pPr lvl="1"/>
            <a:r>
              <a:rPr lang="cs-CZ" sz="2900" dirty="0"/>
              <a:t>Index vzdělanosti – diferencovaně vážené obyvatelstvo dle dosaženého stupně vzdělání za zkoumanou administrativní jednotku (vyšších hodnot dosahuje vzdělanější populace)</a:t>
            </a:r>
          </a:p>
          <a:p>
            <a:pPr lvl="1"/>
            <a:r>
              <a:rPr lang="cs-CZ" sz="2900" dirty="0"/>
              <a:t>Podíl nezaměstnaných – počet registrovaných nezaměstnaných vážený počtem ekonomicky aktivních obyvatel v jednotce (detailní data z MPSV)</a:t>
            </a:r>
          </a:p>
          <a:p>
            <a:pPr lvl="1"/>
            <a:r>
              <a:rPr lang="cs-CZ" sz="2900" dirty="0"/>
              <a:t>Podnikavost obyvatel – počet ekonomických subjektů (z RES) vážený počtem ekonomicky aktivních obyvatel v jednotce</a:t>
            </a:r>
          </a:p>
          <a:p>
            <a:pPr lvl="1"/>
            <a:r>
              <a:rPr lang="cs-CZ" sz="2900" dirty="0"/>
              <a:t>Podíl obyvatel s exekucí – počet obyvatel s vyhlášenou exekucí vážený počtem obyvatel příslušné administrativní jednotky (detailní data z mapaexekuci.cz)</a:t>
            </a:r>
          </a:p>
          <a:p>
            <a:pPr lvl="1"/>
            <a:r>
              <a:rPr lang="cs-CZ" sz="2900" dirty="0"/>
              <a:t>Podíl voličů nesystémových stran – počet voličů extremistických stran v parlamentních volbách 2017 vážený celkovým počtem oprávněných voličů ve zkoumané jednotce.</a:t>
            </a:r>
          </a:p>
        </p:txBody>
      </p:sp>
    </p:spTree>
    <p:extLst>
      <p:ext uri="{BB962C8B-B14F-4D97-AF65-F5344CB8AC3E}">
        <p14:creationId xmlns:p14="http://schemas.microsoft.com/office/powerpoint/2010/main" val="400217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64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vybraná část zemského povrchu s typickou kombinací přírodních a kulturních prvků a charakteristickou scenérií (Wikipedie</a:t>
            </a:r>
            <a:r>
              <a:rPr lang="cs-CZ" dirty="0" smtClean="0"/>
              <a:t>)</a:t>
            </a:r>
          </a:p>
          <a:p>
            <a:r>
              <a:rPr lang="cs-CZ" dirty="0"/>
              <a:t>heterogenní část zemského povrchu, skládající se ze souboru vzájemně se ovlivňujících ekosystémů, který se v dané části povrchu v podobných formách opakuje (Forman &amp; </a:t>
            </a:r>
            <a:r>
              <a:rPr lang="cs-CZ" dirty="0" err="1"/>
              <a:t>Godron</a:t>
            </a:r>
            <a:r>
              <a:rPr lang="cs-CZ" dirty="0"/>
              <a:t>, 1993</a:t>
            </a:r>
            <a:r>
              <a:rPr lang="cs-CZ" dirty="0" smtClean="0"/>
              <a:t>)</a:t>
            </a:r>
          </a:p>
          <a:p>
            <a:r>
              <a:rPr lang="cs-CZ" dirty="0"/>
              <a:t>část zemského povrchu s charakteristickým reliéfem, tvořená souborem funkčně propojených ekosystémů a civilizačními prvky (zákon č. 114/92 Sb.) </a:t>
            </a:r>
            <a:endParaRPr lang="cs-CZ" dirty="0" smtClean="0"/>
          </a:p>
          <a:p>
            <a:r>
              <a:rPr lang="cs-CZ" dirty="0"/>
              <a:t>opticky vnímatelná (pozorovatelná) výseč suchozemského povrchu </a:t>
            </a:r>
            <a:r>
              <a:rPr lang="cs-CZ" dirty="0" smtClean="0"/>
              <a:t>planety</a:t>
            </a:r>
          </a:p>
          <a:p>
            <a:r>
              <a:rPr lang="cs-CZ" dirty="0"/>
              <a:t>množina reálně existujících přírodních a kulturních objektů, které dávají zemskému povrchu charakter a pestrost </a:t>
            </a:r>
            <a:endParaRPr lang="cs-CZ" dirty="0" smtClean="0"/>
          </a:p>
          <a:p>
            <a:r>
              <a:rPr lang="cs-CZ" dirty="0"/>
              <a:t>harmonické sepětí horninového, biologického a kulturního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12134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/>
              <a:t>krajina je dlouhodobě stabilizovaný soubor přírodních a antropogenních charakteristik vázaný na určitý reliéf a mající nějaký společný historický </a:t>
            </a:r>
            <a:r>
              <a:rPr lang="cs-CZ" dirty="0" smtClean="0"/>
              <a:t>základ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krajina </a:t>
            </a:r>
            <a:r>
              <a:rPr lang="cs-CZ" dirty="0"/>
              <a:t>je živou </a:t>
            </a:r>
            <a:r>
              <a:rPr lang="cs-CZ" dirty="0" smtClean="0"/>
              <a:t>soustavou, tj. </a:t>
            </a:r>
            <a:r>
              <a:rPr lang="cs-CZ" dirty="0"/>
              <a:t>není nějakou směsí interagujících, leč nezávislých neživých a živých struktur, nebo hybridem živého a neživého, stejně jako jím není hlemýžď s domkem z mrtvého vápence</a:t>
            </a:r>
          </a:p>
        </p:txBody>
      </p:sp>
    </p:spTree>
    <p:extLst>
      <p:ext uri="{BB962C8B-B14F-4D97-AF65-F5344CB8AC3E}">
        <p14:creationId xmlns:p14="http://schemas.microsoft.com/office/powerpoint/2010/main" val="391377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Koeficient ekologické stability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461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Širokoúhlá obrazovka</PresentationFormat>
  <Paragraphs>94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Venkov</vt:lpstr>
      <vt:lpstr>Definice venkova</vt:lpstr>
      <vt:lpstr>Typy venkova</vt:lpstr>
      <vt:lpstr>Rozdělení venkovských oblastí</vt:lpstr>
      <vt:lpstr>Rozdělení venkovských oblastí</vt:lpstr>
      <vt:lpstr>Krajina</vt:lpstr>
      <vt:lpstr>Definice krajiny</vt:lpstr>
      <vt:lpstr>Krajina</vt:lpstr>
      <vt:lpstr>Koeficient ekologické stability</vt:lpstr>
      <vt:lpstr>Koeficient ekologické stability</vt:lpstr>
      <vt:lpstr>Koeficient ekologické stability</vt:lpstr>
      <vt:lpstr>Komplexní pozemkové úpravy</vt:lpstr>
      <vt:lpstr>Územní studie krajiny</vt:lpstr>
      <vt:lpstr>IROP 2021+</vt:lpstr>
      <vt:lpstr>OP Z 2021+</vt:lpstr>
      <vt:lpstr>PRV 2021+</vt:lpstr>
      <vt:lpstr>OP ŽP</vt:lpstr>
      <vt:lpstr>OP K 2021+</vt:lpstr>
      <vt:lpstr>OP JAK 2021+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Zdenek</dc:creator>
  <cp:lastModifiedBy>csystem</cp:lastModifiedBy>
  <cp:revision>2</cp:revision>
  <dcterms:created xsi:type="dcterms:W3CDTF">2019-11-27T12:08:19Z</dcterms:created>
  <dcterms:modified xsi:type="dcterms:W3CDTF">2019-11-27T13:09:24Z</dcterms:modified>
</cp:coreProperties>
</file>