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handoutMasterIdLst>
    <p:handoutMasterId r:id="rId33"/>
  </p:handoutMasterIdLst>
  <p:sldIdLst>
    <p:sldId id="256" r:id="rId2"/>
    <p:sldId id="345" r:id="rId3"/>
    <p:sldId id="347" r:id="rId4"/>
    <p:sldId id="348" r:id="rId5"/>
    <p:sldId id="349" r:id="rId6"/>
    <p:sldId id="350" r:id="rId7"/>
    <p:sldId id="346" r:id="rId8"/>
    <p:sldId id="351" r:id="rId9"/>
    <p:sldId id="328" r:id="rId10"/>
    <p:sldId id="329" r:id="rId11"/>
    <p:sldId id="335" r:id="rId12"/>
    <p:sldId id="330" r:id="rId13"/>
    <p:sldId id="333" r:id="rId14"/>
    <p:sldId id="331" r:id="rId15"/>
    <p:sldId id="338" r:id="rId16"/>
    <p:sldId id="339" r:id="rId17"/>
    <p:sldId id="336" r:id="rId18"/>
    <p:sldId id="337" r:id="rId19"/>
    <p:sldId id="332" r:id="rId20"/>
    <p:sldId id="341" r:id="rId21"/>
    <p:sldId id="342" r:id="rId22"/>
    <p:sldId id="352" r:id="rId23"/>
    <p:sldId id="340" r:id="rId24"/>
    <p:sldId id="355" r:id="rId25"/>
    <p:sldId id="354" r:id="rId26"/>
    <p:sldId id="356" r:id="rId27"/>
    <p:sldId id="357" r:id="rId28"/>
    <p:sldId id="358" r:id="rId29"/>
    <p:sldId id="343" r:id="rId30"/>
    <p:sldId id="344" r:id="rId31"/>
    <p:sldId id="353" r:id="rId32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55207-6ED6-4B66-92C1-3BB3FC44CE37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DF72-CC3C-4EE6-B01D-693A6F4BD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35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369E104-6805-41DA-8ED7-271D2E945757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369E104-6805-41DA-8ED7-271D2E945757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69E104-6805-41DA-8ED7-271D2E945757}" type="datetimeFigureOut">
              <a:rPr lang="cs-CZ" smtClean="0"/>
              <a:t>17.12.2019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59632" y="3789040"/>
            <a:ext cx="6858000" cy="990600"/>
          </a:xfrm>
        </p:spPr>
        <p:txBody>
          <a:bodyPr>
            <a:normAutofit fontScale="90000"/>
          </a:bodyPr>
          <a:lstStyle/>
          <a:p>
            <a:pPr algn="l" fontAlgn="t">
              <a:spcBef>
                <a:spcPts val="0"/>
              </a:spcBef>
              <a:defRPr/>
            </a:pPr>
            <a:r>
              <a:rPr lang="cs-CZ" dirty="0" smtClean="0"/>
              <a:t>Urbanistický</a:t>
            </a:r>
            <a:r>
              <a:rPr lang="cs-CZ" dirty="0" smtClean="0"/>
              <a:t> </a:t>
            </a:r>
            <a:r>
              <a:rPr lang="cs-CZ" dirty="0"/>
              <a:t>model města, sídelní kaše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Ochrana a regenerace kulturních hodnot v území</a:t>
            </a:r>
          </a:p>
        </p:txBody>
      </p:sp>
    </p:spTree>
    <p:extLst>
      <p:ext uri="{BB962C8B-B14F-4D97-AF65-F5344CB8AC3E}">
        <p14:creationId xmlns:p14="http://schemas.microsoft.com/office/powerpoint/2010/main" val="26715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88963-F12A-4747-BCEB-28E7812F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Zónový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207D12-C29C-4C48-AA0D-B644EF115AD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Burgessův</a:t>
            </a:r>
            <a:r>
              <a:rPr lang="cs-CZ" dirty="0"/>
              <a:t> model města</a:t>
            </a:r>
          </a:p>
          <a:p>
            <a:r>
              <a:rPr lang="cs-CZ" dirty="0"/>
              <a:t>Chicago 20. století</a:t>
            </a:r>
          </a:p>
          <a:p>
            <a:r>
              <a:rPr lang="cs-CZ" dirty="0"/>
              <a:t>Obchodní čtvrť uprostřed</a:t>
            </a:r>
          </a:p>
          <a:p>
            <a:r>
              <a:rPr lang="cs-CZ" dirty="0"/>
              <a:t>Průmyslová zóna</a:t>
            </a:r>
          </a:p>
          <a:p>
            <a:r>
              <a:rPr lang="cs-CZ" dirty="0"/>
              <a:t>Bydlení dělnické třídy</a:t>
            </a:r>
          </a:p>
          <a:p>
            <a:r>
              <a:rPr lang="cs-CZ" dirty="0"/>
              <a:t>Obytná zóna vyšší společnosti</a:t>
            </a:r>
          </a:p>
          <a:p>
            <a:r>
              <a:rPr lang="de-DE" dirty="0"/>
              <a:t>Heinz Heineberg: Stadtgeographie. 3. Auflage. Schöningh, Paderborn 2006, ISBN 3-8252-2166-0.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433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FF8CE-7280-4D28-A09B-19DDB9BB5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08B040-CA32-4378-A89A-9BB18F50212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1131"/>
            <a:ext cx="8229600" cy="325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273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60D999-4771-46F9-ABC6-78DEC097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Sektorový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0F76B1-1913-4B98-AFC8-74DD78F4696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Hoytův</a:t>
            </a:r>
            <a:r>
              <a:rPr lang="cs-CZ" dirty="0"/>
              <a:t> model města </a:t>
            </a:r>
          </a:p>
          <a:p>
            <a:r>
              <a:rPr lang="cs-CZ" dirty="0"/>
              <a:t>Bere v úvahu dopravní tepny</a:t>
            </a:r>
          </a:p>
          <a:p>
            <a:r>
              <a:rPr lang="cs-CZ" dirty="0"/>
              <a:t>Město členěné na výseče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0574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FE8982-B8C2-4952-A77A-2F99B0B95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Sektorový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4712BF-170F-493C-AE3E-45E8349BA89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2B4644C-98C1-4287-B176-C4F3BFDD5226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03A6AB9-9F77-49F3-BAD9-87967A0E3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32858"/>
            <a:ext cx="9144000" cy="491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54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927321-EE92-45FE-899B-3A45CCA9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Vícejádrový</a:t>
            </a:r>
            <a:r>
              <a:rPr lang="cs-CZ" dirty="0"/>
              <a:t>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13FE1F-0591-4C3C-9767-B9B5C17574C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Harris-Ullmanův</a:t>
            </a:r>
            <a:r>
              <a:rPr lang="cs-CZ" dirty="0" smtClean="0"/>
              <a:t> model</a:t>
            </a:r>
          </a:p>
          <a:p>
            <a:r>
              <a:rPr lang="cs-CZ" dirty="0" smtClean="0"/>
              <a:t>Bere </a:t>
            </a:r>
            <a:r>
              <a:rPr lang="cs-CZ" dirty="0"/>
              <a:t>v úvahu vznik menších centrálních obchodních </a:t>
            </a:r>
            <a:r>
              <a:rPr lang="cs-CZ" dirty="0" smtClean="0"/>
              <a:t>čtvrtí (teorie mnoha jader)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22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centrum </a:t>
            </a:r>
            <a:r>
              <a:rPr lang="cs-CZ" dirty="0" smtClean="0"/>
              <a:t>velkoměsta</a:t>
            </a:r>
          </a:p>
          <a:p>
            <a:r>
              <a:rPr lang="cs-CZ" dirty="0"/>
              <a:t>tranzitní zóna</a:t>
            </a:r>
          </a:p>
          <a:p>
            <a:r>
              <a:rPr lang="cs-CZ" dirty="0"/>
              <a:t>obytná zóna nižších společenských vrstev</a:t>
            </a:r>
          </a:p>
          <a:p>
            <a:r>
              <a:rPr lang="cs-CZ" dirty="0"/>
              <a:t>obytná zóna středních společenských vrstev</a:t>
            </a:r>
          </a:p>
          <a:p>
            <a:r>
              <a:rPr lang="cs-CZ" dirty="0"/>
              <a:t>obytná zóna vyšších společenských vrstev</a:t>
            </a:r>
          </a:p>
          <a:p>
            <a:r>
              <a:rPr lang="cs-CZ" dirty="0"/>
              <a:t>oblast soustřeďující se na těžký průmysl</a:t>
            </a:r>
          </a:p>
          <a:p>
            <a:r>
              <a:rPr lang="cs-CZ" dirty="0"/>
              <a:t>malé okrajové obchodní centrum</a:t>
            </a:r>
          </a:p>
          <a:p>
            <a:r>
              <a:rPr lang="cs-CZ" dirty="0"/>
              <a:t>městská periferie</a:t>
            </a:r>
          </a:p>
          <a:p>
            <a:r>
              <a:rPr lang="cs-CZ" dirty="0"/>
              <a:t>průmyslová předměstí</a:t>
            </a:r>
          </a:p>
          <a:p>
            <a:r>
              <a:rPr lang="cs-CZ" dirty="0"/>
              <a:t>předměstské obytné čtvrti</a:t>
            </a:r>
          </a:p>
        </p:txBody>
      </p:sp>
    </p:spTree>
    <p:extLst>
      <p:ext uri="{BB962C8B-B14F-4D97-AF65-F5344CB8AC3E}">
        <p14:creationId xmlns:p14="http://schemas.microsoft.com/office/powerpoint/2010/main" val="3524734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infrastruktura – některé činnosti potřebují speciální infrastrukturu (velká plocha, napojení na hlavní dopravní tahy, nižší náklady</a:t>
            </a:r>
            <a:r>
              <a:rPr lang="cs-CZ" dirty="0" smtClean="0"/>
              <a:t>…)</a:t>
            </a:r>
          </a:p>
          <a:p>
            <a:r>
              <a:rPr lang="cs-CZ" dirty="0"/>
              <a:t>velké náklady – některé činnosti kvůli velkým nákladům nemohou být prováděny v určitých částech města (například těžký průmysl v centru města</a:t>
            </a:r>
            <a:r>
              <a:rPr lang="cs-CZ" dirty="0" smtClean="0"/>
              <a:t>)</a:t>
            </a:r>
          </a:p>
          <a:p>
            <a:r>
              <a:rPr lang="cs-CZ" dirty="0"/>
              <a:t>koncentrace podobných činností v jedné oblasti – soustředění vzájemně blízkých činností v jedné oblasti (obchody poblíž obytných částí</a:t>
            </a:r>
            <a:r>
              <a:rPr lang="cs-CZ" dirty="0" smtClean="0"/>
              <a:t>)</a:t>
            </a:r>
          </a:p>
          <a:p>
            <a:r>
              <a:rPr lang="cs-CZ" dirty="0"/>
              <a:t>vzájemné rušení činností – dvě špatně slučitelné funkce by neměli být v těsné blízkosti (oblast těžkého průmyslu a obytné části či obchodní centrum – hluk, špína,…)</a:t>
            </a:r>
          </a:p>
        </p:txBody>
      </p:sp>
    </p:spTree>
    <p:extLst>
      <p:ext uri="{BB962C8B-B14F-4D97-AF65-F5344CB8AC3E}">
        <p14:creationId xmlns:p14="http://schemas.microsoft.com/office/powerpoint/2010/main" val="1695517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ikisofia.cz/w/images/4/46/V%C3%ADcejadern%C3%BD_model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2351"/>
            <a:ext cx="8507288" cy="496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497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wikisofia.cz/w/images/4/47/Praha_-_z%C3%B3ny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0160"/>
            <a:ext cx="8348367" cy="53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620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859F0-B416-4096-BD23-8F4529FC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Majer čtyřoký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69B12-91C9-462D-8289-30D4E231D3E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Filter</a:t>
            </a:r>
            <a:r>
              <a:rPr lang="cs-CZ" dirty="0" smtClean="0"/>
              <a:t> </a:t>
            </a:r>
            <a:r>
              <a:rPr lang="cs-CZ" dirty="0" err="1" smtClean="0"/>
              <a:t>down</a:t>
            </a:r>
            <a:r>
              <a:rPr lang="cs-CZ" dirty="0" smtClean="0"/>
              <a:t> (kvalita, nové byty) </a:t>
            </a:r>
          </a:p>
          <a:p>
            <a:pPr lvl="1"/>
            <a:r>
              <a:rPr lang="cs-CZ" dirty="0" smtClean="0"/>
              <a:t>Bohatší jdou za kvalitnějším bydlením na okraj města a přenechávají byty chudším a ti ještě chudším, růst nebytových funkcí v centru měst)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sz="2600" dirty="0" err="1">
                <a:solidFill>
                  <a:schemeClr val="tx1"/>
                </a:solidFill>
              </a:rPr>
              <a:t>Trade</a:t>
            </a:r>
            <a:r>
              <a:rPr lang="cs-CZ" sz="2600" dirty="0">
                <a:solidFill>
                  <a:schemeClr val="tx1"/>
                </a:solidFill>
              </a:rPr>
              <a:t> </a:t>
            </a:r>
            <a:r>
              <a:rPr lang="cs-CZ" sz="2600" dirty="0" err="1" smtClean="0">
                <a:solidFill>
                  <a:schemeClr val="tx1"/>
                </a:solidFill>
              </a:rPr>
              <a:t>off</a:t>
            </a:r>
            <a:r>
              <a:rPr lang="cs-CZ" sz="2600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cs-CZ" dirty="0"/>
              <a:t>Nájem, </a:t>
            </a:r>
            <a:r>
              <a:rPr lang="cs-CZ" dirty="0" smtClean="0"/>
              <a:t>doprava</a:t>
            </a:r>
          </a:p>
          <a:p>
            <a:pPr lvl="1"/>
            <a:r>
              <a:rPr lang="cs-CZ" dirty="0" smtClean="0"/>
              <a:t>Kvalitní doprava = </a:t>
            </a:r>
            <a:r>
              <a:rPr lang="cs-CZ" dirty="0" err="1" smtClean="0"/>
              <a:t>subrubanizace</a:t>
            </a:r>
            <a:endParaRPr lang="cs-CZ" dirty="0" smtClean="0"/>
          </a:p>
          <a:p>
            <a:pPr lvl="1"/>
            <a:r>
              <a:rPr lang="cs-CZ" dirty="0" smtClean="0"/>
              <a:t>Poptávka po prostoru roste více než příjem = domácnost, co si polepšila půjde dál od centra, co si nepolepšila zůstane (západoevropský model, severoamerický model)</a:t>
            </a:r>
          </a:p>
          <a:p>
            <a:pPr lvl="1"/>
            <a:r>
              <a:rPr lang="cs-CZ" dirty="0" smtClean="0"/>
              <a:t>Poptávka po prostoru neroste tak jako příjem, bohatnoucí zůstanou spíše ve městě)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470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Rekreace, sport, bydlení, práce, administrativa, škola</a:t>
            </a:r>
          </a:p>
          <a:p>
            <a:r>
              <a:rPr lang="cs-CZ" dirty="0" smtClean="0"/>
              <a:t>Zelený klín od Lužánek přes planýrku do Soběšic</a:t>
            </a:r>
          </a:p>
          <a:p>
            <a:r>
              <a:rPr lang="cs-CZ" dirty="0" smtClean="0"/>
              <a:t>Zprivatizováno ale neudržitelné</a:t>
            </a:r>
          </a:p>
          <a:p>
            <a:r>
              <a:rPr lang="cs-CZ" dirty="0" smtClean="0"/>
              <a:t>Výstavba v 50. letech orientována na těžký průmysl. V Brně spíše textilky, zbrojní průmysl.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107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891865"/>
            <a:ext cx="8229600" cy="35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36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008252"/>
            <a:ext cx="8229600" cy="335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9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(1) centrum velkoměsta</a:t>
            </a:r>
          </a:p>
          <a:p>
            <a:r>
              <a:rPr lang="cs-CZ" dirty="0" smtClean="0"/>
              <a:t>(2) tranzitní </a:t>
            </a:r>
            <a:r>
              <a:rPr lang="cs-CZ" dirty="0"/>
              <a:t>zóna</a:t>
            </a:r>
          </a:p>
          <a:p>
            <a:r>
              <a:rPr lang="cs-CZ" dirty="0" smtClean="0"/>
              <a:t>(3) obytná </a:t>
            </a:r>
            <a:r>
              <a:rPr lang="cs-CZ" dirty="0"/>
              <a:t>zóna nižších společenských vrstev</a:t>
            </a:r>
          </a:p>
          <a:p>
            <a:r>
              <a:rPr lang="cs-CZ" dirty="0" smtClean="0"/>
              <a:t>(4) obytná </a:t>
            </a:r>
            <a:r>
              <a:rPr lang="cs-CZ" dirty="0"/>
              <a:t>zóna středních společenských vrstev</a:t>
            </a:r>
          </a:p>
          <a:p>
            <a:r>
              <a:rPr lang="cs-CZ" dirty="0" smtClean="0"/>
              <a:t>(5) obytná </a:t>
            </a:r>
            <a:r>
              <a:rPr lang="cs-CZ" dirty="0"/>
              <a:t>zóna vyšších společenských vrstev</a:t>
            </a:r>
          </a:p>
          <a:p>
            <a:r>
              <a:rPr lang="cs-CZ" dirty="0" smtClean="0"/>
              <a:t>(6) oblast </a:t>
            </a:r>
            <a:r>
              <a:rPr lang="cs-CZ" dirty="0"/>
              <a:t>soustřeďující se na těžký průmysl</a:t>
            </a:r>
          </a:p>
          <a:p>
            <a:r>
              <a:rPr lang="cs-CZ" dirty="0" smtClean="0"/>
              <a:t>(7) malé </a:t>
            </a:r>
            <a:r>
              <a:rPr lang="cs-CZ" dirty="0"/>
              <a:t>okrajové obchodní centrum</a:t>
            </a:r>
          </a:p>
          <a:p>
            <a:r>
              <a:rPr lang="cs-CZ" dirty="0" smtClean="0"/>
              <a:t>(8) městská </a:t>
            </a:r>
            <a:r>
              <a:rPr lang="cs-CZ" dirty="0"/>
              <a:t>periferie</a:t>
            </a:r>
          </a:p>
          <a:p>
            <a:r>
              <a:rPr lang="cs-CZ" dirty="0" smtClean="0"/>
              <a:t>(9) průmyslová </a:t>
            </a:r>
            <a:r>
              <a:rPr lang="cs-CZ" dirty="0"/>
              <a:t>předměstí</a:t>
            </a:r>
          </a:p>
          <a:p>
            <a:r>
              <a:rPr lang="cs-CZ" dirty="0" smtClean="0"/>
              <a:t>(10) předměstské </a:t>
            </a:r>
            <a:r>
              <a:rPr lang="cs-CZ" dirty="0"/>
              <a:t>obytné čtvrti</a:t>
            </a:r>
          </a:p>
        </p:txBody>
      </p:sp>
    </p:spTree>
    <p:extLst>
      <p:ext uri="{BB962C8B-B14F-4D97-AF65-F5344CB8AC3E}">
        <p14:creationId xmlns:p14="http://schemas.microsoft.com/office/powerpoint/2010/main" val="636536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centrum </a:t>
            </a:r>
            <a:r>
              <a:rPr lang="cs-CZ" dirty="0" smtClean="0"/>
              <a:t>velkoměsta (historické centrum)</a:t>
            </a:r>
          </a:p>
          <a:p>
            <a:r>
              <a:rPr lang="cs-CZ" dirty="0"/>
              <a:t>tranzitní zóna</a:t>
            </a:r>
          </a:p>
          <a:p>
            <a:r>
              <a:rPr lang="cs-CZ" dirty="0"/>
              <a:t>obytná zóna nižších společenských </a:t>
            </a:r>
            <a:r>
              <a:rPr lang="cs-CZ" dirty="0" smtClean="0"/>
              <a:t>vrstev (Staré Brno)</a:t>
            </a:r>
            <a:endParaRPr lang="cs-CZ" dirty="0"/>
          </a:p>
          <a:p>
            <a:r>
              <a:rPr lang="cs-CZ" dirty="0"/>
              <a:t>obytná zóna středních společenských </a:t>
            </a:r>
            <a:r>
              <a:rPr lang="cs-CZ" dirty="0" smtClean="0"/>
              <a:t>vrstev (sídliště)</a:t>
            </a:r>
            <a:endParaRPr lang="cs-CZ" dirty="0"/>
          </a:p>
          <a:p>
            <a:r>
              <a:rPr lang="cs-CZ" dirty="0"/>
              <a:t>obytná zóna vyšších společenských </a:t>
            </a:r>
            <a:r>
              <a:rPr lang="cs-CZ" dirty="0" smtClean="0"/>
              <a:t>vrstev (Masarykova čtvrť, Žabovřesky)</a:t>
            </a:r>
            <a:endParaRPr lang="cs-CZ" dirty="0"/>
          </a:p>
          <a:p>
            <a:r>
              <a:rPr lang="cs-CZ" dirty="0"/>
              <a:t>oblast soustřeďující se na těžký </a:t>
            </a:r>
            <a:r>
              <a:rPr lang="cs-CZ" dirty="0" smtClean="0"/>
              <a:t>průmysl (Vlněna, </a:t>
            </a:r>
            <a:r>
              <a:rPr lang="cs-CZ" dirty="0" err="1" smtClean="0"/>
              <a:t>Mosilana</a:t>
            </a:r>
            <a:r>
              <a:rPr lang="cs-CZ" dirty="0" smtClean="0"/>
              <a:t>, Zetor)</a:t>
            </a:r>
            <a:endParaRPr lang="cs-CZ" dirty="0"/>
          </a:p>
          <a:p>
            <a:r>
              <a:rPr lang="cs-CZ" dirty="0"/>
              <a:t>malé okrajové obchodní </a:t>
            </a:r>
            <a:r>
              <a:rPr lang="cs-CZ" dirty="0" smtClean="0"/>
              <a:t>centrum (Futurum, Globus)</a:t>
            </a:r>
            <a:endParaRPr lang="cs-CZ" dirty="0"/>
          </a:p>
          <a:p>
            <a:r>
              <a:rPr lang="cs-CZ" dirty="0"/>
              <a:t>městská </a:t>
            </a:r>
            <a:r>
              <a:rPr lang="cs-CZ" dirty="0" smtClean="0"/>
              <a:t>periferie (Líšeň, Bystrc, Chrlice)</a:t>
            </a:r>
            <a:endParaRPr lang="cs-CZ" dirty="0"/>
          </a:p>
          <a:p>
            <a:r>
              <a:rPr lang="cs-CZ" dirty="0"/>
              <a:t>průmyslová </a:t>
            </a:r>
            <a:r>
              <a:rPr lang="cs-CZ" dirty="0" smtClean="0"/>
              <a:t>předměstí (Černovické terasy, Modřice)</a:t>
            </a:r>
            <a:endParaRPr lang="cs-CZ" dirty="0"/>
          </a:p>
          <a:p>
            <a:r>
              <a:rPr lang="cs-CZ" dirty="0"/>
              <a:t>předměstské obytné </a:t>
            </a:r>
            <a:r>
              <a:rPr lang="cs-CZ" dirty="0" smtClean="0"/>
              <a:t>čtvrti (Moravany, Popůvky, Kuřim, Rajhrad)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3101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2136"/>
            <a:ext cx="7920880" cy="6741000"/>
          </a:xfrm>
        </p:spPr>
      </p:pic>
    </p:spTree>
    <p:extLst>
      <p:ext uri="{BB962C8B-B14F-4D97-AF65-F5344CB8AC3E}">
        <p14:creationId xmlns:p14="http://schemas.microsoft.com/office/powerpoint/2010/main" val="898846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6618"/>
            <a:ext cx="7344816" cy="6734124"/>
          </a:xfrm>
        </p:spPr>
      </p:pic>
    </p:spTree>
    <p:extLst>
      <p:ext uri="{BB962C8B-B14F-4D97-AF65-F5344CB8AC3E}">
        <p14:creationId xmlns:p14="http://schemas.microsoft.com/office/powerpoint/2010/main" val="3859640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Aspern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25 000 obyvatel</a:t>
            </a:r>
          </a:p>
          <a:p>
            <a:r>
              <a:rPr lang="cs-CZ" dirty="0" smtClean="0"/>
              <a:t>Dráha metra</a:t>
            </a:r>
          </a:p>
          <a:p>
            <a:r>
              <a:rPr lang="cs-CZ" dirty="0" smtClean="0"/>
              <a:t>Práce v místě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5641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Výsledek obrázku pro aspern nová čtvrť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4686"/>
            <a:ext cx="8229600" cy="46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992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Obsah obrázku text, mapa&#10;&#10;Popis byl vytvořen automaticky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9036495" cy="63367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141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Výsledek obrázku pro sídelní kaš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97" y="1219200"/>
            <a:ext cx="6171406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755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98" y="1219200"/>
            <a:ext cx="6977803" cy="4937125"/>
          </a:xfrm>
        </p:spPr>
      </p:pic>
    </p:spTree>
    <p:extLst>
      <p:ext uri="{BB962C8B-B14F-4D97-AF65-F5344CB8AC3E}">
        <p14:creationId xmlns:p14="http://schemas.microsoft.com/office/powerpoint/2010/main" val="1460698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6" y="1344285"/>
            <a:ext cx="8078327" cy="4686954"/>
          </a:xfrm>
        </p:spPr>
      </p:pic>
    </p:spTree>
    <p:extLst>
      <p:ext uri="{BB962C8B-B14F-4D97-AF65-F5344CB8AC3E}">
        <p14:creationId xmlns:p14="http://schemas.microsoft.com/office/powerpoint/2010/main" val="2889835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72" y="1219200"/>
            <a:ext cx="6646655" cy="4937125"/>
          </a:xfrm>
        </p:spPr>
      </p:pic>
    </p:spTree>
    <p:extLst>
      <p:ext uri="{BB962C8B-B14F-4D97-AF65-F5344CB8AC3E}">
        <p14:creationId xmlns:p14="http://schemas.microsoft.com/office/powerpoint/2010/main" val="392192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19" y="1219200"/>
            <a:ext cx="6565561" cy="4937125"/>
          </a:xfrm>
        </p:spPr>
      </p:pic>
    </p:spTree>
    <p:extLst>
      <p:ext uri="{BB962C8B-B14F-4D97-AF65-F5344CB8AC3E}">
        <p14:creationId xmlns:p14="http://schemas.microsoft.com/office/powerpoint/2010/main" val="413658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65" y="1219200"/>
            <a:ext cx="6289670" cy="4937125"/>
          </a:xfrm>
        </p:spPr>
      </p:pic>
    </p:spTree>
    <p:extLst>
      <p:ext uri="{BB962C8B-B14F-4D97-AF65-F5344CB8AC3E}">
        <p14:creationId xmlns:p14="http://schemas.microsoft.com/office/powerpoint/2010/main" val="70288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72" y="1219200"/>
            <a:ext cx="6994855" cy="4937125"/>
          </a:xfrm>
        </p:spPr>
      </p:pic>
    </p:spTree>
    <p:extLst>
      <p:ext uri="{BB962C8B-B14F-4D97-AF65-F5344CB8AC3E}">
        <p14:creationId xmlns:p14="http://schemas.microsoft.com/office/powerpoint/2010/main" val="3672246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Výsledek obrázku pro sorela brn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62" y="1219200"/>
            <a:ext cx="7403075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44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Výsledek obrázku pro obchodní centra šumavská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06512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25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11456-CE11-4324-B86F-9157A958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Urbanistické modely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4EED14-DED7-4138-B0D0-36CC9C988AC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Sociologické modely města zabývající se vnitřní strukturou na základě sledování prostorové organizace a diferenciace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16725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192</TotalTime>
  <Words>520</Words>
  <Application>Microsoft Office PowerPoint</Application>
  <PresentationFormat>Předvádění na obrazovce (4:3)</PresentationFormat>
  <Paragraphs>70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Bookman Old Style</vt:lpstr>
      <vt:lpstr>Calibri</vt:lpstr>
      <vt:lpstr>Gill Sans MT</vt:lpstr>
      <vt:lpstr>Wingdings</vt:lpstr>
      <vt:lpstr>Wingdings 3</vt:lpstr>
      <vt:lpstr>Původ</vt:lpstr>
      <vt:lpstr>Urbanistický model města, sídelní kaše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Urbanistické modely</vt:lpstr>
      <vt:lpstr>Zónový model města</vt:lpstr>
      <vt:lpstr>Prezentace aplikace PowerPoint</vt:lpstr>
      <vt:lpstr>Sektorový model města</vt:lpstr>
      <vt:lpstr>Sektorový model města</vt:lpstr>
      <vt:lpstr>Vícejádrový model města</vt:lpstr>
      <vt:lpstr>Prezentace aplikace PowerPoint</vt:lpstr>
      <vt:lpstr>Prezentace aplikace PowerPoint</vt:lpstr>
      <vt:lpstr>Prezentace aplikace PowerPoint</vt:lpstr>
      <vt:lpstr>Prezentace aplikace PowerPoint</vt:lpstr>
      <vt:lpstr>Majer čtyřoký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Aspern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a regenerace kulturních hodnot v území</dc:title>
  <dc:creator>Pařil Vilém</dc:creator>
  <cp:lastModifiedBy>Zdenek</cp:lastModifiedBy>
  <cp:revision>101</cp:revision>
  <cp:lastPrinted>2012-11-05T09:59:09Z</cp:lastPrinted>
  <dcterms:created xsi:type="dcterms:W3CDTF">2012-09-11T10:49:52Z</dcterms:created>
  <dcterms:modified xsi:type="dcterms:W3CDTF">2019-12-17T09:09:52Z</dcterms:modified>
</cp:coreProperties>
</file>