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75"/>
  </p:notesMasterIdLst>
  <p:handoutMasterIdLst>
    <p:handoutMasterId r:id="rId76"/>
  </p:handoutMasterIdLst>
  <p:sldIdLst>
    <p:sldId id="298" r:id="rId2"/>
    <p:sldId id="257" r:id="rId3"/>
    <p:sldId id="258" r:id="rId4"/>
    <p:sldId id="259" r:id="rId5"/>
    <p:sldId id="295" r:id="rId6"/>
    <p:sldId id="301" r:id="rId7"/>
    <p:sldId id="302" r:id="rId8"/>
    <p:sldId id="303" r:id="rId9"/>
    <p:sldId id="304" r:id="rId10"/>
    <p:sldId id="260" r:id="rId11"/>
    <p:sldId id="305" r:id="rId12"/>
    <p:sldId id="336" r:id="rId13"/>
    <p:sldId id="264" r:id="rId14"/>
    <p:sldId id="309" r:id="rId15"/>
    <p:sldId id="320" r:id="rId16"/>
    <p:sldId id="307" r:id="rId17"/>
    <p:sldId id="329" r:id="rId18"/>
    <p:sldId id="333" r:id="rId19"/>
    <p:sldId id="313" r:id="rId20"/>
    <p:sldId id="310" r:id="rId21"/>
    <p:sldId id="308" r:id="rId22"/>
    <p:sldId id="321" r:id="rId23"/>
    <p:sldId id="330" r:id="rId24"/>
    <p:sldId id="332" r:id="rId25"/>
    <p:sldId id="314" r:id="rId26"/>
    <p:sldId id="311" r:id="rId27"/>
    <p:sldId id="312" r:id="rId28"/>
    <p:sldId id="322" r:id="rId29"/>
    <p:sldId id="331" r:id="rId30"/>
    <p:sldId id="334" r:id="rId31"/>
    <p:sldId id="315" r:id="rId32"/>
    <p:sldId id="316" r:id="rId33"/>
    <p:sldId id="335" r:id="rId34"/>
    <p:sldId id="268" r:id="rId35"/>
    <p:sldId id="337" r:id="rId36"/>
    <p:sldId id="289" r:id="rId37"/>
    <p:sldId id="318" r:id="rId38"/>
    <p:sldId id="319" r:id="rId39"/>
    <p:sldId id="272" r:id="rId40"/>
    <p:sldId id="270" r:id="rId41"/>
    <p:sldId id="275" r:id="rId42"/>
    <p:sldId id="285" r:id="rId43"/>
    <p:sldId id="277" r:id="rId44"/>
    <p:sldId id="276" r:id="rId45"/>
    <p:sldId id="283" r:id="rId46"/>
    <p:sldId id="278" r:id="rId47"/>
    <p:sldId id="279" r:id="rId48"/>
    <p:sldId id="280" r:id="rId49"/>
    <p:sldId id="282" r:id="rId50"/>
    <p:sldId id="286" r:id="rId51"/>
    <p:sldId id="287" r:id="rId52"/>
    <p:sldId id="325" r:id="rId53"/>
    <p:sldId id="338" r:id="rId54"/>
    <p:sldId id="340" r:id="rId55"/>
    <p:sldId id="341" r:id="rId56"/>
    <p:sldId id="342" r:id="rId57"/>
    <p:sldId id="344" r:id="rId58"/>
    <p:sldId id="346" r:id="rId59"/>
    <p:sldId id="347" r:id="rId60"/>
    <p:sldId id="348" r:id="rId61"/>
    <p:sldId id="345" r:id="rId62"/>
    <p:sldId id="349" r:id="rId63"/>
    <p:sldId id="328" r:id="rId64"/>
    <p:sldId id="351" r:id="rId65"/>
    <p:sldId id="352" r:id="rId66"/>
    <p:sldId id="327" r:id="rId67"/>
    <p:sldId id="355" r:id="rId68"/>
    <p:sldId id="356" r:id="rId69"/>
    <p:sldId id="357" r:id="rId70"/>
    <p:sldId id="291" r:id="rId71"/>
    <p:sldId id="323" r:id="rId72"/>
    <p:sldId id="284" r:id="rId73"/>
    <p:sldId id="324" r:id="rId74"/>
  </p:sldIdLst>
  <p:sldSz cx="12192000" cy="6858000"/>
  <p:notesSz cx="9856788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éta Chaloupková" initials="MC" lastIdx="1" clrIdx="0">
    <p:extLst>
      <p:ext uri="{19B8F6BF-5375-455C-9EA6-DF929625EA0E}">
        <p15:presenceInfo xmlns="" xmlns:p15="http://schemas.microsoft.com/office/powerpoint/2012/main" userId="Markéta Chaloup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DC"/>
    <a:srgbClr val="F01928"/>
    <a:srgbClr val="B9006E"/>
    <a:srgbClr val="4BC8FF"/>
    <a:srgbClr val="9100DC"/>
    <a:srgbClr val="5AC8AF"/>
    <a:srgbClr val="00287D"/>
    <a:srgbClr val="96969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47458" autoAdjust="0"/>
  </p:normalViewPr>
  <p:slideViewPr>
    <p:cSldViewPr snapToGrid="0">
      <p:cViewPr varScale="1">
        <p:scale>
          <a:sx n="40" d="100"/>
          <a:sy n="40" d="100"/>
        </p:scale>
        <p:origin x="-2366" y="-77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43" y="142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127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5514" y="0"/>
            <a:ext cx="427127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792"/>
            <a:ext cx="427127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5514" y="6457792"/>
            <a:ext cx="427127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127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3232" y="0"/>
            <a:ext cx="427127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62238" y="509588"/>
            <a:ext cx="4532312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5679" y="3228896"/>
            <a:ext cx="7885430" cy="305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612"/>
            <a:ext cx="427127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3232" y="6456612"/>
            <a:ext cx="4271274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2670163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Od roku 2007, kdy byl přijat Evropský program pro kulturu v globalizovaném světě, hraje kultura při přípravě evropské legislativy a politik stále větší roli.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Bariérou pro větší zapojení kultury je neexistující sdílené definice a metriky měření (především na úrovni měst). 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Problém s neexistujícím mapováním a systematickým a srovnatelným měřením hodnoty a dopadu, kterou mají kulturní a kreativní statky na ekonomiku měst, by měl vyřešit nově vytvořený nástroj Evropské komise, tzv. </a:t>
            </a:r>
            <a:r>
              <a:rPr kumimoji="1" lang="cs-CZ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Monitor kulturních a kreativních měst</a:t>
            </a: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(dále jako Monitor)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Monitor pomáhá tvůrcům národní, regionální a městské politiky identifikovat místní silné stránky a příležitosti a porovnat jejich města s podobnými městskými centry pomocí kvantitativních i kvalitativních údajů.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Monitor je nástrojem pro podporu vzájemné výměny a učení mezi městy, který podporuje snahu Evropské unie dostat kulturu do popředí politických zájmu.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1. vydání z roku 2017 analyzuje 168 evropských měst ze 30 zemí a 2. vydání z 8. října 2019 analyzuje 190 evropských měst ze 30 zemí.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Nové vydání se liší kromě počtu zahrnutých měst také tím, že vycházelo z dalších webových dat (tzv. </a:t>
            </a:r>
            <a:r>
              <a:rPr kumimoji="1" lang="cs-CZ" sz="16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OpenStreetMap</a:t>
            </a:r>
            <a:r>
              <a:rPr kumimoji="1" lang="cs-CZ" sz="16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 a prostorových analýz míst, kde dochází nejen k ekonomické prosperitě ale i k sociálnímu začleňování.</a:t>
            </a:r>
            <a:r>
              <a:rPr lang="cs-CZ" sz="1600" dirty="0" smtClean="0">
                <a:effectLst/>
              </a:rPr>
              <a:t> </a:t>
            </a:r>
          </a:p>
          <a:p>
            <a:pPr marL="7200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1" lang="cs-CZ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944985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2534201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Obě vydání Monitoru hodnotila vybraná města na základě 29 indikátorů rozdělených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do 9 dimenzí v rámci 3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domén: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kulturní dynamiky, kreativní ekonomiky a příznivosti prostředí.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003060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cs-CZ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První</a:t>
            </a:r>
            <a:r>
              <a:rPr kumimoji="1" lang="cs-CZ" sz="120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doména, </a:t>
            </a:r>
            <a:r>
              <a:rPr kumimoji="1" lang="cs-CZ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kulturní dynamika</a:t>
            </a:r>
            <a:r>
              <a:rPr kumimoji="1" lang="cs-CZ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měří kulturní „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plus“ 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města, zejména kulturní místa a účast na kulturních aktivitách. Tato doména je složena ze dvou dimenzí.</a:t>
            </a:r>
          </a:p>
          <a:p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</a:p>
          <a:p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První dimenze, </a:t>
            </a:r>
            <a:r>
              <a:rPr kumimoji="1" lang="cs-CZ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Kulturní hodnoty a zařízení, 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monitoruje, do jaké míry jsou města „kulturně bohatá“, neboť kulturní život je klíčovým prvkem v kvalitě života a faktorem lokalizace, který přitahuje talenty. Účast na kulturních aktivitách zvyšuje propojení lidí s ostatními i s místem, kde žijí, dále zvyšuje jejich tvůrčí schopnosti a zlepšuje jejich psychickou pohodu.</a:t>
            </a:r>
          </a:p>
          <a:p>
            <a:endParaRPr kumimoji="1" lang="cs-CZ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fontAlgn="t"/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Druhá dimenze, </a:t>
            </a:r>
            <a:r>
              <a:rPr kumimoji="1" lang="cs-CZ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Kulturní účast a přitažlivost, 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 o schopnosti měst přilákat místní, národní a mezinárodní publikum k účasti na jejich kulturním životě. 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Kulturní zařízení potřebují veřejnost, aby byla jejich činnost smysluplná. Jde o nejzákladnější a přitom rozhodující výsledek, který města mohou očekávat v důsledku svého zapojení do podpory umění a kultury. Kromě toho se budování nových kulturních infrastruktur a přitahování diváků stále více považuje za hlavní krok k dosažení širších cílů týkajících se města, od rozvoje cestovního ruchu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po potřeby regenerace.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3902967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2987063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Druhá dimenze, </a:t>
            </a:r>
            <a:r>
              <a:rPr lang="cs-CZ" b="1" dirty="0" smtClean="0"/>
              <a:t>kreativní ekonomika</a:t>
            </a:r>
            <a:r>
              <a:rPr lang="cs-CZ" dirty="0" smtClean="0"/>
              <a:t>,</a:t>
            </a:r>
            <a:r>
              <a:rPr lang="cs-CZ" baseline="0" dirty="0" smtClean="0"/>
              <a:t> zachycuje dopad kreativity na pracovní místa s inovace. Obsahuje 3 dimenze:</a:t>
            </a:r>
          </a:p>
          <a:p>
            <a:endParaRPr lang="cs-CZ" baseline="0" dirty="0" smtClean="0"/>
          </a:p>
          <a:p>
            <a:r>
              <a:rPr lang="cs-CZ" dirty="0" smtClean="0"/>
              <a:t>První z nich je </a:t>
            </a:r>
            <a:r>
              <a:rPr lang="cs-CZ" b="1" dirty="0" smtClean="0"/>
              <a:t>Kreativní a na znalostech založená pracovní místa, </a:t>
            </a:r>
            <a:r>
              <a:rPr lang="cs-CZ" b="0" dirty="0" smtClean="0"/>
              <a:t>která </a:t>
            </a:r>
            <a:r>
              <a:rPr lang="cs-CZ" dirty="0" smtClean="0"/>
              <a:t>měří, do jaké míry mají města přístup ke skupině vysoce kvalifikovaných pracovníků ve třech kreativních a znalostně náročných oborech, které tvoří takzvané „kulturní a kreativní sektory“: umění, kultura a reklama; média a komunikace; a kreativní služby, jako je reklama a móda. Ekonomové se shodují v tom, že kreativní a znalostní pracovníci hrají důležitou roli jak v inovacích, tak v hospodářském růstu.</a:t>
            </a:r>
          </a:p>
          <a:p>
            <a:endParaRPr lang="cs-CZ" dirty="0" smtClean="0"/>
          </a:p>
          <a:p>
            <a:r>
              <a:rPr lang="cs-CZ" dirty="0" smtClean="0"/>
              <a:t>Druhou dimenzí je </a:t>
            </a:r>
            <a:r>
              <a:rPr lang="cs-CZ" b="1" dirty="0" smtClean="0"/>
              <a:t>duševní vlastnictví a inovace</a:t>
            </a:r>
            <a:r>
              <a:rPr lang="cs-CZ" dirty="0" smtClean="0"/>
              <a:t>. Tato dimenze hodnotí, do jaké míry město přispívá k inovacím. Kulturní a kreativní odvětví a odborníci stimulovali a pokročili v digitální revoluci. Kulturní a umělecká tvořivost jednoznačně přispěla k rychlému vývoji nových technologií a spotřebních elektronických zařízení a usnadnila jejich přijetí atraktivním obsahem a uživatelsky přívětivým designem.</a:t>
            </a:r>
          </a:p>
          <a:p>
            <a:r>
              <a:rPr lang="en-US" dirty="0" smtClean="0"/>
              <a:t> </a:t>
            </a:r>
          </a:p>
          <a:p>
            <a:r>
              <a:rPr lang="en-US" dirty="0" err="1" smtClean="0"/>
              <a:t>Třetí</a:t>
            </a:r>
            <a:r>
              <a:rPr lang="en-US" dirty="0" smtClean="0"/>
              <a:t> </a:t>
            </a:r>
            <a:r>
              <a:rPr lang="en-US" dirty="0" err="1" smtClean="0"/>
              <a:t>dimenzí</a:t>
            </a:r>
            <a:r>
              <a:rPr lang="en-US" dirty="0" smtClean="0"/>
              <a:t> je </a:t>
            </a:r>
            <a:r>
              <a:rPr lang="en-US" b="1" dirty="0" err="1" smtClean="0"/>
              <a:t>Nová</a:t>
            </a:r>
            <a:r>
              <a:rPr lang="en-US" b="1" dirty="0" smtClean="0"/>
              <a:t> </a:t>
            </a:r>
            <a:r>
              <a:rPr lang="en-US" b="1" dirty="0" err="1" smtClean="0"/>
              <a:t>pracovní</a:t>
            </a:r>
            <a:r>
              <a:rPr lang="en-US" b="1" dirty="0" smtClean="0"/>
              <a:t> </a:t>
            </a:r>
            <a:r>
              <a:rPr lang="en-US" b="1" dirty="0" err="1" smtClean="0"/>
              <a:t>místa</a:t>
            </a:r>
            <a:r>
              <a:rPr lang="en-US" b="1" dirty="0" smtClean="0"/>
              <a:t> v </a:t>
            </a:r>
            <a:r>
              <a:rPr lang="en-US" b="1" dirty="0" err="1" smtClean="0"/>
              <a:t>kreativních</a:t>
            </a:r>
            <a:r>
              <a:rPr lang="en-US" b="1" dirty="0" smtClean="0"/>
              <a:t> </a:t>
            </a:r>
            <a:r>
              <a:rPr lang="en-US" b="1" dirty="0" err="1" smtClean="0"/>
              <a:t>odvětvích</a:t>
            </a:r>
            <a:r>
              <a:rPr lang="en-US" dirty="0" smtClean="0"/>
              <a:t>, </a:t>
            </a:r>
            <a:r>
              <a:rPr lang="en-US" dirty="0" err="1" smtClean="0"/>
              <a:t>která</a:t>
            </a:r>
            <a:r>
              <a:rPr lang="en-US" dirty="0" smtClean="0"/>
              <a:t> je </a:t>
            </a:r>
            <a:r>
              <a:rPr lang="en-US" dirty="0" err="1" smtClean="0"/>
              <a:t>zástupcem</a:t>
            </a:r>
            <a:r>
              <a:rPr lang="en-US" dirty="0" smtClean="0"/>
              <a:t> </a:t>
            </a:r>
            <a:r>
              <a:rPr lang="en-US" dirty="0" err="1" smtClean="0"/>
              <a:t>toho</a:t>
            </a:r>
            <a:r>
              <a:rPr lang="en-US" dirty="0" smtClean="0"/>
              <a:t>, </a:t>
            </a:r>
            <a:r>
              <a:rPr lang="en-US" dirty="0" err="1" smtClean="0"/>
              <a:t>jak</a:t>
            </a:r>
            <a:r>
              <a:rPr lang="en-US" dirty="0" smtClean="0"/>
              <a:t> je </a:t>
            </a:r>
            <a:r>
              <a:rPr lang="en-US" dirty="0" err="1" smtClean="0"/>
              <a:t>město</a:t>
            </a:r>
            <a:r>
              <a:rPr lang="en-US" dirty="0" smtClean="0"/>
              <a:t> </a:t>
            </a:r>
            <a:r>
              <a:rPr lang="en-US" dirty="0" err="1" smtClean="0"/>
              <a:t>schopné</a:t>
            </a:r>
            <a:r>
              <a:rPr lang="en-US" dirty="0" smtClean="0"/>
              <a:t> </a:t>
            </a:r>
            <a:r>
              <a:rPr lang="en-US" dirty="0" err="1" smtClean="0"/>
              <a:t>převádět</a:t>
            </a:r>
            <a:r>
              <a:rPr lang="en-US" dirty="0" smtClean="0"/>
              <a:t> </a:t>
            </a:r>
            <a:r>
              <a:rPr lang="en-US" dirty="0" err="1" smtClean="0"/>
              <a:t>kreativní</a:t>
            </a:r>
            <a:r>
              <a:rPr lang="en-US" dirty="0" smtClean="0"/>
              <a:t> a </a:t>
            </a:r>
            <a:r>
              <a:rPr lang="en-US" dirty="0" err="1" smtClean="0"/>
              <a:t>inovativní</a:t>
            </a:r>
            <a:r>
              <a:rPr lang="en-US" dirty="0" smtClean="0"/>
              <a:t> </a:t>
            </a:r>
            <a:r>
              <a:rPr lang="en-US" dirty="0" err="1" smtClean="0"/>
              <a:t>nápady</a:t>
            </a:r>
            <a:r>
              <a:rPr lang="en-US" dirty="0" smtClean="0"/>
              <a:t> do </a:t>
            </a:r>
            <a:r>
              <a:rPr lang="en-US" dirty="0" err="1" smtClean="0"/>
              <a:t>nových</a:t>
            </a:r>
            <a:r>
              <a:rPr lang="en-US" dirty="0" smtClean="0"/>
              <a:t> </a:t>
            </a:r>
            <a:r>
              <a:rPr lang="en-US" dirty="0" err="1" smtClean="0"/>
              <a:t>pracovních</a:t>
            </a:r>
            <a:r>
              <a:rPr lang="en-US" dirty="0" smtClean="0"/>
              <a:t> </a:t>
            </a:r>
            <a:r>
              <a:rPr lang="en-US" dirty="0" err="1" smtClean="0"/>
              <a:t>míst</a:t>
            </a:r>
            <a:r>
              <a:rPr lang="en-US" dirty="0" smtClean="0"/>
              <a:t>. To se </a:t>
            </a:r>
            <a:r>
              <a:rPr lang="en-US" dirty="0" err="1" smtClean="0"/>
              <a:t>měří</a:t>
            </a:r>
            <a:r>
              <a:rPr lang="en-US" dirty="0" smtClean="0"/>
              <a:t> z </a:t>
            </a:r>
            <a:r>
              <a:rPr lang="en-US" dirty="0" err="1" smtClean="0"/>
              <a:t>hlediska</a:t>
            </a:r>
            <a:r>
              <a:rPr lang="en-US" dirty="0" smtClean="0"/>
              <a:t> </a:t>
            </a:r>
            <a:r>
              <a:rPr lang="en-US" dirty="0" err="1" smtClean="0"/>
              <a:t>pracovních</a:t>
            </a:r>
            <a:r>
              <a:rPr lang="en-US" dirty="0" smtClean="0"/>
              <a:t> </a:t>
            </a:r>
            <a:r>
              <a:rPr lang="en-US" dirty="0" err="1" smtClean="0"/>
              <a:t>míst</a:t>
            </a:r>
            <a:r>
              <a:rPr lang="en-US" dirty="0" smtClean="0"/>
              <a:t> v </a:t>
            </a:r>
            <a:r>
              <a:rPr lang="en-US" dirty="0" err="1" smtClean="0"/>
              <a:t>nově</a:t>
            </a:r>
            <a:r>
              <a:rPr lang="en-US" dirty="0" smtClean="0"/>
              <a:t> </a:t>
            </a:r>
            <a:r>
              <a:rPr lang="en-US" dirty="0" err="1" smtClean="0"/>
              <a:t>vytvořených</a:t>
            </a:r>
            <a:r>
              <a:rPr lang="en-US" dirty="0" smtClean="0"/>
              <a:t> </a:t>
            </a:r>
            <a:r>
              <a:rPr lang="en-US" dirty="0" err="1" smtClean="0"/>
              <a:t>podnicích</a:t>
            </a:r>
            <a:r>
              <a:rPr lang="en-US" dirty="0" smtClean="0"/>
              <a:t> v </a:t>
            </a:r>
            <a:r>
              <a:rPr lang="en-US" dirty="0" err="1" smtClean="0"/>
              <a:t>kreativních</a:t>
            </a:r>
            <a:r>
              <a:rPr lang="en-US" dirty="0" smtClean="0"/>
              <a:t> a </a:t>
            </a:r>
            <a:r>
              <a:rPr lang="en-US" dirty="0" err="1" smtClean="0"/>
              <a:t>znalostně</a:t>
            </a:r>
            <a:r>
              <a:rPr lang="en-US" dirty="0" smtClean="0"/>
              <a:t> </a:t>
            </a:r>
            <a:r>
              <a:rPr lang="en-US" dirty="0" err="1" smtClean="0"/>
              <a:t>náročných</a:t>
            </a:r>
            <a:r>
              <a:rPr lang="en-US" dirty="0" smtClean="0"/>
              <a:t> </a:t>
            </a:r>
            <a:r>
              <a:rPr lang="en-US" dirty="0" err="1" smtClean="0"/>
              <a:t>odvětvích</a:t>
            </a:r>
            <a:r>
              <a:rPr lang="en-US" dirty="0" smtClean="0"/>
              <a:t>, </a:t>
            </a:r>
            <a:r>
              <a:rPr lang="en-US" dirty="0" err="1" smtClean="0"/>
              <a:t>jak</a:t>
            </a:r>
            <a:r>
              <a:rPr lang="en-US" dirty="0" smtClean="0"/>
              <a:t> je </a:t>
            </a:r>
            <a:r>
              <a:rPr lang="en-US" dirty="0" err="1" smtClean="0"/>
              <a:t>uvedeno</a:t>
            </a:r>
            <a:r>
              <a:rPr lang="en-US" dirty="0" smtClean="0"/>
              <a:t> v </a:t>
            </a:r>
            <a:r>
              <a:rPr lang="en-US" dirty="0" err="1" smtClean="0"/>
              <a:t>první</a:t>
            </a:r>
            <a:r>
              <a:rPr lang="en-US" dirty="0" smtClean="0"/>
              <a:t> </a:t>
            </a:r>
            <a:r>
              <a:rPr lang="en-US" dirty="0" err="1" smtClean="0"/>
              <a:t>dimenzi</a:t>
            </a:r>
            <a:r>
              <a:rPr lang="en-US" dirty="0" smtClean="0"/>
              <a:t>.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2666353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2745565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 indexu kulturních a tvůrčích měst zaujímá Praha přední místo v zemi a 8. místo mezi 20 evropských městy s více než 1 miliónem obyvatel. Následuje město Brno, které je ve skupině 40 měst s 250 000 až 500 000 obyvateli na 27. místě. Olomouc byla nově přidána v roce </a:t>
            </a:r>
            <a:r>
              <a:rPr lang="cs-CZ" dirty="0" smtClean="0"/>
              <a:t>2019.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797736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446848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Vliv kultury a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kreativity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na rozvoj města je vidět na následujících grafech. Téměř devět milionů lidí na světě je zaměstnáno v kulturním sektoru. Pokud porovnáme zaměstnanost v kulturním sektoru se zaměstnaností v jiných odvětvích, můžeme zaznamenat nárůst o 0,7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% (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 roce 2011), 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zatímco ostatní „tradičních“ odvětvích zaznamenáme pokles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Kultura a kreativita mají také významný dopad na rozvoj ekonomiky, což lze vidět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například na základě makroekonomických ukazatelů jako je 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HDP země.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3708558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3445093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3295176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Ideální kulturní a kreativní město Evropy by mělo být mixem těchto sedmi měst.</a:t>
            </a:r>
          </a:p>
          <a:p>
            <a:r>
              <a:rPr lang="cs-CZ" dirty="0" smtClean="0"/>
              <a:t>V letošním vydání by „ideálním“ kulturním a kreativním městem v Evropě byly kulturní místa a zařízení </a:t>
            </a:r>
            <a:r>
              <a:rPr lang="cs-CZ" dirty="0" err="1" smtClean="0"/>
              <a:t>Weimar</a:t>
            </a:r>
            <a:r>
              <a:rPr lang="cs-CZ" dirty="0" smtClean="0"/>
              <a:t> (Německo), kulturní účast a přitažlivost Florencie (Itálie), kreativní a znalostní práce, lidský kapitál &amp; vzdělávání a místní a mezinárodní propojení Paříže (Francie), duševní vlastnictví a inovace v Eindhovenu (Nizozemsko), nová pracovní místa v kreativních sektorech v Budapešti (Maďarsko), otevřenost, tolerance a důvěra v Glasgow (Spojené království) a kvalita řízení v </a:t>
            </a:r>
            <a:r>
              <a:rPr lang="cs-CZ" dirty="0" err="1" smtClean="0"/>
              <a:t>Aarhusu</a:t>
            </a:r>
            <a:r>
              <a:rPr lang="cs-CZ" dirty="0" smtClean="0"/>
              <a:t> (Dánsko). Z těchto sedmi měst mají čtyři méně než 500 000 obyvatel, jmenovitě Výmar, Florencie, Eindhoven a </a:t>
            </a:r>
            <a:r>
              <a:rPr lang="cs-CZ" dirty="0" err="1" smtClean="0"/>
              <a:t>Aarhus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cs-CZ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Vytvoření Monitoru kulturních a tvůrčích měst na evropské úrovni má tři hlavní výhody:</a:t>
            </a:r>
          </a:p>
          <a:p>
            <a:endParaRPr kumimoji="1" lang="cs-CZ" sz="1200" b="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kumimoji="1" lang="cs-CZ" sz="12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Nákladová efektivita</a:t>
            </a:r>
            <a:r>
              <a:rPr kumimoji="1" lang="cs-CZ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: Monitor kulturních a tvůrčích měst řeší mezery v údajích v oblasti kultury a kreativity tím, že poskytuje co nejvíce srovnatelných zdrojů dat dostupných na evropské úrovni, včetně oficiálních statistik. Poskytuje spolehlivou a „připravenou“ databázi.</a:t>
            </a:r>
          </a:p>
          <a:p>
            <a:r>
              <a:rPr kumimoji="1" lang="cs-CZ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kumimoji="1" lang="cs-CZ" sz="1200" b="1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Benchmarking</a:t>
            </a:r>
            <a:r>
              <a:rPr kumimoji="1" lang="cs-CZ" sz="12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pro rozhodování: </a:t>
            </a:r>
            <a:r>
              <a:rPr kumimoji="1" lang="cs-CZ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Monitor kulturních a tvůrčích měst umožňuje zkoumat výsledky založené na skupinách „partnerských měst“ podle velikosti populace, HDP na obyvatele a míry zaměstnanosti, což poskytuje platformu pro srovnávání na úrovni EU, která může podněcovat příslušnou politiku. </a:t>
            </a:r>
          </a:p>
          <a:p>
            <a:endParaRPr kumimoji="1" lang="cs-CZ" sz="1200" b="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kumimoji="1" lang="cs-CZ" sz="12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Podpora příkladů dobré praxe</a:t>
            </a:r>
            <a:r>
              <a:rPr kumimoji="1" lang="cs-CZ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: Znalosti o vývoji městských částí jsou roztříštěné. Kulturní a kreativní městský monitor tím, že ukazuje, v jakých partnerských městech je dobrý, podporuje osvědčené postupy a podporuje výměny mezi městy.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cs-CZ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Síť kreativních měst je privilegovaným partnerem UNESCO, nejen jako platforma pro reflexi role kreativity jako páky pro udržitelný rozvoj, ale také jako živná půda pro akce a inovace, zejména pro provádění Agendy pro udržitelný rozvoj do roku 2030. </a:t>
            </a:r>
          </a:p>
          <a:p>
            <a:endParaRPr kumimoji="1" lang="cs-CZ" sz="1200" b="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kumimoji="1" lang="cs-CZ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Síť kreativních měst byla vytvořena v roce 2004 za účelem podpory spolupráce s městy a mezi městy, která označila kreativitu za strategický faktor udržitelného rozvoje měst.</a:t>
            </a:r>
          </a:p>
          <a:p>
            <a:endParaRPr kumimoji="1" lang="cs-CZ" sz="1200" b="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kumimoji="1" lang="cs-CZ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180 měst ze 72 zemí , která v současné době tvoří tuto síť, spolupracují na společném cíli: postavit tvůrčí a kulturní průmysl do středu svých plánů rozvoje na místní úrovni a aktivně spolupracovat na mezinárodní úrovni.</a:t>
            </a:r>
            <a:endParaRPr kumimoji="1" lang="cs-CZ" sz="1200" b="0" u="none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cs-CZ" sz="1200" b="0" u="none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Tx/>
              <a:buChar char="-"/>
            </a:pPr>
            <a:r>
              <a:rPr lang="en-US" sz="1200" b="1" dirty="0" err="1" smtClean="0"/>
              <a:t>posílit</a:t>
            </a:r>
            <a:r>
              <a:rPr lang="en-US" sz="1200" b="1" dirty="0" smtClean="0"/>
              <a:t> </a:t>
            </a:r>
            <a:r>
              <a:rPr lang="en-US" sz="1200" dirty="0" err="1" smtClean="0"/>
              <a:t>tvorbu</a:t>
            </a:r>
            <a:r>
              <a:rPr lang="en-US" sz="1200" dirty="0" smtClean="0"/>
              <a:t>, </a:t>
            </a:r>
            <a:r>
              <a:rPr lang="en-US" sz="1200" dirty="0" err="1" smtClean="0"/>
              <a:t>výrobu</a:t>
            </a:r>
            <a:r>
              <a:rPr lang="en-US" sz="1200" dirty="0" smtClean="0"/>
              <a:t>, </a:t>
            </a:r>
            <a:r>
              <a:rPr lang="en-US" sz="1200" dirty="0" err="1" smtClean="0"/>
              <a:t>distribuci</a:t>
            </a:r>
            <a:r>
              <a:rPr lang="en-US" sz="1200" dirty="0" smtClean="0"/>
              <a:t> a </a:t>
            </a:r>
            <a:r>
              <a:rPr lang="en-US" sz="1200" dirty="0" err="1" smtClean="0"/>
              <a:t>šíření</a:t>
            </a:r>
            <a:r>
              <a:rPr lang="en-US" sz="1200" dirty="0" smtClean="0"/>
              <a:t> </a:t>
            </a:r>
            <a:r>
              <a:rPr lang="en-US" sz="1200" dirty="0" err="1" smtClean="0"/>
              <a:t>kulturních</a:t>
            </a:r>
            <a:r>
              <a:rPr lang="en-US" sz="1200" dirty="0" smtClean="0"/>
              <a:t> </a:t>
            </a:r>
            <a:r>
              <a:rPr lang="en-US" sz="1200" dirty="0" err="1" smtClean="0"/>
              <a:t>činností</a:t>
            </a:r>
            <a:r>
              <a:rPr lang="en-US" sz="1200" dirty="0" smtClean="0"/>
              <a:t>, </a:t>
            </a:r>
            <a:r>
              <a:rPr lang="en-US" sz="1200" dirty="0" err="1" smtClean="0"/>
              <a:t>zboží</a:t>
            </a:r>
            <a:r>
              <a:rPr lang="en-US" sz="1200" dirty="0" smtClean="0"/>
              <a:t> a </a:t>
            </a:r>
            <a:r>
              <a:rPr lang="en-US" sz="1200" dirty="0" err="1" smtClean="0"/>
              <a:t>služeb</a:t>
            </a:r>
            <a:r>
              <a:rPr lang="en-US" sz="1200" dirty="0" smtClean="0"/>
              <a:t>;</a:t>
            </a:r>
          </a:p>
          <a:p>
            <a:pPr lvl="0">
              <a:buFontTx/>
              <a:buChar char="-"/>
            </a:pPr>
            <a:r>
              <a:rPr lang="en-US" sz="1200" b="1" dirty="0" err="1" smtClean="0"/>
              <a:t>rozvíjet</a:t>
            </a:r>
            <a:r>
              <a:rPr lang="en-US" sz="1200" b="1" dirty="0" smtClean="0"/>
              <a:t> </a:t>
            </a:r>
            <a:r>
              <a:rPr lang="en-US" sz="1200" dirty="0" err="1" smtClean="0"/>
              <a:t>centra</a:t>
            </a:r>
            <a:r>
              <a:rPr lang="en-US" sz="1200" dirty="0" smtClean="0"/>
              <a:t> </a:t>
            </a:r>
            <a:r>
              <a:rPr lang="en-US" sz="1200" dirty="0" err="1" smtClean="0"/>
              <a:t>kreativity</a:t>
            </a:r>
            <a:r>
              <a:rPr lang="en-US" sz="1200" dirty="0" smtClean="0"/>
              <a:t> a </a:t>
            </a:r>
            <a:r>
              <a:rPr lang="en-US" sz="1200" dirty="0" err="1" smtClean="0"/>
              <a:t>inovací</a:t>
            </a:r>
            <a:endParaRPr lang="en-US" sz="1200" dirty="0" smtClean="0"/>
          </a:p>
          <a:p>
            <a:pPr lvl="0">
              <a:buFontTx/>
              <a:buChar char="-"/>
            </a:pPr>
            <a:r>
              <a:rPr lang="en-US" sz="1200" b="1" dirty="0" err="1" smtClean="0"/>
              <a:t>rozšířit</a:t>
            </a:r>
            <a:r>
              <a:rPr lang="en-US" sz="1200" b="1" dirty="0" smtClean="0"/>
              <a:t> </a:t>
            </a:r>
            <a:r>
              <a:rPr lang="en-US" sz="1200" dirty="0" err="1" smtClean="0"/>
              <a:t>příležitosti</a:t>
            </a:r>
            <a:r>
              <a:rPr lang="en-US" sz="1200" dirty="0" smtClean="0"/>
              <a:t> pro </a:t>
            </a:r>
            <a:r>
              <a:rPr lang="en-US" sz="1200" dirty="0" err="1" smtClean="0"/>
              <a:t>tvůrce</a:t>
            </a:r>
            <a:r>
              <a:rPr lang="en-US" sz="1200" dirty="0" smtClean="0"/>
              <a:t> a </a:t>
            </a:r>
            <a:r>
              <a:rPr lang="en-US" sz="1200" dirty="0" err="1" smtClean="0"/>
              <a:t>profesionály</a:t>
            </a:r>
            <a:r>
              <a:rPr lang="en-US" sz="1200" dirty="0" smtClean="0"/>
              <a:t> v </a:t>
            </a:r>
            <a:r>
              <a:rPr lang="en-US" sz="1200" dirty="0" err="1" smtClean="0"/>
              <a:t>kulturním</a:t>
            </a:r>
            <a:r>
              <a:rPr lang="en-US" sz="1200" dirty="0" smtClean="0"/>
              <a:t> </a:t>
            </a:r>
            <a:r>
              <a:rPr lang="en-US" sz="1200" dirty="0" err="1" smtClean="0"/>
              <a:t>sektoru</a:t>
            </a:r>
            <a:r>
              <a:rPr lang="en-US" sz="1200" dirty="0" smtClean="0"/>
              <a:t>;</a:t>
            </a:r>
          </a:p>
          <a:p>
            <a:pPr lvl="0">
              <a:buFontTx/>
              <a:buChar char="-"/>
            </a:pPr>
            <a:r>
              <a:rPr lang="en-US" sz="1200" b="1" dirty="0" err="1" smtClean="0"/>
              <a:t>zlepšit</a:t>
            </a:r>
            <a:r>
              <a:rPr lang="en-US" sz="1200" dirty="0" smtClean="0"/>
              <a:t> </a:t>
            </a:r>
            <a:r>
              <a:rPr lang="en-US" sz="1200" dirty="0" err="1" smtClean="0"/>
              <a:t>přístup</a:t>
            </a:r>
            <a:r>
              <a:rPr lang="en-US" sz="1200" dirty="0" smtClean="0"/>
              <a:t> </a:t>
            </a:r>
            <a:r>
              <a:rPr lang="en-US" sz="1200" dirty="0" err="1" smtClean="0"/>
              <a:t>ke</a:t>
            </a:r>
            <a:r>
              <a:rPr lang="en-US" sz="1200" dirty="0" smtClean="0"/>
              <a:t> </a:t>
            </a:r>
            <a:r>
              <a:rPr lang="en-US" sz="1200" dirty="0" err="1" smtClean="0"/>
              <a:t>kulturnímu</a:t>
            </a:r>
            <a:r>
              <a:rPr lang="en-US" sz="1200" dirty="0" smtClean="0"/>
              <a:t> </a:t>
            </a:r>
            <a:r>
              <a:rPr lang="en-US" sz="1200" dirty="0" err="1" smtClean="0"/>
              <a:t>životu</a:t>
            </a:r>
            <a:r>
              <a:rPr lang="en-US" sz="1200" dirty="0" smtClean="0"/>
              <a:t> a </a:t>
            </a:r>
            <a:r>
              <a:rPr lang="en-US" sz="1200" dirty="0" err="1" smtClean="0"/>
              <a:t>účast</a:t>
            </a:r>
            <a:r>
              <a:rPr lang="en-US" sz="1200" dirty="0" smtClean="0"/>
              <a:t> </a:t>
            </a:r>
            <a:r>
              <a:rPr lang="en-US" sz="1200" dirty="0" err="1" smtClean="0"/>
              <a:t>na</a:t>
            </a:r>
            <a:r>
              <a:rPr lang="en-US" sz="1200" dirty="0" smtClean="0"/>
              <a:t> </a:t>
            </a:r>
            <a:r>
              <a:rPr lang="en-US" sz="1200" dirty="0" err="1" smtClean="0"/>
              <a:t>něm</a:t>
            </a:r>
            <a:r>
              <a:rPr lang="en-US" sz="1200" dirty="0" smtClean="0"/>
              <a:t>;</a:t>
            </a:r>
          </a:p>
          <a:p>
            <a:pPr lvl="0">
              <a:buFontTx/>
              <a:buChar char="-"/>
            </a:pPr>
            <a:r>
              <a:rPr lang="en-US" sz="1200" b="1" dirty="0" err="1" smtClean="0"/>
              <a:t>plně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integrovat</a:t>
            </a:r>
            <a:r>
              <a:rPr lang="en-US" sz="1200" b="1" dirty="0" smtClean="0"/>
              <a:t> </a:t>
            </a:r>
            <a:r>
              <a:rPr lang="en-US" sz="1200" dirty="0" err="1" smtClean="0"/>
              <a:t>kulturu</a:t>
            </a:r>
            <a:r>
              <a:rPr lang="en-US" sz="1200" dirty="0" smtClean="0"/>
              <a:t> a </a:t>
            </a:r>
            <a:r>
              <a:rPr lang="en-US" sz="1200" dirty="0" err="1" smtClean="0"/>
              <a:t>kreativitu</a:t>
            </a:r>
            <a:r>
              <a:rPr lang="en-US" sz="1200" dirty="0" smtClean="0"/>
              <a:t> do </a:t>
            </a:r>
            <a:r>
              <a:rPr lang="en-US" sz="1200" dirty="0" err="1" smtClean="0"/>
              <a:t>plánů</a:t>
            </a:r>
            <a:r>
              <a:rPr lang="en-US" sz="1200" dirty="0" smtClean="0"/>
              <a:t> </a:t>
            </a:r>
            <a:r>
              <a:rPr lang="en-US" sz="1200" dirty="0" err="1" smtClean="0"/>
              <a:t>udržitelného</a:t>
            </a:r>
            <a:r>
              <a:rPr lang="en-US" sz="1200" dirty="0" smtClean="0"/>
              <a:t> </a:t>
            </a:r>
            <a:r>
              <a:rPr lang="en-US" sz="1200" dirty="0" err="1" smtClean="0"/>
              <a:t>rozvoje</a:t>
            </a:r>
            <a:r>
              <a:rPr lang="en-US" sz="1200" dirty="0" smtClean="0"/>
              <a:t>.</a:t>
            </a:r>
            <a:endParaRPr lang="cs-CZ" sz="1200" dirty="0" smtClean="0"/>
          </a:p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Dalším důkazem skutečnosti, že je kultura a kreativity důležitá pro město, je například ukazatel zaměstnanosti či vzdělávání. Ve srovnání s evropskými městy s 50 000 a více obyvateli, které byly zahrnuty do výzkumu v roce 2017, je ze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73 % vysokoškolsky vzdělaných studentů 15% vysoce vzdělaných v oblasti kultury.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535471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b="0" dirty="0" smtClean="0"/>
              <a:t>V případě oblasti „Design“ byla vyvinuta tato síť</a:t>
            </a:r>
            <a:r>
              <a:rPr lang="cs-CZ" b="0" baseline="0" dirty="0" smtClean="0"/>
              <a:t> měst.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b="0" dirty="0" smtClean="0"/>
              <a:t>Síť rovněž představuje 12 osvědčených postupů,</a:t>
            </a:r>
            <a:r>
              <a:rPr lang="cs-CZ" b="0" baseline="0" dirty="0" smtClean="0"/>
              <a:t> resp. příkladů dobré praxe, z </a:t>
            </a:r>
            <a:r>
              <a:rPr lang="cs-CZ" b="0" dirty="0" smtClean="0"/>
              <a:t>měst účastnících se této sítě.</a:t>
            </a:r>
            <a:r>
              <a:rPr lang="cs-CZ" b="0" baseline="0" dirty="0" smtClean="0"/>
              <a:t> K</a:t>
            </a:r>
            <a:r>
              <a:rPr lang="cs-CZ" b="0" dirty="0" smtClean="0"/>
              <a:t>aždá dimenze je znázorněna třemi městy. Je důležité vysvětlit, že tato analýza je založena na jiné metodě měření</a:t>
            </a:r>
            <a:r>
              <a:rPr lang="cs-CZ" b="0" baseline="0" dirty="0" smtClean="0"/>
              <a:t> než o které jsme se balili předtím</a:t>
            </a:r>
            <a:r>
              <a:rPr lang="cs-CZ" b="0" dirty="0" smtClean="0"/>
              <a:t> (odlišné</a:t>
            </a:r>
            <a:r>
              <a:rPr lang="cs-CZ" b="0" baseline="0" dirty="0" smtClean="0"/>
              <a:t> od </a:t>
            </a:r>
            <a:r>
              <a:rPr lang="cs-CZ" b="0" dirty="0" smtClean="0"/>
              <a:t>Monitoru).</a:t>
            </a:r>
            <a:r>
              <a:rPr lang="cs-CZ" b="0" baseline="0" dirty="0" smtClean="0"/>
              <a:t> Mapování je na základě přístupu společnosti </a:t>
            </a:r>
            <a:r>
              <a:rPr lang="cs-CZ" b="0" dirty="0" smtClean="0"/>
              <a:t> ale na přístupu </a:t>
            </a:r>
            <a:r>
              <a:rPr lang="cs-CZ" b="0" dirty="0" err="1" smtClean="0"/>
              <a:t>Deusto</a:t>
            </a:r>
            <a:r>
              <a:rPr lang="cs-CZ" b="0" dirty="0" smtClean="0"/>
              <a:t> </a:t>
            </a:r>
            <a:r>
              <a:rPr lang="cs-CZ" b="0" dirty="0" err="1" smtClean="0"/>
              <a:t>Cities</a:t>
            </a:r>
            <a:r>
              <a:rPr lang="cs-CZ" b="0" dirty="0" smtClean="0"/>
              <a:t> </a:t>
            </a:r>
            <a:r>
              <a:rPr lang="cs-CZ" b="0" dirty="0" err="1" smtClean="0"/>
              <a:t>Lab</a:t>
            </a:r>
            <a:r>
              <a:rPr lang="cs-CZ" b="0" dirty="0" smtClean="0"/>
              <a:t>, který bere v úvahu </a:t>
            </a:r>
            <a:r>
              <a:rPr lang="cs-CZ" b="1" dirty="0" smtClean="0"/>
              <a:t>konkurenceschopnost</a:t>
            </a:r>
            <a:r>
              <a:rPr lang="cs-CZ" b="0" dirty="0" smtClean="0"/>
              <a:t> (viz červená část grafu), </a:t>
            </a:r>
            <a:r>
              <a:rPr lang="cs-CZ" b="1" dirty="0" smtClean="0">
                <a:solidFill>
                  <a:srgbClr val="FF0000"/>
                </a:solidFill>
              </a:rPr>
              <a:t>vládu, resp. veřejnou</a:t>
            </a:r>
            <a:r>
              <a:rPr lang="cs-CZ" b="1" baseline="0" dirty="0" smtClean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FF0000"/>
                </a:solidFill>
              </a:rPr>
              <a:t>správu</a:t>
            </a:r>
            <a:r>
              <a:rPr lang="cs-CZ" b="1" dirty="0" smtClean="0"/>
              <a:t> </a:t>
            </a:r>
            <a:r>
              <a:rPr lang="cs-CZ" b="0" dirty="0" smtClean="0"/>
              <a:t>( viz modrá část v grafu), </a:t>
            </a:r>
            <a:r>
              <a:rPr lang="cs-CZ" b="1" dirty="0" smtClean="0"/>
              <a:t>kompaktnost</a:t>
            </a:r>
            <a:r>
              <a:rPr lang="cs-CZ" b="0" dirty="0" smtClean="0"/>
              <a:t> (viz zelená část v grafu) a nakonec</a:t>
            </a:r>
            <a:r>
              <a:rPr lang="cs-CZ" b="0" baseline="0" dirty="0" smtClean="0"/>
              <a:t> fialová</a:t>
            </a:r>
            <a:r>
              <a:rPr lang="cs-CZ" b="0" dirty="0" smtClean="0"/>
              <a:t> část v grafu, </a:t>
            </a:r>
            <a:r>
              <a:rPr lang="cs-CZ" b="1" dirty="0" smtClean="0"/>
              <a:t>soudržnost</a:t>
            </a:r>
            <a:r>
              <a:rPr lang="cs-CZ" b="0" dirty="0" smtClean="0"/>
              <a:t>.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Příklad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dobré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praxe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respektive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případy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Budapešti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Kobe a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Parmy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je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popsán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v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dokumentech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které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jsem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vám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cs-CZ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poslala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 </a:t>
            </a:r>
            <a:r>
              <a:rPr kumimoji="1" lang="cs-CZ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V tomto modelu c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hápeme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město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jako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prostor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určený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pro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sociální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interakci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a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soudržnost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který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brání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prostorové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segregaci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a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tyto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dobré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postupy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se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snaží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tento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bod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ilustrovat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Budapešť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se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zabývá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problémem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stárnutí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Kobe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pracoval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s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dětmi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a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mladou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populací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a Parma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předložila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projekt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pro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všechny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sociální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skupiny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cs-CZ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Hmotný i nehmotný kulturní kapitál je důležitý pro zachování sociální, ekonomické a kulturní struktury společnosti. Jak tři kreativní města rozvinula svou strategii tak, aby byla konkurenceschopná, ale zároveň se zaměřují na </a:t>
            </a:r>
            <a:r>
              <a:rPr kumimoji="1" lang="cs-CZ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lidi.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cs-CZ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Správa měst se může stát „kreativní“, víceúrovňovou a kooperativní, aby pomohla městům dosáhnout lepších výsledků tím, že se poučí z minulosti, vytvoří současnost a umožní budoucnost. Prostřednictvím různých kreativních řešení by tato forma správy mohla zvýšit účinnost a vést k udržitelnému rozvoji. Pro kreativní město je velmi důležité umístit kreativní centra do středu městské strategie. Puebla, </a:t>
            </a:r>
            <a:r>
              <a:rPr kumimoji="1" lang="cs-CZ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Dunedin</a:t>
            </a:r>
            <a:r>
              <a:rPr kumimoji="1" lang="cs-CZ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a Helsinky využili přístup kreativního myšlení k řešení současných problémů a přípravě strategie pro budoucnost</a:t>
            </a:r>
            <a:r>
              <a:rPr kumimoji="1" lang="cs-CZ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cs-CZ" sz="1200" dirty="0" smtClean="0"/>
              <a:t>Varšava v roce 1945 prakticky zmizela z mapy světa, aby v 50. letech znovu povstala </a:t>
            </a:r>
          </a:p>
          <a:p>
            <a:pPr algn="just">
              <a:buFont typeface="Arial" pitchFamily="34" charset="0"/>
              <a:buChar char="•"/>
            </a:pPr>
            <a:r>
              <a:rPr lang="cs-CZ" sz="1200" dirty="0" smtClean="0"/>
              <a:t>Čtvrť </a:t>
            </a:r>
            <a:r>
              <a:rPr lang="cs-CZ" sz="1200" dirty="0" err="1" smtClean="0"/>
              <a:t>Praga</a:t>
            </a:r>
            <a:r>
              <a:rPr lang="cs-CZ" sz="1200" dirty="0" smtClean="0"/>
              <a:t> byla dlouhá staletí samostatným městem, k Varšavě se připojila až na sklonku 18. století. Válka ji shodou okolností téměř nepoznamenala.</a:t>
            </a:r>
          </a:p>
          <a:p>
            <a:pPr algn="just">
              <a:buFont typeface="Arial" pitchFamily="34" charset="0"/>
              <a:buChar char="•"/>
            </a:pPr>
            <a:r>
              <a:rPr lang="cs-CZ" sz="1200" dirty="0" smtClean="0"/>
              <a:t>Vždy byla tou čtvrtí za vodou, tou méně významnou, nebyla to dobrá adresa.</a:t>
            </a:r>
          </a:p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52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21307877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Již po 2. světové válce (za socialismu!) se čtvrť stala zvláštní, jinou, nebezpečnou – stahovali se sem lidé bez domova, bez práce, drogově závislí…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Tato situace se začala měnit od 90. let a postupně se </a:t>
            </a: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Praga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stala sídlem umělců, kreativců, moderního umění a </a:t>
            </a: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street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aktivit.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 bývalé fabrice na výrobu vodky se usídlili už etablovaní umělci, ale i ti, kdo kteří teprve začínají. 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 někdejších továrnách jsou kluby, galerie, dílny, kina, divadla a malé koncertní sály. 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Pouliční umění se prolíná s desítkami hospůdek, barů, kaváren.., získat měkké drogy není větší problém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dirty="0" smtClean="0"/>
              <a:t>- Berlín není exponovaným velkoměstem jako Paříž nebo Řím, ale v posledních letech turistický nápor zažívá také</a:t>
            </a:r>
          </a:p>
          <a:p>
            <a:r>
              <a:rPr lang="cs-CZ" sz="1200" dirty="0" smtClean="0"/>
              <a:t>- Návštěvníky láká dědictví dramatické historie, architektonická „rozmanitost“, dekadentní, punkové a multikulturní podhoubí</a:t>
            </a:r>
          </a:p>
          <a:p>
            <a:r>
              <a:rPr lang="cs-CZ" sz="1200" dirty="0" smtClean="0"/>
              <a:t>- Čtvrtě </a:t>
            </a:r>
            <a:r>
              <a:rPr lang="cs-CZ" sz="1200" dirty="0" err="1" smtClean="0"/>
              <a:t>Kreuzberg</a:t>
            </a:r>
            <a:r>
              <a:rPr lang="cs-CZ" sz="1200" dirty="0" smtClean="0"/>
              <a:t> a </a:t>
            </a:r>
            <a:r>
              <a:rPr lang="cs-CZ" sz="1200" dirty="0" err="1" smtClean="0"/>
              <a:t>Neukölln</a:t>
            </a:r>
            <a:r>
              <a:rPr lang="cs-CZ" sz="1200" dirty="0" smtClean="0"/>
              <a:t> (bývalý americký sektor) jsou stojí na špici kreativního Berlína, i když je zdejší kreativita poněkud „zvláštní a jiná“ jako celý Berlín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Stovky restaurací, barů, kaváren,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slow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foodů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kuchyně z celého světa se mísí s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multietnickou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společností, punk-rockovou kulturou, volnou distribucí drog (především černošskými skupinami) a performancemi tzv.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street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artists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.. a Berlínskou zdí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Gentrifikace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čtvrtí hodně pokročila, přesto má oblast ještě spoustu důležitých památek, včetně Židovského muzea a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Checkpoint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Charlie (přechod z americké zóny do Východního Berlína).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b="0" dirty="0" smtClean="0"/>
              <a:t>= největší odborníci na problematiku kreativních měst</a:t>
            </a:r>
            <a:r>
              <a:rPr lang="cs-CZ" b="0" baseline="0" dirty="0" smtClean="0"/>
              <a:t> a souvisejících konceptů jako je koncept kreativní třídy či kreativních průmyslů.</a:t>
            </a:r>
          </a:p>
          <a:p>
            <a:endParaRPr lang="cs-CZ" b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Zhruba 600 tis. Vilnius je hlavním městem Litvy, stále s velkým ruským a polským vlivem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Čtvrť </a:t>
            </a: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Užupis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(„Za řekou“) je bývalé židovské ghetto, která po válce a odsunu židovských obyvatel chátrala a lákala na levné nájmy bohémské typy; vysloužila si tak přezdívku litevský </a:t>
            </a: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Montmartre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63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3250503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- Filmař </a:t>
            </a:r>
            <a:r>
              <a:rPr lang="cs-CZ" sz="1200" dirty="0" err="1" smtClean="0"/>
              <a:t>Romas</a:t>
            </a:r>
            <a:r>
              <a:rPr lang="cs-CZ" sz="1200" dirty="0" smtClean="0"/>
              <a:t> </a:t>
            </a:r>
            <a:r>
              <a:rPr lang="cs-CZ" sz="1200" dirty="0" err="1" smtClean="0"/>
              <a:t>Lileikis</a:t>
            </a:r>
            <a:r>
              <a:rPr lang="cs-CZ" sz="1200" dirty="0" smtClean="0"/>
              <a:t> vyhlásil 1. dubna 1998 recesistický </a:t>
            </a:r>
            <a:r>
              <a:rPr lang="cs-CZ" sz="1200" dirty="0" err="1" smtClean="0"/>
              <a:t>mikronárod</a:t>
            </a:r>
            <a:r>
              <a:rPr lang="cs-CZ" sz="1200" dirty="0" smtClean="0"/>
              <a:t> </a:t>
            </a:r>
            <a:r>
              <a:rPr lang="cs-CZ" sz="1200" i="1" dirty="0" smtClean="0"/>
              <a:t>Republika </a:t>
            </a:r>
            <a:r>
              <a:rPr lang="cs-CZ" sz="1200" i="1" dirty="0" err="1" smtClean="0"/>
              <a:t>Užupis</a:t>
            </a:r>
            <a:r>
              <a:rPr lang="cs-CZ" sz="1200" dirty="0" smtClean="0"/>
              <a:t>, vytvořil také jeho ústavu, která deklaruje: „Každý má právo být šťastný“ i „Každý má právo být nešťastný“. Republika má také svou vlastní ústavu.</a:t>
            </a:r>
          </a:p>
          <a:p>
            <a:endParaRPr lang="cs-CZ" sz="1200" dirty="0" smtClean="0"/>
          </a:p>
          <a:p>
            <a:r>
              <a:rPr lang="cs-CZ" sz="1200" dirty="0" smtClean="0"/>
              <a:t>- Ve čtvrti se nachází významné památky </a:t>
            </a:r>
            <a:r>
              <a:rPr lang="cs-CZ" sz="1200" i="1" dirty="0" smtClean="0"/>
              <a:t>bernardinský hřbitov</a:t>
            </a:r>
            <a:r>
              <a:rPr lang="cs-CZ" sz="1200" dirty="0" smtClean="0"/>
              <a:t> a </a:t>
            </a:r>
            <a:r>
              <a:rPr lang="cs-CZ" sz="1200" i="1" dirty="0" smtClean="0"/>
              <a:t>kostel svatého Bartoloměje</a:t>
            </a:r>
            <a:r>
              <a:rPr lang="cs-CZ" sz="1200" dirty="0" smtClean="0"/>
              <a:t>, je součástí historického centra Vilniusu, které je zapsáno na seznam Světového dědictví. </a:t>
            </a:r>
          </a:p>
          <a:p>
            <a:endParaRPr lang="cs-CZ" sz="1200" dirty="0" smtClean="0"/>
          </a:p>
          <a:p>
            <a:r>
              <a:rPr lang="cs-CZ" sz="1200" dirty="0" smtClean="0"/>
              <a:t>- Kvůli atraktivitě se čtvrt za posledních 20 let také velmi rozvinula a posunula (kavárny, hospůdky, bary, ateliéry, </a:t>
            </a:r>
            <a:r>
              <a:rPr lang="cs-CZ" sz="1200" dirty="0" err="1" smtClean="0"/>
              <a:t>cool</a:t>
            </a:r>
            <a:r>
              <a:rPr lang="cs-CZ" sz="1200" dirty="0" smtClean="0"/>
              <a:t> služby...), díky čemuž vyskočily i ceny nájmů. Většina umělců si tak nemůže dovolit koupit si v </a:t>
            </a:r>
            <a:r>
              <a:rPr lang="cs-CZ" sz="1200" dirty="0" err="1" smtClean="0"/>
              <a:t>Užupisu</a:t>
            </a:r>
            <a:r>
              <a:rPr lang="cs-CZ" sz="1200" dirty="0" smtClean="0"/>
              <a:t> byt, jako tomu bylo v minulosti.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64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8994391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 území bývalých kasáren se nachází Svobodný stát </a:t>
            </a: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Christiania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(čtvrť </a:t>
            </a: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Christianshavn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umělý ostrov ze 17.století), alternativní čtvrť a jedno z nejstarších squatterských a hippie sídlišť v Evropě. 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Christiania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je označována za „sociální experiment“, který přitahuje nekonformní intelektuály, pouliční umělce i další alternativně smýšlející jedince různého ražení. </a:t>
            </a:r>
          </a:p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66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2557095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 roce 1971 zabrali území squatteři a prohlásili ho za „svobodný stát“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Policie se sice pokoušela území několikrát vyklidit, o slovo se hlásí i developeři, kterým se zamlouvá tento velmi žádaný pozemek, své udělala i změna vlády v roce 2002, ovšem území si stále žije svým vlastním alternativním životem. 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Ani s oficiálním zrušením tolerance obchodu s marihuanou v roce 2004 si místní příliš hlavu nelámou a drogy tu lze sehnat i na hlavní nákupní ulici, která nese název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Pusher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Street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dirty="0" smtClean="0"/>
              <a:t>- V </a:t>
            </a:r>
            <a:r>
              <a:rPr lang="cs-CZ" sz="1200" dirty="0" err="1" smtClean="0"/>
              <a:t>Christianii</a:t>
            </a:r>
            <a:r>
              <a:rPr lang="cs-CZ" sz="1200" dirty="0" smtClean="0"/>
              <a:t> platí vlastní zákony (jsou „jaksi“ uznány i kodaňskou radnicí), jako například právo stavět bez povolení, které tu dalo vzniknout svérázné architektuře, připomínající tak trochu české zahrádkářské kolonie (bio zelenina). </a:t>
            </a:r>
          </a:p>
          <a:p>
            <a:r>
              <a:rPr lang="cs-CZ" sz="1200" dirty="0" smtClean="0"/>
              <a:t>- Nesmí sem vjíždět motorová vozidla, nesmí se tu nosit zbraně, platí společné hospodaření, mají zde svojí vlajku i svou  vlastní měnu.</a:t>
            </a:r>
          </a:p>
          <a:p>
            <a:r>
              <a:rPr lang="cs-CZ" sz="1200" dirty="0" smtClean="0"/>
              <a:t>- Nesmí se zde fotografovat!</a:t>
            </a:r>
          </a:p>
          <a:p>
            <a:r>
              <a:rPr lang="cs-CZ" sz="1200" dirty="0" smtClean="0"/>
              <a:t>- Celá čtvrť oplývá kreativitou, nápady, svobodou a je také zaměřena na ekonomicky i ekologicky udržitelný způsob života – a je to vidět na každém kroku. </a:t>
            </a:r>
          </a:p>
          <a:p>
            <a:r>
              <a:rPr lang="cs-CZ" sz="1200" dirty="0" smtClean="0"/>
              <a:t>- Zeleň a příroda vůbec je všudypřítomná a naprostá většina budov je udržována svépomocí za užití přírodních, snadno recyklovatelných a levných materiálů.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Kreativita</a:t>
            </a:r>
            <a:r>
              <a:rPr kumimoji="1" lang="cs-CZ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cs-CZ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pomáhá inspirovat a povzbuzovat začínající podniky k některým z nejvýznamnějších světových společností na světě.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71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5113069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britský poradce pro budoucnost měst 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autorita pro využití představivosti a kreativity v městských změnách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popularizátor konceptu Kreativních měst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Creative City: A Toolkit for Urban Innovators</a:t>
            </a:r>
            <a:r>
              <a:rPr kumimoji="1" lang="cs-CZ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(2000)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 roce 1978 založil britskou konzultantskou společnost </a:t>
            </a:r>
            <a:r>
              <a:rPr kumimoji="1" lang="cs-CZ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Comedia</a:t>
            </a:r>
            <a:endParaRPr kumimoji="1" lang="cs-CZ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věnuje se městské revitalizaci pomocí kultury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zdůrazňuje význam kreativity a inovací jako motoru ekonomického růstu 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nezbytnost začlenění kultury a umění do urbánních rozvojových strategií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Budoucí konkurenceschopnost států či měst není založená na přírodních zdrojích, lokalitě a infrastruktuře, ale na atraktivním prostředí, které produkuje vědomosti pomocí kreativity a inovací.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418668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americký teoretik urbanistických studií se zaměřením na sociální a ekonomickou teorii 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autor konceptu kreativní třídy 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i="1" kern="1200" dirty="0" err="1" smtClean="0">
                <a:latin typeface="Arial" charset="0"/>
              </a:rPr>
              <a:t>The</a:t>
            </a:r>
            <a:r>
              <a:rPr kumimoji="1" lang="cs-CZ" sz="1200" i="1" kern="1200" dirty="0" smtClean="0">
                <a:latin typeface="Arial" charset="0"/>
              </a:rPr>
              <a:t> </a:t>
            </a:r>
            <a:r>
              <a:rPr kumimoji="1" lang="cs-CZ" sz="1200" i="1" kern="1200" dirty="0" err="1" smtClean="0">
                <a:latin typeface="Arial" charset="0"/>
              </a:rPr>
              <a:t>Rise</a:t>
            </a:r>
            <a:r>
              <a:rPr kumimoji="1" lang="cs-CZ" sz="1200" i="1" kern="1200" dirty="0" smtClean="0">
                <a:latin typeface="Arial" charset="0"/>
              </a:rPr>
              <a:t> </a:t>
            </a:r>
            <a:r>
              <a:rPr kumimoji="1" lang="cs-CZ" sz="1200" i="1" kern="1200" dirty="0" err="1" smtClean="0">
                <a:latin typeface="Arial" charset="0"/>
              </a:rPr>
              <a:t>of</a:t>
            </a:r>
            <a:r>
              <a:rPr kumimoji="1" lang="cs-CZ" sz="1200" i="1" kern="1200" dirty="0" smtClean="0">
                <a:latin typeface="Arial" charset="0"/>
              </a:rPr>
              <a:t> </a:t>
            </a:r>
            <a:r>
              <a:rPr kumimoji="1" lang="cs-CZ" sz="1200" i="1" kern="1200" dirty="0" err="1" smtClean="0">
                <a:latin typeface="Arial" charset="0"/>
              </a:rPr>
              <a:t>the</a:t>
            </a:r>
            <a:r>
              <a:rPr kumimoji="1" lang="cs-CZ" sz="1200" i="1" kern="1200" dirty="0" smtClean="0">
                <a:latin typeface="Arial" charset="0"/>
              </a:rPr>
              <a:t> </a:t>
            </a:r>
            <a:r>
              <a:rPr kumimoji="1" lang="cs-CZ" sz="1200" i="1" kern="1200" dirty="0" err="1" smtClean="0">
                <a:latin typeface="Arial" charset="0"/>
              </a:rPr>
              <a:t>Creative</a:t>
            </a:r>
            <a:r>
              <a:rPr kumimoji="1" lang="cs-CZ" sz="1200" i="1" kern="1200" dirty="0" smtClean="0">
                <a:latin typeface="Arial" charset="0"/>
              </a:rPr>
              <a:t> </a:t>
            </a:r>
            <a:r>
              <a:rPr kumimoji="1" lang="cs-CZ" sz="1200" i="1" kern="1200" dirty="0" err="1" smtClean="0">
                <a:latin typeface="Arial" charset="0"/>
              </a:rPr>
              <a:t>Class</a:t>
            </a:r>
            <a:r>
              <a:rPr kumimoji="1" lang="cs-CZ" sz="1200" i="1" kern="1200" dirty="0" smtClean="0">
                <a:latin typeface="Arial" charset="0"/>
              </a:rPr>
              <a:t> (2002)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kreativní třída = nová společenská třída, která zahrnuje řadu profesí a povolání: učitele, umělce, poradce, architekty, designéry, vývojáře apod. Všechny profese, které nemají rutinní práci, ale tvoří.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teze: Metropolitní regiony s vysokou koncentrací kreativní třídy vykazují vyšší úroveň hospodářského rozvoje.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zkoumá kreativní třídu a její důsledky pro regeneraci měst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kreativní třída podporuje otevřené, dynamické, osobní a profesionální městské prostředí, které přitahuje více kreativních lidí, stejně jako podniky a kapitál</a:t>
            </a:r>
          </a:p>
          <a:p>
            <a:endParaRPr lang="cs-CZ" b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2041828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britský profesor kulturní ekonomie 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i="1" kern="1200" dirty="0" err="1" smtClean="0">
                <a:latin typeface="Arial" charset="0"/>
              </a:rPr>
              <a:t>Creative</a:t>
            </a:r>
            <a:r>
              <a:rPr kumimoji="1" lang="cs-CZ" sz="1200" i="1" kern="1200" dirty="0" smtClean="0">
                <a:latin typeface="Arial" charset="0"/>
              </a:rPr>
              <a:t> </a:t>
            </a:r>
            <a:r>
              <a:rPr kumimoji="1" lang="cs-CZ" sz="1200" i="1" kern="1200" dirty="0" err="1" smtClean="0">
                <a:latin typeface="Arial" charset="0"/>
              </a:rPr>
              <a:t>cities</a:t>
            </a:r>
            <a:r>
              <a:rPr kumimoji="1" lang="cs-CZ" sz="1200" i="1" kern="1200" dirty="0" smtClean="0">
                <a:latin typeface="Arial" charset="0"/>
              </a:rPr>
              <a:t>: </a:t>
            </a:r>
            <a:r>
              <a:rPr kumimoji="1" lang="cs-CZ" sz="1200" i="1" kern="1200" dirty="0" err="1" smtClean="0">
                <a:latin typeface="Arial" charset="0"/>
              </a:rPr>
              <a:t>The</a:t>
            </a:r>
            <a:r>
              <a:rPr kumimoji="1" lang="cs-CZ" sz="1200" i="1" kern="1200" dirty="0" smtClean="0">
                <a:latin typeface="Arial" charset="0"/>
              </a:rPr>
              <a:t> </a:t>
            </a:r>
            <a:r>
              <a:rPr kumimoji="1" lang="cs-CZ" sz="1200" i="1" kern="1200" dirty="0" err="1" smtClean="0">
                <a:latin typeface="Arial" charset="0"/>
              </a:rPr>
              <a:t>cultural</a:t>
            </a:r>
            <a:r>
              <a:rPr kumimoji="1" lang="cs-CZ" sz="1200" i="1" kern="1200" dirty="0" smtClean="0">
                <a:latin typeface="Arial" charset="0"/>
              </a:rPr>
              <a:t> </a:t>
            </a:r>
            <a:r>
              <a:rPr kumimoji="1" lang="cs-CZ" sz="1200" i="1" kern="1200" dirty="0" err="1" smtClean="0">
                <a:latin typeface="Arial" charset="0"/>
              </a:rPr>
              <a:t>industries</a:t>
            </a:r>
            <a:r>
              <a:rPr kumimoji="1" lang="cs-CZ" sz="1200" i="1" kern="1200" dirty="0" smtClean="0">
                <a:latin typeface="Arial" charset="0"/>
              </a:rPr>
              <a:t> </a:t>
            </a:r>
            <a:r>
              <a:rPr kumimoji="1" lang="cs-CZ" sz="1200" i="1" kern="1200" dirty="0" err="1" smtClean="0">
                <a:latin typeface="Arial" charset="0"/>
              </a:rPr>
              <a:t>and</a:t>
            </a:r>
            <a:r>
              <a:rPr kumimoji="1" lang="cs-CZ" sz="1200" i="1" kern="1200" dirty="0" smtClean="0">
                <a:latin typeface="Arial" charset="0"/>
              </a:rPr>
              <a:t> </a:t>
            </a:r>
            <a:r>
              <a:rPr kumimoji="1" lang="cs-CZ" sz="1200" i="1" kern="1200" dirty="0" err="1" smtClean="0">
                <a:latin typeface="Arial" charset="0"/>
              </a:rPr>
              <a:t>the</a:t>
            </a:r>
            <a:r>
              <a:rPr kumimoji="1" lang="cs-CZ" sz="1200" i="1" kern="1200" dirty="0" smtClean="0">
                <a:latin typeface="Arial" charset="0"/>
              </a:rPr>
              <a:t> </a:t>
            </a:r>
            <a:r>
              <a:rPr kumimoji="1" lang="cs-CZ" sz="1200" i="1" kern="1200" dirty="0" err="1" smtClean="0">
                <a:latin typeface="Arial" charset="0"/>
              </a:rPr>
              <a:t>crerative</a:t>
            </a:r>
            <a:r>
              <a:rPr kumimoji="1" lang="cs-CZ" sz="1200" i="1" kern="1200" dirty="0" smtClean="0">
                <a:latin typeface="Arial" charset="0"/>
              </a:rPr>
              <a:t> </a:t>
            </a:r>
            <a:r>
              <a:rPr kumimoji="1" lang="cs-CZ" sz="1200" i="1" kern="1200" dirty="0" err="1" smtClean="0">
                <a:latin typeface="Arial" charset="0"/>
              </a:rPr>
              <a:t>class</a:t>
            </a:r>
            <a:r>
              <a:rPr kumimoji="1" lang="cs-CZ" sz="1200" i="1" kern="1200" dirty="0" smtClean="0">
                <a:latin typeface="Arial" charset="0"/>
              </a:rPr>
              <a:t> (2008)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kritizuje vztah mezi kreativní třídou (Floridy) a růstem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přezkoumává myšlenku, zda kreativní třída hraje roli v procesu městské regenerace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objasňuje vztah mezi koncepty kreativity, kultury a kreativních odvětví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výrazně podporuje roli kulturní produkce v současných městech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zkoumá odlišnosti v terminologii a hloubkově se věnuje kulturní politice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200" kern="1200" dirty="0" smtClean="0">
                <a:latin typeface="Arial" charset="0"/>
              </a:rPr>
              <a:t>vnímá kreativní klastry jako další krok k zužitkování umění a kultury v rámci strategií městské revitalizace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4207794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Konceptem kreativních měst se zabývá také OSN, která od roku 2004 uděluje titul „Kreativní město UNESCO“. 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Síť kreativních měst UNESCO tvoří 180 měst ze 72 zemí 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Cíl: podporovat spolupráci měst, které využívají kreativitu jako prostředek pro udržitelný rozvoj.</a:t>
            </a:r>
          </a:p>
          <a:p>
            <a:pPr marL="252000" marR="0" lvl="0" indent="-1800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  <a:tabLst/>
              <a:defRPr/>
            </a:pPr>
            <a:r>
              <a:rPr kumimoji="1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Titul je možné získat v několika oblastech, např. v ČR dostala titul Praha v oblasti literatury (2014) a město Brno v oblasti hudby (2017).  </a:t>
            </a:r>
            <a:endParaRPr kumimoji="0" lang="cs-CZ" sz="2000" b="0" i="0" u="none" strike="noStrike" kern="0" cap="none" spc="0" normalizeH="0" baseline="0" noProof="0" dirty="0" smtClean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3428619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None/>
            </a:pPr>
            <a:r>
              <a:rPr lang="cs-CZ" sz="1200" i="1" dirty="0" smtClean="0"/>
              <a:t> „Kreativní města jsou inovační huby a živnou půdou pro vývoj nových strategií, politik a iniciativ zaměřených na to, aby se kultura a kreativita stala hybnou silou udržitelného rozvoje a regenerace měst a pomohla zvýšit příležitosti pro širší okruh komunit a zároveň přispět k dalšímu rozvoji </a:t>
            </a:r>
            <a:r>
              <a:rPr lang="cs-CZ" sz="1200" i="1" dirty="0" err="1" smtClean="0"/>
              <a:t>inkluzivní</a:t>
            </a:r>
            <a:r>
              <a:rPr lang="cs-CZ" sz="1200" i="1" dirty="0" smtClean="0"/>
              <a:t> sociální vzorce a městské ekonomiky. “</a:t>
            </a:r>
          </a:p>
          <a:p>
            <a:pPr algn="just">
              <a:buNone/>
            </a:pPr>
            <a:endParaRPr lang="cs-CZ" sz="1200" i="1" dirty="0" smtClean="0"/>
          </a:p>
          <a:p>
            <a:pPr algn="just">
              <a:buNone/>
            </a:pPr>
            <a:r>
              <a:rPr lang="cs-CZ" sz="1100" i="1" dirty="0" smtClean="0"/>
              <a:t>(UNESCO, </a:t>
            </a:r>
            <a:r>
              <a:rPr lang="cs-CZ" sz="1100" i="1" dirty="0" err="1" smtClean="0"/>
              <a:t>Creative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Cities</a:t>
            </a:r>
            <a:r>
              <a:rPr lang="cs-CZ" sz="1100" i="1" dirty="0" smtClean="0"/>
              <a:t> Network, 2004)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46866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=""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=""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=""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=""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=""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=""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=""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=""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=""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=""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=""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=""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=""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=""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=""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=""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=""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=""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=""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=""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osite-indicators.jrc.ec.europa.eu/cultural-creative-cities-monitor/cultural-creative-cities/cities/CZ001C1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osite-indicators.jrc.ec.europa.eu/cultural-creative-cities-monitor/cultural-creative-cities/cities/CZ001C1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HhVMYNPWG88&amp;feature=youtu.be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vGNv5c-jb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CAUbMegfk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3Jj-pIzTT8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1.pn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jpeg"/><Relationship Id="rId5" Type="http://schemas.openxmlformats.org/officeDocument/2006/relationships/hyperlink" Target="https://www.google.be/imgres?imgurl=https://0.academia-photos.com/attachment_thumbnails/57670070/mini_magick20190110-31179-102t5h4.png?1547157303&amp;imgrefurl=https://www.academia.edu/37680359/Mapping_creativity_driven_cities_12_good_practices_from_UNESCO_Creative_Cities_Network&amp;docid=-BrxtJw970Z71M&amp;tbnid=S_BD3XVYZc0ZuM:&amp;vet=1&amp;w=510&amp;h=723&amp;bih=751&amp;biw=1536&amp;ved=2ahUKEwif99DGzYXlAhXRLVAKHe6aDtAQxiAoA3oECAEQGg&amp;iact=c&amp;ictx=1" TargetMode="External"/><Relationship Id="rId4" Type="http://schemas.openxmlformats.org/officeDocument/2006/relationships/image" Target="../media/image13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dFH7_mSZL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ORKH Ochrana a regenerace kulturních hodnot v území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72477" y="3005189"/>
            <a:ext cx="9620569" cy="1171580"/>
          </a:xfrm>
        </p:spPr>
        <p:txBody>
          <a:bodyPr/>
          <a:lstStyle/>
          <a:p>
            <a:pPr algn="ctr"/>
            <a:r>
              <a:rPr lang="cs-CZ" sz="6000" dirty="0" smtClean="0"/>
              <a:t>Kulturní a kreativní města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8" name="Podnadpis 7"/>
          <p:cNvSpPr>
            <a:spLocks noGrp="1"/>
          </p:cNvSpPr>
          <p:nvPr>
            <p:ph type="subTitle" idx="1"/>
          </p:nvPr>
        </p:nvSpPr>
        <p:spPr>
          <a:xfrm>
            <a:off x="413250" y="4455615"/>
            <a:ext cx="11361600" cy="698497"/>
          </a:xfrm>
        </p:spPr>
        <p:txBody>
          <a:bodyPr/>
          <a:lstStyle/>
          <a:p>
            <a:r>
              <a:rPr lang="cs-CZ" sz="2800" dirty="0" smtClean="0"/>
              <a:t>Ing. Markéta Chaloupková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sz="1800" dirty="0" smtClean="0"/>
              <a:t>13. 11. 2019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9786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343550" y="2967900"/>
            <a:ext cx="9019650" cy="670650"/>
          </a:xfrm>
        </p:spPr>
        <p:txBody>
          <a:bodyPr/>
          <a:lstStyle/>
          <a:p>
            <a:r>
              <a:rPr lang="cs-CZ" sz="6000" dirty="0" smtClean="0"/>
              <a:t>Co je to kreativní město</a:t>
            </a:r>
            <a:r>
              <a:rPr lang="cs-CZ" dirty="0" smtClean="0"/>
              <a:t>?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07937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80997" y="2893361"/>
            <a:ext cx="4507134" cy="2336136"/>
          </a:xfrm>
        </p:spPr>
        <p:txBody>
          <a:bodyPr/>
          <a:lstStyle/>
          <a:p>
            <a:r>
              <a:rPr lang="cs-CZ" sz="2400" dirty="0"/>
              <a:t>Evropská </a:t>
            </a:r>
            <a:r>
              <a:rPr lang="cs-CZ" sz="2400" dirty="0" smtClean="0"/>
              <a:t>komise: Monitor </a:t>
            </a:r>
            <a:r>
              <a:rPr lang="cs-CZ" sz="2400" dirty="0"/>
              <a:t>kulturních a kreativních měst</a:t>
            </a:r>
          </a:p>
          <a:p>
            <a:r>
              <a:rPr lang="cs-CZ" sz="2400" dirty="0" smtClean="0"/>
              <a:t>2017: 168 měst ze 30 zemí</a:t>
            </a:r>
          </a:p>
          <a:p>
            <a:r>
              <a:rPr lang="cs-CZ" sz="2400" dirty="0" smtClean="0"/>
              <a:t>2019</a:t>
            </a:r>
            <a:r>
              <a:rPr lang="cs-CZ" sz="2400" dirty="0"/>
              <a:t>: 190 měst z 30 </a:t>
            </a:r>
            <a:r>
              <a:rPr lang="cs-CZ" sz="2400" dirty="0" smtClean="0"/>
              <a:t>zemí</a:t>
            </a:r>
            <a:endParaRPr lang="cs-CZ" sz="2400" dirty="0"/>
          </a:p>
          <a:p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20000" y="720000"/>
            <a:ext cx="4068131" cy="451576"/>
          </a:xfrm>
        </p:spPr>
        <p:txBody>
          <a:bodyPr/>
          <a:lstStyle/>
          <a:p>
            <a:r>
              <a:rPr lang="nn-NO" dirty="0"/>
              <a:t>Jak můžeme měřit kulturu a kreativitu</a:t>
            </a:r>
            <a:r>
              <a:rPr lang="cs-CZ" dirty="0"/>
              <a:t>?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6792" y="-98504"/>
            <a:ext cx="7615208" cy="57844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34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100" dirty="0" smtClean="0"/>
              <a:t>ORKH Ochrana a regenerace kulturních hodnot v území</a:t>
            </a:r>
            <a:endParaRPr lang="cs-CZ" altLang="cs-CZ" sz="11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z="1100" smtClean="0"/>
              <a:pPr/>
              <a:t>12</a:t>
            </a:fld>
            <a:endParaRPr lang="cs-CZ" altLang="cs-CZ" sz="1100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20000" y="720000"/>
            <a:ext cx="11472000" cy="451576"/>
          </a:xfrm>
        </p:spPr>
        <p:txBody>
          <a:bodyPr/>
          <a:lstStyle/>
          <a:p>
            <a:r>
              <a:rPr lang="cs-CZ" sz="3600" dirty="0" smtClean="0"/>
              <a:t>Jaká města ČR a SR jsou zahrnuta do výzkumu?</a:t>
            </a:r>
            <a:endParaRPr lang="cs-CZ" sz="3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1313" y="1852868"/>
            <a:ext cx="6100687" cy="317114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52869"/>
            <a:ext cx="6012269" cy="317114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25158" y="5319960"/>
            <a:ext cx="2038350" cy="14192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17508" y="5319960"/>
            <a:ext cx="3717970" cy="14192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538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88144" y="2147291"/>
            <a:ext cx="2330244" cy="2026503"/>
          </a:xfrm>
        </p:spPr>
        <p:txBody>
          <a:bodyPr/>
          <a:lstStyle/>
          <a:p>
            <a:r>
              <a:rPr lang="cs-CZ" sz="3200" dirty="0" smtClean="0"/>
              <a:t>Koncepční rámec metody měření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8388" y="162767"/>
            <a:ext cx="6368288" cy="59955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371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0315" y="906751"/>
            <a:ext cx="10643958" cy="4146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509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Top 3 evropská kreativní města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7370" y="1688693"/>
            <a:ext cx="10948323" cy="31658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024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 – kulturní dynamika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505550"/>
            <a:ext cx="11428954" cy="3609768"/>
          </a:xfrm>
        </p:spPr>
      </p:pic>
      <p:sp>
        <p:nvSpPr>
          <p:cNvPr id="7" name="TextovéPole 6"/>
          <p:cNvSpPr txBox="1"/>
          <p:nvPr/>
        </p:nvSpPr>
        <p:spPr>
          <a:xfrm>
            <a:off x="540000" y="5440826"/>
            <a:ext cx="7034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Srovnání s dalšími městy </a:t>
            </a:r>
            <a:r>
              <a:rPr lang="cs-CZ" dirty="0" smtClean="0">
                <a:hlinkClick r:id="rId3"/>
              </a:rPr>
              <a:t>zde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69903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 – kulturní dynamika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63" y="1760561"/>
            <a:ext cx="11678434" cy="29615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400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Bratislava – kulturní dynamika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012" y="2005012"/>
            <a:ext cx="11229975" cy="28479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949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985970"/>
          </a:xfrm>
        </p:spPr>
        <p:txBody>
          <a:bodyPr/>
          <a:lstStyle/>
          <a:p>
            <a:r>
              <a:rPr lang="cs-CZ" sz="3200" dirty="0" smtClean="0"/>
              <a:t>Srovnání kreativních měst ČR a SR</a:t>
            </a:r>
            <a:br>
              <a:rPr lang="cs-CZ" sz="3200" dirty="0" smtClean="0"/>
            </a:br>
            <a:r>
              <a:rPr lang="cs-CZ" sz="3200" dirty="0" smtClean="0"/>
              <a:t>dle Kulturní dynamiky</a:t>
            </a:r>
            <a:endParaRPr lang="cs-CZ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1863098"/>
            <a:ext cx="6377611" cy="367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8293" y="2238233"/>
            <a:ext cx="3520483" cy="264766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88293" y="4885899"/>
            <a:ext cx="2725088" cy="65057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0025" y="5785281"/>
            <a:ext cx="5543562" cy="6494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006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9036" y="1857743"/>
            <a:ext cx="6818074" cy="3520592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1800" b="1" dirty="0" smtClean="0"/>
              <a:t>Proč je kultura a kreativita důležitá pro město?</a:t>
            </a:r>
          </a:p>
          <a:p>
            <a:pPr>
              <a:buFontTx/>
              <a:buChar char="-"/>
            </a:pPr>
            <a:r>
              <a:rPr lang="cs-CZ" sz="1800" b="1" dirty="0" smtClean="0"/>
              <a:t>Kdo jsou nejvýznamnější odborníci na kreativní města?</a:t>
            </a:r>
          </a:p>
          <a:p>
            <a:pPr>
              <a:buFontTx/>
              <a:buChar char="-"/>
            </a:pPr>
            <a:r>
              <a:rPr lang="cs-CZ" sz="1800" b="1" dirty="0" smtClean="0"/>
              <a:t>Co je to kreativní město?</a:t>
            </a:r>
          </a:p>
          <a:p>
            <a:pPr>
              <a:buFontTx/>
              <a:buChar char="-"/>
            </a:pPr>
            <a:r>
              <a:rPr lang="cs-CZ" sz="1800" b="1" dirty="0" smtClean="0"/>
              <a:t>Jak se kreativita ve městech měří?</a:t>
            </a:r>
          </a:p>
          <a:p>
            <a:pPr>
              <a:buFontTx/>
              <a:buChar char="-"/>
            </a:pPr>
            <a:r>
              <a:rPr lang="cs-CZ" sz="1800" b="1" dirty="0" smtClean="0"/>
              <a:t>Jaká jsou nejvíce kreativní města Evropy?</a:t>
            </a:r>
          </a:p>
          <a:p>
            <a:pPr>
              <a:buFontTx/>
              <a:buChar char="-"/>
            </a:pPr>
            <a:r>
              <a:rPr lang="cs-CZ" sz="1800" b="1" dirty="0" smtClean="0"/>
              <a:t>Jak je kreativní ČR?</a:t>
            </a:r>
          </a:p>
          <a:p>
            <a:pPr>
              <a:buFontTx/>
              <a:buChar char="-"/>
            </a:pPr>
            <a:r>
              <a:rPr lang="cs-CZ" sz="1800" b="1" dirty="0" smtClean="0"/>
              <a:t>Co je to </a:t>
            </a:r>
            <a:r>
              <a:rPr lang="cs-CZ" sz="1800" b="1" dirty="0" err="1" smtClean="0"/>
              <a:t>Creative</a:t>
            </a:r>
            <a:r>
              <a:rPr lang="cs-CZ" sz="1800" b="1" dirty="0" smtClean="0"/>
              <a:t> City Network?</a:t>
            </a:r>
          </a:p>
          <a:p>
            <a:pPr>
              <a:buFontTx/>
              <a:buChar char="-"/>
            </a:pPr>
            <a:r>
              <a:rPr lang="cs-CZ" sz="1800" b="1" dirty="0" smtClean="0"/>
              <a:t>Příklady dobré praxe</a:t>
            </a:r>
            <a:endParaRPr lang="cs-CZ" sz="1800" b="1" dirty="0"/>
          </a:p>
          <a:p>
            <a:pPr>
              <a:buNone/>
            </a:pPr>
            <a:endParaRPr lang="cs-CZ" sz="1800" b="1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414000" y="710656"/>
            <a:ext cx="4541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Obsah přednášky</a:t>
            </a:r>
          </a:p>
          <a:p>
            <a:endParaRPr lang="cs-CZ" b="1" dirty="0">
              <a:solidFill>
                <a:schemeClr val="tx2"/>
              </a:solidFill>
            </a:endParaRPr>
          </a:p>
        </p:txBody>
      </p:sp>
      <p:pic>
        <p:nvPicPr>
          <p:cNvPr id="10" name="Picture 2" descr="Výsledek obrázku pro Creative Cities Network"/>
          <p:cNvPicPr>
            <a:picLocks noChangeAspect="1" noChangeArrowheads="1"/>
          </p:cNvPicPr>
          <p:nvPr/>
        </p:nvPicPr>
        <p:blipFill>
          <a:blip r:embed="rId3" cstate="print"/>
          <a:srcRect l="27416" t="7746" r="20153" b="9390"/>
          <a:stretch>
            <a:fillRect/>
          </a:stretch>
        </p:blipFill>
        <p:spPr bwMode="auto">
          <a:xfrm>
            <a:off x="6956890" y="1302127"/>
            <a:ext cx="4605620" cy="3917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3150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348" y="1263315"/>
            <a:ext cx="11973407" cy="37057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438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Top 3 evropská kreativní města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810" y="1554901"/>
            <a:ext cx="10244355" cy="36975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14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 - kreativní ekonomika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6" y="1548581"/>
            <a:ext cx="11520000" cy="3731341"/>
          </a:xfrm>
        </p:spPr>
      </p:pic>
      <p:sp>
        <p:nvSpPr>
          <p:cNvPr id="8" name="TextovéPole 7"/>
          <p:cNvSpPr txBox="1"/>
          <p:nvPr/>
        </p:nvSpPr>
        <p:spPr>
          <a:xfrm>
            <a:off x="414000" y="5426094"/>
            <a:ext cx="7034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Srovnání s dalšími městy </a:t>
            </a:r>
            <a:r>
              <a:rPr lang="cs-CZ" dirty="0" smtClean="0">
                <a:hlinkClick r:id="rId3"/>
              </a:rPr>
              <a:t>zde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59843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 - kreativní ekonomika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842" y="1910686"/>
            <a:ext cx="11677798" cy="29342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812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Bratislava- kreativní ekonomika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012" y="2019300"/>
            <a:ext cx="11229975" cy="2819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496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39781"/>
            <a:ext cx="10753200" cy="1102416"/>
          </a:xfrm>
        </p:spPr>
        <p:txBody>
          <a:bodyPr/>
          <a:lstStyle/>
          <a:p>
            <a:r>
              <a:rPr lang="cs-CZ" sz="3200" dirty="0"/>
              <a:t>Srovnání kreativních měst </a:t>
            </a:r>
            <a:r>
              <a:rPr lang="cs-CZ" sz="3200" dirty="0" smtClean="0"/>
              <a:t>ČR a SR </a:t>
            </a:r>
            <a:br>
              <a:rPr lang="cs-CZ" sz="3200" dirty="0" smtClean="0"/>
            </a:br>
            <a:r>
              <a:rPr lang="cs-CZ" sz="3200" dirty="0" smtClean="0"/>
              <a:t>dle Kreativní ekonomiky</a:t>
            </a:r>
            <a:endParaRPr lang="cs-CZ" sz="32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874266"/>
            <a:ext cx="6130267" cy="337082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97863" y="2467772"/>
            <a:ext cx="3069467" cy="22385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4267" y="1811258"/>
            <a:ext cx="3486837" cy="59279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852" y="4770048"/>
            <a:ext cx="2314575" cy="4857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99044" y="5577161"/>
            <a:ext cx="6468471" cy="6760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120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790" y="1022683"/>
            <a:ext cx="11654322" cy="43554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885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66000" y="474158"/>
            <a:ext cx="10753200" cy="451576"/>
          </a:xfrm>
        </p:spPr>
        <p:txBody>
          <a:bodyPr/>
          <a:lstStyle/>
          <a:p>
            <a:pPr algn="ctr"/>
            <a:r>
              <a:rPr lang="cs-CZ" dirty="0" smtClean="0"/>
              <a:t>Top 3 evropská kreativní města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6148" y="1277901"/>
            <a:ext cx="9484463" cy="45979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082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 – Příznivost prostředí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710812"/>
            <a:ext cx="11440013" cy="3937819"/>
          </a:xfrm>
        </p:spPr>
      </p:pic>
    </p:spTree>
    <p:extLst>
      <p:ext uri="{BB962C8B-B14F-4D97-AF65-F5344CB8AC3E}">
        <p14:creationId xmlns="" xmlns:p14="http://schemas.microsoft.com/office/powerpoint/2010/main" val="285887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 – Příznivost prostředí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" y="1990725"/>
            <a:ext cx="11306175" cy="2876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563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06424" y="728780"/>
            <a:ext cx="11778000" cy="1108800"/>
          </a:xfrm>
        </p:spPr>
        <p:txBody>
          <a:bodyPr/>
          <a:lstStyle/>
          <a:p>
            <a:pPr algn="ctr"/>
            <a:r>
              <a:rPr lang="cs-CZ" sz="3600" dirty="0" smtClean="0"/>
              <a:t>Proč je kultura a kreativita důležitá pro město?</a:t>
            </a:r>
            <a:endParaRPr lang="cs-CZ" sz="3600" dirty="0"/>
          </a:p>
        </p:txBody>
      </p:sp>
      <p:pic>
        <p:nvPicPr>
          <p:cNvPr id="6" name="Obrázek 5"/>
          <p:cNvPicPr/>
          <p:nvPr/>
        </p:nvPicPr>
        <p:blipFill rotWithShape="1">
          <a:blip r:embed="rId3" cstate="print"/>
          <a:srcRect l="5291" t="24099" r="70018" b="8895"/>
          <a:stretch/>
        </p:blipFill>
        <p:spPr bwMode="auto">
          <a:xfrm>
            <a:off x="0" y="2137384"/>
            <a:ext cx="3021496" cy="2911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4" cstate="print"/>
          <a:srcRect l="2976" t="9004" r="51059" b="9864"/>
          <a:stretch/>
        </p:blipFill>
        <p:spPr bwMode="auto">
          <a:xfrm>
            <a:off x="3111117" y="2137385"/>
            <a:ext cx="4997459" cy="2911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 rotWithShape="1">
          <a:blip r:embed="rId5" cstate="print"/>
          <a:srcRect l="25724" t="32755" r="64290" b="47798"/>
          <a:stretch/>
        </p:blipFill>
        <p:spPr bwMode="auto">
          <a:xfrm>
            <a:off x="8198198" y="2137383"/>
            <a:ext cx="3993804" cy="2911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4704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Bratislava – Příznivost prostředí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812" y="2043112"/>
            <a:ext cx="11382375" cy="27717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416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321793"/>
            <a:ext cx="10753200" cy="974743"/>
          </a:xfrm>
        </p:spPr>
        <p:txBody>
          <a:bodyPr/>
          <a:lstStyle/>
          <a:p>
            <a:r>
              <a:rPr lang="cs-CZ" sz="3200" dirty="0"/>
              <a:t>Srovnání kreativních měst ČR </a:t>
            </a:r>
            <a:r>
              <a:rPr lang="cs-CZ" sz="3200" dirty="0" smtClean="0"/>
              <a:t>a SR</a:t>
            </a:r>
            <a:br>
              <a:rPr lang="cs-CZ" sz="3200" dirty="0" smtClean="0"/>
            </a:br>
            <a:r>
              <a:rPr lang="cs-CZ" sz="3200" dirty="0" smtClean="0"/>
              <a:t>dle Příznivosti prostředí</a:t>
            </a:r>
            <a:endParaRPr lang="cs-CZ" sz="32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582152"/>
            <a:ext cx="6904016" cy="412942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9255" y="2251881"/>
            <a:ext cx="3132511" cy="350162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4574" y="1624084"/>
            <a:ext cx="3841874" cy="53430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5962" y="5897476"/>
            <a:ext cx="5396088" cy="6896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413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Jak se celkově umístila města ČR?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536" y="2005781"/>
            <a:ext cx="11691564" cy="29054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235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Jak se celkově umístila města SR?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962" y="2313652"/>
            <a:ext cx="11497275" cy="27722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06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13"/>
          <p:cNvPicPr/>
          <p:nvPr/>
        </p:nvPicPr>
        <p:blipFill rotWithShape="1">
          <a:blip r:embed="rId3" cstate="print"/>
          <a:srcRect l="826" t="29978" r="66932" b="5619"/>
          <a:stretch/>
        </p:blipFill>
        <p:spPr bwMode="auto">
          <a:xfrm>
            <a:off x="2286000" y="0"/>
            <a:ext cx="9906000" cy="6018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247036" y="1019543"/>
            <a:ext cx="2638055" cy="3946593"/>
          </a:xfrm>
        </p:spPr>
        <p:txBody>
          <a:bodyPr/>
          <a:lstStyle/>
          <a:p>
            <a:r>
              <a:rPr lang="cs-CZ" dirty="0" smtClean="0"/>
              <a:t>Jak jsou kreativní ostatní města Evropy?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66000" y="690077"/>
            <a:ext cx="11000096" cy="2310511"/>
          </a:xfrm>
        </p:spPr>
        <p:txBody>
          <a:bodyPr/>
          <a:lstStyle/>
          <a:p>
            <a:r>
              <a:rPr lang="cs-CZ" sz="3600" dirty="0" smtClean="0"/>
              <a:t>Jaké je podle Vás nejvíce kreativní město Evropy?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1552" y="1636594"/>
            <a:ext cx="9145478" cy="39889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612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7817" y="212651"/>
            <a:ext cx="8517783" cy="57947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0158" y="172413"/>
            <a:ext cx="6973668" cy="591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7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83" y="0"/>
            <a:ext cx="7427968" cy="61296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1969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383238" y="579766"/>
            <a:ext cx="10020326" cy="724017"/>
          </a:xfrm>
        </p:spPr>
        <p:txBody>
          <a:bodyPr/>
          <a:lstStyle/>
          <a:p>
            <a:r>
              <a:rPr lang="cs-CZ" sz="3600" dirty="0" smtClean="0"/>
              <a:t>Jak by mělo vypadat ideální kreativní město?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3238" y="1398250"/>
            <a:ext cx="9766983" cy="43732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100" dirty="0" smtClean="0"/>
              <a:t>ORKH Ochrana a regenerace kulturních hodnot v území</a:t>
            </a:r>
            <a:endParaRPr lang="cs-CZ" altLang="cs-CZ" sz="11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z="1100" smtClean="0"/>
              <a:pPr/>
              <a:t>4</a:t>
            </a:fld>
            <a:endParaRPr lang="cs-CZ" altLang="cs-CZ" sz="1100" dirty="0"/>
          </a:p>
        </p:txBody>
      </p:sp>
      <p:pic>
        <p:nvPicPr>
          <p:cNvPr id="7" name="Obrázek 6"/>
          <p:cNvPicPr/>
          <p:nvPr/>
        </p:nvPicPr>
        <p:blipFill rotWithShape="1">
          <a:blip r:embed="rId3" cstate="print"/>
          <a:srcRect l="12236" t="48541" r="62136" b="26455"/>
          <a:stretch/>
        </p:blipFill>
        <p:spPr bwMode="auto">
          <a:xfrm>
            <a:off x="0" y="1121984"/>
            <a:ext cx="12192000" cy="42855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9130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40000" y="2200933"/>
            <a:ext cx="6881247" cy="2778833"/>
          </a:xfrm>
        </p:spPr>
        <p:txBody>
          <a:bodyPr/>
          <a:lstStyle/>
          <a:p>
            <a:r>
              <a:rPr lang="cs-CZ" dirty="0" smtClean="0"/>
              <a:t>Nákladová efektivita</a:t>
            </a:r>
          </a:p>
          <a:p>
            <a:r>
              <a:rPr lang="cs-CZ" dirty="0" err="1" smtClean="0"/>
              <a:t>Benchmarking</a:t>
            </a:r>
            <a:r>
              <a:rPr lang="cs-CZ" dirty="0" smtClean="0"/>
              <a:t> pro rozhodování</a:t>
            </a:r>
          </a:p>
          <a:p>
            <a:r>
              <a:rPr lang="cs-CZ" dirty="0" smtClean="0"/>
              <a:t>Podpora příkladů dobré praxe</a:t>
            </a: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66000" y="730223"/>
            <a:ext cx="5323521" cy="726438"/>
          </a:xfrm>
        </p:spPr>
        <p:txBody>
          <a:bodyPr/>
          <a:lstStyle/>
          <a:p>
            <a:r>
              <a:rPr lang="cs-CZ" dirty="0" smtClean="0"/>
              <a:t>Výhody Monitoru</a:t>
            </a:r>
            <a:endParaRPr lang="cs-CZ" dirty="0"/>
          </a:p>
        </p:txBody>
      </p:sp>
      <p:pic>
        <p:nvPicPr>
          <p:cNvPr id="2050" name="Picture 2" descr="Související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179" y="1026890"/>
            <a:ext cx="5267325" cy="3952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ek obrázku pro Creative Cities Network"/>
          <p:cNvPicPr>
            <a:picLocks noChangeAspect="1" noChangeArrowheads="1"/>
          </p:cNvPicPr>
          <p:nvPr/>
        </p:nvPicPr>
        <p:blipFill>
          <a:blip r:embed="rId3" cstate="print"/>
          <a:srcRect t="19825" b="15957"/>
          <a:stretch>
            <a:fillRect/>
          </a:stretch>
        </p:blipFill>
        <p:spPr bwMode="auto">
          <a:xfrm>
            <a:off x="2590800" y="2103119"/>
            <a:ext cx="8877300" cy="3562969"/>
          </a:xfrm>
          <a:prstGeom prst="rect">
            <a:avLst/>
          </a:prstGeom>
          <a:noFill/>
        </p:spPr>
      </p:pic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88530" y="1581150"/>
            <a:ext cx="2240370" cy="891540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2000" dirty="0" smtClean="0">
                <a:hlinkClick r:id="rId4"/>
              </a:rPr>
              <a:t>Video</a:t>
            </a:r>
            <a:r>
              <a:rPr lang="cs-CZ" sz="2000" dirty="0" smtClean="0"/>
              <a:t> (1:50)</a:t>
            </a:r>
            <a:endParaRPr lang="cs-CZ" sz="20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Co je to </a:t>
            </a:r>
            <a:r>
              <a:rPr lang="cs-CZ" dirty="0" err="1" smtClean="0"/>
              <a:t>Creative</a:t>
            </a:r>
            <a:r>
              <a:rPr lang="cs-CZ" dirty="0" smtClean="0"/>
              <a:t> </a:t>
            </a:r>
            <a:r>
              <a:rPr lang="cs-CZ" dirty="0" err="1" smtClean="0"/>
              <a:t>Cities</a:t>
            </a:r>
            <a:r>
              <a:rPr lang="cs-CZ" dirty="0" smtClean="0"/>
              <a:t> Network?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pic>
        <p:nvPicPr>
          <p:cNvPr id="10" name="Obrázek 9" descr="64 cities join the UNESCO Creative Cities Network"/>
          <p:cNvPicPr/>
          <p:nvPr/>
        </p:nvPicPr>
        <p:blipFill>
          <a:blip r:embed="rId3" cstate="print"/>
          <a:srcRect l="20582" t="14320" r="25062" b="15777"/>
          <a:stretch>
            <a:fillRect/>
          </a:stretch>
        </p:blipFill>
        <p:spPr bwMode="auto">
          <a:xfrm>
            <a:off x="1515643" y="593377"/>
            <a:ext cx="908304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91540" y="2800260"/>
            <a:ext cx="4953000" cy="451576"/>
          </a:xfrm>
        </p:spPr>
        <p:txBody>
          <a:bodyPr/>
          <a:lstStyle/>
          <a:p>
            <a:r>
              <a:rPr lang="cs-CZ" dirty="0" smtClean="0"/>
              <a:t>Mise a </a:t>
            </a:r>
            <a:r>
              <a:rPr lang="cs-CZ" dirty="0" smtClean="0"/>
              <a:t>cíle?</a:t>
            </a:r>
            <a:endParaRPr lang="cs-CZ" dirty="0"/>
          </a:p>
        </p:txBody>
      </p:sp>
      <p:pic>
        <p:nvPicPr>
          <p:cNvPr id="7" name="Obrázek 26"/>
          <p:cNvPicPr/>
          <p:nvPr/>
        </p:nvPicPr>
        <p:blipFill rotWithShape="1">
          <a:blip r:embed="rId3" cstate="print"/>
          <a:srcRect l="10747" t="11641" r="61475" b="10053"/>
          <a:stretch/>
        </p:blipFill>
        <p:spPr bwMode="auto">
          <a:xfrm>
            <a:off x="6858000" y="0"/>
            <a:ext cx="5334000" cy="5623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13320" y="1802040"/>
            <a:ext cx="2510880" cy="3135720"/>
          </a:xfrm>
        </p:spPr>
        <p:txBody>
          <a:bodyPr/>
          <a:lstStyle/>
          <a:p>
            <a:pPr fontAlgn="t"/>
            <a:r>
              <a:rPr lang="cs-CZ" b="0" dirty="0"/>
              <a:t/>
            </a:r>
            <a:br>
              <a:rPr lang="cs-CZ" b="0" dirty="0"/>
            </a:br>
            <a:r>
              <a:rPr lang="cs-CZ" b="0" dirty="0" smtClean="0"/>
              <a:t>Kreativní </a:t>
            </a:r>
            <a:r>
              <a:rPr lang="cs-CZ" b="0" dirty="0"/>
              <a:t>oblasti, které síť pokrývá</a:t>
            </a:r>
          </a:p>
        </p:txBody>
      </p:sp>
      <p:pic>
        <p:nvPicPr>
          <p:cNvPr id="7" name="Obrázek 6"/>
          <p:cNvPicPr/>
          <p:nvPr/>
        </p:nvPicPr>
        <p:blipFill>
          <a:blip r:embed="rId3" cstate="print"/>
          <a:srcRect l="25347" t="16235" r="53427" b="43514"/>
          <a:stretch>
            <a:fillRect/>
          </a:stretch>
        </p:blipFill>
        <p:spPr bwMode="auto">
          <a:xfrm>
            <a:off x="3916680" y="274320"/>
            <a:ext cx="6858000" cy="569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13320" y="1802040"/>
            <a:ext cx="2510880" cy="3135720"/>
          </a:xfrm>
        </p:spPr>
        <p:txBody>
          <a:bodyPr/>
          <a:lstStyle/>
          <a:p>
            <a:pPr fontAlgn="t"/>
            <a:r>
              <a:rPr lang="cs-CZ" b="0" dirty="0" smtClean="0"/>
              <a:t>Procento </a:t>
            </a:r>
            <a:r>
              <a:rPr lang="cs-CZ" b="0" dirty="0"/>
              <a:t>měst UCCN v rámci 7 kreativních </a:t>
            </a:r>
            <a:r>
              <a:rPr lang="cs-CZ" b="0" dirty="0" smtClean="0"/>
              <a:t>oblastí</a:t>
            </a:r>
            <a:endParaRPr lang="cs-CZ" b="0" dirty="0"/>
          </a:p>
        </p:txBody>
      </p:sp>
      <p:pic>
        <p:nvPicPr>
          <p:cNvPr id="8" name="Obrázek 7"/>
          <p:cNvPicPr/>
          <p:nvPr/>
        </p:nvPicPr>
        <p:blipFill>
          <a:blip r:embed="rId3" cstate="print"/>
          <a:srcRect l="34348" t="18353" r="30607" b="23212"/>
          <a:stretch>
            <a:fillRect/>
          </a:stretch>
        </p:blipFill>
        <p:spPr bwMode="auto">
          <a:xfrm>
            <a:off x="3898250" y="431759"/>
            <a:ext cx="6781800" cy="538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pic>
        <p:nvPicPr>
          <p:cNvPr id="56322" name="Picture 2" descr="https://www.designsingapore.org/sdw/~/media/sdw2018/image/event/cod%20map.jpg?iar=1&amp;w=9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2080" y="0"/>
            <a:ext cx="9006841" cy="6285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100" dirty="0" smtClean="0"/>
              <a:t>ORKH Ochrana a regenerace kulturních hodnot v území</a:t>
            </a:r>
            <a:endParaRPr lang="cs-CZ" altLang="cs-CZ" sz="11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z="1100" smtClean="0"/>
              <a:pPr/>
              <a:t>47</a:t>
            </a:fld>
            <a:endParaRPr lang="cs-CZ" altLang="cs-CZ" sz="11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1662930"/>
            <a:ext cx="2577511" cy="2876640"/>
          </a:xfrm>
        </p:spPr>
        <p:txBody>
          <a:bodyPr/>
          <a:lstStyle/>
          <a:p>
            <a:r>
              <a:rPr lang="cs-CZ" dirty="0" smtClean="0"/>
              <a:t>Mapování dobrých příkladů praxe</a:t>
            </a:r>
            <a:r>
              <a:rPr lang="cs-CZ" sz="3600" dirty="0" smtClean="0"/>
              <a:t/>
            </a:r>
            <a:br>
              <a:rPr lang="cs-CZ" sz="3600" dirty="0" smtClean="0"/>
            </a:br>
            <a:endParaRPr lang="cs-CZ" sz="3600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605" y="277950"/>
            <a:ext cx="5988367" cy="564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297711" y="5393610"/>
            <a:ext cx="584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Přístup společnosti </a:t>
            </a:r>
            <a:r>
              <a:rPr lang="cs-CZ" sz="2000" b="1" dirty="0" err="1"/>
              <a:t>Deusto</a:t>
            </a:r>
            <a:r>
              <a:rPr lang="cs-CZ" sz="2000" b="1" dirty="0"/>
              <a:t> </a:t>
            </a:r>
            <a:r>
              <a:rPr lang="cs-CZ" sz="2000" b="1" dirty="0" err="1"/>
              <a:t>Cities</a:t>
            </a:r>
            <a:r>
              <a:rPr lang="cs-CZ" sz="2000" b="1" dirty="0"/>
              <a:t> </a:t>
            </a:r>
            <a:r>
              <a:rPr lang="cs-CZ" sz="2000" b="1" dirty="0" err="1"/>
              <a:t>Lab</a:t>
            </a:r>
            <a:endParaRPr lang="cs-CZ" sz="2000" dirty="0"/>
          </a:p>
        </p:txBody>
      </p:sp>
    </p:spTree>
    <p:extLst>
      <p:ext uri="{BB962C8B-B14F-4D97-AF65-F5344CB8AC3E}">
        <p14:creationId xmlns=""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80960" y="1463402"/>
            <a:ext cx="10753200" cy="4139998"/>
          </a:xfrm>
        </p:spPr>
        <p:txBody>
          <a:bodyPr/>
          <a:lstStyle/>
          <a:p>
            <a:r>
              <a:rPr lang="cs-CZ" sz="2400" dirty="0"/>
              <a:t>Budapešť - řeší problém stárnutí</a:t>
            </a:r>
          </a:p>
          <a:p>
            <a:r>
              <a:rPr lang="cs-CZ" sz="2400" dirty="0" err="1"/>
              <a:t>Kobe</a:t>
            </a:r>
            <a:r>
              <a:rPr lang="cs-CZ" sz="2400" dirty="0"/>
              <a:t> - pracoval s dětmi a mladou populací</a:t>
            </a:r>
          </a:p>
          <a:p>
            <a:r>
              <a:rPr lang="cs-CZ" sz="2400" dirty="0"/>
              <a:t>Parma - předložila projekt pro všechny sociální skupiny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66000" y="684053"/>
            <a:ext cx="10753200" cy="451576"/>
          </a:xfrm>
        </p:spPr>
        <p:txBody>
          <a:bodyPr/>
          <a:lstStyle/>
          <a:p>
            <a:pPr algn="ctr"/>
            <a:r>
              <a:rPr lang="cs-CZ" sz="3600" dirty="0"/>
              <a:t>Kreativně soudržná města: dobrá praxe</a:t>
            </a:r>
          </a:p>
        </p:txBody>
      </p:sp>
      <p:pic>
        <p:nvPicPr>
          <p:cNvPr id="7" name="Obrázek 6"/>
          <p:cNvPicPr/>
          <p:nvPr/>
        </p:nvPicPr>
        <p:blipFill>
          <a:blip r:embed="rId3" cstate="print"/>
          <a:srcRect l="49305" t="25412" r="14049" b="24138"/>
          <a:stretch>
            <a:fillRect/>
          </a:stretch>
        </p:blipFill>
        <p:spPr bwMode="auto">
          <a:xfrm>
            <a:off x="1600200" y="3276600"/>
            <a:ext cx="4086226" cy="288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/>
          <p:cNvPicPr/>
          <p:nvPr/>
        </p:nvPicPr>
        <p:blipFill>
          <a:blip r:embed="rId4" cstate="print"/>
          <a:srcRect l="21906" t="52941" r="52041" b="12235"/>
          <a:stretch>
            <a:fillRect/>
          </a:stretch>
        </p:blipFill>
        <p:spPr bwMode="auto">
          <a:xfrm>
            <a:off x="6042600" y="3271106"/>
            <a:ext cx="407289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/>
          <p:nvPr/>
        </p:nvPicPr>
        <p:blipFill>
          <a:blip r:embed="rId3" cstate="print"/>
          <a:srcRect l="10655" t="26353" r="51782" b="18588"/>
          <a:stretch>
            <a:fillRect/>
          </a:stretch>
        </p:blipFill>
        <p:spPr bwMode="auto">
          <a:xfrm>
            <a:off x="8138160" y="3200400"/>
            <a:ext cx="4053840" cy="309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387202"/>
            <a:ext cx="10753200" cy="2087518"/>
          </a:xfrm>
        </p:spPr>
        <p:txBody>
          <a:bodyPr/>
          <a:lstStyle/>
          <a:p>
            <a:r>
              <a:rPr lang="cs-CZ" sz="2400" dirty="0" err="1" smtClean="0"/>
              <a:t>Ljubljana</a:t>
            </a:r>
            <a:r>
              <a:rPr lang="cs-CZ" sz="2400" dirty="0" smtClean="0"/>
              <a:t>, Slovinsko</a:t>
            </a:r>
          </a:p>
          <a:p>
            <a:r>
              <a:rPr lang="cs-CZ" sz="2400" dirty="0" err="1" smtClean="0"/>
              <a:t>Krakow</a:t>
            </a:r>
            <a:r>
              <a:rPr lang="cs-CZ" sz="2400" dirty="0" smtClean="0"/>
              <a:t>, Polsko</a:t>
            </a:r>
          </a:p>
          <a:p>
            <a:r>
              <a:rPr lang="cs-CZ" sz="2400" dirty="0" err="1" smtClean="0"/>
              <a:t>Ulyanovsk</a:t>
            </a:r>
            <a:r>
              <a:rPr lang="cs-CZ" sz="2400" dirty="0" smtClean="0"/>
              <a:t>, Rusko</a:t>
            </a:r>
          </a:p>
          <a:p>
            <a:endParaRPr lang="cs-CZ" sz="24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dirty="0"/>
              <a:t>Kreativně kompaktní města: dobrá praxe</a:t>
            </a:r>
          </a:p>
        </p:txBody>
      </p:sp>
      <p:pic>
        <p:nvPicPr>
          <p:cNvPr id="7" name="Obrázek 6"/>
          <p:cNvPicPr/>
          <p:nvPr/>
        </p:nvPicPr>
        <p:blipFill>
          <a:blip r:embed="rId4" cstate="print"/>
          <a:srcRect l="10126" t="37412" r="52708" b="18588"/>
          <a:stretch>
            <a:fillRect/>
          </a:stretch>
        </p:blipFill>
        <p:spPr bwMode="auto">
          <a:xfrm>
            <a:off x="0" y="3219450"/>
            <a:ext cx="416052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/>
          <p:cNvPicPr/>
          <p:nvPr/>
        </p:nvPicPr>
        <p:blipFill>
          <a:blip r:embed="rId5" cstate="print"/>
          <a:srcRect l="48908" t="26588" r="13784" b="17787"/>
          <a:stretch>
            <a:fillRect/>
          </a:stretch>
        </p:blipFill>
        <p:spPr bwMode="auto">
          <a:xfrm>
            <a:off x="4170044" y="3214100"/>
            <a:ext cx="3922396" cy="294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524000" y="701942"/>
            <a:ext cx="9201948" cy="451576"/>
          </a:xfrm>
        </p:spPr>
        <p:txBody>
          <a:bodyPr/>
          <a:lstStyle/>
          <a:p>
            <a:pPr algn="ctr"/>
            <a:r>
              <a:rPr lang="cs-CZ" sz="3600" dirty="0" smtClean="0"/>
              <a:t>Co mají tito lidé společného?</a:t>
            </a:r>
            <a:endParaRPr lang="cs-CZ" sz="3600" dirty="0"/>
          </a:p>
        </p:txBody>
      </p:sp>
      <p:pic>
        <p:nvPicPr>
          <p:cNvPr id="2050" name="Picture 2" descr="Výsledek obrázku pro charles landry"/>
          <p:cNvPicPr>
            <a:picLocks noChangeAspect="1" noChangeArrowheads="1"/>
          </p:cNvPicPr>
          <p:nvPr/>
        </p:nvPicPr>
        <p:blipFill>
          <a:blip r:embed="rId3" cstate="print"/>
          <a:srcRect l="10733"/>
          <a:stretch>
            <a:fillRect/>
          </a:stretch>
        </p:blipFill>
        <p:spPr bwMode="auto">
          <a:xfrm>
            <a:off x="746760" y="1554480"/>
            <a:ext cx="3401060" cy="3871595"/>
          </a:xfrm>
          <a:prstGeom prst="rect">
            <a:avLst/>
          </a:prstGeom>
          <a:noFill/>
        </p:spPr>
      </p:pic>
      <p:pic>
        <p:nvPicPr>
          <p:cNvPr id="2052" name="Picture 4" descr="Výsledek obrázku pro richard florida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19031"/>
          <a:stretch>
            <a:fillRect/>
          </a:stretch>
        </p:blipFill>
        <p:spPr bwMode="auto">
          <a:xfrm>
            <a:off x="4384834" y="1554480"/>
            <a:ext cx="3158966" cy="3901440"/>
          </a:xfrm>
          <a:prstGeom prst="rect">
            <a:avLst/>
          </a:prstGeom>
          <a:noFill/>
        </p:spPr>
      </p:pic>
      <p:pic>
        <p:nvPicPr>
          <p:cNvPr id="1026" name="Picture 2" descr="portrait of Professor Andy Prat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141" y="1554480"/>
            <a:ext cx="3512979" cy="38407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387202"/>
            <a:ext cx="10753200" cy="2087518"/>
          </a:xfrm>
        </p:spPr>
        <p:txBody>
          <a:bodyPr/>
          <a:lstStyle/>
          <a:p>
            <a:r>
              <a:rPr lang="cs-CZ" sz="2400" dirty="0" smtClean="0"/>
              <a:t>Bologna, Itálie</a:t>
            </a:r>
          </a:p>
          <a:p>
            <a:r>
              <a:rPr lang="cs-CZ" sz="2400" dirty="0" err="1" smtClean="0"/>
              <a:t>Hangzhou</a:t>
            </a:r>
            <a:r>
              <a:rPr lang="cs-CZ" sz="2400" dirty="0" smtClean="0"/>
              <a:t>, Čína</a:t>
            </a:r>
          </a:p>
          <a:p>
            <a:r>
              <a:rPr lang="cs-CZ" sz="2400" dirty="0" err="1" smtClean="0"/>
              <a:t>Dénia</a:t>
            </a:r>
            <a:r>
              <a:rPr lang="cs-CZ" sz="2400" dirty="0" smtClean="0"/>
              <a:t>, Španělsko</a:t>
            </a:r>
          </a:p>
          <a:p>
            <a:endParaRPr lang="cs-CZ" sz="24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198465" y="620746"/>
            <a:ext cx="10753200" cy="451576"/>
          </a:xfrm>
        </p:spPr>
        <p:txBody>
          <a:bodyPr/>
          <a:lstStyle/>
          <a:p>
            <a:r>
              <a:rPr lang="cs-CZ" sz="3200" dirty="0"/>
              <a:t>Kreativně konkurenceschopná města: dobrá praxe</a:t>
            </a:r>
          </a:p>
        </p:txBody>
      </p:sp>
      <p:pic>
        <p:nvPicPr>
          <p:cNvPr id="10" name="Obrázek 9"/>
          <p:cNvPicPr/>
          <p:nvPr/>
        </p:nvPicPr>
        <p:blipFill>
          <a:blip r:embed="rId3" cstate="print"/>
          <a:srcRect l="17009" t="23294" r="51952" b="38588"/>
          <a:stretch>
            <a:fillRect/>
          </a:stretch>
        </p:blipFill>
        <p:spPr bwMode="auto">
          <a:xfrm>
            <a:off x="198120" y="3093720"/>
            <a:ext cx="394716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/>
          <p:cNvPicPr/>
          <p:nvPr/>
        </p:nvPicPr>
        <p:blipFill>
          <a:blip r:embed="rId4" cstate="print"/>
          <a:srcRect l="16744" t="32471" r="52176" b="28706"/>
          <a:stretch>
            <a:fillRect/>
          </a:stretch>
        </p:blipFill>
        <p:spPr bwMode="auto">
          <a:xfrm>
            <a:off x="4210050" y="3078480"/>
            <a:ext cx="4080510" cy="277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/>
          <p:cNvPicPr/>
          <p:nvPr/>
        </p:nvPicPr>
        <p:blipFill>
          <a:blip r:embed="rId5" cstate="print"/>
          <a:srcRect l="22171" t="44471" r="52063" b="15011"/>
          <a:stretch>
            <a:fillRect/>
          </a:stretch>
        </p:blipFill>
        <p:spPr bwMode="auto">
          <a:xfrm>
            <a:off x="8351520" y="3093720"/>
            <a:ext cx="3840480" cy="280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387202"/>
            <a:ext cx="10753200" cy="2087518"/>
          </a:xfrm>
        </p:spPr>
        <p:txBody>
          <a:bodyPr/>
          <a:lstStyle/>
          <a:p>
            <a:r>
              <a:rPr lang="cs-CZ" sz="2400" dirty="0" smtClean="0"/>
              <a:t>Pueble, Mexiko</a:t>
            </a:r>
          </a:p>
          <a:p>
            <a:r>
              <a:rPr lang="cs-CZ" sz="2400" dirty="0" err="1" smtClean="0"/>
              <a:t>Dunedin</a:t>
            </a:r>
            <a:r>
              <a:rPr lang="cs-CZ" sz="2400" dirty="0" smtClean="0"/>
              <a:t>, Nový Zéland</a:t>
            </a:r>
          </a:p>
          <a:p>
            <a:r>
              <a:rPr lang="cs-CZ" sz="2400" dirty="0" err="1" smtClean="0"/>
              <a:t>Helsinki</a:t>
            </a:r>
            <a:r>
              <a:rPr lang="cs-CZ" sz="2400" dirty="0" smtClean="0"/>
              <a:t>, Finsko</a:t>
            </a:r>
          </a:p>
          <a:p>
            <a:endParaRPr lang="cs-CZ" sz="24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dirty="0"/>
              <a:t>Města kreativní správy: dobrá praxe</a:t>
            </a:r>
          </a:p>
        </p:txBody>
      </p:sp>
      <p:pic>
        <p:nvPicPr>
          <p:cNvPr id="9" name="Obrázek 8"/>
          <p:cNvPicPr/>
          <p:nvPr/>
        </p:nvPicPr>
        <p:blipFill>
          <a:blip r:embed="rId3" cstate="print"/>
          <a:srcRect l="10788" t="32000" r="52707" b="27765"/>
          <a:stretch>
            <a:fillRect/>
          </a:stretch>
        </p:blipFill>
        <p:spPr bwMode="auto">
          <a:xfrm>
            <a:off x="243840" y="3108960"/>
            <a:ext cx="4282440" cy="27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ek 12"/>
          <p:cNvPicPr/>
          <p:nvPr/>
        </p:nvPicPr>
        <p:blipFill>
          <a:blip r:embed="rId4" cstate="print"/>
          <a:srcRect l="48776" t="40941" r="14361" b="6588"/>
          <a:stretch>
            <a:fillRect/>
          </a:stretch>
        </p:blipFill>
        <p:spPr bwMode="auto">
          <a:xfrm>
            <a:off x="4608195" y="3078480"/>
            <a:ext cx="3834766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ázek 13"/>
          <p:cNvPicPr/>
          <p:nvPr/>
        </p:nvPicPr>
        <p:blipFill>
          <a:blip r:embed="rId5" cstate="print"/>
          <a:srcRect l="10126" t="37176" r="52311" b="12235"/>
          <a:stretch>
            <a:fillRect/>
          </a:stretch>
        </p:blipFill>
        <p:spPr bwMode="auto">
          <a:xfrm>
            <a:off x="8549640" y="3078480"/>
            <a:ext cx="3642360" cy="262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480627"/>
            <a:ext cx="10753200" cy="451576"/>
          </a:xfrm>
        </p:spPr>
        <p:txBody>
          <a:bodyPr/>
          <a:lstStyle/>
          <a:p>
            <a:pPr algn="ctr"/>
            <a:r>
              <a:rPr lang="cs-CZ" sz="3600" dirty="0" smtClean="0"/>
              <a:t>Příklady kreativních měst - Varšava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15771" t="17942" r="38219" b="15786"/>
          <a:stretch/>
        </p:blipFill>
        <p:spPr>
          <a:xfrm>
            <a:off x="567470" y="1891268"/>
            <a:ext cx="4603439" cy="372972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/>
          <a:srcRect l="-124" t="17762" r="32868" b="10728"/>
          <a:stretch/>
        </p:blipFill>
        <p:spPr>
          <a:xfrm>
            <a:off x="5518525" y="1906016"/>
            <a:ext cx="6154806" cy="3681087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 bwMode="auto">
          <a:xfrm>
            <a:off x="2723710" y="3306941"/>
            <a:ext cx="723332" cy="504967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906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5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328" y="1915229"/>
            <a:ext cx="5286233" cy="39646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69618"/>
            <a:ext cx="4822209" cy="361665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 flipH="1">
            <a:off x="6432871" y="1105469"/>
            <a:ext cx="447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Městská čtvrť Praga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1950" y="4294807"/>
            <a:ext cx="2798307" cy="1585097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6082405" y="440219"/>
            <a:ext cx="5668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0000DC"/>
                </a:solidFill>
              </a:rPr>
              <a:t>Příklady kreativních měst - Varšava</a:t>
            </a:r>
            <a:endParaRPr lang="cs-CZ" b="1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19030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44658" y="6228000"/>
            <a:ext cx="7920000" cy="252000"/>
          </a:xfrm>
        </p:spPr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88" y="75649"/>
            <a:ext cx="4016842" cy="30578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87" y="69868"/>
            <a:ext cx="4092526" cy="306939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88" y="3215368"/>
            <a:ext cx="4016842" cy="301263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88" y="3215368"/>
            <a:ext cx="4092526" cy="30126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84423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282"/>
          <a:stretch/>
        </p:blipFill>
        <p:spPr>
          <a:xfrm>
            <a:off x="6214219" y="-1"/>
            <a:ext cx="4458269" cy="296085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468"/>
          <a:stretch/>
        </p:blipFill>
        <p:spPr>
          <a:xfrm>
            <a:off x="1520424" y="3049644"/>
            <a:ext cx="4573809" cy="31741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219" y="3049643"/>
            <a:ext cx="4458269" cy="317417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0424" y="0"/>
            <a:ext cx="4573809" cy="29608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23170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3684" y="0"/>
            <a:ext cx="4149069" cy="276604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4281" y="5476"/>
            <a:ext cx="4041203" cy="27643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78" y="2989681"/>
            <a:ext cx="2901239" cy="38683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29" y="2989681"/>
            <a:ext cx="2901240" cy="3868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22013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4980" t="17309" r="36007" b="11952"/>
          <a:stretch/>
        </p:blipFill>
        <p:spPr>
          <a:xfrm>
            <a:off x="472994" y="1671714"/>
            <a:ext cx="5724138" cy="385961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/>
          <a:srcRect l="12992" t="17624" r="36798" b="15528"/>
          <a:stretch/>
        </p:blipFill>
        <p:spPr>
          <a:xfrm>
            <a:off x="6371768" y="1497123"/>
            <a:ext cx="5537644" cy="4147147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 bwMode="auto">
          <a:xfrm>
            <a:off x="3503364" y="3173819"/>
            <a:ext cx="705079" cy="6270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Nadpis 4"/>
          <p:cNvSpPr txBox="1">
            <a:spLocks/>
          </p:cNvSpPr>
          <p:nvPr/>
        </p:nvSpPr>
        <p:spPr>
          <a:xfrm>
            <a:off x="720000" y="598061"/>
            <a:ext cx="10753200" cy="4515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Příklady kreativních měst - Berlín</a:t>
            </a:r>
            <a:endParaRPr kumimoji="0" lang="cs-CZ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00178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85" y="0"/>
            <a:ext cx="4486942" cy="33652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01" y="0"/>
            <a:ext cx="4486942" cy="336520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88" y="3492795"/>
            <a:ext cx="4486939" cy="273520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8067"/>
          <a:stretch/>
        </p:blipFill>
        <p:spPr>
          <a:xfrm>
            <a:off x="5963836" y="3492795"/>
            <a:ext cx="4476307" cy="27506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29222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6" y="106327"/>
            <a:ext cx="5046920" cy="37851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083" y="2004237"/>
            <a:ext cx="5769936" cy="4327452"/>
          </a:xfrm>
          <a:prstGeom prst="rect">
            <a:avLst/>
          </a:prstGeom>
        </p:spPr>
      </p:pic>
      <p:sp>
        <p:nvSpPr>
          <p:cNvPr id="6" name="Nadpis 3"/>
          <p:cNvSpPr txBox="1">
            <a:spLocks/>
          </p:cNvSpPr>
          <p:nvPr/>
        </p:nvSpPr>
        <p:spPr>
          <a:xfrm>
            <a:off x="5943600" y="379758"/>
            <a:ext cx="5529599" cy="4515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Příklady kreativních měst - Berlín</a:t>
            </a:r>
            <a:endParaRPr kumimoji="0" lang="cs-CZ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6116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529050" y="3305401"/>
            <a:ext cx="4481849" cy="561750"/>
          </a:xfrm>
        </p:spPr>
        <p:txBody>
          <a:bodyPr/>
          <a:lstStyle/>
          <a:p>
            <a:r>
              <a:rPr kumimoji="1" lang="cs-CZ" sz="2000" u="sng" kern="1200" dirty="0" smtClean="0">
                <a:latin typeface="Arial" charset="0"/>
                <a:hlinkClick r:id="rId3"/>
              </a:rPr>
              <a:t>video</a:t>
            </a:r>
            <a:r>
              <a:rPr kumimoji="1" lang="cs-CZ" sz="2000" kern="1200" dirty="0" smtClean="0">
                <a:latin typeface="Arial" charset="0"/>
              </a:rPr>
              <a:t> </a:t>
            </a:r>
            <a:r>
              <a:rPr kumimoji="1" lang="cs-CZ" sz="2000" kern="1200" dirty="0">
                <a:latin typeface="Arial" charset="0"/>
              </a:rPr>
              <a:t>(16 min) </a:t>
            </a:r>
            <a:endParaRPr kumimoji="1" lang="cs-CZ" sz="2000" i="1" kern="1200" dirty="0" smtClean="0">
              <a:latin typeface="Arial" charset="0"/>
            </a:endParaRPr>
          </a:p>
          <a:p>
            <a:endParaRPr kumimoji="1" lang="cs-CZ" sz="1600" kern="1200" dirty="0" smtClean="0">
              <a:latin typeface="Arial" charset="0"/>
            </a:endParaRPr>
          </a:p>
          <a:p>
            <a:endParaRPr lang="cs-CZ" sz="16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5765684" y="2314578"/>
            <a:ext cx="6426316" cy="1133471"/>
          </a:xfrm>
        </p:spPr>
        <p:txBody>
          <a:bodyPr/>
          <a:lstStyle/>
          <a:p>
            <a:r>
              <a:rPr lang="cs-CZ" sz="6000" dirty="0" smtClean="0"/>
              <a:t>Charles </a:t>
            </a:r>
            <a:r>
              <a:rPr lang="cs-CZ" sz="6000" dirty="0" err="1" smtClean="0"/>
              <a:t>Landry</a:t>
            </a:r>
            <a:endParaRPr lang="cs-CZ" sz="6000" dirty="0"/>
          </a:p>
        </p:txBody>
      </p:sp>
      <p:pic>
        <p:nvPicPr>
          <p:cNvPr id="7" name="Picture 2" descr="Výsledek obrázku pro charles landry"/>
          <p:cNvPicPr>
            <a:picLocks noChangeAspect="1" noChangeArrowheads="1"/>
          </p:cNvPicPr>
          <p:nvPr/>
        </p:nvPicPr>
        <p:blipFill>
          <a:blip r:embed="rId4" cstate="print"/>
          <a:srcRect l="10733"/>
          <a:stretch>
            <a:fillRect/>
          </a:stretch>
        </p:blipFill>
        <p:spPr bwMode="auto">
          <a:xfrm>
            <a:off x="0" y="0"/>
            <a:ext cx="5271448" cy="6000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279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920670"/>
            <a:ext cx="3139619" cy="418615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91" y="920670"/>
            <a:ext cx="3173819" cy="42089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382" y="1635927"/>
            <a:ext cx="4182140" cy="31366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86761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5639" y="499098"/>
            <a:ext cx="4349864" cy="28953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/>
          <a:srcRect t="10951" b="5926"/>
          <a:stretch/>
        </p:blipFill>
        <p:spPr>
          <a:xfrm>
            <a:off x="5488061" y="491613"/>
            <a:ext cx="5261455" cy="29103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45043" y="3511368"/>
            <a:ext cx="4756725" cy="30959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56283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77" y="0"/>
            <a:ext cx="4476306" cy="33572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53"/>
          <a:stretch/>
        </p:blipFill>
        <p:spPr>
          <a:xfrm>
            <a:off x="6065474" y="1"/>
            <a:ext cx="4554280" cy="33626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6" y="3415711"/>
            <a:ext cx="4451497" cy="280688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474" y="3415711"/>
            <a:ext cx="4554280" cy="28068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41625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566062"/>
            <a:ext cx="10753200" cy="451576"/>
          </a:xfrm>
        </p:spPr>
        <p:txBody>
          <a:bodyPr/>
          <a:lstStyle/>
          <a:p>
            <a:pPr algn="ctr"/>
            <a:r>
              <a:rPr lang="cs-CZ" sz="3600" dirty="0"/>
              <a:t>Příklady kreativních měst - </a:t>
            </a:r>
            <a:r>
              <a:rPr lang="cs-CZ" sz="3600" dirty="0" smtClean="0"/>
              <a:t>Vilnius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3534" t="17604" r="31973" b="10918"/>
          <a:stretch/>
        </p:blipFill>
        <p:spPr>
          <a:xfrm>
            <a:off x="629457" y="1798849"/>
            <a:ext cx="5431223" cy="338592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/>
          <a:srcRect l="9558" t="16238" r="40885" b="29393"/>
          <a:stretch/>
        </p:blipFill>
        <p:spPr>
          <a:xfrm>
            <a:off x="6277497" y="1784100"/>
            <a:ext cx="5631395" cy="3385927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 bwMode="auto">
          <a:xfrm>
            <a:off x="3607135" y="3440993"/>
            <a:ext cx="330506" cy="231355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fld id="{D6D6C118-631F-4A80-9886-907009361577}" type="slidenum">
              <a:rPr lang="cs-CZ" altLang="cs-CZ" smtClean="0"/>
              <a:pPr/>
              <a:t>63</a:t>
            </a:fld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90521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14" y="127589"/>
            <a:ext cx="4487609" cy="33657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07" y="127589"/>
            <a:ext cx="4447952" cy="33657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/>
          <a:srcRect t="7573" b="6433"/>
          <a:stretch/>
        </p:blipFill>
        <p:spPr>
          <a:xfrm>
            <a:off x="1137014" y="3585430"/>
            <a:ext cx="4487609" cy="260554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237"/>
          <a:stretch/>
        </p:blipFill>
        <p:spPr>
          <a:xfrm>
            <a:off x="5715507" y="3585430"/>
            <a:ext cx="4447952" cy="26425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96241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4" y="1617289"/>
            <a:ext cx="3261537" cy="43487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93" y="117987"/>
            <a:ext cx="4591892" cy="34439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820" y="1676283"/>
            <a:ext cx="3126173" cy="434871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2146" y="3640002"/>
            <a:ext cx="4591892" cy="3045846"/>
          </a:xfrm>
          <a:prstGeom prst="rect">
            <a:avLst/>
          </a:prstGeom>
        </p:spPr>
      </p:pic>
      <p:sp>
        <p:nvSpPr>
          <p:cNvPr id="9" name="Nadpis 3"/>
          <p:cNvSpPr txBox="1">
            <a:spLocks/>
          </p:cNvSpPr>
          <p:nvPr/>
        </p:nvSpPr>
        <p:spPr>
          <a:xfrm>
            <a:off x="-445122" y="395535"/>
            <a:ext cx="7450606" cy="4515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Příklady kreativních měst - Vilnius</a:t>
            </a:r>
            <a:endParaRPr kumimoji="0" lang="cs-CZ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93863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66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496716"/>
            <a:ext cx="10753200" cy="451576"/>
          </a:xfrm>
        </p:spPr>
        <p:txBody>
          <a:bodyPr/>
          <a:lstStyle/>
          <a:p>
            <a:pPr algn="ctr"/>
            <a:r>
              <a:rPr lang="cs-CZ" sz="3600" dirty="0"/>
              <a:t>Příklady kreativních měst - </a:t>
            </a:r>
            <a:r>
              <a:rPr lang="cs-CZ" sz="3600" dirty="0" smtClean="0"/>
              <a:t>Kodaň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9980" t="17127" r="43084" b="14134"/>
          <a:stretch/>
        </p:blipFill>
        <p:spPr>
          <a:xfrm>
            <a:off x="752169" y="2013949"/>
            <a:ext cx="4698870" cy="38709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/>
          <a:srcRect l="18414" t="23070" r="33014" b="16180"/>
          <a:stretch/>
        </p:blipFill>
        <p:spPr>
          <a:xfrm>
            <a:off x="5652722" y="1519083"/>
            <a:ext cx="5466908" cy="3846122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 bwMode="auto">
          <a:xfrm>
            <a:off x="3696869" y="3815568"/>
            <a:ext cx="668653" cy="60894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118325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67</a:t>
            </a:fld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46"/>
            <a:ext cx="4572000" cy="6096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918" y="0"/>
            <a:ext cx="4192431" cy="31443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50" y="3278600"/>
            <a:ext cx="4192431" cy="3144323"/>
          </a:xfrm>
          <a:prstGeom prst="rect">
            <a:avLst/>
          </a:prstGeom>
        </p:spPr>
      </p:pic>
      <p:sp>
        <p:nvSpPr>
          <p:cNvPr id="7" name="Nadpis 3"/>
          <p:cNvSpPr txBox="1">
            <a:spLocks/>
          </p:cNvSpPr>
          <p:nvPr/>
        </p:nvSpPr>
        <p:spPr>
          <a:xfrm>
            <a:off x="8878529" y="510679"/>
            <a:ext cx="3313471" cy="279296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914400" rtl="0" eaLnBrk="1" fontAlgn="base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Příklady kreativních měst - Kodaň</a:t>
            </a:r>
            <a:endParaRPr kumimoji="0" lang="cs-CZ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20991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68</a:t>
            </a:fld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" y="0"/>
            <a:ext cx="4077813" cy="30583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68" y="2964426"/>
            <a:ext cx="5191432" cy="38935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64" y="51369"/>
            <a:ext cx="2537789" cy="33837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49" y="3169641"/>
            <a:ext cx="4077813" cy="30583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3610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69</a:t>
            </a:fld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38084" cy="32535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028" y="0"/>
            <a:ext cx="3125972" cy="41679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03" y="2724700"/>
            <a:ext cx="4567170" cy="342537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29" y="3432622"/>
            <a:ext cx="4567171" cy="34253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8371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29744" y="2129698"/>
            <a:ext cx="6304456" cy="804001"/>
          </a:xfrm>
        </p:spPr>
        <p:txBody>
          <a:bodyPr/>
          <a:lstStyle/>
          <a:p>
            <a:r>
              <a:rPr lang="cs-CZ" sz="5400" dirty="0" smtClean="0"/>
              <a:t>Richard L. Florida</a:t>
            </a:r>
            <a:endParaRPr lang="cs-CZ" sz="54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045291" y="3137307"/>
            <a:ext cx="2821859" cy="863193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2400" u="sng" kern="1200" dirty="0" smtClean="0">
                <a:latin typeface="Arial" charset="0"/>
                <a:hlinkClick r:id="rId3"/>
              </a:rPr>
              <a:t>video</a:t>
            </a:r>
            <a:r>
              <a:rPr kumimoji="1" lang="cs-CZ" sz="2400" kern="1200" dirty="0" smtClean="0">
                <a:latin typeface="Arial" charset="0"/>
              </a:rPr>
              <a:t> </a:t>
            </a:r>
            <a:r>
              <a:rPr kumimoji="1" lang="cs-CZ" sz="2400" kern="1200" dirty="0">
                <a:latin typeface="Arial" charset="0"/>
              </a:rPr>
              <a:t>(18 </a:t>
            </a:r>
            <a:r>
              <a:rPr kumimoji="1" lang="cs-CZ" sz="2400" kern="1200" dirty="0" smtClean="0">
                <a:latin typeface="Arial" charset="0"/>
              </a:rPr>
              <a:t>min)</a:t>
            </a:r>
            <a:endParaRPr kumimoji="1" lang="cs-CZ" sz="2400" kern="1200" dirty="0">
              <a:latin typeface="Arial" charset="0"/>
            </a:endParaRP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14" name="Picture 4" descr="Výsledek obrázku pro richard florida"/>
          <p:cNvPicPr>
            <a:picLocks noChangeAspect="1" noChangeArrowheads="1"/>
          </p:cNvPicPr>
          <p:nvPr/>
        </p:nvPicPr>
        <p:blipFill>
          <a:blip r:embed="rId4" cstate="print"/>
          <a:srcRect r="19031"/>
          <a:stretch>
            <a:fillRect/>
          </a:stretch>
        </p:blipFill>
        <p:spPr bwMode="auto">
          <a:xfrm>
            <a:off x="7391400" y="0"/>
            <a:ext cx="4800600" cy="5928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131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638579" y="2253494"/>
            <a:ext cx="6002842" cy="2087518"/>
          </a:xfrm>
        </p:spPr>
        <p:txBody>
          <a:bodyPr/>
          <a:lstStyle/>
          <a:p>
            <a:r>
              <a:rPr lang="cs-CZ" sz="1800" u="sng" dirty="0" smtClean="0">
                <a:hlinkClick r:id="rId3"/>
              </a:rPr>
              <a:t>video</a:t>
            </a:r>
            <a:r>
              <a:rPr lang="cs-CZ" sz="1800" dirty="0" smtClean="0"/>
              <a:t> </a:t>
            </a:r>
            <a:r>
              <a:rPr lang="cs-CZ" sz="1800" dirty="0"/>
              <a:t>(17 </a:t>
            </a:r>
            <a:r>
              <a:rPr lang="cs-CZ" sz="1800" dirty="0" smtClean="0"/>
              <a:t>min)</a:t>
            </a:r>
          </a:p>
          <a:p>
            <a:r>
              <a:rPr lang="cs-CZ" sz="1800" dirty="0" smtClean="0"/>
              <a:t>příklad </a:t>
            </a:r>
            <a:r>
              <a:rPr lang="cs-CZ" sz="1800" dirty="0"/>
              <a:t>dobré praxe: </a:t>
            </a:r>
            <a:r>
              <a:rPr lang="cs-CZ" sz="1800" b="1" dirty="0"/>
              <a:t>Kreativní město Seattle </a:t>
            </a:r>
            <a:endParaRPr lang="pl-PL" sz="1800" i="1" dirty="0" smtClean="0"/>
          </a:p>
          <a:p>
            <a:r>
              <a:rPr lang="pl-PL" sz="1800" i="1" dirty="0" smtClean="0"/>
              <a:t>„Jak </a:t>
            </a:r>
            <a:r>
              <a:rPr lang="pl-PL" sz="1800" i="1" dirty="0"/>
              <a:t>je inspirován a </a:t>
            </a:r>
            <a:r>
              <a:rPr lang="pl-PL" sz="1800" i="1" dirty="0" smtClean="0"/>
              <a:t>kultivován podnikatelský </a:t>
            </a:r>
            <a:r>
              <a:rPr lang="pl-PL" sz="1800" i="1" dirty="0"/>
              <a:t>duch</a:t>
            </a:r>
            <a:r>
              <a:rPr lang="pl-PL" sz="1800" i="1" dirty="0" smtClean="0"/>
              <a:t>?“ 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pic>
        <p:nvPicPr>
          <p:cNvPr id="3074" name="Picture 2" descr="Související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133282"/>
            <a:ext cx="4272046" cy="4327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71</a:t>
            </a:fld>
            <a:endParaRPr lang="cs-CZ" alt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2221" y="1838972"/>
            <a:ext cx="6818074" cy="3520592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1800" b="1" dirty="0" smtClean="0"/>
              <a:t>Proč je kultura a kreativita důležitá pro město?</a:t>
            </a:r>
          </a:p>
          <a:p>
            <a:pPr>
              <a:buFontTx/>
              <a:buChar char="-"/>
            </a:pPr>
            <a:r>
              <a:rPr lang="cs-CZ" sz="1800" b="1" dirty="0" smtClean="0"/>
              <a:t>Kdo jsou nejvýznamnější odborníci na kreativní města?</a:t>
            </a:r>
          </a:p>
          <a:p>
            <a:pPr>
              <a:buFontTx/>
              <a:buChar char="-"/>
            </a:pPr>
            <a:r>
              <a:rPr lang="cs-CZ" sz="1800" b="1" dirty="0" smtClean="0"/>
              <a:t>Co je to kreativní město?</a:t>
            </a:r>
          </a:p>
          <a:p>
            <a:pPr>
              <a:buFontTx/>
              <a:buChar char="-"/>
            </a:pPr>
            <a:r>
              <a:rPr lang="cs-CZ" sz="1800" b="1" dirty="0" smtClean="0"/>
              <a:t>Jak se kreativita ve městech měří?</a:t>
            </a:r>
          </a:p>
          <a:p>
            <a:pPr>
              <a:buFontTx/>
              <a:buChar char="-"/>
            </a:pPr>
            <a:r>
              <a:rPr lang="cs-CZ" sz="1800" b="1" dirty="0" smtClean="0"/>
              <a:t>Jaká jsou nejvíce kreativní města Evropy?</a:t>
            </a:r>
          </a:p>
          <a:p>
            <a:pPr>
              <a:buFontTx/>
              <a:buChar char="-"/>
            </a:pPr>
            <a:r>
              <a:rPr lang="cs-CZ" sz="1800" b="1" dirty="0" smtClean="0"/>
              <a:t>Jak je kreativní ČR?</a:t>
            </a:r>
          </a:p>
          <a:p>
            <a:pPr>
              <a:buFontTx/>
              <a:buChar char="-"/>
            </a:pPr>
            <a:r>
              <a:rPr lang="cs-CZ" sz="1800" b="1" dirty="0" smtClean="0"/>
              <a:t>Co je to </a:t>
            </a:r>
            <a:r>
              <a:rPr lang="cs-CZ" sz="1800" b="1" dirty="0" err="1" smtClean="0"/>
              <a:t>Creative</a:t>
            </a:r>
            <a:r>
              <a:rPr lang="cs-CZ" sz="1800" b="1" dirty="0" smtClean="0"/>
              <a:t> City Network?</a:t>
            </a:r>
          </a:p>
          <a:p>
            <a:pPr>
              <a:buFontTx/>
              <a:buChar char="-"/>
            </a:pPr>
            <a:r>
              <a:rPr lang="cs-CZ" sz="1800" b="1" dirty="0" smtClean="0"/>
              <a:t>Příklady dobré praxe</a:t>
            </a:r>
            <a:endParaRPr lang="cs-CZ" sz="1800" b="1" dirty="0"/>
          </a:p>
          <a:p>
            <a:pPr>
              <a:buNone/>
            </a:pPr>
            <a:endParaRPr lang="cs-CZ" sz="1800" b="1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737850" y="1015456"/>
            <a:ext cx="4541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Obsah přednášky</a:t>
            </a:r>
          </a:p>
          <a:p>
            <a:endParaRPr lang="cs-CZ" b="1" dirty="0">
              <a:solidFill>
                <a:schemeClr val="tx2"/>
              </a:solidFill>
            </a:endParaRPr>
          </a:p>
        </p:txBody>
      </p:sp>
      <p:pic>
        <p:nvPicPr>
          <p:cNvPr id="10" name="Picture 2" descr="Výsledek obrázku pro Creative Cities Network"/>
          <p:cNvPicPr>
            <a:picLocks noChangeAspect="1" noChangeArrowheads="1"/>
          </p:cNvPicPr>
          <p:nvPr/>
        </p:nvPicPr>
        <p:blipFill>
          <a:blip r:embed="rId3" cstate="print"/>
          <a:srcRect l="27416" t="7746" r="20153" b="9390"/>
          <a:stretch>
            <a:fillRect/>
          </a:stretch>
        </p:blipFill>
        <p:spPr bwMode="auto">
          <a:xfrm>
            <a:off x="6956890" y="1302127"/>
            <a:ext cx="4605620" cy="3917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1967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20040" y="1539602"/>
            <a:ext cx="11475720" cy="2316118"/>
          </a:xfrm>
        </p:spPr>
        <p:txBody>
          <a:bodyPr/>
          <a:lstStyle/>
          <a:p>
            <a:pPr algn="just">
              <a:buFontTx/>
              <a:buChar char="-"/>
            </a:pPr>
            <a:r>
              <a:rPr lang="en-US" sz="1600" dirty="0" smtClean="0"/>
              <a:t>Landry, C. (2000). </a:t>
            </a:r>
            <a:r>
              <a:rPr lang="en-US" sz="1600" i="1" dirty="0" smtClean="0"/>
              <a:t>The Creative City: A toolkit for urban innovators. London: </a:t>
            </a:r>
            <a:r>
              <a:rPr lang="en-US" sz="1600" i="1" dirty="0" err="1" smtClean="0"/>
              <a:t>Earthscan</a:t>
            </a:r>
            <a:r>
              <a:rPr lang="cs-CZ" sz="1600" i="1" dirty="0" smtClean="0"/>
              <a:t>.</a:t>
            </a:r>
          </a:p>
          <a:p>
            <a:pPr algn="just">
              <a:buFontTx/>
              <a:buChar char="-"/>
            </a:pPr>
            <a:r>
              <a:rPr lang="en-US" sz="1600" dirty="0" smtClean="0"/>
              <a:t>Florida, R. (2005). </a:t>
            </a:r>
            <a:r>
              <a:rPr lang="en-US" sz="1600" i="1" dirty="0" smtClean="0"/>
              <a:t>Cities and the Creative Class. London-New York: </a:t>
            </a:r>
            <a:r>
              <a:rPr lang="en-US" sz="1600" i="1" dirty="0" err="1" smtClean="0"/>
              <a:t>Routledge</a:t>
            </a:r>
            <a:r>
              <a:rPr lang="en-US" sz="1600" i="1" dirty="0" smtClean="0"/>
              <a:t>.</a:t>
            </a:r>
            <a:endParaRPr lang="cs-CZ" sz="1600" i="1" dirty="0" smtClean="0"/>
          </a:p>
          <a:p>
            <a:pPr algn="just">
              <a:buFontTx/>
              <a:buChar char="-"/>
            </a:pPr>
            <a:r>
              <a:rPr lang="en-US" sz="1600" dirty="0" smtClean="0"/>
              <a:t>Scott, A.J. (2014). Beyond the Creative City: Cognitive-Cultural Capitalism and the</a:t>
            </a:r>
            <a:r>
              <a:rPr lang="cs-CZ" sz="1600" dirty="0" smtClean="0"/>
              <a:t> New </a:t>
            </a:r>
            <a:r>
              <a:rPr lang="cs-CZ" sz="1600" dirty="0" err="1" smtClean="0"/>
              <a:t>Urbanism</a:t>
            </a:r>
            <a:r>
              <a:rPr lang="cs-CZ" sz="1600" dirty="0" smtClean="0"/>
              <a:t>, in </a:t>
            </a:r>
            <a:r>
              <a:rPr lang="cs-CZ" sz="1600" dirty="0" err="1" smtClean="0"/>
              <a:t>Regional</a:t>
            </a:r>
            <a:r>
              <a:rPr lang="cs-CZ" sz="1600" dirty="0" smtClean="0"/>
              <a:t> </a:t>
            </a:r>
            <a:r>
              <a:rPr lang="cs-CZ" sz="1600" dirty="0" err="1" smtClean="0"/>
              <a:t>Studies</a:t>
            </a:r>
            <a:r>
              <a:rPr lang="cs-CZ" sz="1600" dirty="0" smtClean="0"/>
              <a:t>, 48(4), </a:t>
            </a:r>
            <a:r>
              <a:rPr lang="cs-CZ" sz="1600" dirty="0" err="1" smtClean="0"/>
              <a:t>pp</a:t>
            </a:r>
            <a:r>
              <a:rPr lang="cs-CZ" sz="1600" dirty="0" smtClean="0"/>
              <a:t>. 565-578.</a:t>
            </a:r>
          </a:p>
          <a:p>
            <a:pPr algn="just">
              <a:buFontTx/>
              <a:buChar char="-"/>
            </a:pPr>
            <a:r>
              <a:rPr lang="en-US" sz="1600" dirty="0" err="1" smtClean="0"/>
              <a:t>Andersson</a:t>
            </a:r>
            <a:r>
              <a:rPr lang="en-US" sz="1600" dirty="0" smtClean="0"/>
              <a:t>, D.E. and </a:t>
            </a:r>
            <a:r>
              <a:rPr lang="en-US" sz="1600" dirty="0" err="1" smtClean="0"/>
              <a:t>Andersson</a:t>
            </a:r>
            <a:r>
              <a:rPr lang="en-US" sz="1600" dirty="0" smtClean="0"/>
              <a:t>, A.E. and </a:t>
            </a:r>
            <a:r>
              <a:rPr lang="en-US" sz="1600" dirty="0" err="1" smtClean="0"/>
              <a:t>Mellender</a:t>
            </a:r>
            <a:r>
              <a:rPr lang="en-US" sz="1600" dirty="0" smtClean="0"/>
              <a:t>, C., </a:t>
            </a:r>
            <a:r>
              <a:rPr lang="en-US" sz="1600" dirty="0" err="1" smtClean="0"/>
              <a:t>eds</a:t>
            </a:r>
            <a:r>
              <a:rPr lang="en-US" sz="1600" dirty="0" smtClean="0"/>
              <a:t> (2011). </a:t>
            </a:r>
            <a:r>
              <a:rPr lang="en-US" sz="1600" i="1" dirty="0" smtClean="0"/>
              <a:t>Handbook of</a:t>
            </a:r>
            <a:r>
              <a:rPr lang="cs-CZ" sz="1600" i="1" dirty="0" smtClean="0"/>
              <a:t> </a:t>
            </a:r>
            <a:r>
              <a:rPr lang="en-US" sz="1600" i="1" dirty="0" smtClean="0"/>
              <a:t>Creative Cities. London: Edward Elgar</a:t>
            </a:r>
            <a:endParaRPr lang="cs-CZ" sz="1600" i="1" dirty="0">
              <a:solidFill>
                <a:schemeClr val="tx2"/>
              </a:solidFill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72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 literatury</a:t>
            </a:r>
            <a:endParaRPr lang="cs-CZ" dirty="0"/>
          </a:p>
        </p:txBody>
      </p:sp>
      <p:pic>
        <p:nvPicPr>
          <p:cNvPr id="7" name="Obrázek 6"/>
          <p:cNvPicPr/>
          <p:nvPr/>
        </p:nvPicPr>
        <p:blipFill>
          <a:blip r:embed="rId3" cstate="print"/>
          <a:srcRect l="28657" t="9176" r="52433" b="47059"/>
          <a:stretch>
            <a:fillRect/>
          </a:stretch>
        </p:blipFill>
        <p:spPr bwMode="auto">
          <a:xfrm>
            <a:off x="655320" y="3977640"/>
            <a:ext cx="1352550" cy="203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2" descr="https://s.s-bol.com/imgbase0/imagebase3/large/FC/7/0/7/8/10010040060487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5221" y="3627755"/>
            <a:ext cx="1560802" cy="2468245"/>
          </a:xfrm>
          <a:prstGeom prst="rect">
            <a:avLst/>
          </a:prstGeom>
          <a:noFill/>
        </p:spPr>
      </p:pic>
      <p:pic>
        <p:nvPicPr>
          <p:cNvPr id="71684" name="Picture 4" descr="Související obrázek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7185" y="3627120"/>
            <a:ext cx="1790700" cy="2543175"/>
          </a:xfrm>
          <a:prstGeom prst="rect">
            <a:avLst/>
          </a:prstGeom>
          <a:noFill/>
        </p:spPr>
      </p:pic>
      <p:pic>
        <p:nvPicPr>
          <p:cNvPr id="71686" name="Picture 6" descr="Creative Economies, Creative Citi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0460" y="3551555"/>
            <a:ext cx="1811020" cy="2716530"/>
          </a:xfrm>
          <a:prstGeom prst="rect">
            <a:avLst/>
          </a:prstGeom>
          <a:noFill/>
        </p:spPr>
      </p:pic>
      <p:pic>
        <p:nvPicPr>
          <p:cNvPr id="71688" name="Picture 8" descr="Cities and the Creative Clas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71180" y="3521075"/>
            <a:ext cx="1828377" cy="2742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9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73</a:t>
            </a:fld>
            <a:endParaRPr lang="cs-CZ" alt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720000" y="720000"/>
            <a:ext cx="9829719" cy="451576"/>
          </a:xfrm>
        </p:spPr>
        <p:txBody>
          <a:bodyPr/>
          <a:lstStyle/>
          <a:p>
            <a:pPr algn="ctr"/>
            <a:r>
              <a:rPr lang="cs-CZ" dirty="0" smtClean="0"/>
              <a:t>Otázky?</a:t>
            </a:r>
            <a:endParaRPr lang="cs-CZ" dirty="0"/>
          </a:p>
        </p:txBody>
      </p:sp>
      <p:pic>
        <p:nvPicPr>
          <p:cNvPr id="4098" name="Picture 2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14" y="1320433"/>
            <a:ext cx="7241512" cy="47587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06056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109077" y="2277996"/>
            <a:ext cx="6082923" cy="1455804"/>
          </a:xfrm>
        </p:spPr>
        <p:txBody>
          <a:bodyPr/>
          <a:lstStyle/>
          <a:p>
            <a:r>
              <a:rPr lang="cs-CZ" sz="6000" dirty="0" smtClean="0"/>
              <a:t>Andy C. </a:t>
            </a:r>
            <a:r>
              <a:rPr lang="cs-CZ" sz="6000" dirty="0" err="1" smtClean="0"/>
              <a:t>Pratt</a:t>
            </a:r>
            <a:endParaRPr lang="cs-CZ" sz="60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6200256" y="3452431"/>
            <a:ext cx="1972194" cy="50997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r>
              <a:rPr kumimoji="1" lang="cs-CZ" sz="1600" kern="1200" dirty="0" smtClean="0">
                <a:latin typeface="Arial" charset="0"/>
                <a:hlinkClick r:id="rId3"/>
              </a:rPr>
              <a:t>Video</a:t>
            </a:r>
            <a:r>
              <a:rPr kumimoji="1" lang="cs-CZ" sz="1600" kern="1200" dirty="0" smtClean="0">
                <a:latin typeface="Arial" charset="0"/>
              </a:rPr>
              <a:t> (16 min)</a:t>
            </a:r>
          </a:p>
          <a:p>
            <a:pPr marL="342900" indent="-342900">
              <a:lnSpc>
                <a:spcPct val="100000"/>
              </a:lnSpc>
              <a:spcBef>
                <a:spcPct val="30000"/>
              </a:spcBef>
              <a:buClrTx/>
              <a:buSzTx/>
              <a:buFontTx/>
              <a:buChar char="-"/>
              <a:defRPr/>
            </a:pPr>
            <a:endParaRPr lang="cs-CZ" sz="1800" dirty="0"/>
          </a:p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7" name="Picture 2" descr="portrait of Professor Andy Prat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29250" cy="5935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063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925" t="19401" r="2925" b="12418"/>
          <a:stretch/>
        </p:blipFill>
        <p:spPr>
          <a:xfrm>
            <a:off x="2412468" y="1502432"/>
            <a:ext cx="7050954" cy="3774418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ORKH Ochrana a regenerace kulturních hodnot v území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AutoShape 2" descr="Image result for kreativní město unes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37275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Prezentace-ECON-CZ.potx" id="{AE58135E-4D61-4028-838C-EC4BFDF857E0}" vid="{3EB0DBB9-0B57-400A-AD77-0800E029678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šablona-nový-vizuál</Template>
  <TotalTime>1745</TotalTime>
  <Words>3412</Words>
  <Application>Microsoft Office PowerPoint</Application>
  <PresentationFormat>Vlastní</PresentationFormat>
  <Paragraphs>410</Paragraphs>
  <Slides>73</Slides>
  <Notes>47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74" baseType="lpstr">
      <vt:lpstr>Prezentace_MU_CZ</vt:lpstr>
      <vt:lpstr>Kulturní a kreativní města </vt:lpstr>
      <vt:lpstr>Snímek 2</vt:lpstr>
      <vt:lpstr>Proč je kultura a kreativita důležitá pro město?</vt:lpstr>
      <vt:lpstr>Snímek 4</vt:lpstr>
      <vt:lpstr>Co mají tito lidé společného?</vt:lpstr>
      <vt:lpstr>Charles Landry</vt:lpstr>
      <vt:lpstr>Richard L. Florida</vt:lpstr>
      <vt:lpstr>Andy C. Pratt</vt:lpstr>
      <vt:lpstr>Snímek 9</vt:lpstr>
      <vt:lpstr>Co je to kreativní město?</vt:lpstr>
      <vt:lpstr>Jak můžeme měřit kulturu a kreativitu?</vt:lpstr>
      <vt:lpstr>Jaká města ČR a SR jsou zahrnuta do výzkumu?</vt:lpstr>
      <vt:lpstr>Koncepční rámec metody měření </vt:lpstr>
      <vt:lpstr>Snímek 14</vt:lpstr>
      <vt:lpstr>Top 3 evropská kreativní města</vt:lpstr>
      <vt:lpstr>Praha – kulturní dynamika</vt:lpstr>
      <vt:lpstr>Brno – kulturní dynamika</vt:lpstr>
      <vt:lpstr>Bratislava – kulturní dynamika</vt:lpstr>
      <vt:lpstr>Srovnání kreativních měst ČR a SR dle Kulturní dynamiky</vt:lpstr>
      <vt:lpstr>Snímek 20</vt:lpstr>
      <vt:lpstr>Top 3 evropská kreativní města</vt:lpstr>
      <vt:lpstr>Praha - kreativní ekonomika</vt:lpstr>
      <vt:lpstr>Brno - kreativní ekonomika</vt:lpstr>
      <vt:lpstr>Bratislava- kreativní ekonomika</vt:lpstr>
      <vt:lpstr>Srovnání kreativních měst ČR a SR  dle Kreativní ekonomiky</vt:lpstr>
      <vt:lpstr>Snímek 26</vt:lpstr>
      <vt:lpstr>Top 3 evropská kreativní města</vt:lpstr>
      <vt:lpstr>Praha – Příznivost prostředí</vt:lpstr>
      <vt:lpstr>Brno – Příznivost prostředí</vt:lpstr>
      <vt:lpstr>Bratislava – Příznivost prostředí</vt:lpstr>
      <vt:lpstr>Srovnání kreativních měst ČR a SR dle Příznivosti prostředí</vt:lpstr>
      <vt:lpstr>Jak se celkově umístila města ČR?</vt:lpstr>
      <vt:lpstr>Jak se celkově umístila města SR?</vt:lpstr>
      <vt:lpstr>Jak jsou kreativní ostatní města Evropy?</vt:lpstr>
      <vt:lpstr>Jaké je podle Vás nejvíce kreativní město Evropy?</vt:lpstr>
      <vt:lpstr>Snímek 36</vt:lpstr>
      <vt:lpstr>Snímek 37</vt:lpstr>
      <vt:lpstr>Snímek 38</vt:lpstr>
      <vt:lpstr>Jak by mělo vypadat ideální kreativní město?</vt:lpstr>
      <vt:lpstr>Výhody Monitoru</vt:lpstr>
      <vt:lpstr>Co je to Creative Cities Network?</vt:lpstr>
      <vt:lpstr>Snímek 42</vt:lpstr>
      <vt:lpstr>Mise a cíle?</vt:lpstr>
      <vt:lpstr> Kreativní oblasti, které síť pokrývá</vt:lpstr>
      <vt:lpstr>Procento měst UCCN v rámci 7 kreativních oblastí</vt:lpstr>
      <vt:lpstr>Snímek 46</vt:lpstr>
      <vt:lpstr>Mapování dobrých příkladů praxe </vt:lpstr>
      <vt:lpstr>Kreativně soudržná města: dobrá praxe</vt:lpstr>
      <vt:lpstr>Kreativně kompaktní města: dobrá praxe</vt:lpstr>
      <vt:lpstr>Kreativně konkurenceschopná města: dobrá praxe</vt:lpstr>
      <vt:lpstr>Města kreativní správy: dobrá praxe</vt:lpstr>
      <vt:lpstr>Příklady kreativních měst - Varšava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Příklady kreativních měst - Vilnius</vt:lpstr>
      <vt:lpstr>Snímek 64</vt:lpstr>
      <vt:lpstr>Snímek 65</vt:lpstr>
      <vt:lpstr>Příklady kreativních měst - Kodaň</vt:lpstr>
      <vt:lpstr>Snímek 67</vt:lpstr>
      <vt:lpstr>Snímek 68</vt:lpstr>
      <vt:lpstr>Snímek 69</vt:lpstr>
      <vt:lpstr>Snímek 70</vt:lpstr>
      <vt:lpstr>Snímek 71</vt:lpstr>
      <vt:lpstr>Zdroje literatury</vt:lpstr>
      <vt:lpstr>Otázky?</vt:lpstr>
    </vt:vector>
  </TitlesOfParts>
  <Company>Ekonomicko-správní fakulta Masarykovy univerzity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Jaňurová Martina</dc:creator>
  <cp:lastModifiedBy>Windows User</cp:lastModifiedBy>
  <cp:revision>605</cp:revision>
  <cp:lastPrinted>2019-11-08T16:17:28Z</cp:lastPrinted>
  <dcterms:created xsi:type="dcterms:W3CDTF">2019-03-25T15:01:08Z</dcterms:created>
  <dcterms:modified xsi:type="dcterms:W3CDTF">2019-11-10T22:52:54Z</dcterms:modified>
</cp:coreProperties>
</file>