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76" r:id="rId11"/>
    <p:sldId id="277" r:id="rId12"/>
    <p:sldId id="281" r:id="rId13"/>
    <p:sldId id="280" r:id="rId14"/>
    <p:sldId id="265" r:id="rId15"/>
    <p:sldId id="266" r:id="rId16"/>
    <p:sldId id="267" r:id="rId17"/>
    <p:sldId id="282" r:id="rId18"/>
    <p:sldId id="283" r:id="rId19"/>
    <p:sldId id="284" r:id="rId20"/>
    <p:sldId id="285" r:id="rId21"/>
    <p:sldId id="275" r:id="rId22"/>
    <p:sldId id="279" r:id="rId23"/>
    <p:sldId id="268" r:id="rId24"/>
    <p:sldId id="269" r:id="rId25"/>
    <p:sldId id="270" r:id="rId26"/>
    <p:sldId id="271" r:id="rId27"/>
    <p:sldId id="273" r:id="rId28"/>
    <p:sldId id="272" r:id="rId29"/>
    <p:sldId id="274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5E852-F867-4AF8-9040-3BB64846A139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5EED-B445-46BF-B173-93925F7F3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148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0A82F4-6F02-4CC6-8C44-EEEB70F93530}" type="slidenum">
              <a:rPr kumimoji="0" lang="cs-CZ" altLang="cs-CZ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kumimoji="0" lang="cs-CZ" altLang="cs-CZ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466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351691-8FDF-403B-84CB-9BA3597557CA}" type="slidenum">
              <a:rPr kumimoji="0" lang="cs-CZ" altLang="cs-CZ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17</a:t>
            </a:fld>
            <a:endParaRPr kumimoji="0" lang="cs-CZ" altLang="cs-CZ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905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BC293E-BAB1-4AC7-A8AF-E9728B11CBF6}" type="slidenum">
              <a:rPr kumimoji="0" lang="cs-CZ" altLang="cs-CZ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18</a:t>
            </a:fld>
            <a:endParaRPr kumimoji="0" lang="cs-CZ" altLang="cs-CZ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BDA76B-83F4-4EEF-B7A7-B9C9D124C31C}" type="slidenum">
              <a:rPr kumimoji="0" lang="cs-CZ" altLang="cs-CZ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19</a:t>
            </a:fld>
            <a:endParaRPr kumimoji="0" lang="cs-CZ" altLang="cs-CZ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72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14DFB-6C5C-45B7-9828-DE1FD1B1156E}" type="slidenum">
              <a:rPr kumimoji="0" lang="cs-CZ" altLang="cs-CZ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20</a:t>
            </a:fld>
            <a:endParaRPr kumimoji="0" lang="cs-CZ" altLang="cs-CZ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59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53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40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9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54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17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4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0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1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19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03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C8F3A-3E40-4235-B470-24EF9B1625CD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1B374-7F0E-4865-A2FA-A4B03B31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68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odk2/" TargetMode="External"/><Relationship Id="rId7" Type="http://schemas.openxmlformats.org/officeDocument/2006/relationships/hyperlink" Target="https://www.nku.cz/" TargetMode="External"/><Relationship Id="rId2" Type="http://schemas.openxmlformats.org/officeDocument/2006/relationships/hyperlink" Target="http://www.mfcr.cz/cs/verejny-sek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ohs.cz/cs/verejne-zakazky.html" TargetMode="External"/><Relationship Id="rId5" Type="http://schemas.openxmlformats.org/officeDocument/2006/relationships/hyperlink" Target="http://www.interniaudit.cz/" TargetMode="External"/><Relationship Id="rId4" Type="http://schemas.openxmlformats.org/officeDocument/2006/relationships/hyperlink" Target="https://www.kacr.cz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palenikova@econ.muni.cz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Auditing a kontrola ve veřejném sektoru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Úvodní hodina 19. září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014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 idx="4294967295"/>
          </p:nvPr>
        </p:nvSpPr>
        <p:spPr>
          <a:xfrm>
            <a:off x="1981200" y="277814"/>
            <a:ext cx="8229600" cy="865187"/>
          </a:xfrm>
        </p:spPr>
        <p:txBody>
          <a:bodyPr/>
          <a:lstStyle/>
          <a:p>
            <a:pPr algn="ctr"/>
            <a:r>
              <a:rPr lang="cs-CZ" altLang="cs-CZ" smtClean="0"/>
              <a:t>POZNÁMKY ÚVODEM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295401"/>
            <a:ext cx="8229600" cy="483552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dirty="0"/>
              <a:t>Občané mají povinnost </a:t>
            </a:r>
            <a:r>
              <a:rPr lang="cs-CZ" altLang="cs-CZ" dirty="0">
                <a:solidFill>
                  <a:srgbClr val="002060"/>
                </a:solidFill>
              </a:rPr>
              <a:t>platit daně </a:t>
            </a:r>
            <a:r>
              <a:rPr lang="cs-CZ" altLang="cs-CZ" dirty="0"/>
              <a:t>=&gt; musí mít záruku, že jejich peníze budou řádně spravovány a využity účelně, efektivně a hospodárně</a:t>
            </a:r>
          </a:p>
          <a:p>
            <a:r>
              <a:rPr lang="cs-CZ" altLang="cs-CZ" dirty="0"/>
              <a:t>Skutečná demokracie není samozřejmostí  - pro její udržení je nutné požadování zodpovědnosti a tedy i  kontrolu </a:t>
            </a:r>
            <a:r>
              <a:rPr lang="cs-CZ" altLang="cs-CZ" dirty="0">
                <a:solidFill>
                  <a:srgbClr val="002060"/>
                </a:solidFill>
              </a:rPr>
              <a:t>(nástroj demokracie)</a:t>
            </a:r>
          </a:p>
          <a:p>
            <a:r>
              <a:rPr lang="cs-CZ" altLang="cs-CZ" dirty="0"/>
              <a:t>Všichni se setkáváme s „kontrolou“ (jako kontrolovaní nebo kontrolující</a:t>
            </a:r>
            <a:r>
              <a:rPr lang="cs-CZ" altLang="cs-CZ" dirty="0" smtClean="0"/>
              <a:t>)</a:t>
            </a:r>
          </a:p>
          <a:p>
            <a:pPr marL="0" indent="0">
              <a:buNone/>
            </a:pPr>
            <a:r>
              <a:rPr lang="cs-CZ" altLang="cs-CZ" dirty="0" err="1" smtClean="0"/>
              <a:t>Šelešovský</a:t>
            </a:r>
            <a:endParaRPr lang="cs-CZ" altLang="cs-CZ" dirty="0"/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CC0000"/>
              </a:solidFill>
            </a:endParaRPr>
          </a:p>
          <a:p>
            <a:endParaRPr lang="cs-CZ" altLang="cs-CZ" dirty="0" smtClean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5D3C677-EB42-4C31-99A3-A61760EC3669}" type="slidenum">
              <a:rPr lang="cs-CZ" altLang="en-US" sz="1200">
                <a:latin typeface="Garamond" panose="02020404030301010803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altLang="cs-CZ" sz="3800"/>
              <a:t>Mgr. Ondřej Smetana – Odbor kontrolní a právní Krajského úřadu JMK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213360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3600">
                <a:solidFill>
                  <a:srgbClr val="CC0000"/>
                </a:solidFill>
              </a:rPr>
              <a:t>Dvě základní lži při kontrole:</a:t>
            </a:r>
          </a:p>
          <a:p>
            <a:pPr marL="0" indent="0"/>
            <a:r>
              <a:rPr lang="cs-CZ" altLang="cs-CZ" sz="3600"/>
              <a:t>Kontrolující: „Nepřišli jsme kontrolovat, ale pomoci odhalit rezervy k úsporám.“</a:t>
            </a:r>
          </a:p>
          <a:p>
            <a:pPr marL="0" indent="0"/>
            <a:r>
              <a:rPr lang="cs-CZ" altLang="cs-CZ" sz="3600"/>
              <a:t>Kontrolovaný: „To jsme rádi, že jste přišli.“</a:t>
            </a:r>
          </a:p>
        </p:txBody>
      </p:sp>
      <p:sp>
        <p:nvSpPr>
          <p:cNvPr id="12292" name="Veselý obličej 1"/>
          <p:cNvSpPr>
            <a:spLocks noChangeArrowheads="1"/>
          </p:cNvSpPr>
          <p:nvPr/>
        </p:nvSpPr>
        <p:spPr bwMode="auto">
          <a:xfrm>
            <a:off x="8153400" y="1600200"/>
            <a:ext cx="914400" cy="11430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1519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DF4E80-9D80-4D1A-98AE-467072EFA41A}" type="slidenum">
              <a:rPr lang="cs-CZ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sp>
        <p:nvSpPr>
          <p:cNvPr id="26627" name="Rectangle 2"/>
          <p:cNvSpPr>
            <a:spLocks noChangeArrowheads="1"/>
          </p:cNvSpPr>
          <p:nvPr>
            <p:ph type="title"/>
          </p:nvPr>
        </p:nvSpPr>
        <p:spPr>
          <a:xfrm>
            <a:off x="2066926" y="290514"/>
            <a:ext cx="7908925" cy="441325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cs-CZ" altLang="cs-CZ" sz="2500" b="1"/>
              <a:t>Základní kontrolní systémy České republiky - členění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3686175" y="203358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>
            <a:off x="2438400" y="762001"/>
            <a:ext cx="8153400" cy="5413375"/>
            <a:chOff x="1035" y="939"/>
            <a:chExt cx="4668" cy="2951"/>
          </a:xfrm>
        </p:grpSpPr>
        <p:sp>
          <p:nvSpPr>
            <p:cNvPr id="2" name="Text Box 5"/>
            <p:cNvSpPr txBox="1">
              <a:spLocks noChangeArrowheads="1"/>
            </p:cNvSpPr>
            <p:nvPr/>
          </p:nvSpPr>
          <p:spPr bwMode="auto">
            <a:xfrm>
              <a:off x="2387" y="1148"/>
              <a:ext cx="863" cy="169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cs-CZ" altLang="cs-CZ" sz="2000" b="1" dirty="0">
                <a:latin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2000" b="1" dirty="0">
                  <a:latin typeface="Times New Roman" panose="02020603050405020304" pitchFamily="18" charset="0"/>
                </a:rPr>
                <a:t>Kontrolní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2000" b="1" dirty="0">
                  <a:latin typeface="Times New Roman" panose="02020603050405020304" pitchFamily="18" charset="0"/>
                </a:rPr>
                <a:t>systémy ve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2000" b="1" dirty="0">
                  <a:latin typeface="Times New Roman" panose="02020603050405020304" pitchFamily="18" charset="0"/>
                </a:rPr>
                <a:t>veřejné správě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2000" b="1" dirty="0">
                  <a:solidFill>
                    <a:srgbClr val="003399"/>
                  </a:solidFill>
                  <a:latin typeface="Times New Roman" panose="02020603050405020304" pitchFamily="18" charset="0"/>
                </a:rPr>
                <a:t>(různé členění)</a:t>
              </a:r>
            </a:p>
          </p:txBody>
        </p:sp>
        <p:sp>
          <p:nvSpPr>
            <p:cNvPr id="3" name="Text Box 6"/>
            <p:cNvSpPr txBox="1">
              <a:spLocks noChangeArrowheads="1"/>
            </p:cNvSpPr>
            <p:nvPr/>
          </p:nvSpPr>
          <p:spPr bwMode="auto">
            <a:xfrm>
              <a:off x="1056" y="1022"/>
              <a:ext cx="1029" cy="4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Times New Roman" panose="02020603050405020304" pitchFamily="18" charset="0"/>
                </a:rPr>
                <a:t>vnitřní</a:t>
              </a:r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1056" y="1526"/>
              <a:ext cx="1029" cy="4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Times New Roman" panose="02020603050405020304" pitchFamily="18" charset="0"/>
                </a:rPr>
                <a:t>vnější</a:t>
              </a:r>
            </a:p>
          </p:txBody>
        </p:sp>
        <p:sp>
          <p:nvSpPr>
            <p:cNvPr id="29705" name="Text Box 8"/>
            <p:cNvSpPr txBox="1">
              <a:spLocks noChangeArrowheads="1"/>
            </p:cNvSpPr>
            <p:nvPr/>
          </p:nvSpPr>
          <p:spPr bwMode="auto">
            <a:xfrm>
              <a:off x="1056" y="1994"/>
              <a:ext cx="1029" cy="57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Times New Roman" panose="02020603050405020304" pitchFamily="18" charset="0"/>
                </a:rPr>
                <a:t>občanská (laická)</a:t>
              </a:r>
            </a:p>
          </p:txBody>
        </p:sp>
        <p:sp>
          <p:nvSpPr>
            <p:cNvPr id="29706" name="Text Box 9"/>
            <p:cNvSpPr txBox="1">
              <a:spLocks noChangeArrowheads="1"/>
            </p:cNvSpPr>
            <p:nvPr/>
          </p:nvSpPr>
          <p:spPr bwMode="auto">
            <a:xfrm>
              <a:off x="1056" y="2642"/>
              <a:ext cx="1029" cy="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Times New Roman" panose="02020603050405020304" pitchFamily="18" charset="0"/>
                </a:rPr>
                <a:t>profesionální (odborná)</a:t>
              </a:r>
            </a:p>
          </p:txBody>
        </p:sp>
        <p:sp>
          <p:nvSpPr>
            <p:cNvPr id="12302" name="Text Box 10"/>
            <p:cNvSpPr txBox="1">
              <a:spLocks noChangeArrowheads="1"/>
            </p:cNvSpPr>
            <p:nvPr/>
          </p:nvSpPr>
          <p:spPr bwMode="auto">
            <a:xfrm>
              <a:off x="3627" y="939"/>
              <a:ext cx="2076" cy="29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187325" indent="-187325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3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solidFill>
                    <a:srgbClr val="003399"/>
                  </a:solidFill>
                  <a:latin typeface="+mn-lt"/>
                </a:rPr>
                <a:t>INSTITUCIONÁLNÍ ČLENĚNÍ</a:t>
              </a:r>
            </a:p>
            <a:p>
              <a:pPr>
                <a:spcBef>
                  <a:spcPct val="0"/>
                </a:spcBef>
                <a:buClrTx/>
                <a:buSzTx/>
                <a:buFont typeface="Wingdings" pitchFamily="2" charset="2"/>
                <a:buNone/>
                <a:defRPr/>
              </a:pPr>
              <a:r>
                <a:rPr lang="cs-CZ" altLang="cs-CZ" sz="1800" dirty="0">
                  <a:latin typeface="+mn-lt"/>
                </a:rPr>
                <a:t>■ Parlament ČR</a:t>
              </a:r>
            </a:p>
            <a:p>
              <a:pPr>
                <a:spcBef>
                  <a:spcPct val="0"/>
                </a:spcBef>
                <a:buClrTx/>
                <a:buSzTx/>
                <a:buFont typeface="Wingdings" pitchFamily="2" charset="2"/>
                <a:buNone/>
                <a:defRPr/>
              </a:pPr>
              <a:r>
                <a:rPr lang="cs-CZ" altLang="cs-CZ" sz="1800" dirty="0">
                  <a:latin typeface="+mn-lt"/>
                </a:rPr>
                <a:t>■ exekutiva (vláda)</a:t>
              </a:r>
            </a:p>
            <a:p>
              <a:pPr>
                <a:spcBef>
                  <a:spcPct val="0"/>
                </a:spcBef>
                <a:buClrTx/>
                <a:buSzTx/>
                <a:buFont typeface="Wingdings" pitchFamily="2" charset="2"/>
                <a:buNone/>
                <a:defRPr/>
              </a:pPr>
              <a:r>
                <a:rPr lang="cs-CZ" altLang="cs-CZ" sz="1800" dirty="0"/>
                <a:t>■ kraje, obce </a:t>
              </a:r>
            </a:p>
            <a:p>
              <a:pPr>
                <a:spcBef>
                  <a:spcPct val="0"/>
                </a:spcBef>
                <a:buClrTx/>
                <a:buSzTx/>
                <a:buFont typeface="Wingdings" pitchFamily="2" charset="2"/>
                <a:buNone/>
                <a:defRPr/>
              </a:pPr>
              <a:r>
                <a:rPr lang="cs-CZ" altLang="cs-CZ" sz="1800" dirty="0"/>
                <a:t>■ Nejvyšší kontrolní úřad</a:t>
              </a:r>
              <a:endParaRPr lang="cs-CZ" altLang="cs-CZ" sz="1800" dirty="0">
                <a:latin typeface="+mn-lt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+mn-lt"/>
                </a:rPr>
                <a:t>■ soudy a státní zastupitelství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+mn-lt"/>
                </a:rPr>
                <a:t>■ Veřejný ochránce práv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+mn-lt"/>
                </a:rPr>
                <a:t>■ ÚOHS, ÚDHPSH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+mn-lt"/>
                </a:rPr>
                <a:t>■ ERÚ, ČTÚ, SÚJB apod.</a:t>
              </a:r>
            </a:p>
            <a:p>
              <a:pPr>
                <a:spcBef>
                  <a:spcPct val="0"/>
                </a:spcBef>
                <a:buClrTx/>
                <a:buSzTx/>
                <a:buFont typeface="Wingdings" pitchFamily="2" charset="2"/>
                <a:buNone/>
                <a:defRPr/>
              </a:pPr>
              <a:r>
                <a:rPr lang="cs-CZ" altLang="cs-CZ" sz="1800" dirty="0"/>
                <a:t>■ ČNB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+mn-lt"/>
                </a:rPr>
                <a:t>■ územní finanční orgány, celní orgány, Česká správa sociálního zabezpečení, zdravotní pojišťovny, atd.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+mn-lt"/>
                </a:rPr>
                <a:t>■ orgány inspekce, dozoru, dohledu a zkušebnictví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+mn-lt"/>
                </a:rPr>
                <a:t> ■ nestátní neziskové organizace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+mn-lt"/>
                </a:rPr>
                <a:t>■ zahraniční instituce</a:t>
              </a:r>
            </a:p>
            <a:p>
              <a:pPr>
                <a:spcBef>
                  <a:spcPct val="0"/>
                </a:spcBef>
                <a:buClrTx/>
                <a:buSzTx/>
                <a:buFont typeface="Wingdings" pitchFamily="2" charset="2"/>
                <a:buNone/>
                <a:defRPr/>
              </a:pPr>
              <a:r>
                <a:rPr lang="cs-CZ" altLang="cs-CZ" sz="1800" dirty="0">
                  <a:latin typeface="+mn-lt"/>
                </a:rPr>
                <a:t>■ jiné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cs-CZ" altLang="cs-CZ" sz="1400" b="1" dirty="0">
                <a:latin typeface="Times New Roman" pitchFamily="18" charset="0"/>
              </a:endParaRPr>
            </a:p>
          </p:txBody>
        </p:sp>
        <p:sp>
          <p:nvSpPr>
            <p:cNvPr id="26639" name="Line 11"/>
            <p:cNvSpPr>
              <a:spLocks noChangeShapeType="1"/>
            </p:cNvSpPr>
            <p:nvPr/>
          </p:nvSpPr>
          <p:spPr bwMode="auto">
            <a:xfrm flipH="1" flipV="1">
              <a:off x="2085" y="1382"/>
              <a:ext cx="318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0" name="Line 12"/>
            <p:cNvSpPr>
              <a:spLocks noChangeShapeType="1"/>
            </p:cNvSpPr>
            <p:nvPr/>
          </p:nvSpPr>
          <p:spPr bwMode="auto">
            <a:xfrm flipH="1">
              <a:off x="2085" y="1526"/>
              <a:ext cx="318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1" name="Line 13"/>
            <p:cNvSpPr>
              <a:spLocks noChangeShapeType="1"/>
            </p:cNvSpPr>
            <p:nvPr/>
          </p:nvSpPr>
          <p:spPr bwMode="auto">
            <a:xfrm flipH="1" flipV="1">
              <a:off x="2085" y="2426"/>
              <a:ext cx="31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2" name="Line 14"/>
            <p:cNvSpPr>
              <a:spLocks noChangeShapeType="1"/>
            </p:cNvSpPr>
            <p:nvPr/>
          </p:nvSpPr>
          <p:spPr bwMode="auto">
            <a:xfrm flipH="1">
              <a:off x="2085" y="2678"/>
              <a:ext cx="318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3" name="Line 15"/>
            <p:cNvSpPr>
              <a:spLocks noChangeShapeType="1"/>
            </p:cNvSpPr>
            <p:nvPr/>
          </p:nvSpPr>
          <p:spPr bwMode="auto">
            <a:xfrm flipH="1">
              <a:off x="2064" y="2840"/>
              <a:ext cx="678" cy="5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1035" y="3314"/>
              <a:ext cx="1029" cy="57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Times New Roman" panose="02020603050405020304" pitchFamily="18" charset="0"/>
                </a:rPr>
                <a:t>parlamentní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cs-CZ" altLang="cs-CZ" sz="1800" dirty="0">
                  <a:latin typeface="Times New Roman" panose="02020603050405020304" pitchFamily="18" charset="0"/>
                </a:rPr>
                <a:t>(zastupitelé </a:t>
              </a:r>
              <a:r>
                <a:rPr lang="cs-CZ" altLang="cs-CZ" sz="1800" dirty="0" err="1">
                  <a:latin typeface="Times New Roman" panose="02020603050405020304" pitchFamily="18" charset="0"/>
                </a:rPr>
                <a:t>úsc</a:t>
              </a:r>
              <a:r>
                <a:rPr lang="cs-CZ" altLang="cs-CZ" sz="1800" dirty="0"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6645" name="Line 17"/>
            <p:cNvSpPr>
              <a:spLocks noChangeShapeType="1"/>
            </p:cNvSpPr>
            <p:nvPr/>
          </p:nvSpPr>
          <p:spPr bwMode="auto">
            <a:xfrm>
              <a:off x="3267" y="1994"/>
              <a:ext cx="360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30" name="Obdélník 2"/>
          <p:cNvSpPr>
            <a:spLocks noChangeArrowheads="1"/>
          </p:cNvSpPr>
          <p:nvPr/>
        </p:nvSpPr>
        <p:spPr bwMode="auto">
          <a:xfrm>
            <a:off x="4800600" y="5181600"/>
            <a:ext cx="15367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26631" name="Obdélník 20"/>
          <p:cNvSpPr>
            <a:spLocks noChangeArrowheads="1"/>
          </p:cNvSpPr>
          <p:nvPr/>
        </p:nvSpPr>
        <p:spPr bwMode="auto">
          <a:xfrm>
            <a:off x="4814888" y="5138738"/>
            <a:ext cx="1535112" cy="9144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>
                <a:latin typeface="Times New Roman" panose="02020603050405020304" pitchFamily="18" charset="0"/>
              </a:rPr>
              <a:t>další kritéria členění</a:t>
            </a:r>
            <a:endParaRPr lang="cs-CZ" altLang="cs-CZ"/>
          </a:p>
        </p:txBody>
      </p:sp>
      <p:cxnSp>
        <p:nvCxnSpPr>
          <p:cNvPr id="26632" name="Přímá spojnice se šipkou 4"/>
          <p:cNvCxnSpPr>
            <a:cxnSpLocks noChangeShapeType="1"/>
            <a:endCxn id="26631" idx="0"/>
          </p:cNvCxnSpPr>
          <p:nvPr/>
        </p:nvCxnSpPr>
        <p:spPr bwMode="auto">
          <a:xfrm flipH="1">
            <a:off x="5581650" y="4249738"/>
            <a:ext cx="0" cy="889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327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28A3A7-0B16-4137-B253-F3CE8EA3E038}" type="slidenum">
              <a:rPr lang="cs-CZ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658812"/>
          </a:xfrm>
        </p:spPr>
        <p:txBody>
          <a:bodyPr/>
          <a:lstStyle/>
          <a:p>
            <a:pPr algn="ctr" eaLnBrk="1" hangingPunct="1"/>
            <a:r>
              <a:rPr lang="cs-CZ" altLang="cs-CZ" sz="3800" b="1"/>
              <a:t>Definice veřejného sektoru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908050"/>
            <a:ext cx="8685213" cy="4883150"/>
          </a:xfrm>
        </p:spPr>
        <p:txBody>
          <a:bodyPr/>
          <a:lstStyle/>
          <a:p>
            <a:pPr eaLnBrk="1" hangingPunct="1"/>
            <a:endParaRPr lang="cs-CZ" altLang="cs-CZ" sz="2600"/>
          </a:p>
          <a:p>
            <a:pPr eaLnBrk="1" hangingPunct="1"/>
            <a:r>
              <a:rPr lang="cs-CZ" altLang="cs-CZ"/>
              <a:t>„Veřejný sektor je ta část národního hospodářství, ve které jsou ve </a:t>
            </a:r>
            <a:r>
              <a:rPr lang="cs-CZ" altLang="cs-CZ">
                <a:solidFill>
                  <a:srgbClr val="003399"/>
                </a:solidFill>
              </a:rPr>
              <a:t>veřejném zájmu</a:t>
            </a:r>
            <a:r>
              <a:rPr lang="cs-CZ" altLang="cs-CZ"/>
              <a:t> uspokojovány potřeby společnosti a občanů </a:t>
            </a:r>
            <a:r>
              <a:rPr lang="cs-CZ" altLang="cs-CZ">
                <a:solidFill>
                  <a:srgbClr val="003399"/>
                </a:solidFill>
              </a:rPr>
              <a:t>formou statků</a:t>
            </a:r>
            <a:r>
              <a:rPr lang="cs-CZ" altLang="cs-CZ"/>
              <a:t> prostřednictvím </a:t>
            </a:r>
            <a:r>
              <a:rPr lang="cs-CZ" altLang="cs-CZ">
                <a:solidFill>
                  <a:srgbClr val="003399"/>
                </a:solidFill>
              </a:rPr>
              <a:t>veřejných služeb</a:t>
            </a:r>
            <a:r>
              <a:rPr lang="cs-CZ" altLang="cs-CZ"/>
              <a:t>, je financována převážně z </a:t>
            </a:r>
            <a:r>
              <a:rPr lang="cs-CZ" altLang="cs-CZ">
                <a:solidFill>
                  <a:srgbClr val="003399"/>
                </a:solidFill>
              </a:rPr>
              <a:t>veřejných rozpočtů</a:t>
            </a:r>
            <a:r>
              <a:rPr lang="cs-CZ" altLang="cs-CZ"/>
              <a:t>, je řízena a spravována </a:t>
            </a:r>
            <a:r>
              <a:rPr lang="cs-CZ" altLang="cs-CZ">
                <a:solidFill>
                  <a:srgbClr val="003399"/>
                </a:solidFill>
              </a:rPr>
              <a:t>veřejnou správou</a:t>
            </a:r>
            <a:r>
              <a:rPr lang="cs-CZ" altLang="cs-CZ"/>
              <a:t>, rozhoduje se v ní převážně s využitím </a:t>
            </a:r>
            <a:r>
              <a:rPr lang="cs-CZ" altLang="cs-CZ">
                <a:solidFill>
                  <a:srgbClr val="003399"/>
                </a:solidFill>
              </a:rPr>
              <a:t>veřejné volby</a:t>
            </a:r>
            <a:r>
              <a:rPr lang="cs-CZ" altLang="cs-CZ"/>
              <a:t> a podléhá </a:t>
            </a:r>
            <a:r>
              <a:rPr lang="cs-CZ" altLang="cs-CZ">
                <a:solidFill>
                  <a:srgbClr val="003399"/>
                </a:solidFill>
              </a:rPr>
              <a:t>veřejné kontrole</a:t>
            </a:r>
            <a:r>
              <a:rPr lang="cs-CZ" altLang="cs-CZ"/>
              <a:t>. A ještě dodatek: tenduje k </a:t>
            </a:r>
            <a:r>
              <a:rPr lang="cs-CZ" altLang="cs-CZ">
                <a:solidFill>
                  <a:srgbClr val="003399"/>
                </a:solidFill>
              </a:rPr>
              <a:t>neefektivnosti</a:t>
            </a:r>
            <a:r>
              <a:rPr lang="cs-CZ" altLang="cs-CZ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42804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Kontrola, kontrola ve veřejné správě a audit ve veřejné správě.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</a:t>
            </a:r>
            <a:r>
              <a:rPr lang="cs-CZ" dirty="0" smtClean="0"/>
              <a:t>je nedílnou součástí řídících a rozhodovacích procesu</a:t>
            </a:r>
          </a:p>
          <a:p>
            <a:r>
              <a:rPr lang="cs-CZ" dirty="0" smtClean="0"/>
              <a:t>Podává informaci o dosažení stanovených cílů. </a:t>
            </a:r>
          </a:p>
          <a:p>
            <a:r>
              <a:rPr lang="cs-CZ" dirty="0" smtClean="0"/>
              <a:t>Kontrola – podsystém řízení, který plní funkci zpětné vazby. Je nedílnou součástí procesu řízení, kdy mezi hlavní činnosti řízení se řadí plánování, organizování, personalistika, vedení a kontrola. </a:t>
            </a:r>
            <a:endParaRPr lang="cs-CZ" dirty="0"/>
          </a:p>
        </p:txBody>
      </p:sp>
      <p:sp>
        <p:nvSpPr>
          <p:cNvPr id="4" name="Vývojový diagram: spojnice 3"/>
          <p:cNvSpPr/>
          <p:nvPr/>
        </p:nvSpPr>
        <p:spPr>
          <a:xfrm>
            <a:off x="2909455" y="4285673"/>
            <a:ext cx="2262909" cy="177338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ývojový diagram: spojnice 4"/>
          <p:cNvSpPr/>
          <p:nvPr/>
        </p:nvSpPr>
        <p:spPr>
          <a:xfrm>
            <a:off x="4581537" y="4363099"/>
            <a:ext cx="2032000" cy="175491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288145" y="4756727"/>
            <a:ext cx="1033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Kontrola </a:t>
            </a:r>
          </a:p>
          <a:p>
            <a:r>
              <a:rPr lang="cs-CZ" dirty="0" smtClean="0"/>
              <a:t>ve VS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83687" y="4849198"/>
            <a:ext cx="83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Audit ve VS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0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versus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Externí audit ve veřejné správě (SAI – nejvyšší auditní instituce)</a:t>
            </a:r>
          </a:p>
          <a:p>
            <a:r>
              <a:rPr lang="cs-CZ" dirty="0" smtClean="0"/>
              <a:t>Interní audit ve veřejné správě (útvary interního auditu, které jsou zřizovány v rámci státních úřadů a institucí, zákon o interním auditu + mezinárodně uznávané standardy)</a:t>
            </a:r>
          </a:p>
          <a:p>
            <a:r>
              <a:rPr lang="cs-CZ" dirty="0" smtClean="0"/>
              <a:t>Vnitřní kontrola</a:t>
            </a:r>
          </a:p>
          <a:p>
            <a:r>
              <a:rPr lang="cs-CZ" dirty="0" smtClean="0"/>
              <a:t>Vnější</a:t>
            </a:r>
            <a:r>
              <a:rPr lang="cs-CZ" dirty="0" smtClean="0"/>
              <a:t> </a:t>
            </a:r>
            <a:r>
              <a:rPr lang="cs-CZ" dirty="0" smtClean="0"/>
              <a:t>kontrola </a:t>
            </a:r>
          </a:p>
          <a:p>
            <a:endParaRPr lang="cs-CZ" dirty="0"/>
          </a:p>
          <a:p>
            <a:r>
              <a:rPr lang="cs-CZ" dirty="0" smtClean="0"/>
              <a:t>„Audit je přirozenou součástí správy veřejných financí, protože hospodaření s veřejnými prostředky je hospodaření s veřejnými zdroji. Je nezbytnou součástí systému řízení, jehož cílem je odhalovat odchylky od přijatých norem a porušení principů legality, efektivnosti a hospodárnosti finančního řízení dostatečně včas, aby bylo možné v jednotlivých případech přijmout nápravná opatření, vyvodit odpovědnost příslušných stran, vymáhat náhradu škod či přijmout preventivní opatření, která by zabránila opakování takových porušení či by je alespoň ztěžovala.“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86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kontroly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(příklad audit hospodaření obce)</a:t>
            </a:r>
          </a:p>
          <a:p>
            <a:r>
              <a:rPr lang="cs-CZ" dirty="0" smtClean="0"/>
              <a:t>Regulační (vnitřní kontrola vynakládání získaných dotačních prostředků obcí..)</a:t>
            </a:r>
          </a:p>
          <a:p>
            <a:r>
              <a:rPr lang="cs-CZ" dirty="0" smtClean="0"/>
              <a:t>Institucionální (NKÚ, ČOI, ČŠI…)</a:t>
            </a:r>
          </a:p>
          <a:p>
            <a:r>
              <a:rPr lang="cs-CZ" dirty="0" smtClean="0"/>
              <a:t>Represivní – vyvození represivních důsledků </a:t>
            </a:r>
          </a:p>
          <a:p>
            <a:r>
              <a:rPr lang="cs-CZ" dirty="0" smtClean="0"/>
              <a:t>Motivační a </a:t>
            </a:r>
          </a:p>
          <a:p>
            <a:r>
              <a:rPr lang="cs-CZ" dirty="0" smtClean="0"/>
              <a:t>Výchovné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1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6104F4-6D91-4EE9-837E-0CCBAFDA8FE2}" type="slidenum">
              <a:rPr lang="cs-CZ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sp>
        <p:nvSpPr>
          <p:cNvPr id="285698" name="Rectangle 2"/>
          <p:cNvSpPr>
            <a:spLocks noChangeArrowheads="1"/>
          </p:cNvSpPr>
          <p:nvPr>
            <p:ph type="title"/>
          </p:nvPr>
        </p:nvSpPr>
        <p:spPr>
          <a:xfrm>
            <a:off x="1981200" y="304801"/>
            <a:ext cx="8229600" cy="969963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cs-CZ" altLang="cs-CZ" sz="2900" b="1">
                <a:latin typeface="Arial" panose="020B0604020202020204" pitchFamily="34" charset="0"/>
              </a:rPr>
              <a:t>Pojetí a druhy kontrol</a:t>
            </a:r>
            <a:r>
              <a:rPr lang="cs-CZ" altLang="cs-CZ" smtClean="0"/>
              <a:t> </a:t>
            </a:r>
            <a:r>
              <a:rPr lang="cs-CZ" altLang="cs-CZ" sz="2900" b="1">
                <a:latin typeface="Arial" panose="020B0604020202020204" pitchFamily="34" charset="0"/>
              </a:rPr>
              <a:t>II.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19200"/>
            <a:ext cx="8534400" cy="5029200"/>
          </a:xfrm>
        </p:spPr>
        <p:txBody>
          <a:bodyPr/>
          <a:lstStyle/>
          <a:p>
            <a:pPr marL="482600" indent="-288925">
              <a:buNone/>
            </a:pPr>
            <a:r>
              <a:rPr lang="cs-CZ" altLang="cs-CZ" sz="2400">
                <a:solidFill>
                  <a:srgbClr val="FF0000"/>
                </a:solidFill>
              </a:rPr>
              <a:t>1. Informační pojetí </a:t>
            </a:r>
            <a:br>
              <a:rPr lang="cs-CZ" altLang="cs-CZ" sz="2400">
                <a:solidFill>
                  <a:srgbClr val="FF0000"/>
                </a:solidFill>
              </a:rPr>
            </a:br>
            <a:r>
              <a:rPr lang="cs-CZ" altLang="cs-CZ" sz="2400" b="1" i="1">
                <a:cs typeface="Times New Roman" panose="02020603050405020304" pitchFamily="18" charset="0"/>
              </a:rPr>
              <a:t>(nap</a:t>
            </a:r>
            <a:r>
              <a:rPr lang="cs-CZ" altLang="cs-CZ" sz="2400" b="1" i="1"/>
              <a:t>ř</a:t>
            </a:r>
            <a:r>
              <a:rPr lang="cs-CZ" altLang="cs-CZ" sz="2400" b="1" i="1">
                <a:cs typeface="Times New Roman" panose="02020603050405020304" pitchFamily="18" charset="0"/>
              </a:rPr>
              <a:t>íklad audit hospoda</a:t>
            </a:r>
            <a:r>
              <a:rPr lang="cs-CZ" altLang="cs-CZ" sz="2400" b="1" i="1"/>
              <a:t>ř</a:t>
            </a:r>
            <a:r>
              <a:rPr lang="cs-CZ" altLang="cs-CZ" sz="2400" b="1" i="1">
                <a:cs typeface="Times New Roman" panose="02020603050405020304" pitchFamily="18" charset="0"/>
              </a:rPr>
              <a:t>ení vybrané organizace)</a:t>
            </a:r>
            <a:endParaRPr lang="cs-CZ" altLang="cs-CZ" sz="2400" b="1" i="1"/>
          </a:p>
          <a:p>
            <a:pPr marL="482600" indent="-288925"/>
            <a:r>
              <a:rPr lang="cs-CZ" altLang="cs-CZ" sz="2400" b="1"/>
              <a:t>zjištění skutečnosti o kontrolovaném objektu,</a:t>
            </a:r>
          </a:p>
          <a:p>
            <a:pPr marL="482600" indent="-288925"/>
            <a:r>
              <a:rPr lang="cs-CZ" altLang="cs-CZ" sz="2400" b="1"/>
              <a:t>konfrontace skutečnosti s očekáváním,</a:t>
            </a:r>
          </a:p>
          <a:p>
            <a:pPr marL="482600" indent="-288925"/>
            <a:r>
              <a:rPr lang="cs-CZ" altLang="cs-CZ" sz="2400" b="1"/>
              <a:t>objevení odchylek a jejich zápis,</a:t>
            </a:r>
          </a:p>
          <a:p>
            <a:pPr marL="482600" indent="-288925">
              <a:buNone/>
            </a:pPr>
            <a:r>
              <a:rPr lang="cs-CZ" altLang="cs-CZ" sz="2400">
                <a:solidFill>
                  <a:srgbClr val="FF0000"/>
                </a:solidFill>
              </a:rPr>
              <a:t>2. Regulační pojetí</a:t>
            </a:r>
            <a:br>
              <a:rPr lang="cs-CZ" altLang="cs-CZ" sz="2400">
                <a:solidFill>
                  <a:srgbClr val="FF0000"/>
                </a:solidFill>
              </a:rPr>
            </a:br>
            <a:r>
              <a:rPr lang="cs-CZ" altLang="cs-CZ" sz="2400" b="1" i="1"/>
              <a:t>dtto jako informační pojetí plus</a:t>
            </a:r>
          </a:p>
          <a:p>
            <a:pPr marL="482600" indent="-288925"/>
            <a:r>
              <a:rPr lang="cs-CZ" altLang="cs-CZ" sz="2400" b="1"/>
              <a:t>odstranění nežádoucích odchylek (např. vnitřní kontrola vynakládaní získaných prostředků na investice, využití zákona o zadávání veřejných zakázek) - </a:t>
            </a:r>
            <a:r>
              <a:rPr lang="cs-CZ" altLang="cs-CZ" sz="2400">
                <a:solidFill>
                  <a:srgbClr val="003399"/>
                </a:solidFill>
              </a:rPr>
              <a:t>jde o kontrolu se zpětnou vazbou</a:t>
            </a:r>
            <a:r>
              <a:rPr lang="cs-CZ" altLang="cs-CZ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958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8" grpId="0"/>
      <p:bldP spid="2856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6D1044-F626-460A-86C8-AED7F1CEABC7}" type="slidenum">
              <a:rPr lang="cs-CZ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sp>
        <p:nvSpPr>
          <p:cNvPr id="287746" name="Rectangle 2"/>
          <p:cNvSpPr>
            <a:spLocks noChangeArrowheads="1"/>
          </p:cNvSpPr>
          <p:nvPr>
            <p:ph type="title"/>
          </p:nvPr>
        </p:nvSpPr>
        <p:spPr>
          <a:xfrm>
            <a:off x="1981200" y="609601"/>
            <a:ext cx="8229600" cy="665163"/>
          </a:xfrm>
          <a:noFill/>
        </p:spPr>
        <p:txBody>
          <a:bodyPr vert="horz" lIns="92075" tIns="46038" rIns="92075" bIns="46038" rtlCol="0" anchor="b">
            <a:normAutofit fontScale="90000"/>
          </a:bodyPr>
          <a:lstStyle/>
          <a:p>
            <a:pPr algn="ctr" eaLnBrk="1" hangingPunct="1"/>
            <a:r>
              <a:rPr lang="cs-CZ" altLang="cs-CZ" sz="2900" b="1">
                <a:latin typeface="Arial" panose="020B0604020202020204" pitchFamily="34" charset="0"/>
              </a:rPr>
              <a:t>Pojetí a druhy kontrol</a:t>
            </a:r>
            <a:r>
              <a:rPr lang="cs-CZ" altLang="cs-CZ" smtClean="0"/>
              <a:t> </a:t>
            </a:r>
            <a:r>
              <a:rPr lang="cs-CZ" altLang="cs-CZ" sz="2900" b="1">
                <a:latin typeface="Arial" panose="020B0604020202020204" pitchFamily="34" charset="0"/>
              </a:rPr>
              <a:t>III.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47776"/>
            <a:ext cx="8686800" cy="5153025"/>
          </a:xfrm>
        </p:spPr>
        <p:txBody>
          <a:bodyPr/>
          <a:lstStyle/>
          <a:p>
            <a:pPr marL="482600" indent="-288925" algn="just">
              <a:buNone/>
            </a:pPr>
            <a:r>
              <a:rPr lang="cs-CZ" altLang="cs-CZ" sz="2100">
                <a:solidFill>
                  <a:srgbClr val="FF0000"/>
                </a:solidFill>
              </a:rPr>
              <a:t>3. </a:t>
            </a:r>
            <a:r>
              <a:rPr lang="cs-CZ" altLang="cs-CZ" sz="2100">
                <a:solidFill>
                  <a:srgbClr val="FF0000"/>
                </a:solidFill>
                <a:cs typeface="Times New Roman" panose="02020603050405020304" pitchFamily="18" charset="0"/>
              </a:rPr>
              <a:t>Institucionální pojetí</a:t>
            </a:r>
            <a:r>
              <a:rPr lang="cs-CZ" altLang="cs-CZ" sz="2100">
                <a:cs typeface="Times New Roman" panose="02020603050405020304" pitchFamily="18" charset="0"/>
              </a:rPr>
              <a:t> </a:t>
            </a:r>
            <a:r>
              <a:rPr lang="cs-CZ" altLang="cs-CZ" sz="2100" b="1">
                <a:cs typeface="Times New Roman" panose="02020603050405020304" pitchFamily="18" charset="0"/>
              </a:rPr>
              <a:t>– dtto jako pojetí regula</a:t>
            </a:r>
            <a:r>
              <a:rPr lang="cs-CZ" altLang="cs-CZ" sz="2100" b="1"/>
              <a:t>č</a:t>
            </a:r>
            <a:r>
              <a:rPr lang="cs-CZ" altLang="cs-CZ" sz="2100" b="1">
                <a:cs typeface="Times New Roman" panose="02020603050405020304" pitchFamily="18" charset="0"/>
              </a:rPr>
              <a:t>ní, ale je popisováno ve vztahu k instituci, která kontrolu realizuje. Nap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íklad NKÚ, </a:t>
            </a:r>
            <a:r>
              <a:rPr lang="cs-CZ" altLang="cs-CZ" sz="2100" b="1"/>
              <a:t>Č</a:t>
            </a:r>
            <a:r>
              <a:rPr lang="cs-CZ" altLang="cs-CZ" sz="2100" b="1">
                <a:cs typeface="Times New Roman" panose="02020603050405020304" pitchFamily="18" charset="0"/>
              </a:rPr>
              <a:t>eská obchodní inspekce, Státní ú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ad pro jadernou bezpe</a:t>
            </a:r>
            <a:r>
              <a:rPr lang="cs-CZ" altLang="cs-CZ" sz="2100" b="1"/>
              <a:t>č</a:t>
            </a:r>
            <a:r>
              <a:rPr lang="cs-CZ" altLang="cs-CZ" sz="2100" b="1">
                <a:cs typeface="Times New Roman" panose="02020603050405020304" pitchFamily="18" charset="0"/>
              </a:rPr>
              <a:t>nost, Státní zastupitelství ve vztahu k v</a:t>
            </a:r>
            <a:r>
              <a:rPr lang="cs-CZ" altLang="cs-CZ" sz="2100" b="1"/>
              <a:t>ě</a:t>
            </a:r>
            <a:r>
              <a:rPr lang="cs-CZ" altLang="cs-CZ" sz="2100" b="1">
                <a:cs typeface="Times New Roman" panose="02020603050405020304" pitchFamily="18" charset="0"/>
              </a:rPr>
              <a:t>ze</a:t>
            </a:r>
            <a:r>
              <a:rPr lang="cs-CZ" altLang="cs-CZ" sz="2100" b="1"/>
              <a:t>ň</a:t>
            </a:r>
            <a:r>
              <a:rPr lang="cs-CZ" altLang="cs-CZ" sz="2100" b="1">
                <a:cs typeface="Times New Roman" panose="02020603050405020304" pitchFamily="18" charset="0"/>
              </a:rPr>
              <a:t>ství, Ve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ejný ochránce práv, n</a:t>
            </a:r>
            <a:r>
              <a:rPr lang="cs-CZ" altLang="cs-CZ" sz="2100" b="1"/>
              <a:t>ě</a:t>
            </a:r>
            <a:r>
              <a:rPr lang="cs-CZ" altLang="cs-CZ" sz="2100" b="1">
                <a:cs typeface="Times New Roman" panose="02020603050405020304" pitchFamily="18" charset="0"/>
              </a:rPr>
              <a:t>které nevládní neziskové organizace (p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edevším s posláním ochránce lidských práv), auditorské a ú</a:t>
            </a:r>
            <a:r>
              <a:rPr lang="cs-CZ" altLang="cs-CZ" sz="2100" b="1"/>
              <a:t>č</a:t>
            </a:r>
            <a:r>
              <a:rPr lang="cs-CZ" altLang="cs-CZ" sz="2100" b="1">
                <a:cs typeface="Times New Roman" panose="02020603050405020304" pitchFamily="18" charset="0"/>
              </a:rPr>
              <a:t>etní firmy, ale i kontroly finan</a:t>
            </a:r>
            <a:r>
              <a:rPr lang="cs-CZ" altLang="cs-CZ" sz="2100" b="1"/>
              <a:t>čn</a:t>
            </a:r>
            <a:r>
              <a:rPr lang="cs-CZ" altLang="cs-CZ" sz="2100" b="1">
                <a:cs typeface="Times New Roman" panose="02020603050405020304" pitchFamily="18" charset="0"/>
              </a:rPr>
              <a:t>ích ú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adů, </a:t>
            </a:r>
            <a:r>
              <a:rPr lang="cs-CZ" altLang="cs-CZ" sz="2100" b="1"/>
              <a:t>ž</a:t>
            </a:r>
            <a:r>
              <a:rPr lang="cs-CZ" altLang="cs-CZ" sz="2100" b="1">
                <a:cs typeface="Times New Roman" panose="02020603050405020304" pitchFamily="18" charset="0"/>
              </a:rPr>
              <a:t>ivnostenských ú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ad</a:t>
            </a:r>
            <a:r>
              <a:rPr lang="cs-CZ" altLang="cs-CZ" sz="2100" b="1"/>
              <a:t>ů</a:t>
            </a:r>
            <a:r>
              <a:rPr lang="cs-CZ" altLang="cs-CZ" sz="2100" b="1">
                <a:cs typeface="Times New Roman" panose="02020603050405020304" pitchFamily="18" charset="0"/>
              </a:rPr>
              <a:t> </a:t>
            </a:r>
            <a:r>
              <a:rPr lang="cs-CZ" altLang="cs-CZ" sz="2100" b="1"/>
              <a:t>č</a:t>
            </a:r>
            <a:r>
              <a:rPr lang="cs-CZ" altLang="cs-CZ" sz="2100" b="1">
                <a:cs typeface="Times New Roman" panose="02020603050405020304" pitchFamily="18" charset="0"/>
              </a:rPr>
              <a:t>i ú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ad</a:t>
            </a:r>
            <a:r>
              <a:rPr lang="cs-CZ" altLang="cs-CZ" sz="2100" b="1"/>
              <a:t>ů</a:t>
            </a:r>
            <a:r>
              <a:rPr lang="cs-CZ" altLang="cs-CZ" sz="2100" b="1">
                <a:cs typeface="Times New Roman" panose="02020603050405020304" pitchFamily="18" charset="0"/>
              </a:rPr>
              <a:t> práce, kontrola hygienika apod.  </a:t>
            </a:r>
          </a:p>
          <a:p>
            <a:pPr marL="482600" indent="-288925" algn="just">
              <a:buNone/>
            </a:pPr>
            <a:r>
              <a:rPr lang="cs-CZ" altLang="cs-CZ" sz="2100">
                <a:solidFill>
                  <a:srgbClr val="FF0000"/>
                </a:solidFill>
              </a:rPr>
              <a:t>4. </a:t>
            </a:r>
            <a:r>
              <a:rPr lang="cs-CZ" altLang="cs-CZ" sz="2100">
                <a:solidFill>
                  <a:srgbClr val="FF0000"/>
                </a:solidFill>
                <a:cs typeface="Times New Roman" panose="02020603050405020304" pitchFamily="18" charset="0"/>
              </a:rPr>
              <a:t>Represivní (nega</a:t>
            </a:r>
            <a:r>
              <a:rPr lang="cs-CZ" altLang="cs-CZ" sz="2100">
                <a:solidFill>
                  <a:srgbClr val="FF0000"/>
                </a:solidFill>
              </a:rPr>
              <a:t>č</a:t>
            </a:r>
            <a:r>
              <a:rPr lang="cs-CZ" altLang="cs-CZ" sz="2100">
                <a:solidFill>
                  <a:srgbClr val="FF0000"/>
                </a:solidFill>
                <a:cs typeface="Times New Roman" panose="02020603050405020304" pitchFamily="18" charset="0"/>
              </a:rPr>
              <a:t>ní) pojetí</a:t>
            </a:r>
            <a:r>
              <a:rPr lang="cs-CZ" altLang="cs-CZ" sz="2100" b="1">
                <a:cs typeface="Times New Roman" panose="02020603050405020304" pitchFamily="18" charset="0"/>
              </a:rPr>
              <a:t> – dtto jako pojetí regula</a:t>
            </a:r>
            <a:r>
              <a:rPr lang="cs-CZ" altLang="cs-CZ" sz="2100" b="1"/>
              <a:t>č</a:t>
            </a:r>
            <a:r>
              <a:rPr lang="cs-CZ" altLang="cs-CZ" sz="2100" b="1">
                <a:cs typeface="Times New Roman" panose="02020603050405020304" pitchFamily="18" charset="0"/>
              </a:rPr>
              <a:t>ní plus</a:t>
            </a:r>
            <a:r>
              <a:rPr lang="cs-CZ" altLang="cs-CZ" sz="2100" b="1"/>
              <a:t> </a:t>
            </a:r>
            <a:r>
              <a:rPr lang="cs-CZ" altLang="cs-CZ" sz="2100" b="1">
                <a:cs typeface="Times New Roman" panose="02020603050405020304" pitchFamily="18" charset="0"/>
              </a:rPr>
              <a:t>vyvození represivních d</a:t>
            </a:r>
            <a:r>
              <a:rPr lang="cs-CZ" altLang="cs-CZ" sz="2100" b="1"/>
              <a:t>ů</a:t>
            </a:r>
            <a:r>
              <a:rPr lang="cs-CZ" altLang="cs-CZ" sz="2100" b="1">
                <a:cs typeface="Times New Roman" panose="02020603050405020304" pitchFamily="18" charset="0"/>
              </a:rPr>
              <a:t>sledk</a:t>
            </a:r>
            <a:r>
              <a:rPr lang="cs-CZ" altLang="cs-CZ" sz="2100" b="1"/>
              <a:t>ů</a:t>
            </a:r>
            <a:r>
              <a:rPr lang="cs-CZ" altLang="cs-CZ" sz="2100" b="1">
                <a:cs typeface="Times New Roman" panose="02020603050405020304" pitchFamily="18" charset="0"/>
              </a:rPr>
              <a:t>. P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íkladn</a:t>
            </a:r>
            <a:r>
              <a:rPr lang="cs-CZ" altLang="cs-CZ" sz="2100" b="1"/>
              <a:t>ě</a:t>
            </a:r>
            <a:r>
              <a:rPr lang="cs-CZ" altLang="cs-CZ" sz="2100" b="1">
                <a:cs typeface="Times New Roman" panose="02020603050405020304" pitchFamily="18" charset="0"/>
              </a:rPr>
              <a:t> d</a:t>
            </a:r>
            <a:r>
              <a:rPr lang="cs-CZ" altLang="cs-CZ" sz="2100" b="1"/>
              <a:t>ů</a:t>
            </a:r>
            <a:r>
              <a:rPr lang="cs-CZ" altLang="cs-CZ" sz="2100" b="1">
                <a:cs typeface="Times New Roman" panose="02020603050405020304" pitchFamily="18" charset="0"/>
              </a:rPr>
              <a:t>sledky kontrol vyu</a:t>
            </a:r>
            <a:r>
              <a:rPr lang="cs-CZ" altLang="cs-CZ" sz="2100" b="1"/>
              <a:t>ž</a:t>
            </a:r>
            <a:r>
              <a:rPr lang="cs-CZ" altLang="cs-CZ" sz="2100" b="1">
                <a:cs typeface="Times New Roman" panose="02020603050405020304" pitchFamily="18" charset="0"/>
              </a:rPr>
              <a:t>ívání zákona o zadávání v</a:t>
            </a:r>
            <a:r>
              <a:rPr lang="cs-CZ" altLang="cs-CZ" sz="2100" b="1"/>
              <a:t>eř</a:t>
            </a:r>
            <a:r>
              <a:rPr lang="cs-CZ" altLang="cs-CZ" sz="2100" b="1">
                <a:cs typeface="Times New Roman" panose="02020603050405020304" pitchFamily="18" charset="0"/>
              </a:rPr>
              <a:t>ejných zakázek a následné odvolání a p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ípadné ob</a:t>
            </a:r>
            <a:r>
              <a:rPr lang="cs-CZ" altLang="cs-CZ" sz="2100" b="1"/>
              <a:t>ž</a:t>
            </a:r>
            <a:r>
              <a:rPr lang="cs-CZ" altLang="cs-CZ" sz="2100" b="1">
                <a:cs typeface="Times New Roman" panose="02020603050405020304" pitchFamily="18" charset="0"/>
              </a:rPr>
              <a:t>alování managementu. Vychází se z p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edpokladu, </a:t>
            </a:r>
            <a:r>
              <a:rPr lang="cs-CZ" altLang="cs-CZ" sz="2100" b="1"/>
              <a:t>ž</a:t>
            </a:r>
            <a:r>
              <a:rPr lang="cs-CZ" altLang="cs-CZ" sz="2100" b="1">
                <a:cs typeface="Times New Roman" panose="02020603050405020304" pitchFamily="18" charset="0"/>
              </a:rPr>
              <a:t>e rozhodnutí (normy, plány, p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íkazy apod.) jsou správné. Odchylky od nich jsou proto ne</a:t>
            </a:r>
            <a:r>
              <a:rPr lang="cs-CZ" altLang="cs-CZ" sz="2100" b="1"/>
              <a:t>ž</a:t>
            </a:r>
            <a:r>
              <a:rPr lang="cs-CZ" altLang="cs-CZ" sz="2100" b="1">
                <a:cs typeface="Times New Roman" panose="02020603050405020304" pitchFamily="18" charset="0"/>
              </a:rPr>
              <a:t>ádoucí, je zapot</a:t>
            </a:r>
            <a:r>
              <a:rPr lang="cs-CZ" altLang="cs-CZ" sz="2100" b="1"/>
              <a:t>ř</a:t>
            </a:r>
            <a:r>
              <a:rPr lang="cs-CZ" altLang="cs-CZ" sz="2100" b="1">
                <a:cs typeface="Times New Roman" panose="02020603050405020304" pitchFamily="18" charset="0"/>
              </a:rPr>
              <a:t>ebí je odstranit a současn</a:t>
            </a:r>
            <a:r>
              <a:rPr lang="cs-CZ" altLang="cs-CZ" sz="2100" b="1"/>
              <a:t>ě</a:t>
            </a:r>
            <a:r>
              <a:rPr lang="cs-CZ" altLang="cs-CZ" sz="2100" b="1">
                <a:cs typeface="Times New Roman" panose="02020603050405020304" pitchFamily="18" charset="0"/>
              </a:rPr>
              <a:t> vyvodit d</a:t>
            </a:r>
            <a:r>
              <a:rPr lang="cs-CZ" altLang="cs-CZ" sz="2100" b="1"/>
              <a:t>ů</a:t>
            </a:r>
            <a:r>
              <a:rPr lang="cs-CZ" altLang="cs-CZ" sz="2100" b="1">
                <a:cs typeface="Times New Roman" panose="02020603050405020304" pitchFamily="18" charset="0"/>
              </a:rPr>
              <a:t>sledky za jejich vznik.</a:t>
            </a:r>
          </a:p>
        </p:txBody>
      </p:sp>
    </p:spTree>
    <p:extLst>
      <p:ext uri="{BB962C8B-B14F-4D97-AF65-F5344CB8AC3E}">
        <p14:creationId xmlns:p14="http://schemas.microsoft.com/office/powerpoint/2010/main" val="110408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6" grpId="0"/>
      <p:bldP spid="287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24EBF4-DC3D-470E-A058-B92B984424D9}" type="slidenum">
              <a:rPr lang="cs-CZ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sp>
        <p:nvSpPr>
          <p:cNvPr id="289794" name="Rectangle 2"/>
          <p:cNvSpPr>
            <a:spLocks noChangeArrowheads="1"/>
          </p:cNvSpPr>
          <p:nvPr>
            <p:ph type="title"/>
          </p:nvPr>
        </p:nvSpPr>
        <p:spPr>
          <a:xfrm>
            <a:off x="1981200" y="609601"/>
            <a:ext cx="8229600" cy="665163"/>
          </a:xfrm>
          <a:noFill/>
        </p:spPr>
        <p:txBody>
          <a:bodyPr vert="horz" lIns="92075" tIns="46038" rIns="92075" bIns="46038" rtlCol="0" anchor="b">
            <a:normAutofit fontScale="90000"/>
          </a:bodyPr>
          <a:lstStyle/>
          <a:p>
            <a:pPr algn="ctr" eaLnBrk="1" hangingPunct="1"/>
            <a:r>
              <a:rPr lang="cs-CZ" altLang="cs-CZ" sz="2900" b="1">
                <a:latin typeface="Arial" panose="020B0604020202020204" pitchFamily="34" charset="0"/>
              </a:rPr>
              <a:t>Pojetí a druhy kontrol</a:t>
            </a:r>
            <a:r>
              <a:rPr lang="cs-CZ" altLang="cs-CZ" smtClean="0"/>
              <a:t> </a:t>
            </a:r>
            <a:r>
              <a:rPr lang="cs-CZ" altLang="cs-CZ" sz="2900" b="1">
                <a:latin typeface="Arial" panose="020B0604020202020204" pitchFamily="34" charset="0"/>
              </a:rPr>
              <a:t>IV.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447800"/>
            <a:ext cx="8915400" cy="4953000"/>
          </a:xfrm>
        </p:spPr>
        <p:txBody>
          <a:bodyPr/>
          <a:lstStyle/>
          <a:p>
            <a:pPr marL="482600" indent="-288925" algn="just">
              <a:buNone/>
            </a:pPr>
            <a:r>
              <a:rPr lang="cs-CZ" altLang="cs-CZ" sz="1900">
                <a:solidFill>
                  <a:srgbClr val="FF0000"/>
                </a:solidFill>
              </a:rPr>
              <a:t>5. </a:t>
            </a:r>
            <a:r>
              <a:rPr lang="cs-CZ" altLang="cs-CZ" sz="2200">
                <a:solidFill>
                  <a:srgbClr val="FF0000"/>
                </a:solidFill>
                <a:cs typeface="Times New Roman" panose="02020603050405020304" pitchFamily="18" charset="0"/>
              </a:rPr>
              <a:t>Motiva</a:t>
            </a:r>
            <a:r>
              <a:rPr lang="cs-CZ" altLang="cs-CZ" sz="2200">
                <a:solidFill>
                  <a:srgbClr val="FF0000"/>
                </a:solidFill>
              </a:rPr>
              <a:t>č</a:t>
            </a:r>
            <a:r>
              <a:rPr lang="cs-CZ" altLang="cs-CZ" sz="2200">
                <a:solidFill>
                  <a:srgbClr val="FF0000"/>
                </a:solidFill>
                <a:cs typeface="Times New Roman" panose="02020603050405020304" pitchFamily="18" charset="0"/>
              </a:rPr>
              <a:t>ní pojetí</a:t>
            </a:r>
            <a:r>
              <a:rPr lang="cs-CZ" altLang="cs-CZ" sz="2200">
                <a:cs typeface="Times New Roman" panose="02020603050405020304" pitchFamily="18" charset="0"/>
              </a:rPr>
              <a:t> </a:t>
            </a:r>
            <a:r>
              <a:rPr lang="cs-CZ" altLang="cs-CZ" sz="2200" b="1">
                <a:cs typeface="Times New Roman" panose="02020603050405020304" pitchFamily="18" charset="0"/>
              </a:rPr>
              <a:t>– dtto jako regula</a:t>
            </a:r>
            <a:r>
              <a:rPr lang="cs-CZ" altLang="cs-CZ" sz="2200" b="1"/>
              <a:t>č</a:t>
            </a:r>
            <a:r>
              <a:rPr lang="cs-CZ" altLang="cs-CZ" sz="2200" b="1">
                <a:cs typeface="Times New Roman" panose="02020603050405020304" pitchFamily="18" charset="0"/>
              </a:rPr>
              <a:t>ní a opak nega</a:t>
            </a:r>
            <a:r>
              <a:rPr lang="cs-CZ" altLang="cs-CZ" sz="2200" b="1"/>
              <a:t>č</a:t>
            </a:r>
            <a:r>
              <a:rPr lang="cs-CZ" altLang="cs-CZ" sz="2200" b="1">
                <a:cs typeface="Times New Roman" panose="02020603050405020304" pitchFamily="18" charset="0"/>
              </a:rPr>
              <a:t>ního pojetí. Vychází z principu, </a:t>
            </a:r>
            <a:r>
              <a:rPr lang="cs-CZ" altLang="cs-CZ" sz="2200" b="1"/>
              <a:t>ž</a:t>
            </a:r>
            <a:r>
              <a:rPr lang="cs-CZ" altLang="cs-CZ" sz="2200" b="1">
                <a:cs typeface="Times New Roman" panose="02020603050405020304" pitchFamily="18" charset="0"/>
              </a:rPr>
              <a:t>e kontrola má nejenom postihovat viníky nepln</a:t>
            </a:r>
            <a:r>
              <a:rPr lang="cs-CZ" altLang="cs-CZ" sz="2200" b="1"/>
              <a:t>ě</a:t>
            </a:r>
            <a:r>
              <a:rPr lang="cs-CZ" altLang="cs-CZ" sz="2200" b="1">
                <a:cs typeface="Times New Roman" panose="02020603050405020304" pitchFamily="18" charset="0"/>
              </a:rPr>
              <a:t>ní norem, ale také a p</a:t>
            </a:r>
            <a:r>
              <a:rPr lang="cs-CZ" altLang="cs-CZ" sz="2200" b="1"/>
              <a:t>ř</a:t>
            </a:r>
            <a:r>
              <a:rPr lang="cs-CZ" altLang="cs-CZ" sz="2200" b="1">
                <a:cs typeface="Times New Roman" panose="02020603050405020304" pitchFamily="18" charset="0"/>
              </a:rPr>
              <a:t>edevším, zhodnotit dob</a:t>
            </a:r>
            <a:r>
              <a:rPr lang="cs-CZ" altLang="cs-CZ" sz="2200" b="1"/>
              <a:t>ře</a:t>
            </a:r>
            <a:r>
              <a:rPr lang="cs-CZ" altLang="cs-CZ" sz="2200" b="1">
                <a:cs typeface="Times New Roman" panose="02020603050405020304" pitchFamily="18" charset="0"/>
              </a:rPr>
              <a:t> vykonanou práci, dobrý výkon sv</a:t>
            </a:r>
            <a:r>
              <a:rPr lang="cs-CZ" altLang="cs-CZ" sz="2200" b="1"/>
              <a:t>ěř</a:t>
            </a:r>
            <a:r>
              <a:rPr lang="cs-CZ" altLang="cs-CZ" sz="2200" b="1">
                <a:cs typeface="Times New Roman" panose="02020603050405020304" pitchFamily="18" charset="0"/>
              </a:rPr>
              <a:t>ené funkce a tím pozitivn</a:t>
            </a:r>
            <a:r>
              <a:rPr lang="cs-CZ" altLang="cs-CZ" sz="2200" b="1"/>
              <a:t>ě</a:t>
            </a:r>
            <a:r>
              <a:rPr lang="cs-CZ" altLang="cs-CZ" sz="2200" b="1">
                <a:cs typeface="Times New Roman" panose="02020603050405020304" pitchFamily="18" charset="0"/>
              </a:rPr>
              <a:t> motivovat pracovníky, aby permanentn</a:t>
            </a:r>
            <a:r>
              <a:rPr lang="cs-CZ" altLang="cs-CZ" sz="2200" b="1"/>
              <a:t>ě</a:t>
            </a:r>
            <a:r>
              <a:rPr lang="cs-CZ" altLang="cs-CZ" sz="2200" b="1">
                <a:cs typeface="Times New Roman" panose="02020603050405020304" pitchFamily="18" charset="0"/>
              </a:rPr>
              <a:t> zvyšovali jak kvalitu, tak efektivnost výkonu funkce.</a:t>
            </a:r>
            <a:r>
              <a:rPr lang="cs-CZ" altLang="cs-CZ" sz="2200">
                <a:cs typeface="Times New Roman" panose="02020603050405020304" pitchFamily="18" charset="0"/>
              </a:rPr>
              <a:t> </a:t>
            </a:r>
            <a:endParaRPr lang="cs-CZ" altLang="cs-CZ" sz="2200" b="1">
              <a:cs typeface="Times New Roman" panose="02020603050405020304" pitchFamily="18" charset="0"/>
            </a:endParaRPr>
          </a:p>
          <a:p>
            <a:pPr marL="482600" indent="-288925" algn="just">
              <a:buNone/>
            </a:pPr>
            <a:r>
              <a:rPr lang="cs-CZ" altLang="cs-CZ" sz="2200">
                <a:solidFill>
                  <a:srgbClr val="FF0000"/>
                </a:solidFill>
              </a:rPr>
              <a:t>6. </a:t>
            </a:r>
            <a:r>
              <a:rPr lang="cs-CZ" altLang="cs-CZ" sz="2200">
                <a:solidFill>
                  <a:srgbClr val="FF0000"/>
                </a:solidFill>
                <a:cs typeface="Times New Roman" panose="02020603050405020304" pitchFamily="18" charset="0"/>
              </a:rPr>
              <a:t>Výchovné pojetí</a:t>
            </a:r>
            <a:r>
              <a:rPr lang="cs-CZ" altLang="cs-CZ" sz="2200">
                <a:cs typeface="Times New Roman" panose="02020603050405020304" pitchFamily="18" charset="0"/>
              </a:rPr>
              <a:t> – </a:t>
            </a:r>
            <a:r>
              <a:rPr lang="cs-CZ" altLang="cs-CZ" sz="2200" b="1">
                <a:cs typeface="Times New Roman" panose="02020603050405020304" pitchFamily="18" charset="0"/>
              </a:rPr>
              <a:t>spo</a:t>
            </a:r>
            <a:r>
              <a:rPr lang="cs-CZ" altLang="cs-CZ" sz="2200" b="1"/>
              <a:t>čí</a:t>
            </a:r>
            <a:r>
              <a:rPr lang="cs-CZ" altLang="cs-CZ" sz="2200" b="1">
                <a:cs typeface="Times New Roman" panose="02020603050405020304" pitchFamily="18" charset="0"/>
              </a:rPr>
              <a:t>vá v tom, </a:t>
            </a:r>
            <a:r>
              <a:rPr lang="cs-CZ" altLang="cs-CZ" sz="2200" b="1"/>
              <a:t>ž</a:t>
            </a:r>
            <a:r>
              <a:rPr lang="cs-CZ" altLang="cs-CZ" sz="2200" b="1">
                <a:cs typeface="Times New Roman" panose="02020603050405020304" pitchFamily="18" charset="0"/>
              </a:rPr>
              <a:t>e subjekt kontroly p</a:t>
            </a:r>
            <a:r>
              <a:rPr lang="cs-CZ" altLang="cs-CZ" sz="2200" b="1"/>
              <a:t>ů</a:t>
            </a:r>
            <a:r>
              <a:rPr lang="cs-CZ" altLang="cs-CZ" sz="2200" b="1">
                <a:cs typeface="Times New Roman" panose="02020603050405020304" pitchFamily="18" charset="0"/>
              </a:rPr>
              <a:t>sobí na kontrolovaný objekt jako výchovný </a:t>
            </a:r>
            <a:r>
              <a:rPr lang="cs-CZ" altLang="cs-CZ" sz="2200" b="1"/>
              <a:t>č</a:t>
            </a:r>
            <a:r>
              <a:rPr lang="cs-CZ" altLang="cs-CZ" sz="2200" b="1">
                <a:cs typeface="Times New Roman" panose="02020603050405020304" pitchFamily="18" charset="0"/>
              </a:rPr>
              <a:t>initel a ve smyslu právních norem vychovává k p</a:t>
            </a:r>
            <a:r>
              <a:rPr lang="cs-CZ" altLang="cs-CZ" sz="2200" b="1"/>
              <a:t>ř</a:t>
            </a:r>
            <a:r>
              <a:rPr lang="cs-CZ" altLang="cs-CZ" sz="2200" b="1">
                <a:cs typeface="Times New Roman" panose="02020603050405020304" pitchFamily="18" charset="0"/>
              </a:rPr>
              <a:t>esnosti, </a:t>
            </a:r>
            <a:r>
              <a:rPr lang="cs-CZ" altLang="cs-CZ" sz="2200" b="1"/>
              <a:t>č</a:t>
            </a:r>
            <a:r>
              <a:rPr lang="cs-CZ" altLang="cs-CZ" sz="2200" b="1">
                <a:cs typeface="Times New Roman" panose="02020603050405020304" pitchFamily="18" charset="0"/>
              </a:rPr>
              <a:t>estnosti a odpov</a:t>
            </a:r>
            <a:r>
              <a:rPr lang="cs-CZ" altLang="cs-CZ" sz="2200" b="1"/>
              <a:t>ě</a:t>
            </a:r>
            <a:r>
              <a:rPr lang="cs-CZ" altLang="cs-CZ" sz="2200" b="1">
                <a:cs typeface="Times New Roman" panose="02020603050405020304" pitchFamily="18" charset="0"/>
              </a:rPr>
              <a:t>dnosti p</a:t>
            </a:r>
            <a:r>
              <a:rPr lang="cs-CZ" altLang="cs-CZ" sz="2200" b="1"/>
              <a:t>ř</a:t>
            </a:r>
            <a:r>
              <a:rPr lang="cs-CZ" altLang="cs-CZ" sz="2200" b="1">
                <a:cs typeface="Times New Roman" panose="02020603050405020304" pitchFamily="18" charset="0"/>
              </a:rPr>
              <a:t>i výkonu práce. Svým zp</a:t>
            </a:r>
            <a:r>
              <a:rPr lang="cs-CZ" altLang="cs-CZ" sz="2200" b="1"/>
              <a:t>ů</a:t>
            </a:r>
            <a:r>
              <a:rPr lang="cs-CZ" altLang="cs-CZ" sz="2200" b="1">
                <a:cs typeface="Times New Roman" panose="02020603050405020304" pitchFamily="18" charset="0"/>
              </a:rPr>
              <a:t>sobem se jedná i o výchovu proti korupci. Toto pojetí kontroly spo</a:t>
            </a:r>
            <a:r>
              <a:rPr lang="cs-CZ" altLang="cs-CZ" sz="2200" b="1"/>
              <a:t>čív</a:t>
            </a:r>
            <a:r>
              <a:rPr lang="cs-CZ" altLang="cs-CZ" sz="2200" b="1">
                <a:cs typeface="Times New Roman" panose="02020603050405020304" pitchFamily="18" charset="0"/>
              </a:rPr>
              <a:t>á v tom, </a:t>
            </a:r>
            <a:r>
              <a:rPr lang="cs-CZ" altLang="cs-CZ" sz="2200" b="1"/>
              <a:t>ž</a:t>
            </a:r>
            <a:r>
              <a:rPr lang="cs-CZ" altLang="cs-CZ" sz="2200" b="1">
                <a:cs typeface="Times New Roman" panose="02020603050405020304" pitchFamily="18" charset="0"/>
              </a:rPr>
              <a:t>e se musí sou</a:t>
            </a:r>
            <a:r>
              <a:rPr lang="cs-CZ" altLang="cs-CZ" sz="2200" b="1"/>
              <a:t>č</a:t>
            </a:r>
            <a:r>
              <a:rPr lang="cs-CZ" altLang="cs-CZ" sz="2200" b="1">
                <a:cs typeface="Times New Roman" panose="02020603050405020304" pitchFamily="18" charset="0"/>
              </a:rPr>
              <a:t>asn</a:t>
            </a:r>
            <a:r>
              <a:rPr lang="cs-CZ" altLang="cs-CZ" sz="2200" b="1"/>
              <a:t>ě</a:t>
            </a:r>
            <a:r>
              <a:rPr lang="cs-CZ" altLang="cs-CZ" sz="2200" b="1">
                <a:cs typeface="Times New Roman" panose="02020603050405020304" pitchFamily="18" charset="0"/>
              </a:rPr>
              <a:t> zabezpe</a:t>
            </a:r>
            <a:r>
              <a:rPr lang="cs-CZ" altLang="cs-CZ" sz="2200" b="1"/>
              <a:t>č</a:t>
            </a:r>
            <a:r>
              <a:rPr lang="cs-CZ" altLang="cs-CZ" sz="2200" b="1">
                <a:cs typeface="Times New Roman" panose="02020603050405020304" pitchFamily="18" charset="0"/>
              </a:rPr>
              <a:t>ovat metodické usm</a:t>
            </a:r>
            <a:r>
              <a:rPr lang="cs-CZ" altLang="cs-CZ" sz="2200" b="1"/>
              <a:t>ě</a:t>
            </a:r>
            <a:r>
              <a:rPr lang="cs-CZ" altLang="cs-CZ" sz="2200" b="1">
                <a:cs typeface="Times New Roman" panose="02020603050405020304" pitchFamily="18" charset="0"/>
              </a:rPr>
              <a:t>r</a:t>
            </a:r>
            <a:r>
              <a:rPr lang="cs-CZ" altLang="cs-CZ" sz="2200" b="1"/>
              <a:t>ň</a:t>
            </a:r>
            <a:r>
              <a:rPr lang="cs-CZ" altLang="cs-CZ" sz="2200" b="1">
                <a:cs typeface="Times New Roman" panose="02020603050405020304" pitchFamily="18" charset="0"/>
              </a:rPr>
              <a:t>ování kontrolovaného objektu, co</a:t>
            </a:r>
            <a:r>
              <a:rPr lang="cs-CZ" altLang="cs-CZ" sz="2200" b="1"/>
              <a:t>ž</a:t>
            </a:r>
            <a:r>
              <a:rPr lang="cs-CZ" altLang="cs-CZ" sz="2200" b="1">
                <a:cs typeface="Times New Roman" panose="02020603050405020304" pitchFamily="18" charset="0"/>
              </a:rPr>
              <a:t> znamená poskytování konkrétní metodické pomoci podle mno</a:t>
            </a:r>
            <a:r>
              <a:rPr lang="cs-CZ" altLang="cs-CZ" sz="2200" b="1"/>
              <a:t>ž</a:t>
            </a:r>
            <a:r>
              <a:rPr lang="cs-CZ" altLang="cs-CZ" sz="2200" b="1">
                <a:cs typeface="Times New Roman" panose="02020603050405020304" pitchFamily="18" charset="0"/>
              </a:rPr>
              <a:t>ností a pot</a:t>
            </a:r>
            <a:r>
              <a:rPr lang="cs-CZ" altLang="cs-CZ" sz="2200" b="1"/>
              <a:t>ř</a:t>
            </a:r>
            <a:r>
              <a:rPr lang="cs-CZ" altLang="cs-CZ" sz="2200" b="1">
                <a:cs typeface="Times New Roman" panose="02020603050405020304" pitchFamily="18" charset="0"/>
              </a:rPr>
              <a:t>eb kontrolního subjektu. </a:t>
            </a:r>
          </a:p>
        </p:txBody>
      </p:sp>
    </p:spTree>
    <p:extLst>
      <p:ext uri="{BB962C8B-B14F-4D97-AF65-F5344CB8AC3E}">
        <p14:creationId xmlns:p14="http://schemas.microsoft.com/office/powerpoint/2010/main" val="146453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4" grpId="0"/>
      <p:bldP spid="2897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přednášek a seminářů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ve veřejném sektoru – </a:t>
            </a:r>
            <a:r>
              <a:rPr lang="cs-CZ" dirty="0" err="1" smtClean="0"/>
              <a:t>Šelešovský</a:t>
            </a:r>
            <a:r>
              <a:rPr lang="cs-CZ" dirty="0" smtClean="0"/>
              <a:t>, Hrůza, Zatloukal</a:t>
            </a:r>
          </a:p>
          <a:p>
            <a:r>
              <a:rPr lang="cs-CZ" dirty="0" smtClean="0"/>
              <a:t>Veřejné zakázky (externí poskytování veřejných služeb) – Páleníková, Páleník</a:t>
            </a:r>
          </a:p>
          <a:p>
            <a:r>
              <a:rPr lang="cs-CZ" dirty="0" smtClean="0"/>
              <a:t>Auditing ve veřejném sektoru - Kvapilová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599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A35FCC-7DC6-4136-BE84-B60F4E16734F}" type="slidenum">
              <a:rPr lang="cs-CZ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sp>
        <p:nvSpPr>
          <p:cNvPr id="291842" name="Rectangle 2"/>
          <p:cNvSpPr>
            <a:spLocks noChangeArrowheads="1"/>
          </p:cNvSpPr>
          <p:nvPr>
            <p:ph type="title"/>
          </p:nvPr>
        </p:nvSpPr>
        <p:spPr>
          <a:xfrm>
            <a:off x="1981200" y="609601"/>
            <a:ext cx="8229600" cy="665163"/>
          </a:xfrm>
          <a:noFill/>
        </p:spPr>
        <p:txBody>
          <a:bodyPr vert="horz" lIns="92075" tIns="46038" rIns="92075" bIns="46038" rtlCol="0" anchor="b">
            <a:normAutofit fontScale="90000"/>
          </a:bodyPr>
          <a:lstStyle/>
          <a:p>
            <a:pPr algn="ctr" eaLnBrk="1" hangingPunct="1"/>
            <a:r>
              <a:rPr lang="cs-CZ" altLang="cs-CZ" sz="2900" b="1">
                <a:latin typeface="Arial" panose="020B0604020202020204" pitchFamily="34" charset="0"/>
              </a:rPr>
              <a:t>Pojetí a druhy kontrol</a:t>
            </a:r>
            <a:r>
              <a:rPr lang="cs-CZ" altLang="cs-CZ" smtClean="0"/>
              <a:t> </a:t>
            </a:r>
            <a:r>
              <a:rPr lang="cs-CZ" altLang="cs-CZ" sz="2900" b="1">
                <a:latin typeface="Arial" panose="020B0604020202020204" pitchFamily="34" charset="0"/>
              </a:rPr>
              <a:t>V.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76400"/>
            <a:ext cx="8763000" cy="4343400"/>
          </a:xfrm>
        </p:spPr>
        <p:txBody>
          <a:bodyPr/>
          <a:lstStyle/>
          <a:p>
            <a:pPr marL="193675" indent="0">
              <a:buNone/>
            </a:pPr>
            <a:r>
              <a:rPr lang="cs-CZ" altLang="cs-CZ" sz="3600" b="1">
                <a:cs typeface="Times New Roman" panose="02020603050405020304" pitchFamily="18" charset="0"/>
              </a:rPr>
              <a:t>U všech </a:t>
            </a:r>
            <a:r>
              <a:rPr lang="cs-CZ" altLang="cs-CZ" sz="3600" b="1"/>
              <a:t>šesti </a:t>
            </a:r>
            <a:r>
              <a:rPr lang="cs-CZ" altLang="cs-CZ" sz="3600" b="1">
                <a:cs typeface="Times New Roman" panose="02020603050405020304" pitchFamily="18" charset="0"/>
              </a:rPr>
              <a:t>pojetí je d</a:t>
            </a:r>
            <a:r>
              <a:rPr lang="cs-CZ" altLang="cs-CZ" sz="3600" b="1"/>
              <a:t>ů</a:t>
            </a:r>
            <a:r>
              <a:rPr lang="cs-CZ" altLang="cs-CZ" sz="3600" b="1">
                <a:cs typeface="Times New Roman" panose="02020603050405020304" pitchFamily="18" charset="0"/>
              </a:rPr>
              <a:t>le</a:t>
            </a:r>
            <a:r>
              <a:rPr lang="cs-CZ" altLang="cs-CZ" sz="3600" b="1"/>
              <a:t>ž</a:t>
            </a:r>
            <a:r>
              <a:rPr lang="cs-CZ" altLang="cs-CZ" sz="3600" b="1">
                <a:cs typeface="Times New Roman" panose="02020603050405020304" pitchFamily="18" charset="0"/>
              </a:rPr>
              <a:t>ité vybudování </a:t>
            </a:r>
            <a:r>
              <a:rPr lang="cs-CZ" altLang="cs-CZ" sz="3600">
                <a:solidFill>
                  <a:srgbClr val="003399"/>
                </a:solidFill>
                <a:cs typeface="Times New Roman" panose="02020603050405020304" pitchFamily="18" charset="0"/>
              </a:rPr>
              <a:t>zp</a:t>
            </a:r>
            <a:r>
              <a:rPr lang="cs-CZ" altLang="cs-CZ" sz="3600">
                <a:solidFill>
                  <a:srgbClr val="003399"/>
                </a:solidFill>
              </a:rPr>
              <a:t>ě</a:t>
            </a:r>
            <a:r>
              <a:rPr lang="cs-CZ" altLang="cs-CZ" sz="3600">
                <a:solidFill>
                  <a:srgbClr val="003399"/>
                </a:solidFill>
                <a:cs typeface="Times New Roman" panose="02020603050405020304" pitchFamily="18" charset="0"/>
              </a:rPr>
              <a:t>tné vazby</a:t>
            </a:r>
            <a:r>
              <a:rPr lang="cs-CZ" altLang="cs-CZ" sz="3600" b="1">
                <a:cs typeface="Times New Roman" panose="02020603050405020304" pitchFamily="18" charset="0"/>
              </a:rPr>
              <a:t>, p</a:t>
            </a:r>
            <a:r>
              <a:rPr lang="cs-CZ" altLang="cs-CZ" sz="3600" b="1"/>
              <a:t>ř</a:t>
            </a:r>
            <a:r>
              <a:rPr lang="cs-CZ" altLang="cs-CZ" sz="3600" b="1">
                <a:cs typeface="Times New Roman" panose="02020603050405020304" pitchFamily="18" charset="0"/>
              </a:rPr>
              <a:t>ípadn</a:t>
            </a:r>
            <a:r>
              <a:rPr lang="cs-CZ" altLang="cs-CZ" sz="3600" b="1"/>
              <a:t>ě</a:t>
            </a:r>
            <a:r>
              <a:rPr lang="cs-CZ" altLang="cs-CZ" sz="3600" b="1">
                <a:cs typeface="Times New Roman" panose="02020603050405020304" pitchFamily="18" charset="0"/>
              </a:rPr>
              <a:t> i </a:t>
            </a:r>
            <a:r>
              <a:rPr lang="cs-CZ" altLang="cs-CZ" sz="3600">
                <a:solidFill>
                  <a:srgbClr val="003399"/>
                </a:solidFill>
                <a:cs typeface="Times New Roman" panose="02020603050405020304" pitchFamily="18" charset="0"/>
              </a:rPr>
              <a:t>vazby dop</a:t>
            </a:r>
            <a:r>
              <a:rPr lang="cs-CZ" altLang="cs-CZ" sz="3600">
                <a:solidFill>
                  <a:srgbClr val="003399"/>
                </a:solidFill>
              </a:rPr>
              <a:t>ř</a:t>
            </a:r>
            <a:r>
              <a:rPr lang="cs-CZ" altLang="cs-CZ" sz="3600">
                <a:solidFill>
                  <a:srgbClr val="003399"/>
                </a:solidFill>
                <a:cs typeface="Times New Roman" panose="02020603050405020304" pitchFamily="18" charset="0"/>
              </a:rPr>
              <a:t>edné</a:t>
            </a:r>
            <a:r>
              <a:rPr lang="cs-CZ" altLang="cs-CZ" sz="3600" b="1">
                <a:cs typeface="Times New Roman" panose="02020603050405020304" pitchFamily="18" charset="0"/>
              </a:rPr>
              <a:t> (preventivní), pot</a:t>
            </a:r>
            <a:r>
              <a:rPr lang="cs-CZ" altLang="cs-CZ" sz="3600" b="1"/>
              <a:t>ř</a:t>
            </a:r>
            <a:r>
              <a:rPr lang="cs-CZ" altLang="cs-CZ" sz="3600" b="1">
                <a:cs typeface="Times New Roman" panose="02020603050405020304" pitchFamily="18" charset="0"/>
              </a:rPr>
              <a:t>ebné pro dosa</a:t>
            </a:r>
            <a:r>
              <a:rPr lang="cs-CZ" altLang="cs-CZ" sz="3600" b="1"/>
              <a:t>ž</a:t>
            </a:r>
            <a:r>
              <a:rPr lang="cs-CZ" altLang="cs-CZ" sz="3600" b="1">
                <a:cs typeface="Times New Roman" panose="02020603050405020304" pitchFamily="18" charset="0"/>
              </a:rPr>
              <a:t>ení dynamické rovnováhy mezi skute</a:t>
            </a:r>
            <a:r>
              <a:rPr lang="cs-CZ" altLang="cs-CZ" sz="3600" b="1"/>
              <a:t>č</a:t>
            </a:r>
            <a:r>
              <a:rPr lang="cs-CZ" altLang="cs-CZ" sz="3600" b="1">
                <a:cs typeface="Times New Roman" panose="02020603050405020304" pitchFamily="18" charset="0"/>
              </a:rPr>
              <a:t>ným a </a:t>
            </a:r>
            <a:r>
              <a:rPr lang="cs-CZ" altLang="cs-CZ" sz="3600" b="1"/>
              <a:t>ž</a:t>
            </a:r>
            <a:r>
              <a:rPr lang="cs-CZ" altLang="cs-CZ" sz="3600" b="1">
                <a:cs typeface="Times New Roman" panose="02020603050405020304" pitchFamily="18" charset="0"/>
              </a:rPr>
              <a:t>ádoucím stavem podle hesla kdo </a:t>
            </a:r>
            <a:r>
              <a:rPr lang="cs-CZ" altLang="cs-CZ" sz="3600" b="1"/>
              <a:t>ř</a:t>
            </a:r>
            <a:r>
              <a:rPr lang="cs-CZ" altLang="cs-CZ" sz="3600" b="1">
                <a:cs typeface="Times New Roman" panose="02020603050405020304" pitchFamily="18" charset="0"/>
              </a:rPr>
              <a:t>ídí – kontroluje</a:t>
            </a:r>
            <a:r>
              <a:rPr lang="cs-CZ" altLang="cs-CZ" sz="3600">
                <a:solidFill>
                  <a:srgbClr val="003399"/>
                </a:solidFill>
                <a:cs typeface="Times New Roman" panose="02020603050405020304" pitchFamily="18" charset="0"/>
              </a:rPr>
              <a:t>.</a:t>
            </a:r>
            <a:r>
              <a:rPr lang="cs-CZ" altLang="cs-CZ" sz="3600" b="1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082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  <p:bldP spid="29184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ke kontrole  - samostudium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DSO str. 6 – 22. </a:t>
            </a:r>
          </a:p>
          <a:p>
            <a:r>
              <a:rPr lang="cs-CZ" dirty="0" smtClean="0"/>
              <a:t>Projít otázky na str. 11 a 22.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493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CA2650-E6D2-4E72-AF6D-335D0E37451D}" type="slidenum">
              <a:rPr lang="cs-CZ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6365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smtClean="0"/>
              <a:t>Literatura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90601"/>
            <a:ext cx="8229600" cy="5140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i="1"/>
              <a:t>DSO (vyvěšeno v ISu)</a:t>
            </a:r>
            <a:r>
              <a:rPr lang="cs-CZ" altLang="cs-CZ" sz="2400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Rektořík, J., Šelešovský, J. a kol. </a:t>
            </a:r>
            <a:r>
              <a:rPr lang="cs-CZ" altLang="cs-CZ" sz="2400" b="1" i="1"/>
              <a:t>Kontrolní systémy ve veřejné správě a veřejném sektoru. </a:t>
            </a:r>
            <a:r>
              <a:rPr lang="cs-CZ" altLang="cs-CZ" sz="2400" b="1"/>
              <a:t>Ekopress: Praha 2003</a:t>
            </a:r>
            <a:endParaRPr lang="cs-CZ" altLang="cs-CZ" sz="2400" i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Nemec, Ochrana, Pavel, Šagát: Kontrola ve veřejné správě, Wolters Kluwer 2010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Legislativa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hlinkClick r:id="rId2"/>
              </a:rPr>
              <a:t>http://www.mfcr.cz/cs/verejny-sektor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hlinkClick r:id="rId3"/>
              </a:rPr>
              <a:t>http://www.mvcr.cz/odk2/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hlinkClick r:id="rId4"/>
              </a:rPr>
              <a:t>https://www.kacr.cz/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ČIIA </a:t>
            </a:r>
            <a:r>
              <a:rPr lang="cs-CZ" altLang="cs-CZ" sz="2400" b="1">
                <a:hlinkClick r:id="rId5"/>
              </a:rPr>
              <a:t>http://www.interniaudit.cz/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hlinkClick r:id="rId6"/>
              </a:rPr>
              <a:t>https://www.uohs.cz/cs/verejne-zakazky.html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hlinkClick r:id="rId7"/>
              </a:rPr>
              <a:t>https://www.nku.cz/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Další webové stránky a literatura s problematikou auditu, kontroly a řízení podle vlastního výběru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endParaRPr lang="cs-CZ" altLang="cs-CZ" sz="2400" b="1"/>
          </a:p>
        </p:txBody>
      </p:sp>
    </p:spTree>
    <p:extLst>
      <p:ext uri="{BB962C8B-B14F-4D97-AF65-F5344CB8AC3E}">
        <p14:creationId xmlns:p14="http://schemas.microsoft.com/office/powerpoint/2010/main" val="339704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2" grpId="0"/>
      <p:bldP spid="45056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19.9.2019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423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ve skupinkách </a:t>
            </a:r>
          </a:p>
          <a:p>
            <a:r>
              <a:rPr lang="cs-CZ" dirty="0" smtClean="0"/>
              <a:t>Úkolem bude zpracovat svůj projekt na vybranou organizaci veřejného sektoru (veřejného zadavatele). </a:t>
            </a:r>
          </a:p>
          <a:p>
            <a:r>
              <a:rPr lang="cs-CZ" dirty="0" smtClean="0"/>
              <a:t>Zpracovat výstupy do formy prezentace a prezentovat všemi členy skupiny na závěrečném semináři 12.12.2019</a:t>
            </a:r>
          </a:p>
          <a:p>
            <a:r>
              <a:rPr lang="cs-CZ" dirty="0" smtClean="0"/>
              <a:t>Zpracovat výsledky výzkumu ve </a:t>
            </a:r>
            <a:r>
              <a:rPr lang="cs-CZ" dirty="0" err="1" smtClean="0"/>
              <a:t>wordu</a:t>
            </a:r>
            <a:r>
              <a:rPr lang="cs-CZ" dirty="0" smtClean="0"/>
              <a:t> a vložit do ISU (rozsah nejméně 10 stran).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759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projektu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100 bodů</a:t>
            </a:r>
          </a:p>
          <a:p>
            <a:r>
              <a:rPr lang="cs-CZ" dirty="0" smtClean="0"/>
              <a:t>Kolektivně (25 bodů)</a:t>
            </a:r>
          </a:p>
          <a:p>
            <a:r>
              <a:rPr lang="cs-CZ" dirty="0" smtClean="0"/>
              <a:t>Obsahová stránka (25 bodů) </a:t>
            </a:r>
          </a:p>
          <a:p>
            <a:r>
              <a:rPr lang="cs-CZ" dirty="0" smtClean="0"/>
              <a:t>Způsob zpracování (25 bodů)</a:t>
            </a:r>
          </a:p>
          <a:p>
            <a:r>
              <a:rPr lang="cs-CZ" dirty="0" smtClean="0"/>
              <a:t>Použité metody při zpracování a rešerše literatury (25 bodů)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695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Předpokládaná osnova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Popis vybrané organizace, v které části veřejného sektoru se nachází? Jaká je její činnost, poslání? V jaké oblasti veřejné kontroly působí? Zdroje financování. Vnitřní a vnější kontrolní systém organizace. </a:t>
            </a:r>
          </a:p>
          <a:p>
            <a:r>
              <a:rPr lang="cs-CZ" dirty="0" smtClean="0"/>
              <a:t>Organizace jako zadavatel veřejných zakázek, objem realizovaných veřejných zakázek a jejich struktura, způsob úpravy, organizace veřejných zakázek uvnitř organizace, realizace a úprava zadávání veřejných zakázek malého rozsahu, realizace koncesních projektů a povědomí organizace o PPP, vyhodnocení způsobů poskytování služeb, zhodnocení z pohledu 3E a závěrečná doporučení. </a:t>
            </a:r>
          </a:p>
          <a:p>
            <a:r>
              <a:rPr lang="cs-CZ" dirty="0" smtClean="0"/>
              <a:t>Závěr + úvod</a:t>
            </a:r>
          </a:p>
          <a:p>
            <a:r>
              <a:rPr lang="cs-CZ" dirty="0" smtClean="0"/>
              <a:t>Seznam literatury </a:t>
            </a:r>
          </a:p>
          <a:p>
            <a:r>
              <a:rPr lang="cs-CZ" dirty="0" smtClean="0"/>
              <a:t>Přílohy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Použité metody?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879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semináře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3.10. Seminář – práce na projektu, finalizace téma a stanovení postupu – Markéta Páleníková</a:t>
            </a:r>
          </a:p>
          <a:p>
            <a:r>
              <a:rPr lang="cs-CZ" dirty="0" smtClean="0"/>
              <a:t>10.10. – </a:t>
            </a:r>
            <a:r>
              <a:rPr lang="cs-CZ" dirty="0" smtClean="0"/>
              <a:t>Práce </a:t>
            </a:r>
            <a:r>
              <a:rPr lang="cs-CZ" dirty="0" smtClean="0"/>
              <a:t>na projektu, konzultace průběžných kroků – Markéta Páleníková</a:t>
            </a:r>
          </a:p>
          <a:p>
            <a:r>
              <a:rPr lang="cs-CZ" dirty="0" smtClean="0"/>
              <a:t>31.10. – Realizace zadávacího procesu u vybrané organizace. Otázky vztahující se ke zpracování projektu – Robert Páleník</a:t>
            </a:r>
          </a:p>
          <a:p>
            <a:r>
              <a:rPr lang="cs-CZ" dirty="0" smtClean="0"/>
              <a:t>14.11. – </a:t>
            </a:r>
            <a:r>
              <a:rPr lang="cs-CZ" dirty="0" smtClean="0">
                <a:solidFill>
                  <a:srgbClr val="FF0000"/>
                </a:solidFill>
              </a:rPr>
              <a:t>Průběžný test</a:t>
            </a:r>
            <a:r>
              <a:rPr lang="cs-CZ" dirty="0" smtClean="0"/>
              <a:t>, práce na projektu – Markéta Páleníková</a:t>
            </a:r>
          </a:p>
          <a:p>
            <a:r>
              <a:rPr lang="cs-CZ" dirty="0" smtClean="0"/>
              <a:t>28.11. </a:t>
            </a:r>
            <a:r>
              <a:rPr lang="cs-CZ" dirty="0"/>
              <a:t> </a:t>
            </a:r>
            <a:r>
              <a:rPr lang="cs-CZ" dirty="0" smtClean="0"/>
              <a:t>- Účetnictví a audit u vybrané organizace, </a:t>
            </a:r>
            <a:r>
              <a:rPr lang="cs-CZ" dirty="0" smtClean="0">
                <a:solidFill>
                  <a:srgbClr val="FF0000"/>
                </a:solidFill>
              </a:rPr>
              <a:t>povinná aktivní účast</a:t>
            </a:r>
            <a:r>
              <a:rPr lang="cs-CZ" dirty="0" smtClean="0"/>
              <a:t> – Pavla Kvapilová</a:t>
            </a:r>
          </a:p>
          <a:p>
            <a:r>
              <a:rPr lang="cs-CZ" dirty="0" smtClean="0"/>
              <a:t>12.12. – </a:t>
            </a:r>
            <a:r>
              <a:rPr lang="cs-CZ" dirty="0" smtClean="0">
                <a:solidFill>
                  <a:srgbClr val="FF0000"/>
                </a:solidFill>
              </a:rPr>
              <a:t>Obhajoba projektu </a:t>
            </a:r>
            <a:r>
              <a:rPr lang="cs-CZ" dirty="0" smtClean="0"/>
              <a:t>– Markéta Páleníková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235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Kdo je veřejný zadavatel?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Česká republika  (zákon 219/2000 Sb. Zákon o majetku ČR…)</a:t>
            </a:r>
          </a:p>
          <a:p>
            <a:r>
              <a:rPr lang="cs-CZ" dirty="0" smtClean="0"/>
              <a:t>Organizační složka státu </a:t>
            </a:r>
          </a:p>
          <a:p>
            <a:r>
              <a:rPr lang="cs-CZ" dirty="0" smtClean="0"/>
              <a:t>Česká národní banka</a:t>
            </a:r>
          </a:p>
          <a:p>
            <a:r>
              <a:rPr lang="cs-CZ" dirty="0" smtClean="0"/>
              <a:t>Státní příspěvková organizace </a:t>
            </a:r>
          </a:p>
          <a:p>
            <a:r>
              <a:rPr lang="cs-CZ" dirty="0" smtClean="0"/>
              <a:t>Územní samosprávný celek, nebo jeho příspěvková organizace</a:t>
            </a:r>
          </a:p>
          <a:p>
            <a:r>
              <a:rPr lang="cs-CZ" dirty="0" smtClean="0"/>
              <a:t>Jiná právnická osoba, pokud byla: </a:t>
            </a:r>
          </a:p>
          <a:p>
            <a:pPr marL="514350" indent="-514350">
              <a:buAutoNum type="alphaLcParenR"/>
            </a:pPr>
            <a:r>
              <a:rPr lang="cs-CZ" dirty="0" smtClean="0"/>
              <a:t>Založena nebo zřízena za účelem uspokojování potřeb veřejného zájmu, které nemají průmyslovou nebo obchodní povahu, a</a:t>
            </a:r>
          </a:p>
          <a:p>
            <a:pPr marL="514350" indent="-514350">
              <a:buAutoNum type="alphaLcParenR"/>
            </a:pPr>
            <a:r>
              <a:rPr lang="cs-CZ" dirty="0" smtClean="0"/>
              <a:t>Jiný veřejný zadavatel ji převážně financuje, může v ní uplatňovat rozhodující vliv nebo jmenuje nebo volí více než polovinu členů v jejím statutárním a kontrolním orgánu. 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6030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marketa.palenikova@econ.muni.cz</a:t>
            </a:r>
            <a:endParaRPr lang="cs-CZ" dirty="0" smtClean="0"/>
          </a:p>
          <a:p>
            <a:r>
              <a:rPr lang="cs-CZ" dirty="0" smtClean="0"/>
              <a:t>Konzultační hodiny – čtvrtek 12.00 – 13.30 hod.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07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26. 9. Finanční kontrola – </a:t>
            </a:r>
            <a:r>
              <a:rPr lang="cs-CZ" dirty="0" err="1" smtClean="0"/>
              <a:t>Šelešovský</a:t>
            </a:r>
            <a:r>
              <a:rPr lang="cs-CZ" dirty="0" smtClean="0"/>
              <a:t> </a:t>
            </a:r>
          </a:p>
          <a:p>
            <a:r>
              <a:rPr lang="cs-CZ" dirty="0" smtClean="0"/>
              <a:t>3.10. Specifikace ÚSC – 3. místostarosta Brno Řečkovice – Filip Hrůza</a:t>
            </a:r>
          </a:p>
          <a:p>
            <a:r>
              <a:rPr lang="cs-CZ" dirty="0" smtClean="0"/>
              <a:t>10.10. Úřad Regionální rady regionu soudržnosti Jihovýchod – Artur Zatloukal – povinná účast </a:t>
            </a:r>
          </a:p>
          <a:p>
            <a:r>
              <a:rPr lang="cs-CZ" dirty="0" smtClean="0"/>
              <a:t>17.10 Poskytování veřejných služeb, požadavky na efektivnost, trh veřejných zakázek. – Markéta Páleníková </a:t>
            </a:r>
          </a:p>
          <a:p>
            <a:r>
              <a:rPr lang="cs-CZ" dirty="0" smtClean="0"/>
              <a:t>24.10. Public-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Partnerships</a:t>
            </a:r>
            <a:r>
              <a:rPr lang="cs-CZ" dirty="0" smtClean="0"/>
              <a:t> – koncesní projekty a výstupy World Bank – Markéta Páleníková </a:t>
            </a:r>
          </a:p>
          <a:p>
            <a:r>
              <a:rPr lang="cs-CZ" dirty="0" smtClean="0"/>
              <a:t>31. 10. Procesní stránka veřejných zakázek (vyhlášení, výběr, uzavření smlouvy) – Robert Páleník</a:t>
            </a:r>
          </a:p>
          <a:p>
            <a:r>
              <a:rPr lang="cs-CZ" dirty="0" smtClean="0"/>
              <a:t>7.11. Kontrola veřejných zakázek a PPP projektů – Markéta Páleníková </a:t>
            </a:r>
          </a:p>
          <a:p>
            <a:r>
              <a:rPr lang="cs-CZ" dirty="0" smtClean="0"/>
              <a:t>14.11. Obecná charakteristika a podstata auditu…. – Pavla Kvapilová, </a:t>
            </a:r>
            <a:r>
              <a:rPr lang="cs-CZ" dirty="0" smtClean="0">
                <a:solidFill>
                  <a:srgbClr val="FF0000"/>
                </a:solidFill>
              </a:rPr>
              <a:t>Průběžný test </a:t>
            </a:r>
          </a:p>
          <a:p>
            <a:r>
              <a:rPr lang="cs-CZ" dirty="0" smtClean="0"/>
              <a:t>21.11. Harmonizace auditu a účetnictví v EU….. – Pavla Kvapilová</a:t>
            </a:r>
          </a:p>
          <a:p>
            <a:r>
              <a:rPr lang="cs-CZ" dirty="0" smtClean="0"/>
              <a:t>28.11. Náležitosti a cíle ověřovacích zakázek… - Pavla Kvapilová</a:t>
            </a:r>
          </a:p>
          <a:p>
            <a:r>
              <a:rPr lang="cs-CZ" dirty="0" smtClean="0"/>
              <a:t>5.12. Finanční audit účetní závěrky a přezkoumání hospodaření územních samosprávných celků – Pavla Kvapilová.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12.12. Závěrečný test + obhajoba projektů – Markéta Páleníková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55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semináře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3.10. Seminář – práce na projektu, finalizace téma a stanovení postupu – Markéta Páleníková</a:t>
            </a:r>
          </a:p>
          <a:p>
            <a:r>
              <a:rPr lang="cs-CZ" dirty="0" smtClean="0"/>
              <a:t>10.10. – </a:t>
            </a:r>
            <a:r>
              <a:rPr lang="cs-CZ" dirty="0" smtClean="0"/>
              <a:t>Práce </a:t>
            </a:r>
            <a:r>
              <a:rPr lang="cs-CZ" dirty="0" smtClean="0"/>
              <a:t>na projektu, konzultace průběžných kroků – Markéta Páleníková</a:t>
            </a:r>
          </a:p>
          <a:p>
            <a:r>
              <a:rPr lang="cs-CZ" dirty="0" smtClean="0"/>
              <a:t>31.10. – Realizace zadávacího procesu u vybrané organizace. Otázky vztahující se ke zpracování projektu – Robert Páleník</a:t>
            </a:r>
          </a:p>
          <a:p>
            <a:r>
              <a:rPr lang="cs-CZ" dirty="0" smtClean="0"/>
              <a:t>14.11. – </a:t>
            </a:r>
            <a:r>
              <a:rPr lang="cs-CZ" dirty="0" smtClean="0">
                <a:solidFill>
                  <a:srgbClr val="FF0000"/>
                </a:solidFill>
              </a:rPr>
              <a:t>Průběžný test</a:t>
            </a:r>
            <a:r>
              <a:rPr lang="cs-CZ" dirty="0" smtClean="0"/>
              <a:t>, práce na projektu – Markéta Páleníková</a:t>
            </a:r>
          </a:p>
          <a:p>
            <a:r>
              <a:rPr lang="cs-CZ" dirty="0" smtClean="0"/>
              <a:t>28.11. </a:t>
            </a:r>
            <a:r>
              <a:rPr lang="cs-CZ" dirty="0"/>
              <a:t> </a:t>
            </a:r>
            <a:r>
              <a:rPr lang="cs-CZ" dirty="0" smtClean="0"/>
              <a:t>- Účetnictví a audit u vybrané organizace, </a:t>
            </a:r>
            <a:r>
              <a:rPr lang="cs-CZ" dirty="0" smtClean="0">
                <a:solidFill>
                  <a:srgbClr val="FF0000"/>
                </a:solidFill>
              </a:rPr>
              <a:t>povinná aktivní účast</a:t>
            </a:r>
            <a:r>
              <a:rPr lang="cs-CZ" dirty="0" smtClean="0"/>
              <a:t> – Pavla Kvapilová</a:t>
            </a:r>
          </a:p>
          <a:p>
            <a:r>
              <a:rPr lang="cs-CZ" dirty="0" smtClean="0"/>
              <a:t>12.12. – </a:t>
            </a:r>
            <a:r>
              <a:rPr lang="cs-CZ" dirty="0" smtClean="0">
                <a:solidFill>
                  <a:srgbClr val="FF0000"/>
                </a:solidFill>
              </a:rPr>
              <a:t>Obhajoba projektu </a:t>
            </a:r>
            <a:r>
              <a:rPr lang="cs-CZ" dirty="0" smtClean="0"/>
              <a:t>– Markéta Páleníková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1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ke splnění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Zpracování projektu</a:t>
            </a:r>
          </a:p>
          <a:p>
            <a:r>
              <a:rPr lang="cs-CZ" dirty="0" smtClean="0"/>
              <a:t>Úspěšné zvládnutí průběžného testu (60 %)</a:t>
            </a:r>
          </a:p>
          <a:p>
            <a:r>
              <a:rPr lang="cs-CZ" dirty="0" smtClean="0"/>
              <a:t>Úspěšné zvládnutí závěrečného testu (60 %)</a:t>
            </a:r>
          </a:p>
          <a:p>
            <a:r>
              <a:rPr lang="cs-CZ" dirty="0" smtClean="0"/>
              <a:t>Aktivní účast na seminářích z auditingu, účast na přednáškách externistů.</a:t>
            </a:r>
          </a:p>
          <a:p>
            <a:r>
              <a:rPr lang="cs-CZ" dirty="0" smtClean="0"/>
              <a:t>Prezentace projektu</a:t>
            </a:r>
          </a:p>
          <a:p>
            <a:endParaRPr lang="cs-CZ" dirty="0"/>
          </a:p>
          <a:p>
            <a:r>
              <a:rPr lang="cs-CZ" dirty="0" smtClean="0"/>
              <a:t>Ústní zkouška??</a:t>
            </a:r>
          </a:p>
          <a:p>
            <a:pPr marL="0" indent="0">
              <a:buNone/>
            </a:pPr>
            <a:r>
              <a:rPr lang="cs-CZ" dirty="0" smtClean="0"/>
              <a:t>(obhajoba projektu + odborná rozprava)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557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DSO – dostupné v ISU </a:t>
            </a:r>
          </a:p>
          <a:p>
            <a:r>
              <a:rPr lang="cs-CZ" dirty="0" smtClean="0"/>
              <a:t>Nemec, J., Ochrana, F., Pavel, J., </a:t>
            </a:r>
            <a:r>
              <a:rPr lang="cs-CZ" dirty="0" err="1" smtClean="0"/>
              <a:t>Šagát</a:t>
            </a:r>
            <a:r>
              <a:rPr lang="cs-CZ" dirty="0" smtClean="0"/>
              <a:t>, V., Kontrola ve veřejné správě. 1. vyd.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 ČR, 2010. 160 s. </a:t>
            </a:r>
          </a:p>
          <a:p>
            <a:r>
              <a:rPr lang="cs-CZ" dirty="0" smtClean="0"/>
              <a:t>Zákon č. 134/2016 Sb., Zákon o zadávání veřejných zakázek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+ Doplňující zdroje a materiály jako součást jednotlivých prezentací.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514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Proč jsem si předmět vybral, aneb co od předmětu očekávám?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Veřejné zakázky? Kde jsem se s nimi seznámil a co o nich vím? Co se chci dozvědět?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730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Něco málo na úvod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i="1" dirty="0" smtClean="0"/>
              <a:t>„Při alokaci veřejných zdrojů stojí rozhodovací subjekty před neustálou volbou, jak tyto vzácné zdroje použít. Řešení otázky je předmětem optimalizace, kdy se zřetelem na stanovené výdajové cíle a další omezující podmínky hledáme nejvhodnější alokační variantu, jak omezené veřejné zdroje co nejlépe využít s ohledem na stanovené cíle, jejich hodnotící kritéria a dané (omezovací) podmínky. </a:t>
            </a:r>
          </a:p>
          <a:p>
            <a:pPr marL="0" indent="0" algn="just">
              <a:buNone/>
            </a:pPr>
            <a:r>
              <a:rPr lang="cs-CZ" i="1" dirty="0" smtClean="0"/>
              <a:t>Hledání odpovědi na tuto otázku je součástí zkoumání, které se nazývá analýzou ex ante. Výstupem této </a:t>
            </a:r>
            <a:r>
              <a:rPr lang="cs-CZ" i="1" dirty="0" smtClean="0"/>
              <a:t>analýzy </a:t>
            </a:r>
            <a:r>
              <a:rPr lang="cs-CZ" i="1" dirty="0" smtClean="0"/>
              <a:t>je doporučení (volba) nejvhodnější realizované varianty. Po zvolení vybrané varianty pak v rámci průběžné kontroly sledujeme, zda jsou dodržovány všechny formální (dokumentační, účetní) a obsahové (ekonomické) náležitosti tak, aby byly v souladu s přijatými alokačními cíli a jejich ukazateli. Po skončení výdajové akce se pak provádí závěrečné vyhodnocení realizované výdajové činnosti.“</a:t>
            </a:r>
            <a:r>
              <a:rPr lang="cs-CZ" dirty="0" smtClean="0"/>
              <a:t> (Nemec a kol., 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1340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4217</TotalTime>
  <Words>1650</Words>
  <Application>Microsoft Office PowerPoint</Application>
  <PresentationFormat>Širokoúhlá obrazovka</PresentationFormat>
  <Paragraphs>192</Paragraphs>
  <Slides>29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Garamond</vt:lpstr>
      <vt:lpstr>Times New Roman</vt:lpstr>
      <vt:lpstr>Wingdings</vt:lpstr>
      <vt:lpstr>Motiv Office</vt:lpstr>
      <vt:lpstr>Auditing a kontrola ve veřejném sektoru</vt:lpstr>
      <vt:lpstr>Harmonogram přednášek a seminářů </vt:lpstr>
      <vt:lpstr>Průběh semestru</vt:lpstr>
      <vt:lpstr>Harmonogram semináře </vt:lpstr>
      <vt:lpstr>Podmínky ke splnění předmětu</vt:lpstr>
      <vt:lpstr>Literatura </vt:lpstr>
      <vt:lpstr>Proč jsem si předmět vybral, aneb co od předmětu očekávám? </vt:lpstr>
      <vt:lpstr>Veřejné zakázky? Kde jsem se s nimi seznámil a co o nich vím? Co se chci dozvědět? </vt:lpstr>
      <vt:lpstr>Něco málo na úvod</vt:lpstr>
      <vt:lpstr>POZNÁMKY ÚVODEM</vt:lpstr>
      <vt:lpstr>Mgr. Ondřej Smetana – Odbor kontrolní a právní Krajského úřadu JMK</vt:lpstr>
      <vt:lpstr>Základní kontrolní systémy České republiky - členění</vt:lpstr>
      <vt:lpstr>Definice veřejného sektoru</vt:lpstr>
      <vt:lpstr>Kontrola, kontrola ve veřejné správě a audit ve veřejné správě.  </vt:lpstr>
      <vt:lpstr>Kontrola versus audit</vt:lpstr>
      <vt:lpstr>Pojetí kontroly </vt:lpstr>
      <vt:lpstr>Pojetí a druhy kontrol II.</vt:lpstr>
      <vt:lpstr>Pojetí a druhy kontrol III.</vt:lpstr>
      <vt:lpstr>Pojetí a druhy kontrol IV.</vt:lpstr>
      <vt:lpstr>Pojetí a druhy kontrol V.</vt:lpstr>
      <vt:lpstr>Úvod ke kontrole  - samostudium</vt:lpstr>
      <vt:lpstr>Literatura</vt:lpstr>
      <vt:lpstr>Seminář </vt:lpstr>
      <vt:lpstr>Projekt </vt:lpstr>
      <vt:lpstr>Hodnocení projektu  </vt:lpstr>
      <vt:lpstr>Předpokládaná osnova textu</vt:lpstr>
      <vt:lpstr>Harmonogram semináře </vt:lpstr>
      <vt:lpstr>Kdo je veřejný zadavatel? </vt:lpstr>
      <vt:lpstr>Děkuji Vám za pozornost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 a kontrola ve veřejném sektoru</dc:title>
  <dc:creator>User</dc:creator>
  <cp:lastModifiedBy>User</cp:lastModifiedBy>
  <cp:revision>42</cp:revision>
  <dcterms:created xsi:type="dcterms:W3CDTF">2019-09-16T08:36:16Z</dcterms:created>
  <dcterms:modified xsi:type="dcterms:W3CDTF">2019-09-19T08:13:14Z</dcterms:modified>
</cp:coreProperties>
</file>