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304" r:id="rId3"/>
    <p:sldId id="285" r:id="rId4"/>
    <p:sldId id="306" r:id="rId5"/>
    <p:sldId id="307" r:id="rId6"/>
    <p:sldId id="310" r:id="rId7"/>
    <p:sldId id="308" r:id="rId8"/>
    <p:sldId id="288" r:id="rId9"/>
    <p:sldId id="290" r:id="rId10"/>
    <p:sldId id="292" r:id="rId11"/>
    <p:sldId id="309" r:id="rId12"/>
    <p:sldId id="293" r:id="rId13"/>
    <p:sldId id="294" r:id="rId14"/>
    <p:sldId id="319" r:id="rId15"/>
    <p:sldId id="295" r:id="rId16"/>
    <p:sldId id="314" r:id="rId17"/>
    <p:sldId id="320" r:id="rId18"/>
    <p:sldId id="296" r:id="rId19"/>
    <p:sldId id="311" r:id="rId20"/>
    <p:sldId id="312" r:id="rId21"/>
    <p:sldId id="313" r:id="rId22"/>
    <p:sldId id="315" r:id="rId23"/>
    <p:sldId id="318" r:id="rId24"/>
    <p:sldId id="316" r:id="rId25"/>
    <p:sldId id="317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283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1" autoAdjust="0"/>
    <p:restoredTop sz="95455" autoAdjust="0"/>
  </p:normalViewPr>
  <p:slideViewPr>
    <p:cSldViewPr snapToGrid="0">
      <p:cViewPr>
        <p:scale>
          <a:sx n="115" d="100"/>
          <a:sy n="115" d="100"/>
        </p:scale>
        <p:origin x="-534" y="-3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1CA7-4B8E-CF45-A0EF-B83D497181F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25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Refers specifically to economic theories of nonprofit </a:t>
            </a:r>
            <a:r>
              <a:rPr lang="en-US" dirty="0" err="1" smtClean="0"/>
              <a:t>organizatio</a:t>
            </a:r>
            <a:r>
              <a:rPr lang="cs-CZ" dirty="0" err="1" smtClean="0"/>
              <a:t>ns</a:t>
            </a:r>
            <a:endParaRPr lang="cs-CZ" dirty="0" smtClean="0"/>
          </a:p>
          <a:p>
            <a:r>
              <a:rPr lang="en-US" dirty="0" smtClean="0"/>
              <a:t>Based on the underlying assumption that output improvement</a:t>
            </a:r>
            <a:r>
              <a:rPr lang="cs-CZ" dirty="0" smtClean="0"/>
              <a:t> (</a:t>
            </a:r>
            <a:r>
              <a:rPr lang="en-US" dirty="0" smtClean="0"/>
              <a:t>particularly of social service delivery</a:t>
            </a:r>
            <a:r>
              <a:rPr lang="cs-CZ" dirty="0" smtClean="0"/>
              <a:t>)</a:t>
            </a:r>
            <a:r>
              <a:rPr lang="en-US" dirty="0" smtClean="0"/>
              <a:t> constitutes the core rationale for government-nonprofit sector relations</a:t>
            </a:r>
            <a:endParaRPr lang="cs-CZ" dirty="0" smtClean="0"/>
          </a:p>
          <a:p>
            <a:r>
              <a:rPr lang="cs-CZ" dirty="0" err="1" smtClean="0"/>
              <a:t>R</a:t>
            </a:r>
            <a:r>
              <a:rPr lang="en-US" dirty="0" err="1" smtClean="0"/>
              <a:t>efers</a:t>
            </a:r>
            <a:r>
              <a:rPr lang="en-US" dirty="0" smtClean="0"/>
              <a:t> to NPOs as service providers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8495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534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4860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Hungary</a:t>
            </a:r>
            <a:r>
              <a:rPr lang="cs-CZ" dirty="0" smtClean="0"/>
              <a:t> – </a:t>
            </a:r>
            <a:r>
              <a:rPr lang="en-US" dirty="0" smtClean="0"/>
              <a:t>“on the transparency of organizations supported from abroad”</a:t>
            </a:r>
            <a:r>
              <a:rPr lang="cs-CZ" dirty="0" smtClean="0"/>
              <a:t> – </a:t>
            </a:r>
            <a:r>
              <a:rPr lang="en-US" dirty="0" smtClean="0"/>
              <a:t>“foreign funded” organizations </a:t>
            </a:r>
            <a:endParaRPr lang="cs-CZ" dirty="0" smtClean="0"/>
          </a:p>
          <a:p>
            <a:r>
              <a:rPr lang="cs-CZ" dirty="0" err="1" smtClean="0"/>
              <a:t>Strongly</a:t>
            </a:r>
            <a:r>
              <a:rPr lang="cs-CZ" dirty="0" smtClean="0"/>
              <a:t> </a:t>
            </a:r>
            <a:r>
              <a:rPr lang="cs-CZ" dirty="0" err="1" smtClean="0"/>
              <a:t>biased</a:t>
            </a:r>
            <a:r>
              <a:rPr lang="cs-CZ" dirty="0" smtClean="0"/>
              <a:t> public </a:t>
            </a:r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CSO</a:t>
            </a:r>
          </a:p>
          <a:p>
            <a:r>
              <a:rPr lang="cs-CZ" dirty="0" err="1" smtClean="0"/>
              <a:t>Poland</a:t>
            </a:r>
            <a:r>
              <a:rPr lang="cs-CZ" dirty="0" smtClean="0"/>
              <a:t> – </a:t>
            </a:r>
            <a:r>
              <a:rPr lang="cs-CZ" dirty="0" err="1" smtClean="0"/>
              <a:t>centralized</a:t>
            </a:r>
            <a:r>
              <a:rPr lang="cs-CZ" dirty="0" smtClean="0"/>
              <a:t> </a:t>
            </a:r>
            <a:r>
              <a:rPr lang="cs-CZ" dirty="0" err="1" smtClean="0"/>
              <a:t>supervision</a:t>
            </a:r>
            <a:r>
              <a:rPr lang="cs-CZ" dirty="0" smtClean="0"/>
              <a:t> body (2017)</a:t>
            </a:r>
          </a:p>
          <a:p>
            <a:r>
              <a:rPr lang="cs-CZ" dirty="0" smtClean="0"/>
              <a:t>Czech Republic – </a:t>
            </a:r>
            <a:r>
              <a:rPr lang="cs-CZ" dirty="0" err="1" smtClean="0"/>
              <a:t>discoursive</a:t>
            </a:r>
            <a:r>
              <a:rPr lang="cs-CZ" dirty="0" smtClean="0"/>
              <a:t> </a:t>
            </a:r>
            <a:r>
              <a:rPr lang="cs-CZ" dirty="0" err="1" smtClean="0"/>
              <a:t>threats</a:t>
            </a:r>
            <a:r>
              <a:rPr lang="cs-CZ" dirty="0" smtClean="0"/>
              <a:t> to limit public </a:t>
            </a:r>
            <a:r>
              <a:rPr lang="cs-CZ" dirty="0" err="1" smtClean="0"/>
              <a:t>funding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3746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4" name="Grafický objekt 15">
            <a:extLst>
              <a:ext uri="{FF2B5EF4-FFF2-40B4-BE49-F238E27FC236}">
                <a16:creationId xmlns:a16="http://schemas.microsoft.com/office/drawing/2014/main" xmlns="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15">
            <a:extLst>
              <a:ext uri="{FF2B5EF4-FFF2-40B4-BE49-F238E27FC236}">
                <a16:creationId xmlns:a16="http://schemas.microsoft.com/office/drawing/2014/main" xmlns="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xmlns="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5" y="6127200"/>
            <a:ext cx="11344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xmlns="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71E1DA4-A815-6941-A18F-1C9D9F87B82C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08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noProof="0" smtClean="0"/>
              <a:t>CDS446 - The Ideology of Populism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81414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8" name="Grafický objekt 15">
            <a:extLst>
              <a:ext uri="{FF2B5EF4-FFF2-40B4-BE49-F238E27FC236}">
                <a16:creationId xmlns:a16="http://schemas.microsoft.com/office/drawing/2014/main" xmlns="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xmlns="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Grafický objekt 15">
            <a:extLst>
              <a:ext uri="{FF2B5EF4-FFF2-40B4-BE49-F238E27FC236}">
                <a16:creationId xmlns:a16="http://schemas.microsoft.com/office/drawing/2014/main" xmlns="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xmlns="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Grafický objekt 15">
            <a:extLst>
              <a:ext uri="{FF2B5EF4-FFF2-40B4-BE49-F238E27FC236}">
                <a16:creationId xmlns:a16="http://schemas.microsoft.com/office/drawing/2014/main" xmlns="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Grafický objekt 15">
            <a:extLst>
              <a:ext uri="{FF2B5EF4-FFF2-40B4-BE49-F238E27FC236}">
                <a16:creationId xmlns:a16="http://schemas.microsoft.com/office/drawing/2014/main" xmlns="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xmlns="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Grafický objekt 15">
            <a:extLst>
              <a:ext uri="{FF2B5EF4-FFF2-40B4-BE49-F238E27FC236}">
                <a16:creationId xmlns:a16="http://schemas.microsoft.com/office/drawing/2014/main" xmlns="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qNf2OPdu8c" TargetMode="Externa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aKyYR-iWpc" TargetMode="Externa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4sGLLaLq-Q" TargetMode="Externa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Nonprofit-government relations: The public policy and advocacy perspectives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3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949" y="720000"/>
            <a:ext cx="11049251" cy="451576"/>
          </a:xfrm>
        </p:spPr>
        <p:txBody>
          <a:bodyPr/>
          <a:lstStyle/>
          <a:p>
            <a:r>
              <a:rPr lang="en-US" dirty="0" smtClean="0"/>
              <a:t>Social origins model</a:t>
            </a:r>
            <a:endParaRPr lang="en-US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198240"/>
              </p:ext>
            </p:extLst>
          </p:nvPr>
        </p:nvGraphicFramePr>
        <p:xfrm>
          <a:off x="817497" y="2787575"/>
          <a:ext cx="10424160" cy="3773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6040"/>
                <a:gridCol w="2606040"/>
                <a:gridCol w="2606040"/>
                <a:gridCol w="2606040"/>
              </a:tblGrid>
              <a:tr h="81355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Nonprofit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scale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85419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Low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High</a:t>
                      </a:r>
                      <a:endParaRPr lang="cs-CZ" dirty="0"/>
                    </a:p>
                  </a:txBody>
                  <a:tcPr/>
                </a:tc>
              </a:tr>
              <a:tr h="854194">
                <a:tc rowSpan="2">
                  <a:txBody>
                    <a:bodyPr/>
                    <a:lstStyle/>
                    <a:p>
                      <a:r>
                        <a:rPr lang="cs-CZ" b="1" dirty="0" err="1" smtClean="0"/>
                        <a:t>Government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social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welfare</a:t>
                      </a:r>
                      <a:r>
                        <a:rPr lang="cs-CZ" b="1" baseline="0" dirty="0" smtClean="0"/>
                        <a:t> spending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Low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Statist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Liberal</a:t>
                      </a:r>
                      <a:endParaRPr lang="cs-CZ" dirty="0"/>
                    </a:p>
                  </a:txBody>
                  <a:tcPr/>
                </a:tc>
              </a:tr>
              <a:tr h="125203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High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Social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democratic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Corporatist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41496" y="1601304"/>
            <a:ext cx="10753200" cy="427487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dirty="0" smtClean="0"/>
              <a:t>Focus </a:t>
            </a:r>
            <a:r>
              <a:rPr lang="en-US" dirty="0"/>
              <a:t>explicitly on broader social and political relationships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1092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911" y="2751998"/>
            <a:ext cx="5895045" cy="505827"/>
          </a:xfrm>
        </p:spPr>
        <p:txBody>
          <a:bodyPr/>
          <a:lstStyle/>
          <a:p>
            <a:r>
              <a:rPr lang="en-US" dirty="0"/>
              <a:t>Advocacy perspective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307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Advocacy perspective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7757" y="1579217"/>
            <a:ext cx="10753200" cy="42748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cs-CZ" dirty="0" smtClean="0"/>
              <a:t>H</a:t>
            </a:r>
            <a:r>
              <a:rPr lang="en-US" dirty="0" err="1" smtClean="0"/>
              <a:t>ow</a:t>
            </a:r>
            <a:r>
              <a:rPr lang="en-US" dirty="0" smtClean="0"/>
              <a:t> </a:t>
            </a:r>
            <a:r>
              <a:rPr lang="en-US" dirty="0"/>
              <a:t>and to what extent citizens make use of the public sphere by engaging in civic </a:t>
            </a:r>
            <a:r>
              <a:rPr lang="en-US" dirty="0" smtClean="0"/>
              <a:t>activities?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dirty="0" smtClean="0"/>
              <a:t>Whether </a:t>
            </a:r>
            <a:r>
              <a:rPr lang="en-US" dirty="0"/>
              <a:t>and how civil society organizations give citizens a </a:t>
            </a:r>
            <a:r>
              <a:rPr lang="en-US" dirty="0" smtClean="0"/>
              <a:t>voice and provide </a:t>
            </a:r>
            <a:r>
              <a:rPr lang="en-US" dirty="0"/>
              <a:t>avenues </a:t>
            </a:r>
            <a:r>
              <a:rPr lang="en-US" dirty="0" smtClean="0"/>
              <a:t>for a political participation?</a:t>
            </a:r>
            <a:endParaRPr lang="en-US" dirty="0"/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cs-CZ" dirty="0" err="1"/>
              <a:t>NPOs</a:t>
            </a:r>
            <a:r>
              <a:rPr lang="cs-CZ" dirty="0"/>
              <a:t> </a:t>
            </a:r>
            <a:r>
              <a:rPr lang="cs-CZ" dirty="0" err="1"/>
              <a:t>mediate</a:t>
            </a:r>
            <a:r>
              <a:rPr lang="cs-CZ" dirty="0"/>
              <a:t>/</a:t>
            </a:r>
            <a:r>
              <a:rPr lang="cs-CZ" dirty="0" err="1"/>
              <a:t>facilitate</a:t>
            </a:r>
            <a:r>
              <a:rPr lang="cs-CZ" dirty="0"/>
              <a:t> </a:t>
            </a:r>
            <a:r>
              <a:rPr lang="cs-CZ" dirty="0" err="1"/>
              <a:t>civic</a:t>
            </a:r>
            <a:r>
              <a:rPr lang="cs-CZ" dirty="0"/>
              <a:t> </a:t>
            </a:r>
            <a:r>
              <a:rPr lang="cs-CZ" dirty="0" smtClean="0"/>
              <a:t>participation</a:t>
            </a:r>
            <a:endParaRPr lang="cs-CZ" u="sng" dirty="0" smtClean="0"/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cs-CZ" dirty="0" err="1" smtClean="0"/>
              <a:t>NPOs</a:t>
            </a:r>
            <a:r>
              <a:rPr lang="cs-CZ" dirty="0" smtClean="0"/>
              <a:t> </a:t>
            </a:r>
            <a:r>
              <a:rPr lang="cs-CZ" dirty="0" err="1"/>
              <a:t>engage</a:t>
            </a:r>
            <a:r>
              <a:rPr lang="cs-CZ" dirty="0"/>
              <a:t> in public-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advocacy</a:t>
            </a:r>
            <a:r>
              <a:rPr lang="cs-CZ" dirty="0"/>
              <a:t> </a:t>
            </a:r>
            <a:r>
              <a:rPr lang="cs-CZ" dirty="0" err="1"/>
              <a:t>activities</a:t>
            </a:r>
            <a:endParaRPr lang="cs-CZ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18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movement theory</a:t>
            </a:r>
            <a:r>
              <a:rPr lang="en-GB" dirty="0" smtClean="0">
                <a:effectLst/>
              </a:rPr>
              <a:t> argument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9409" y="1557371"/>
            <a:ext cx="10753200" cy="42748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sk-SK" dirty="0" smtClean="0"/>
              <a:t>Civil society and the state </a:t>
            </a:r>
            <a:r>
              <a:rPr lang="en-US" dirty="0" smtClean="0"/>
              <a:t>are </a:t>
            </a:r>
            <a:r>
              <a:rPr lang="en-US" dirty="0"/>
              <a:t>deeply intertwined</a:t>
            </a:r>
            <a:r>
              <a:rPr lang="cs-CZ" dirty="0"/>
              <a:t>, but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c</a:t>
            </a:r>
            <a:r>
              <a:rPr lang="en-US" dirty="0" err="1" smtClean="0"/>
              <a:t>onflictual</a:t>
            </a:r>
            <a:r>
              <a:rPr lang="en-US" dirty="0" smtClean="0"/>
              <a:t> </a:t>
            </a:r>
            <a:r>
              <a:rPr lang="en-US" dirty="0" smtClean="0"/>
              <a:t>relationship</a:t>
            </a:r>
            <a:endParaRPr lang="cs-CZ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dirty="0" smtClean="0"/>
              <a:t>S</a:t>
            </a:r>
            <a:r>
              <a:rPr lang="en-US" dirty="0" err="1" smtClean="0"/>
              <a:t>ocial</a:t>
            </a:r>
            <a:r>
              <a:rPr lang="en-US" dirty="0" smtClean="0"/>
              <a:t> </a:t>
            </a:r>
            <a:r>
              <a:rPr lang="en-US" dirty="0"/>
              <a:t>movements as informal networks created by a multiplicity of individuals, groups, and organizations, engaged in political or cultural </a:t>
            </a:r>
            <a:r>
              <a:rPr lang="en-US" dirty="0" smtClean="0"/>
              <a:t>conflicts </a:t>
            </a:r>
            <a:r>
              <a:rPr lang="en-US" dirty="0"/>
              <a:t>on the basis of a shared collective </a:t>
            </a:r>
            <a:r>
              <a:rPr lang="en-US" dirty="0" smtClean="0"/>
              <a:t>identity</a:t>
            </a:r>
            <a:r>
              <a:rPr lang="cs-CZ" dirty="0" smtClean="0"/>
              <a:t> (</a:t>
            </a:r>
            <a:r>
              <a:rPr lang="en-US" dirty="0" smtClean="0"/>
              <a:t>Diani 1992</a:t>
            </a:r>
            <a:r>
              <a:rPr lang="cs-CZ" dirty="0" smtClean="0"/>
              <a:t>)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4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movement theory </a:t>
            </a:r>
            <a:r>
              <a:rPr lang="en-GB" dirty="0" smtClean="0"/>
              <a:t>argument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5425" y="1722371"/>
            <a:ext cx="10753200" cy="396000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dirty="0"/>
              <a:t>A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en-US" dirty="0"/>
              <a:t>cycle:</a:t>
            </a:r>
          </a:p>
          <a:p>
            <a:pPr marL="1428750" lvl="2" indent="-5143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300" dirty="0"/>
              <a:t>SMO translates private into public concerns</a:t>
            </a:r>
          </a:p>
          <a:p>
            <a:pPr marL="1428750" lvl="2" indent="-5143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300" dirty="0"/>
              <a:t>SMO </a:t>
            </a:r>
            <a:r>
              <a:rPr lang="cs-CZ" sz="2300" dirty="0" err="1"/>
              <a:t>gives</a:t>
            </a:r>
            <a:r>
              <a:rPr lang="cs-CZ" sz="2300" dirty="0"/>
              <a:t> </a:t>
            </a:r>
            <a:r>
              <a:rPr lang="cs-CZ" sz="2300" dirty="0" err="1"/>
              <a:t>impetus</a:t>
            </a:r>
            <a:r>
              <a:rPr lang="cs-CZ" sz="2300" dirty="0"/>
              <a:t> </a:t>
            </a:r>
            <a:r>
              <a:rPr lang="cs-CZ" sz="2300" dirty="0" err="1"/>
              <a:t>for</a:t>
            </a:r>
            <a:r>
              <a:rPr lang="cs-CZ" sz="2300" dirty="0"/>
              <a:t> </a:t>
            </a:r>
            <a:r>
              <a:rPr lang="cs-CZ" sz="2300" dirty="0" err="1"/>
              <a:t>the</a:t>
            </a:r>
            <a:r>
              <a:rPr lang="cs-CZ" sz="2300" dirty="0"/>
              <a:t> </a:t>
            </a:r>
            <a:r>
              <a:rPr lang="cs-CZ" sz="2300" dirty="0" err="1"/>
              <a:t>creation</a:t>
            </a:r>
            <a:r>
              <a:rPr lang="cs-CZ" sz="2300" dirty="0"/>
              <a:t> </a:t>
            </a:r>
            <a:r>
              <a:rPr lang="cs-CZ" sz="2300" dirty="0" err="1"/>
              <a:t>of</a:t>
            </a:r>
            <a:r>
              <a:rPr lang="cs-CZ" sz="2300" dirty="0"/>
              <a:t> NPO</a:t>
            </a:r>
          </a:p>
          <a:p>
            <a:pPr marL="1428750" lvl="2" indent="-5143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300" dirty="0"/>
              <a:t>S</a:t>
            </a:r>
            <a:r>
              <a:rPr lang="cs-CZ" sz="2300" dirty="0" err="1"/>
              <a:t>uccesful</a:t>
            </a:r>
            <a:r>
              <a:rPr lang="cs-CZ" sz="2300" dirty="0"/>
              <a:t> NPO </a:t>
            </a:r>
            <a:r>
              <a:rPr lang="en-US" sz="2300" dirty="0"/>
              <a:t>influences government policy</a:t>
            </a:r>
            <a:endParaRPr lang="cs-CZ" sz="2300" dirty="0"/>
          </a:p>
          <a:p>
            <a:pPr marL="1428750" lvl="2" indent="-5143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300" dirty="0"/>
              <a:t>Government responds</a:t>
            </a:r>
            <a:r>
              <a:rPr lang="cs-CZ" sz="2300" dirty="0"/>
              <a:t> </a:t>
            </a:r>
            <a:r>
              <a:rPr lang="en-US" sz="2300" dirty="0"/>
              <a:t>by directly addressing the issue</a:t>
            </a:r>
            <a:r>
              <a:rPr lang="cs-CZ" sz="2300" dirty="0"/>
              <a:t> </a:t>
            </a:r>
            <a:r>
              <a:rPr lang="en-US" sz="2300" dirty="0"/>
              <a:t>or funds nonprofits</a:t>
            </a:r>
            <a:endParaRPr lang="cs-CZ" sz="2300" dirty="0"/>
          </a:p>
          <a:p>
            <a:pPr lvl="2">
              <a:lnSpc>
                <a:spcPct val="150000"/>
              </a:lnSpc>
              <a:spcAft>
                <a:spcPts val="0"/>
              </a:spcAft>
            </a:pPr>
            <a:r>
              <a:rPr lang="cs-CZ" sz="2300" dirty="0">
                <a:solidFill>
                  <a:srgbClr val="0000DC"/>
                </a:solidFill>
              </a:rPr>
              <a:t>1.   </a:t>
            </a:r>
            <a:r>
              <a:rPr lang="cs-CZ" sz="2300" dirty="0"/>
              <a:t> </a:t>
            </a:r>
            <a:r>
              <a:rPr lang="cs-CZ" sz="2300" dirty="0" err="1"/>
              <a:t>Nonprofit</a:t>
            </a:r>
            <a:r>
              <a:rPr lang="cs-CZ" sz="2300" dirty="0"/>
              <a:t> </a:t>
            </a:r>
            <a:r>
              <a:rPr lang="en-US" sz="2300" dirty="0"/>
              <a:t>addresses public concerns</a:t>
            </a:r>
            <a:r>
              <a:rPr lang="cs-CZ" sz="2300" dirty="0"/>
              <a:t> and </a:t>
            </a:r>
            <a:r>
              <a:rPr lang="cs-CZ" sz="2300" dirty="0" err="1"/>
              <a:t>tries</a:t>
            </a:r>
            <a:r>
              <a:rPr lang="cs-CZ" sz="2300" dirty="0"/>
              <a:t> to influence </a:t>
            </a:r>
            <a:r>
              <a:rPr lang="cs-CZ" sz="2300" dirty="0" err="1"/>
              <a:t>again</a:t>
            </a:r>
            <a:endParaRPr lang="en-US" sz="2300" dirty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dirty="0"/>
              <a:t>Examples of such successful movements?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054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 </a:t>
            </a:r>
            <a:r>
              <a:rPr lang="cs-CZ" dirty="0" err="1" smtClean="0"/>
              <a:t>interest</a:t>
            </a:r>
            <a:r>
              <a:rPr lang="cs-CZ" dirty="0" smtClean="0"/>
              <a:t> a</a:t>
            </a:r>
            <a:r>
              <a:rPr lang="en-US" dirty="0" err="1" smtClean="0"/>
              <a:t>dvocacy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0451" y="1546086"/>
            <a:ext cx="10753200" cy="42748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600" dirty="0" smtClean="0"/>
              <a:t>Public </a:t>
            </a:r>
            <a:r>
              <a:rPr lang="cs-CZ" sz="2600" dirty="0" err="1" smtClean="0"/>
              <a:t>interest</a:t>
            </a:r>
            <a:r>
              <a:rPr lang="cs-CZ" sz="2600" dirty="0" smtClean="0"/>
              <a:t> = NPO</a:t>
            </a:r>
            <a:r>
              <a:rPr lang="en-GB" sz="2600" dirty="0" smtClean="0"/>
              <a:t>’s </a:t>
            </a:r>
            <a:r>
              <a:rPr lang="en-GB" sz="2600" dirty="0"/>
              <a:t>crucial civic </a:t>
            </a:r>
            <a:r>
              <a:rPr lang="en-GB" sz="2600" dirty="0" err="1" smtClean="0"/>
              <a:t>functio</a:t>
            </a:r>
            <a:r>
              <a:rPr lang="cs-CZ" sz="2600" dirty="0" smtClean="0"/>
              <a:t>n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2600" dirty="0" smtClean="0"/>
              <a:t>G</a:t>
            </a:r>
            <a:r>
              <a:rPr lang="en-GB" sz="2600" dirty="0" err="1" smtClean="0"/>
              <a:t>oal</a:t>
            </a:r>
            <a:r>
              <a:rPr lang="en-GB" sz="2600" dirty="0"/>
              <a:t>: To influence government decisions;</a:t>
            </a:r>
            <a:r>
              <a:rPr lang="cs-CZ" sz="2600" dirty="0"/>
              <a:t> </a:t>
            </a:r>
            <a:r>
              <a:rPr lang="en-GB" sz="2600" dirty="0"/>
              <a:t>to influence government policy</a:t>
            </a:r>
            <a:r>
              <a:rPr lang="cs-CZ" sz="2600" dirty="0"/>
              <a:t> (not to </a:t>
            </a:r>
            <a:r>
              <a:rPr lang="cs-CZ" sz="2600" dirty="0" err="1"/>
              <a:t>govern</a:t>
            </a:r>
            <a:r>
              <a:rPr lang="cs-CZ" sz="2600" dirty="0"/>
              <a:t>)</a:t>
            </a:r>
            <a:r>
              <a:rPr lang="en-GB" sz="2600" dirty="0"/>
              <a:t>; </a:t>
            </a:r>
            <a:r>
              <a:rPr lang="cs-CZ" sz="2600" dirty="0" err="1"/>
              <a:t>or</a:t>
            </a:r>
            <a:r>
              <a:rPr lang="cs-CZ" sz="2600" dirty="0"/>
              <a:t> </a:t>
            </a:r>
            <a:r>
              <a:rPr lang="en-GB" sz="2600" dirty="0"/>
              <a:t>to encourage political </a:t>
            </a:r>
            <a:r>
              <a:rPr lang="en-GB" sz="2600" dirty="0" smtClean="0"/>
              <a:t>participation</a:t>
            </a:r>
            <a:endParaRPr lang="cs-CZ" sz="26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2600" dirty="0" smtClean="0"/>
              <a:t>V</a:t>
            </a:r>
            <a:r>
              <a:rPr lang="en-GB" sz="2600" dirty="0" err="1" smtClean="0"/>
              <a:t>oicing</a:t>
            </a:r>
            <a:r>
              <a:rPr lang="en-GB" sz="2600" dirty="0" smtClean="0"/>
              <a:t> </a:t>
            </a:r>
            <a:r>
              <a:rPr lang="en-GB" sz="2600" dirty="0"/>
              <a:t>a broader set of public </a:t>
            </a:r>
            <a:r>
              <a:rPr lang="en-GB" sz="2600" dirty="0" smtClean="0"/>
              <a:t>interests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600" dirty="0" err="1" smtClean="0"/>
              <a:t>Ideal</a:t>
            </a:r>
            <a:r>
              <a:rPr lang="cs-CZ" sz="2600" dirty="0" smtClean="0"/>
              <a:t> </a:t>
            </a:r>
            <a:r>
              <a:rPr lang="cs-CZ" sz="2600" dirty="0"/>
              <a:t>vs. </a:t>
            </a:r>
            <a:r>
              <a:rPr lang="cs-CZ" sz="2600" dirty="0" smtClean="0"/>
              <a:t>reality</a:t>
            </a:r>
            <a:endParaRPr lang="cs-CZ" sz="26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endParaRPr lang="en-US" dirty="0" smtClean="0"/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cs-CZ" sz="2000" dirty="0"/>
          </a:p>
          <a:p>
            <a:endParaRPr lang="cs-CZ" dirty="0"/>
          </a:p>
          <a:p>
            <a:endParaRPr lang="en-US" dirty="0"/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7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0087" y="554347"/>
            <a:ext cx="11474173" cy="451576"/>
          </a:xfrm>
        </p:spPr>
        <p:txBody>
          <a:bodyPr/>
          <a:lstStyle/>
          <a:p>
            <a:r>
              <a:rPr lang="en-US" sz="2500" dirty="0"/>
              <a:t>Are major civil society organizations (CSOs) routinely consulted by policymakers on policies relevant to their members?</a:t>
            </a:r>
            <a:r>
              <a:rPr lang="cs-CZ" sz="2500" dirty="0"/>
              <a:t/>
            </a:r>
            <a:br>
              <a:rPr lang="cs-CZ" sz="2500" dirty="0"/>
            </a:br>
            <a:endParaRPr lang="cs-CZ" sz="25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26" y="1557575"/>
            <a:ext cx="7572035" cy="5300425"/>
          </a:xfrm>
        </p:spPr>
      </p:pic>
      <p:sp>
        <p:nvSpPr>
          <p:cNvPr id="7" name="TextovéPole 6"/>
          <p:cNvSpPr txBox="1"/>
          <p:nvPr/>
        </p:nvSpPr>
        <p:spPr>
          <a:xfrm>
            <a:off x="1663337" y="5753835"/>
            <a:ext cx="9117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0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Advocacy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NPO </a:t>
            </a:r>
            <a:r>
              <a:rPr lang="cs-CZ" dirty="0" err="1"/>
              <a:t>participate</a:t>
            </a:r>
            <a:r>
              <a:rPr lang="cs-CZ" dirty="0"/>
              <a:t> in </a:t>
            </a:r>
            <a:r>
              <a:rPr lang="cs-CZ" dirty="0" err="1"/>
              <a:t>policies</a:t>
            </a:r>
            <a:r>
              <a:rPr lang="cs-CZ" dirty="0"/>
              <a:t> and </a:t>
            </a:r>
            <a:r>
              <a:rPr lang="cs-CZ" dirty="0" err="1"/>
              <a:t>policy-making</a:t>
            </a:r>
            <a:r>
              <a:rPr lang="cs-CZ" dirty="0"/>
              <a:t>? </a:t>
            </a:r>
            <a:r>
              <a:rPr lang="en-US" dirty="0"/>
              <a:t>Reasons to advocate?</a:t>
            </a:r>
            <a:endParaRPr lang="cs-CZ" dirty="0"/>
          </a:p>
          <a:p>
            <a:pPr lvl="0"/>
            <a:r>
              <a:rPr lang="cs-CZ" dirty="0" err="1"/>
              <a:t>Targets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advocacy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113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affects</a:t>
            </a:r>
            <a:r>
              <a:rPr lang="cs-CZ" dirty="0" smtClean="0"/>
              <a:t> </a:t>
            </a:r>
            <a:r>
              <a:rPr lang="cs-CZ" dirty="0" err="1" smtClean="0"/>
              <a:t>advocacy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7321" y="1490869"/>
            <a:ext cx="10753200" cy="42748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GB" sz="2600" dirty="0" smtClean="0"/>
              <a:t>Declining </a:t>
            </a:r>
            <a:r>
              <a:rPr lang="en-GB" sz="2600" dirty="0"/>
              <a:t>civic </a:t>
            </a:r>
            <a:r>
              <a:rPr lang="en-GB" sz="2600" dirty="0" smtClean="0"/>
              <a:t>engagement</a:t>
            </a:r>
            <a:endParaRPr lang="cs-CZ" sz="26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600" dirty="0" err="1" smtClean="0"/>
              <a:t>Government</a:t>
            </a:r>
            <a:r>
              <a:rPr lang="cs-CZ" sz="2600" dirty="0" smtClean="0"/>
              <a:t> </a:t>
            </a:r>
            <a:r>
              <a:rPr lang="cs-CZ" sz="2600" dirty="0" err="1" smtClean="0"/>
              <a:t>regulation</a:t>
            </a:r>
            <a:endParaRPr lang="cs-CZ" sz="26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600" dirty="0" err="1" smtClean="0"/>
              <a:t>Growing</a:t>
            </a:r>
            <a:r>
              <a:rPr lang="cs-CZ" sz="2600" dirty="0" smtClean="0"/>
              <a:t> business </a:t>
            </a:r>
            <a:r>
              <a:rPr lang="cs-CZ" sz="2600" dirty="0" err="1" smtClean="0"/>
              <a:t>competition</a:t>
            </a:r>
            <a:endParaRPr lang="cs-CZ" sz="26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600" dirty="0" smtClean="0"/>
              <a:t>Public </a:t>
            </a:r>
            <a:r>
              <a:rPr lang="cs-CZ" sz="2600" dirty="0" err="1" smtClean="0"/>
              <a:t>perception</a:t>
            </a:r>
            <a:endParaRPr lang="cs-CZ" sz="2600" dirty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600" dirty="0" err="1" smtClean="0"/>
              <a:t>Elite</a:t>
            </a:r>
            <a:r>
              <a:rPr lang="cs-CZ" sz="2600" dirty="0" smtClean="0"/>
              <a:t> </a:t>
            </a:r>
            <a:r>
              <a:rPr lang="cs-CZ" sz="2600" dirty="0" err="1" smtClean="0"/>
              <a:t>discourse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51106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perception and elite discourse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8364" y="1601304"/>
            <a:ext cx="10753200" cy="42748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400" dirty="0" err="1" smtClean="0"/>
              <a:t>How</a:t>
            </a:r>
            <a:r>
              <a:rPr lang="cs-CZ" sz="2400" dirty="0" smtClean="0"/>
              <a:t> </a:t>
            </a:r>
            <a:r>
              <a:rPr lang="cs-CZ" sz="2400" dirty="0" err="1"/>
              <a:t>is</a:t>
            </a:r>
            <a:r>
              <a:rPr lang="cs-CZ" sz="2400" dirty="0"/>
              <a:t> civil </a:t>
            </a:r>
            <a:r>
              <a:rPr lang="cs-CZ" sz="2400" dirty="0" smtClean="0"/>
              <a:t>society </a:t>
            </a:r>
            <a:r>
              <a:rPr lang="cs-CZ" sz="2400" dirty="0" err="1" smtClean="0"/>
              <a:t>organizations</a:t>
            </a:r>
            <a:r>
              <a:rPr lang="cs-CZ" sz="2400" dirty="0" smtClean="0"/>
              <a:t> (</a:t>
            </a:r>
            <a:r>
              <a:rPr lang="cs-CZ" sz="2400" dirty="0" err="1" smtClean="0"/>
              <a:t>CSOs</a:t>
            </a:r>
            <a:r>
              <a:rPr lang="cs-CZ" sz="2400" dirty="0" smtClean="0"/>
              <a:t>) and </a:t>
            </a:r>
            <a:r>
              <a:rPr lang="cs-CZ" sz="2400" dirty="0" err="1" smtClean="0"/>
              <a:t>NPOs</a:t>
            </a:r>
            <a:r>
              <a:rPr lang="cs-CZ" sz="2400" dirty="0" smtClean="0"/>
              <a:t> </a:t>
            </a:r>
            <a:r>
              <a:rPr lang="cs-CZ" sz="2400" dirty="0" err="1"/>
              <a:t>framed</a:t>
            </a:r>
            <a:r>
              <a:rPr lang="cs-CZ" sz="2400" dirty="0"/>
              <a:t> by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 smtClean="0"/>
              <a:t>political</a:t>
            </a:r>
            <a:r>
              <a:rPr lang="cs-CZ" sz="2400" dirty="0" smtClean="0"/>
              <a:t> </a:t>
            </a:r>
            <a:r>
              <a:rPr lang="cs-CZ" sz="2400" dirty="0" err="1" smtClean="0"/>
              <a:t>elites</a:t>
            </a:r>
            <a:r>
              <a:rPr lang="cs-CZ" sz="2400" dirty="0" smtClean="0"/>
              <a:t>?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a public </a:t>
            </a:r>
            <a:r>
              <a:rPr lang="cs-CZ" sz="2400" dirty="0"/>
              <a:t>image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 smtClean="0"/>
              <a:t>CSOs</a:t>
            </a:r>
            <a:r>
              <a:rPr lang="cs-CZ" sz="2400" dirty="0" smtClean="0"/>
              <a:t>?</a:t>
            </a:r>
          </a:p>
          <a:p>
            <a:pPr marL="457200" lvl="1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400" dirty="0" smtClean="0">
                <a:latin typeface="+mj-lt"/>
              </a:rPr>
              <a:t>In CEE: R</a:t>
            </a:r>
            <a:r>
              <a:rPr lang="en-GB" sz="2400" dirty="0" err="1" smtClean="0">
                <a:latin typeface="+mj-lt"/>
              </a:rPr>
              <a:t>ecent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>
                <a:latin typeface="+mj-lt"/>
              </a:rPr>
              <a:t>political developments in contemporary democracies suggest that civil and political actors are undergoing significant transformations, post-1989 (neo)liberal consensus have been openly questioned and criticized by the new political actors</a:t>
            </a:r>
            <a:endParaRPr lang="cs-CZ" sz="2400" dirty="0">
              <a:latin typeface="+mj-lt"/>
            </a:endParaRP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endParaRPr lang="cs-CZ" sz="2400" dirty="0" smtClean="0"/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sz="24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7256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Nonprofit organizations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What are nonprofit organizations</a:t>
            </a:r>
            <a:r>
              <a:rPr lang="en-GB" sz="2400" dirty="0" smtClean="0"/>
              <a:t>?</a:t>
            </a:r>
          </a:p>
          <a:p>
            <a:r>
              <a:rPr lang="en-GB" sz="2400" dirty="0" smtClean="0"/>
              <a:t>Functions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Social capital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Economic role 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Religious role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Service 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Policy 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Advocacy 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Global importance</a:t>
            </a:r>
          </a:p>
          <a:p>
            <a:r>
              <a:rPr lang="en-GB" sz="2400" dirty="0"/>
              <a:t>Interactions with the state – very different environments simultaneously, different stakeholders</a:t>
            </a:r>
            <a:r>
              <a:rPr lang="cs-CZ" sz="2400" dirty="0"/>
              <a:t>, very </a:t>
            </a:r>
            <a:r>
              <a:rPr lang="cs-CZ" sz="2400" dirty="0" err="1"/>
              <a:t>complex</a:t>
            </a:r>
            <a:r>
              <a:rPr lang="cs-CZ" sz="2400" dirty="0"/>
              <a:t>, </a:t>
            </a:r>
            <a:r>
              <a:rPr lang="cs-CZ" sz="2400" dirty="0" err="1"/>
              <a:t>dynamic</a:t>
            </a:r>
            <a:r>
              <a:rPr lang="cs-CZ" sz="2400" dirty="0"/>
              <a:t> </a:t>
            </a:r>
            <a:r>
              <a:rPr lang="cs-CZ" sz="2400" dirty="0" err="1"/>
              <a:t>shifts</a:t>
            </a:r>
            <a:endParaRPr lang="en-GB" sz="2400" dirty="0"/>
          </a:p>
          <a:p>
            <a:pPr lvl="1"/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3987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NPOs</a:t>
            </a:r>
            <a:r>
              <a:rPr lang="cs-CZ" dirty="0" smtClean="0"/>
              <a:t> </a:t>
            </a:r>
            <a:r>
              <a:rPr lang="cs-CZ" dirty="0"/>
              <a:t>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enemy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0016" y="1667565"/>
            <a:ext cx="10753200" cy="42748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400" dirty="0" err="1" smtClean="0"/>
              <a:t>CSOs</a:t>
            </a:r>
            <a:r>
              <a:rPr lang="cs-CZ" sz="2400" dirty="0" smtClean="0"/>
              <a:t> </a:t>
            </a:r>
            <a:r>
              <a:rPr lang="cs-CZ" sz="2400" dirty="0"/>
              <a:t>= </a:t>
            </a:r>
            <a:r>
              <a:rPr lang="cs-CZ" sz="2400" dirty="0" err="1"/>
              <a:t>NPOs</a:t>
            </a:r>
            <a:r>
              <a:rPr lang="cs-CZ" sz="2400" dirty="0"/>
              <a:t>, </a:t>
            </a:r>
            <a:r>
              <a:rPr lang="cs-CZ" sz="2400" dirty="0" err="1"/>
              <a:t>human</a:t>
            </a:r>
            <a:r>
              <a:rPr lang="cs-CZ" sz="2400" dirty="0"/>
              <a:t> </a:t>
            </a:r>
            <a:r>
              <a:rPr lang="cs-CZ" sz="2400" dirty="0" err="1"/>
              <a:t>rights</a:t>
            </a:r>
            <a:r>
              <a:rPr lang="cs-CZ" sz="2400" dirty="0"/>
              <a:t>/</a:t>
            </a:r>
            <a:r>
              <a:rPr lang="cs-CZ" sz="2400" dirty="0" err="1"/>
              <a:t>liberal</a:t>
            </a:r>
            <a:r>
              <a:rPr lang="cs-CZ" sz="2400" dirty="0"/>
              <a:t> </a:t>
            </a:r>
            <a:r>
              <a:rPr lang="cs-CZ" sz="2400" dirty="0" err="1" smtClean="0"/>
              <a:t>organizations</a:t>
            </a:r>
            <a:endParaRPr lang="cs-CZ" sz="24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400" dirty="0" smtClean="0"/>
              <a:t>By </a:t>
            </a:r>
            <a:r>
              <a:rPr lang="cs-CZ" sz="2400" dirty="0" err="1" smtClean="0"/>
              <a:t>populists</a:t>
            </a:r>
            <a:r>
              <a:rPr lang="cs-CZ" sz="2400" dirty="0" smtClean="0"/>
              <a:t> </a:t>
            </a:r>
            <a:r>
              <a:rPr lang="cs-CZ" sz="2400" dirty="0" err="1" smtClean="0"/>
              <a:t>often</a:t>
            </a:r>
            <a:r>
              <a:rPr lang="cs-CZ" sz="2400" dirty="0" smtClean="0"/>
              <a:t> </a:t>
            </a:r>
            <a:r>
              <a:rPr lang="cs-CZ" sz="2400" dirty="0" err="1" smtClean="0"/>
              <a:t>framed</a:t>
            </a:r>
            <a:r>
              <a:rPr lang="cs-CZ" sz="2400" dirty="0" smtClean="0"/>
              <a:t> as „</a:t>
            </a:r>
            <a:r>
              <a:rPr lang="cs-CZ" sz="2400" dirty="0" err="1" smtClean="0"/>
              <a:t>agents</a:t>
            </a:r>
            <a:r>
              <a:rPr lang="cs-CZ" sz="2400" dirty="0" smtClean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neomarxism</a:t>
            </a:r>
            <a:r>
              <a:rPr lang="cs-CZ" sz="2400" dirty="0"/>
              <a:t> and </a:t>
            </a:r>
            <a:r>
              <a:rPr lang="cs-CZ" sz="2400" dirty="0" err="1" smtClean="0"/>
              <a:t>liberalism</a:t>
            </a:r>
            <a:r>
              <a:rPr lang="cs-CZ" sz="2400" dirty="0" smtClean="0"/>
              <a:t>“ </a:t>
            </a:r>
            <a:r>
              <a:rPr lang="cs-CZ" sz="2400" dirty="0" err="1"/>
              <a:t>threatening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nation</a:t>
            </a:r>
            <a:r>
              <a:rPr lang="cs-CZ" sz="2400" dirty="0"/>
              <a:t> and </a:t>
            </a:r>
            <a:r>
              <a:rPr lang="cs-CZ" sz="2400" dirty="0" err="1"/>
              <a:t>its</a:t>
            </a:r>
            <a:r>
              <a:rPr lang="cs-CZ" sz="2400" dirty="0"/>
              <a:t> </a:t>
            </a:r>
            <a:r>
              <a:rPr lang="cs-CZ" sz="2400" dirty="0" err="1" smtClean="0"/>
              <a:t>culture</a:t>
            </a:r>
            <a:r>
              <a:rPr lang="cs-CZ" sz="2400" dirty="0" smtClean="0"/>
              <a:t> (in </a:t>
            </a:r>
            <a:r>
              <a:rPr lang="cs-CZ" sz="2400" dirty="0" err="1" smtClean="0"/>
              <a:t>Central</a:t>
            </a:r>
            <a:r>
              <a:rPr lang="cs-CZ" sz="2400" dirty="0" smtClean="0"/>
              <a:t> and </a:t>
            </a:r>
            <a:r>
              <a:rPr lang="cs-CZ" sz="2400" dirty="0" err="1" smtClean="0"/>
              <a:t>Eastern</a:t>
            </a:r>
            <a:r>
              <a:rPr lang="cs-CZ" sz="2400" dirty="0" smtClean="0"/>
              <a:t> </a:t>
            </a:r>
            <a:r>
              <a:rPr lang="cs-CZ" sz="2400" dirty="0" err="1" smtClean="0"/>
              <a:t>Europe</a:t>
            </a:r>
            <a:r>
              <a:rPr lang="cs-CZ" sz="2400" dirty="0" smtClean="0"/>
              <a:t>)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2400" dirty="0"/>
              <a:t>Puppets of</a:t>
            </a:r>
            <a:r>
              <a:rPr lang="cs-CZ" sz="2400" dirty="0"/>
              <a:t> </a:t>
            </a:r>
            <a:r>
              <a:rPr lang="cs-CZ" sz="2400" dirty="0" err="1"/>
              <a:t>foreign</a:t>
            </a:r>
            <a:r>
              <a:rPr lang="cs-CZ" sz="2400" dirty="0"/>
              <a:t> </a:t>
            </a:r>
            <a:r>
              <a:rPr lang="cs-CZ" sz="2400" dirty="0" err="1"/>
              <a:t>interests</a:t>
            </a:r>
            <a:r>
              <a:rPr lang="cs-CZ" sz="2400" dirty="0"/>
              <a:t> (</a:t>
            </a:r>
            <a:r>
              <a:rPr lang="cs-CZ" sz="2400" dirty="0" err="1"/>
              <a:t>Soros</a:t>
            </a:r>
            <a:r>
              <a:rPr lang="cs-CZ" sz="2400" dirty="0"/>
              <a:t> and his </a:t>
            </a:r>
            <a:r>
              <a:rPr lang="en-US" sz="2400" dirty="0"/>
              <a:t>‘</a:t>
            </a:r>
            <a:r>
              <a:rPr lang="cs-CZ" sz="2400" dirty="0" err="1"/>
              <a:t>plan</a:t>
            </a:r>
            <a:r>
              <a:rPr lang="en-US" sz="2400" dirty="0"/>
              <a:t>’</a:t>
            </a:r>
            <a:r>
              <a:rPr lang="cs-CZ" sz="2400" dirty="0"/>
              <a:t>)</a:t>
            </a:r>
            <a:r>
              <a:rPr lang="en-US" sz="2400" dirty="0"/>
              <a:t> </a:t>
            </a:r>
            <a:r>
              <a:rPr lang="cs-CZ" sz="2400" dirty="0"/>
              <a:t>– </a:t>
            </a:r>
            <a:r>
              <a:rPr lang="cs-CZ" sz="2400" dirty="0" err="1"/>
              <a:t>the</a:t>
            </a:r>
            <a:r>
              <a:rPr lang="cs-CZ" sz="2400" dirty="0"/>
              <a:t> case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Central</a:t>
            </a:r>
            <a:r>
              <a:rPr lang="cs-CZ" sz="2400" dirty="0"/>
              <a:t> </a:t>
            </a:r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smtClean="0"/>
              <a:t>University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400" dirty="0" smtClean="0"/>
              <a:t>HUN</a:t>
            </a:r>
            <a:r>
              <a:rPr lang="cs-CZ" sz="2400" dirty="0"/>
              <a:t>/POL: „</a:t>
            </a:r>
            <a:r>
              <a:rPr lang="cs-CZ" sz="2400" dirty="0" err="1"/>
              <a:t>government-friendly</a:t>
            </a:r>
            <a:r>
              <a:rPr lang="cs-CZ" sz="2400" dirty="0"/>
              <a:t>“ (</a:t>
            </a:r>
            <a:r>
              <a:rPr lang="cs-CZ" sz="2400" dirty="0" err="1"/>
              <a:t>conservative</a:t>
            </a:r>
            <a:r>
              <a:rPr lang="cs-CZ" sz="2400" dirty="0"/>
              <a:t>)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oppositional</a:t>
            </a:r>
            <a:r>
              <a:rPr lang="cs-CZ" sz="2400" dirty="0"/>
              <a:t> (</a:t>
            </a:r>
            <a:r>
              <a:rPr lang="cs-CZ" sz="2400" dirty="0" err="1"/>
              <a:t>liberal</a:t>
            </a:r>
            <a:r>
              <a:rPr lang="cs-CZ" sz="2400" dirty="0" smtClean="0"/>
              <a:t>) </a:t>
            </a:r>
            <a:r>
              <a:rPr lang="cs-CZ" sz="2400" dirty="0" err="1" smtClean="0"/>
              <a:t>CSOs</a:t>
            </a:r>
            <a:r>
              <a:rPr lang="cs-CZ" sz="2400" dirty="0" smtClean="0"/>
              <a:t> </a:t>
            </a:r>
            <a:r>
              <a:rPr lang="cs-CZ" sz="2400" dirty="0"/>
              <a:t>– </a:t>
            </a:r>
            <a:r>
              <a:rPr lang="cs-CZ" sz="2400" dirty="0" err="1"/>
              <a:t>governments</a:t>
            </a:r>
            <a:r>
              <a:rPr lang="cs-CZ" sz="2400" dirty="0"/>
              <a:t> </a:t>
            </a:r>
            <a:r>
              <a:rPr lang="cs-CZ" sz="2400" dirty="0" err="1"/>
              <a:t>organized</a:t>
            </a:r>
            <a:r>
              <a:rPr lang="cs-CZ" sz="2400" dirty="0"/>
              <a:t> </a:t>
            </a:r>
            <a:r>
              <a:rPr lang="cs-CZ" sz="2400" dirty="0" err="1"/>
              <a:t>campaigns</a:t>
            </a:r>
            <a:r>
              <a:rPr lang="cs-CZ" sz="2400" dirty="0"/>
              <a:t> </a:t>
            </a:r>
            <a:r>
              <a:rPr lang="cs-CZ" sz="2400" dirty="0" err="1"/>
              <a:t>againts</a:t>
            </a:r>
            <a:r>
              <a:rPr lang="cs-CZ" sz="2400" dirty="0"/>
              <a:t> </a:t>
            </a:r>
            <a:r>
              <a:rPr lang="cs-CZ" sz="2400" dirty="0" smtClean="0"/>
              <a:t>CSO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400" dirty="0" smtClean="0"/>
              <a:t>CZ</a:t>
            </a:r>
            <a:r>
              <a:rPr lang="cs-CZ" sz="2400" dirty="0"/>
              <a:t>: </a:t>
            </a:r>
            <a:r>
              <a:rPr lang="en-US" sz="2400" dirty="0"/>
              <a:t>“</a:t>
            </a:r>
            <a:r>
              <a:rPr lang="en-US" sz="2400" dirty="0" err="1"/>
              <a:t>ngo</a:t>
            </a:r>
            <a:r>
              <a:rPr lang="en-US" sz="2400" dirty="0"/>
              <a:t>-ism” </a:t>
            </a:r>
            <a:r>
              <a:rPr lang="cs-CZ" sz="2400" dirty="0"/>
              <a:t>(</a:t>
            </a:r>
            <a:r>
              <a:rPr lang="cs-CZ" sz="2400" dirty="0" smtClean="0"/>
              <a:t>Václav </a:t>
            </a:r>
            <a:r>
              <a:rPr lang="cs-CZ" sz="2400" dirty="0"/>
              <a:t>Klaus</a:t>
            </a:r>
            <a:r>
              <a:rPr lang="cs-CZ" sz="2400" dirty="0" smtClean="0"/>
              <a:t>)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sz="24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endParaRPr lang="cs-CZ" sz="2400" dirty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endParaRPr lang="cs-CZ" sz="2400" dirty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endParaRPr lang="cs-CZ" sz="2400" dirty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endParaRPr lang="cs-CZ" sz="24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756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9037" y="3303989"/>
            <a:ext cx="4720046" cy="3554011"/>
          </a:xfrm>
          <a:prstGeom prst="rect">
            <a:avLst/>
          </a:prstGeom>
        </p:spPr>
      </p:pic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20000" y="1817259"/>
            <a:ext cx="5174914" cy="365203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600" y="54059"/>
            <a:ext cx="4782483" cy="3526399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399031" y="5693901"/>
            <a:ext cx="3852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Source: 2017 CSO </a:t>
            </a:r>
            <a:r>
              <a:rPr lang="cs-CZ" dirty="0" err="1" smtClean="0"/>
              <a:t>Sustainability</a:t>
            </a:r>
            <a:r>
              <a:rPr lang="cs-CZ" dirty="0" smtClean="0"/>
              <a:t> Index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7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598522"/>
            <a:ext cx="10753200" cy="451576"/>
          </a:xfrm>
        </p:spPr>
        <p:txBody>
          <a:bodyPr/>
          <a:lstStyle/>
          <a:p>
            <a:r>
              <a:rPr lang="en-US" sz="2500" dirty="0"/>
              <a:t>Does the government attempt to repress civil society organizations (CSOs)?</a:t>
            </a:r>
            <a:r>
              <a:rPr lang="cs-CZ" sz="2500" dirty="0"/>
              <a:t/>
            </a:r>
            <a:br>
              <a:rPr lang="cs-CZ" sz="2500" dirty="0"/>
            </a:br>
            <a:endParaRPr lang="cs-CZ" sz="25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894" y="1548383"/>
            <a:ext cx="7585166" cy="5309617"/>
          </a:xfrm>
        </p:spPr>
      </p:pic>
      <p:sp>
        <p:nvSpPr>
          <p:cNvPr id="7" name="TextovéPole 6"/>
          <p:cNvSpPr txBox="1"/>
          <p:nvPr/>
        </p:nvSpPr>
        <p:spPr>
          <a:xfrm>
            <a:off x="1490870" y="5783863"/>
            <a:ext cx="8558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08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To what extent does the government achieve control over entry and exit by civil society organizations (CSOs) into public life? </a:t>
            </a:r>
            <a:r>
              <a:rPr lang="cs-CZ" sz="2500" dirty="0"/>
              <a:t/>
            </a:r>
            <a:br>
              <a:rPr lang="cs-CZ" sz="2500" dirty="0"/>
            </a:br>
            <a:endParaRPr lang="cs-CZ" sz="2500" dirty="0"/>
          </a:p>
        </p:txBody>
      </p:sp>
      <p:pic>
        <p:nvPicPr>
          <p:cNvPr id="15" name="Zástupný symbol pro obsah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318" y="1769962"/>
            <a:ext cx="7427976" cy="5199584"/>
          </a:xfrm>
        </p:spPr>
      </p:pic>
    </p:spTree>
    <p:extLst>
      <p:ext uri="{BB962C8B-B14F-4D97-AF65-F5344CB8AC3E}">
        <p14:creationId xmlns:p14="http://schemas.microsoft.com/office/powerpoint/2010/main" val="43846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 image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CSOs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600" y="116024"/>
            <a:ext cx="4536119" cy="341965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6414" y="3501129"/>
            <a:ext cx="4466305" cy="335687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731" y="2095909"/>
            <a:ext cx="4772298" cy="3504656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399031" y="5693901"/>
            <a:ext cx="3852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Source: 2017 CSO </a:t>
            </a:r>
            <a:r>
              <a:rPr lang="cs-CZ" dirty="0" err="1" smtClean="0"/>
              <a:t>Sustainability</a:t>
            </a:r>
            <a:r>
              <a:rPr lang="cs-CZ" dirty="0" smtClean="0"/>
              <a:t> Index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06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Trust in non-profit </a:t>
            </a:r>
            <a:r>
              <a:rPr lang="cs-CZ" dirty="0" err="1" smtClean="0"/>
              <a:t>organizations</a:t>
            </a:r>
            <a:r>
              <a:rPr lang="cs-CZ" dirty="0" smtClean="0"/>
              <a:t> (CZE)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000" y="1758191"/>
            <a:ext cx="10752138" cy="430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52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Nonprofit </a:t>
            </a:r>
            <a:r>
              <a:rPr lang="en-GB" dirty="0" smtClean="0"/>
              <a:t>responses</a:t>
            </a: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799" y="1579217"/>
            <a:ext cx="10753200" cy="42748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GB" sz="2400" dirty="0" smtClean="0"/>
              <a:t>Have </a:t>
            </a:r>
            <a:r>
              <a:rPr lang="en-GB" sz="2400" dirty="0"/>
              <a:t>had to become more </a:t>
            </a:r>
            <a:r>
              <a:rPr lang="en-GB" sz="2400" dirty="0" smtClean="0"/>
              <a:t>sophisticated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GB" sz="2400" dirty="0" smtClean="0"/>
              <a:t>Created </a:t>
            </a:r>
            <a:r>
              <a:rPr lang="en-GB" sz="2400" dirty="0"/>
              <a:t>more complex organizational </a:t>
            </a:r>
            <a:r>
              <a:rPr lang="en-GB" sz="2400" dirty="0" smtClean="0"/>
              <a:t>structures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GB" sz="2400" dirty="0" smtClean="0"/>
              <a:t>Take </a:t>
            </a:r>
            <a:r>
              <a:rPr lang="en-GB" sz="2400" dirty="0"/>
              <a:t>advantage of new technologies</a:t>
            </a:r>
            <a:r>
              <a:rPr lang="cs-CZ" sz="2400" dirty="0"/>
              <a:t> – Internet </a:t>
            </a:r>
            <a:r>
              <a:rPr lang="cs-CZ" sz="2400" dirty="0" err="1"/>
              <a:t>activism</a:t>
            </a:r>
            <a:r>
              <a:rPr lang="cs-CZ" sz="2400" dirty="0"/>
              <a:t> </a:t>
            </a:r>
            <a:r>
              <a:rPr lang="cs-CZ" sz="2400" dirty="0" err="1"/>
              <a:t>fundamentally</a:t>
            </a:r>
            <a:r>
              <a:rPr lang="cs-CZ" sz="2400" dirty="0"/>
              <a:t> </a:t>
            </a:r>
            <a:r>
              <a:rPr lang="cs-CZ" sz="2400" dirty="0" err="1"/>
              <a:t>altered</a:t>
            </a:r>
            <a:r>
              <a:rPr lang="cs-CZ" sz="2400" dirty="0"/>
              <a:t> </a:t>
            </a:r>
            <a:r>
              <a:rPr lang="cs-CZ" sz="2400" dirty="0" err="1"/>
              <a:t>civic</a:t>
            </a:r>
            <a:r>
              <a:rPr lang="cs-CZ" sz="2400" dirty="0"/>
              <a:t> participation and </a:t>
            </a:r>
            <a:r>
              <a:rPr lang="cs-CZ" sz="2400" dirty="0" err="1" smtClean="0"/>
              <a:t>advocacy</a:t>
            </a:r>
            <a:endParaRPr lang="en-GB" sz="24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GB" sz="2400" dirty="0" smtClean="0"/>
              <a:t>Invested </a:t>
            </a:r>
            <a:r>
              <a:rPr lang="en-GB" sz="2400" dirty="0"/>
              <a:t>in effective </a:t>
            </a:r>
            <a:r>
              <a:rPr lang="en-GB" sz="2400" dirty="0" smtClean="0"/>
              <a:t>research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GB" sz="2400" dirty="0" smtClean="0"/>
              <a:t>Increasingly </a:t>
            </a:r>
            <a:r>
              <a:rPr lang="en-GB" sz="2400" dirty="0"/>
              <a:t>turned to collaborations, including some with business organizations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468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Forms</a:t>
            </a:r>
            <a:r>
              <a:rPr lang="cs-CZ" dirty="0" smtClean="0"/>
              <a:t>: </a:t>
            </a:r>
            <a:r>
              <a:rPr lang="en-US" dirty="0" smtClean="0"/>
              <a:t>How to advocate?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9407" y="1545044"/>
            <a:ext cx="10753200" cy="42748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r>
              <a:rPr lang="en-GB" sz="2400" dirty="0"/>
              <a:t>Lobbying (direct, grassroots, administrative</a:t>
            </a:r>
            <a:r>
              <a:rPr lang="en-GB" sz="2400" dirty="0" smtClean="0"/>
              <a:t>)</a:t>
            </a:r>
            <a:endParaRPr lang="en-US" sz="2400" dirty="0" smtClean="0"/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r>
              <a:rPr lang="en-US" sz="2400" dirty="0" smtClean="0"/>
              <a:t>Research </a:t>
            </a:r>
            <a:r>
              <a:rPr lang="en-US" sz="2400" dirty="0"/>
              <a:t>and </a:t>
            </a:r>
            <a:r>
              <a:rPr lang="en-US" sz="2400" dirty="0" smtClean="0"/>
              <a:t>analysis</a:t>
            </a:r>
            <a:endParaRPr lang="en-GB" sz="2400" dirty="0" smtClean="0"/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r>
              <a:rPr lang="en-US" sz="2400" dirty="0" smtClean="0"/>
              <a:t>Education </a:t>
            </a:r>
            <a:r>
              <a:rPr lang="en-US" sz="2400" dirty="0"/>
              <a:t>of the public on crucial issues </a:t>
            </a:r>
            <a:endParaRPr lang="cs-CZ" sz="2400" dirty="0"/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r>
              <a:rPr lang="sk-SK" sz="2400" dirty="0" smtClean="0"/>
              <a:t>L</a:t>
            </a:r>
            <a:r>
              <a:rPr lang="en-GB" sz="2400" dirty="0" err="1" smtClean="0"/>
              <a:t>egal</a:t>
            </a:r>
            <a:r>
              <a:rPr lang="en-GB" sz="2400" dirty="0" smtClean="0"/>
              <a:t> </a:t>
            </a:r>
            <a:r>
              <a:rPr lang="en-GB" sz="2400" dirty="0"/>
              <a:t>advocacy in the </a:t>
            </a:r>
            <a:r>
              <a:rPr lang="en-GB" sz="2400" dirty="0" smtClean="0"/>
              <a:t>courts</a:t>
            </a:r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r>
              <a:rPr lang="cs-CZ" sz="2400" dirty="0" smtClean="0"/>
              <a:t>M</a:t>
            </a:r>
            <a:r>
              <a:rPr lang="en-GB" sz="2400" dirty="0" err="1" smtClean="0"/>
              <a:t>edia</a:t>
            </a:r>
            <a:endParaRPr lang="en-GB" sz="2400" dirty="0" smtClean="0"/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r>
              <a:rPr lang="cs-CZ" sz="2400" dirty="0" err="1"/>
              <a:t>Social</a:t>
            </a:r>
            <a:r>
              <a:rPr lang="cs-CZ" sz="2400" dirty="0"/>
              <a:t> media: „</a:t>
            </a:r>
            <a:r>
              <a:rPr lang="cs-CZ" sz="2400" dirty="0" err="1"/>
              <a:t>Tweeting</a:t>
            </a:r>
            <a:r>
              <a:rPr lang="cs-CZ" sz="2400" dirty="0"/>
              <a:t> </a:t>
            </a:r>
            <a:r>
              <a:rPr lang="cs-CZ" sz="2400" dirty="0" err="1"/>
              <a:t>social</a:t>
            </a:r>
            <a:r>
              <a:rPr lang="cs-CZ" sz="2400" dirty="0"/>
              <a:t> </a:t>
            </a:r>
            <a:r>
              <a:rPr lang="cs-CZ" sz="2400" dirty="0" err="1"/>
              <a:t>change</a:t>
            </a:r>
            <a:r>
              <a:rPr lang="cs-CZ" sz="2400" dirty="0" smtClean="0"/>
              <a:t>“</a:t>
            </a:r>
            <a:endParaRPr lang="en-GB" sz="2400" dirty="0" smtClean="0"/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r>
              <a:rPr lang="cs-CZ" sz="2400" dirty="0" smtClean="0"/>
              <a:t>P</a:t>
            </a:r>
            <a:r>
              <a:rPr lang="en-GB" sz="2400" dirty="0" err="1" smtClean="0"/>
              <a:t>ublic</a:t>
            </a:r>
            <a:r>
              <a:rPr lang="en-GB" sz="2400" dirty="0" smtClean="0"/>
              <a:t> </a:t>
            </a:r>
            <a:r>
              <a:rPr lang="en-GB" sz="2400" dirty="0"/>
              <a:t>events and direct action (calls for boycotts and demonstrations</a:t>
            </a:r>
            <a:r>
              <a:rPr lang="en-GB" sz="2400" dirty="0" smtClean="0"/>
              <a:t>)</a:t>
            </a:r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r>
              <a:rPr lang="cs-CZ" sz="2400" dirty="0" smtClean="0"/>
              <a:t>E</a:t>
            </a:r>
            <a:r>
              <a:rPr lang="en-GB" sz="2400" dirty="0" err="1" smtClean="0"/>
              <a:t>xpert</a:t>
            </a:r>
            <a:r>
              <a:rPr lang="en-GB" sz="2400" dirty="0" smtClean="0"/>
              <a:t> </a:t>
            </a:r>
            <a:r>
              <a:rPr lang="en-GB" sz="2400" dirty="0"/>
              <a:t>testimony</a:t>
            </a:r>
            <a:r>
              <a:rPr lang="cs-CZ" sz="2400" dirty="0"/>
              <a:t> (</a:t>
            </a:r>
            <a:r>
              <a:rPr lang="cs-CZ" sz="2400" dirty="0" err="1"/>
              <a:t>testifying</a:t>
            </a:r>
            <a:r>
              <a:rPr lang="cs-CZ" sz="2400" dirty="0"/>
              <a:t> </a:t>
            </a:r>
            <a:r>
              <a:rPr lang="cs-CZ" sz="2400" dirty="0" err="1"/>
              <a:t>before</a:t>
            </a:r>
            <a:r>
              <a:rPr lang="cs-CZ" sz="2400" dirty="0"/>
              <a:t> </a:t>
            </a:r>
            <a:r>
              <a:rPr lang="cs-CZ" sz="2400" dirty="0" err="1"/>
              <a:t>governmental</a:t>
            </a:r>
            <a:r>
              <a:rPr lang="cs-CZ" sz="2400" dirty="0"/>
              <a:t> </a:t>
            </a:r>
            <a:r>
              <a:rPr lang="cs-CZ" sz="2400" dirty="0" err="1"/>
              <a:t>bodies</a:t>
            </a:r>
            <a:r>
              <a:rPr lang="cs-CZ" sz="2400" dirty="0" smtClean="0"/>
              <a:t>)</a:t>
            </a:r>
            <a:endParaRPr lang="en-GB" sz="2400" dirty="0"/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r>
              <a:rPr lang="cs-CZ" sz="2400" dirty="0" smtClean="0"/>
              <a:t>T</a:t>
            </a:r>
            <a:r>
              <a:rPr lang="en-GB" sz="2400" dirty="0" err="1" smtClean="0"/>
              <a:t>alks</a:t>
            </a:r>
            <a:r>
              <a:rPr lang="en-GB" sz="2400" dirty="0" smtClean="0"/>
              <a:t> </a:t>
            </a:r>
            <a:r>
              <a:rPr lang="en-GB" sz="2400" dirty="0"/>
              <a:t>with </a:t>
            </a:r>
            <a:r>
              <a:rPr lang="en-GB" sz="2400" dirty="0" smtClean="0"/>
              <a:t>governments</a:t>
            </a:r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r>
              <a:rPr lang="en-GB" sz="2400" dirty="0" smtClean="0"/>
              <a:t>Petition </a:t>
            </a:r>
            <a:r>
              <a:rPr lang="en-GB" sz="2400" dirty="0"/>
              <a:t>letters</a:t>
            </a:r>
            <a:r>
              <a:rPr lang="cs-CZ" sz="2400" dirty="0"/>
              <a:t>, p</a:t>
            </a:r>
            <a:r>
              <a:rPr lang="en-US" sz="2400" dirty="0" err="1"/>
              <a:t>articipation</a:t>
            </a:r>
            <a:r>
              <a:rPr lang="en-US" sz="2400" dirty="0"/>
              <a:t> in referenda or initiative </a:t>
            </a:r>
            <a:r>
              <a:rPr lang="en-US" sz="2400" dirty="0" smtClean="0"/>
              <a:t>campaigns</a:t>
            </a:r>
            <a:endParaRPr lang="cs-CZ" sz="2400" dirty="0"/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r>
              <a:rPr lang="en-US" sz="2400" dirty="0" smtClean="0"/>
              <a:t>Grassroots </a:t>
            </a:r>
            <a:r>
              <a:rPr lang="en-US" sz="2400" dirty="0"/>
              <a:t>organizing and communication with local </a:t>
            </a:r>
            <a:r>
              <a:rPr lang="en-US" sz="2400" dirty="0" smtClean="0"/>
              <a:t>leaders</a:t>
            </a:r>
            <a:endParaRPr lang="cs-CZ" sz="2400" dirty="0"/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–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666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Public </a:t>
            </a:r>
            <a:r>
              <a:rPr lang="en-GB" dirty="0" smtClean="0"/>
              <a:t>funding </a:t>
            </a:r>
            <a:r>
              <a:rPr lang="en-GB" dirty="0"/>
              <a:t>and </a:t>
            </a:r>
            <a:r>
              <a:rPr lang="en-GB" dirty="0" smtClean="0"/>
              <a:t>its </a:t>
            </a:r>
            <a:r>
              <a:rPr lang="en-GB" dirty="0"/>
              <a:t>i</a:t>
            </a:r>
            <a:r>
              <a:rPr lang="en-GB" dirty="0" smtClean="0"/>
              <a:t>mpact </a:t>
            </a:r>
            <a:r>
              <a:rPr lang="en-GB" dirty="0"/>
              <a:t>on </a:t>
            </a:r>
            <a:r>
              <a:rPr lang="en-GB" dirty="0" smtClean="0"/>
              <a:t>nonprofit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800" y="1871999"/>
            <a:ext cx="10887896" cy="4588435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/>
              <a:buChar char="•"/>
            </a:pPr>
            <a:r>
              <a:rPr lang="en-GB" dirty="0" smtClean="0"/>
              <a:t>Relationship </a:t>
            </a:r>
            <a:r>
              <a:rPr lang="en-GB" dirty="0"/>
              <a:t>between public funding and nonprofit engagement in advocacy </a:t>
            </a:r>
            <a:r>
              <a:rPr lang="en-GB" dirty="0" smtClean="0"/>
              <a:t> (</a:t>
            </a:r>
            <a:r>
              <a:rPr lang="en-GB" dirty="0" err="1" smtClean="0"/>
              <a:t>Neumayr</a:t>
            </a:r>
            <a:r>
              <a:rPr lang="en-GB" dirty="0" smtClean="0"/>
              <a:t> at al. 2015)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/>
              <a:buChar char="•"/>
            </a:pPr>
            <a:r>
              <a:rPr lang="en-GB" dirty="0" smtClean="0"/>
              <a:t>2 main </a:t>
            </a:r>
            <a:r>
              <a:rPr lang="en-GB" dirty="0"/>
              <a:t>lines of </a:t>
            </a:r>
            <a:r>
              <a:rPr lang="en-GB" dirty="0" smtClean="0"/>
              <a:t>the argument:</a:t>
            </a:r>
          </a:p>
          <a:p>
            <a:pPr marL="1200150" lvl="2" indent="-285750">
              <a:lnSpc>
                <a:spcPct val="150000"/>
              </a:lnSpc>
              <a:spcAft>
                <a:spcPts val="1200"/>
              </a:spcAft>
              <a:buFont typeface="Arial"/>
              <a:buChar char="•"/>
            </a:pPr>
            <a:r>
              <a:rPr lang="en-GB" sz="2300" dirty="0" smtClean="0"/>
              <a:t>Resource </a:t>
            </a:r>
            <a:r>
              <a:rPr lang="en-GB" sz="2300" dirty="0"/>
              <a:t>dependence </a:t>
            </a:r>
            <a:r>
              <a:rPr lang="en-GB" sz="2300" dirty="0" smtClean="0"/>
              <a:t>theory: </a:t>
            </a:r>
            <a:r>
              <a:rPr lang="en-GB" sz="2300" dirty="0"/>
              <a:t>NPOs that receive public funding will eventually reduce their advocacy activities or even refrain from them altogether for fear of losing their funding </a:t>
            </a:r>
            <a:endParaRPr lang="en-GB" sz="2300" dirty="0" smtClean="0"/>
          </a:p>
          <a:p>
            <a:pPr marL="1200150" lvl="2" indent="-285750">
              <a:lnSpc>
                <a:spcPct val="150000"/>
              </a:lnSpc>
              <a:spcAft>
                <a:spcPts val="1200"/>
              </a:spcAft>
              <a:buFont typeface="Arial"/>
              <a:buChar char="•"/>
            </a:pPr>
            <a:r>
              <a:rPr lang="en-GB" sz="2300" dirty="0" smtClean="0"/>
              <a:t>NPOs who </a:t>
            </a:r>
            <a:r>
              <a:rPr lang="en-GB" sz="2300" dirty="0"/>
              <a:t>receive public funding will increase their engagement in advocacy </a:t>
            </a:r>
            <a:endParaRPr lang="en-GB" sz="2300" dirty="0" smtClean="0"/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en-GB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5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does it affect</a:t>
            </a:r>
            <a:r>
              <a:rPr lang="mr-IN" dirty="0" smtClean="0"/>
              <a:t>…</a:t>
            </a:r>
            <a:r>
              <a:rPr lang="sk-SK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n-GB" dirty="0"/>
              <a:t>Empirical studies: mixed </a:t>
            </a:r>
            <a:r>
              <a:rPr lang="en-GB" dirty="0" smtClean="0"/>
              <a:t>results, mostly on US</a:t>
            </a:r>
            <a:endParaRPr lang="en-GB" dirty="0"/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n-GB" dirty="0" smtClean="0"/>
              <a:t>E.g. Austria (</a:t>
            </a:r>
            <a:r>
              <a:rPr lang="en-GB" dirty="0" err="1" smtClean="0"/>
              <a:t>Neumayr</a:t>
            </a:r>
            <a:r>
              <a:rPr lang="en-GB" dirty="0" smtClean="0"/>
              <a:t> at al. 2015)</a:t>
            </a:r>
          </a:p>
          <a:p>
            <a:pPr marL="1200150" lvl="2" indent="-285750">
              <a:lnSpc>
                <a:spcPct val="150000"/>
              </a:lnSpc>
              <a:buFont typeface="Wingdings" charset="2"/>
              <a:buChar char="§"/>
            </a:pPr>
            <a:r>
              <a:rPr lang="en-GB" sz="2200" dirty="0" smtClean="0"/>
              <a:t>No </a:t>
            </a:r>
            <a:r>
              <a:rPr lang="en-GB" sz="2200" i="1" dirty="0"/>
              <a:t>significant</a:t>
            </a:r>
            <a:r>
              <a:rPr lang="en-GB" sz="2200" dirty="0"/>
              <a:t> relationship between advocacy and the receipt of public funding or the proportion of an organization’s total revenue coming from public </a:t>
            </a:r>
            <a:r>
              <a:rPr lang="en-GB" sz="2200" dirty="0" smtClean="0"/>
              <a:t>funding</a:t>
            </a:r>
          </a:p>
          <a:p>
            <a:pPr marL="1200150" lvl="2" indent="-285750">
              <a:lnSpc>
                <a:spcPct val="150000"/>
              </a:lnSpc>
              <a:buFont typeface="Wingdings" charset="2"/>
              <a:buChar char="§"/>
            </a:pPr>
            <a:r>
              <a:rPr lang="en-GB" sz="2200" dirty="0" smtClean="0"/>
              <a:t>The </a:t>
            </a:r>
            <a:r>
              <a:rPr lang="en-GB" sz="2200" dirty="0"/>
              <a:t>degree to which </a:t>
            </a:r>
            <a:r>
              <a:rPr lang="en-GB" sz="2200" dirty="0" err="1"/>
              <a:t>nonprofits</a:t>
            </a:r>
            <a:r>
              <a:rPr lang="en-GB" sz="2200" dirty="0"/>
              <a:t> engage in advocacy is influenced by the geographic range of operation and field of </a:t>
            </a:r>
            <a:r>
              <a:rPr lang="en-GB" sz="2200" dirty="0" smtClean="0"/>
              <a:t>activity</a:t>
            </a:r>
            <a:endParaRPr lang="en-GB" sz="2200" dirty="0"/>
          </a:p>
          <a:p>
            <a:pPr marL="457200" indent="-4572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5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NNO-government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dirty="0" smtClean="0"/>
              <a:t>Legal perspective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dirty="0" smtClean="0"/>
              <a:t>Public policy perspective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dirty="0" smtClean="0"/>
              <a:t>Advocacy perspective</a:t>
            </a:r>
            <a:endParaRPr lang="cs-CZ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7770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Citizen </a:t>
            </a:r>
            <a:r>
              <a:rPr lang="en-GB" b="1" dirty="0" smtClean="0"/>
              <a:t>Lobbying: How </a:t>
            </a:r>
            <a:r>
              <a:rPr lang="en-GB" b="1" dirty="0"/>
              <a:t>Your Skills Can Fix </a:t>
            </a:r>
            <a:r>
              <a:rPr lang="en-GB" b="1" dirty="0" smtClean="0"/>
              <a:t>Democracy</a:t>
            </a:r>
          </a:p>
          <a:p>
            <a:r>
              <a:rPr lang="en-GB" dirty="0" smtClean="0"/>
              <a:t>By Alberto </a:t>
            </a:r>
            <a:r>
              <a:rPr lang="en-GB" dirty="0" err="1"/>
              <a:t>Alemanno</a:t>
            </a:r>
            <a:r>
              <a:rPr lang="en-GB" dirty="0"/>
              <a:t> </a:t>
            </a:r>
            <a:r>
              <a:rPr lang="en-GB" dirty="0" smtClean="0"/>
              <a:t>(at </a:t>
            </a:r>
            <a:r>
              <a:rPr lang="en-GB" dirty="0" err="1" smtClean="0"/>
              <a:t>TEDxBrussels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WqNf2OPdu8c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181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b="1" dirty="0"/>
              <a:t>Going the Digital Route</a:t>
            </a:r>
            <a:endParaRPr lang="en-GB" dirty="0"/>
          </a:p>
          <a:p>
            <a:r>
              <a:rPr lang="en-US" dirty="0" smtClean="0"/>
              <a:t>B</a:t>
            </a:r>
            <a:r>
              <a:rPr lang="en-GB" dirty="0" smtClean="0"/>
              <a:t>y Marci </a:t>
            </a:r>
            <a:r>
              <a:rPr lang="en-GB" dirty="0"/>
              <a:t>Harris, a former congressional staffer, founded </a:t>
            </a:r>
            <a:r>
              <a:rPr lang="en-GB" dirty="0" err="1"/>
              <a:t>Popvox</a:t>
            </a:r>
            <a:r>
              <a:rPr lang="en-GB" dirty="0"/>
              <a:t>, a non-partisan platform to engage digitally with </a:t>
            </a:r>
            <a:r>
              <a:rPr lang="en-GB" dirty="0" smtClean="0"/>
              <a:t>Congress </a:t>
            </a:r>
            <a:r>
              <a:rPr lang="en-GB" u="sng" dirty="0" smtClean="0">
                <a:hlinkClick r:id="rId2"/>
              </a:rPr>
              <a:t>https</a:t>
            </a:r>
            <a:r>
              <a:rPr lang="en-GB" u="sng" dirty="0">
                <a:hlinkClick r:id="rId2"/>
              </a:rPr>
              <a:t>://www.youtube.com/watch?v=5aKyYR-iWpc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613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Advocacy Through Social Media: Why Trending Topics </a:t>
            </a:r>
            <a:r>
              <a:rPr lang="en-GB" b="1" dirty="0" smtClean="0"/>
              <a:t>Matter</a:t>
            </a:r>
          </a:p>
          <a:p>
            <a:r>
              <a:rPr lang="en-US" dirty="0" smtClean="0"/>
              <a:t>B</a:t>
            </a:r>
            <a:r>
              <a:rPr lang="en-GB" dirty="0" smtClean="0"/>
              <a:t>y Karen </a:t>
            </a:r>
            <a:r>
              <a:rPr lang="en-GB" dirty="0"/>
              <a:t>McAlister </a:t>
            </a:r>
            <a:r>
              <a:rPr lang="en-GB" dirty="0" smtClean="0"/>
              <a:t>(at </a:t>
            </a:r>
            <a:r>
              <a:rPr lang="en-GB" dirty="0" err="1" smtClean="0"/>
              <a:t>TEDxUTA</a:t>
            </a:r>
            <a:r>
              <a:rPr lang="en-GB" dirty="0" smtClean="0"/>
              <a:t>)</a:t>
            </a:r>
            <a:endParaRPr lang="en-GB" b="1" dirty="0"/>
          </a:p>
          <a:p>
            <a:r>
              <a:rPr lang="en-GB" u="sng" dirty="0">
                <a:hlinkClick r:id="rId2"/>
              </a:rPr>
              <a:t>https://www.youtube.com/watch?v=o4sGLLaLq-Q</a:t>
            </a:r>
            <a:r>
              <a:rPr lang="en-GB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584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/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participation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NNO-government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dirty="0" smtClean="0"/>
              <a:t>Legal perspective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b="1" dirty="0" smtClean="0"/>
              <a:t>Public policy perspective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b="1" dirty="0" smtClean="0"/>
              <a:t>Advocacy perspective</a:t>
            </a:r>
            <a:endParaRPr lang="cs-CZ" b="1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53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0000" y="3039130"/>
            <a:ext cx="6292609" cy="439565"/>
          </a:xfrm>
        </p:spPr>
        <p:txBody>
          <a:bodyPr/>
          <a:lstStyle/>
          <a:p>
            <a:r>
              <a:rPr lang="en-US" dirty="0"/>
              <a:t>Public policy perspective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21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policy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800" y="1695305"/>
            <a:ext cx="10753200" cy="396000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700" dirty="0" err="1" smtClean="0"/>
              <a:t>Embeddedness</a:t>
            </a:r>
            <a:r>
              <a:rPr lang="en-US" sz="2700" dirty="0" smtClean="0"/>
              <a:t> </a:t>
            </a:r>
            <a:r>
              <a:rPr lang="en-US" sz="2700" dirty="0"/>
              <a:t>in welfare state </a:t>
            </a:r>
            <a:r>
              <a:rPr lang="en-US" sz="2700" dirty="0" smtClean="0"/>
              <a:t>arrangements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700" dirty="0" smtClean="0"/>
              <a:t>Main question: To </a:t>
            </a:r>
            <a:r>
              <a:rPr lang="en-US" sz="2700" dirty="0"/>
              <a:t>what extent governments and public administration cooperate with </a:t>
            </a:r>
            <a:r>
              <a:rPr lang="en-US" sz="2700" dirty="0" smtClean="0"/>
              <a:t>NPOs?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700" dirty="0" smtClean="0"/>
              <a:t>Different models </a:t>
            </a:r>
            <a:r>
              <a:rPr lang="en-US" sz="2700" dirty="0"/>
              <a:t>of nonprofit-government </a:t>
            </a:r>
            <a:r>
              <a:rPr lang="en-US" sz="2700" dirty="0" smtClean="0"/>
              <a:t>relations</a:t>
            </a:r>
          </a:p>
          <a:p>
            <a:pPr marL="1371600" lvl="2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400" dirty="0" smtClean="0"/>
              <a:t>Four-C model (</a:t>
            </a:r>
            <a:r>
              <a:rPr lang="en-US" sz="2400" dirty="0" err="1" smtClean="0"/>
              <a:t>Najam</a:t>
            </a:r>
            <a:r>
              <a:rPr lang="en-US" sz="2400" dirty="0" smtClean="0"/>
              <a:t>, 2000)</a:t>
            </a:r>
          </a:p>
          <a:p>
            <a:pPr marL="1371600" lvl="2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400" dirty="0"/>
              <a:t>A triangular </a:t>
            </a:r>
            <a:r>
              <a:rPr lang="en-US" sz="2400" dirty="0" smtClean="0"/>
              <a:t>model (Young, 2000)</a:t>
            </a:r>
          </a:p>
          <a:p>
            <a:pPr marL="1371600" lvl="2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400" dirty="0" smtClean="0"/>
              <a:t>Social origins (</a:t>
            </a:r>
            <a:r>
              <a:rPr lang="en-US" sz="2400" dirty="0" err="1"/>
              <a:t>Salamon</a:t>
            </a:r>
            <a:r>
              <a:rPr lang="en-US" sz="2400" dirty="0"/>
              <a:t> and </a:t>
            </a:r>
            <a:r>
              <a:rPr lang="en-US" sz="2400" dirty="0" err="1" smtClean="0"/>
              <a:t>Anheier</a:t>
            </a:r>
            <a:r>
              <a:rPr lang="en-US" sz="2400" dirty="0" smtClean="0"/>
              <a:t>, </a:t>
            </a:r>
            <a:r>
              <a:rPr lang="cs-CZ" sz="2400" dirty="0"/>
              <a:t>1998</a:t>
            </a:r>
            <a:r>
              <a:rPr lang="en-US" sz="2400" dirty="0" smtClean="0"/>
              <a:t>)</a:t>
            </a:r>
          </a:p>
          <a:p>
            <a:pPr marL="457200" lvl="1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en-US" dirty="0"/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en-US" dirty="0"/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en-US" dirty="0" smtClean="0"/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cs-CZ" b="1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0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policy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800" y="1695305"/>
            <a:ext cx="10753200" cy="396000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700" dirty="0" err="1" smtClean="0"/>
              <a:t>Embeddedness</a:t>
            </a:r>
            <a:r>
              <a:rPr lang="en-US" sz="2700" dirty="0" smtClean="0"/>
              <a:t> </a:t>
            </a:r>
            <a:r>
              <a:rPr lang="en-US" sz="2700" dirty="0"/>
              <a:t>in welfare state </a:t>
            </a:r>
            <a:r>
              <a:rPr lang="en-US" sz="2700" dirty="0" smtClean="0"/>
              <a:t>arrangements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700" dirty="0" smtClean="0"/>
              <a:t>Main question: To </a:t>
            </a:r>
            <a:r>
              <a:rPr lang="en-US" sz="2700" dirty="0"/>
              <a:t>what extent governments and public administration cooperate with </a:t>
            </a:r>
            <a:r>
              <a:rPr lang="en-US" sz="2700" dirty="0" smtClean="0"/>
              <a:t>NPOs?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700" dirty="0" smtClean="0"/>
              <a:t>Different models </a:t>
            </a:r>
            <a:r>
              <a:rPr lang="en-US" sz="2700" dirty="0"/>
              <a:t>of nonprofit-government </a:t>
            </a:r>
            <a:r>
              <a:rPr lang="en-US" sz="2700" dirty="0" smtClean="0"/>
              <a:t>relations</a:t>
            </a:r>
          </a:p>
          <a:p>
            <a:pPr marL="1371600" lvl="2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400" dirty="0" smtClean="0"/>
              <a:t>Four-C model (</a:t>
            </a:r>
            <a:r>
              <a:rPr lang="en-US" sz="2400" dirty="0" err="1" smtClean="0"/>
              <a:t>Najam</a:t>
            </a:r>
            <a:r>
              <a:rPr lang="en-US" sz="2400" dirty="0" smtClean="0"/>
              <a:t>, 2000)</a:t>
            </a:r>
          </a:p>
          <a:p>
            <a:pPr marL="1371600" lvl="2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400" dirty="0"/>
              <a:t>A triangular </a:t>
            </a:r>
            <a:r>
              <a:rPr lang="en-US" sz="2400" dirty="0" smtClean="0"/>
              <a:t>model (Young, 2000)</a:t>
            </a:r>
          </a:p>
          <a:p>
            <a:pPr marL="1371600" lvl="2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400" dirty="0" smtClean="0"/>
              <a:t>Social origins (</a:t>
            </a:r>
            <a:r>
              <a:rPr lang="en-US" sz="2400" dirty="0" err="1"/>
              <a:t>Salamon</a:t>
            </a:r>
            <a:r>
              <a:rPr lang="en-US" sz="2400" dirty="0"/>
              <a:t> and </a:t>
            </a:r>
            <a:r>
              <a:rPr lang="en-US" sz="2400" dirty="0" err="1" smtClean="0"/>
              <a:t>Anheier</a:t>
            </a:r>
            <a:r>
              <a:rPr lang="en-US" sz="2400" dirty="0" smtClean="0"/>
              <a:t>)</a:t>
            </a:r>
          </a:p>
          <a:p>
            <a:pPr marL="457200" lvl="1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en-US" dirty="0"/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en-US" dirty="0"/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en-US" dirty="0" smtClean="0"/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endParaRPr lang="cs-CZ" b="1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83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Four-C model</a:t>
            </a:r>
            <a:endParaRPr lang="en-US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63733"/>
              </p:ext>
            </p:extLst>
          </p:nvPr>
        </p:nvGraphicFramePr>
        <p:xfrm>
          <a:off x="530240" y="4324626"/>
          <a:ext cx="10877672" cy="2058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9418"/>
                <a:gridCol w="2719418"/>
                <a:gridCol w="2719418"/>
                <a:gridCol w="2719418"/>
              </a:tblGrid>
              <a:tr h="52954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Goals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7343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Similar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Dissimilar</a:t>
                      </a:r>
                      <a:endParaRPr lang="cs-CZ" dirty="0"/>
                    </a:p>
                  </a:txBody>
                  <a:tcPr/>
                </a:tc>
              </a:tr>
              <a:tr h="464670">
                <a:tc rowSpan="2"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Means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Similar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Cooperation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Co-</a:t>
                      </a:r>
                      <a:r>
                        <a:rPr lang="cs-CZ" dirty="0" err="1" smtClean="0"/>
                        <a:t>optation</a:t>
                      </a:r>
                      <a:endParaRPr lang="cs-CZ" dirty="0"/>
                    </a:p>
                  </a:txBody>
                  <a:tcPr/>
                </a:tc>
              </a:tr>
              <a:tr h="59085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Dissimilar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Complementarity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Confrontation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4174" y="1700696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63582" y="1457739"/>
            <a:ext cx="10998331" cy="2661478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400" dirty="0" smtClean="0"/>
              <a:t>Based </a:t>
            </a:r>
            <a:r>
              <a:rPr lang="en-US" sz="2400" dirty="0"/>
              <a:t>on institutional interests and preferences for policy ends and </a:t>
            </a:r>
            <a:r>
              <a:rPr lang="en-US" sz="2400" dirty="0" smtClean="0"/>
              <a:t>means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2400" dirty="0" smtClean="0"/>
              <a:t>2 main hypotheses</a:t>
            </a:r>
            <a:endParaRPr lang="en-US" sz="2400" dirty="0"/>
          </a:p>
          <a:p>
            <a:pPr lvl="1">
              <a:lnSpc>
                <a:spcPct val="150000"/>
              </a:lnSpc>
              <a:spcAft>
                <a:spcPts val="1200"/>
              </a:spcAft>
            </a:pPr>
            <a:r>
              <a:rPr lang="en-US" sz="1800" dirty="0" smtClean="0"/>
              <a:t>	1) </a:t>
            </a:r>
            <a:r>
              <a:rPr lang="en-US" sz="1800" dirty="0"/>
              <a:t>NPOs constitute a distinct institutional sector with particular motivations and structural </a:t>
            </a:r>
            <a:r>
              <a:rPr lang="en-US" sz="1800" dirty="0" smtClean="0"/>
              <a:t>preferences</a:t>
            </a:r>
          </a:p>
          <a:p>
            <a:pPr lvl="1">
              <a:lnSpc>
                <a:spcPct val="150000"/>
              </a:lnSpc>
              <a:spcAft>
                <a:spcPts val="1200"/>
              </a:spcAft>
            </a:pPr>
            <a:r>
              <a:rPr lang="en-US" sz="1800" dirty="0" smtClean="0"/>
              <a:t>	2) NPOs </a:t>
            </a:r>
            <a:r>
              <a:rPr lang="en-US" sz="1800" dirty="0"/>
              <a:t>have an abiding interest in public </a:t>
            </a:r>
            <a:r>
              <a:rPr lang="en-US" sz="1800" dirty="0" smtClean="0"/>
              <a:t>policy</a:t>
            </a:r>
            <a:endParaRPr lang="cs-CZ" sz="1800" b="1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19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triangular model</a:t>
            </a:r>
            <a:endParaRPr lang="en-US" dirty="0"/>
          </a:p>
        </p:txBody>
      </p:sp>
      <p:pic>
        <p:nvPicPr>
          <p:cNvPr id="4" name="Picture 3" descr="Screenshot 2017-11-23 00.09.5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751" y="3390349"/>
            <a:ext cx="9654729" cy="3025912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18800" y="1557130"/>
            <a:ext cx="10753200" cy="427487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dirty="0" smtClean="0"/>
              <a:t>Refers to economic theories of NPOs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dirty="0" smtClean="0"/>
              <a:t>Refers to NPOs as service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29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PO-2 lecture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ZAPO-2 lecture</Template>
  <TotalTime>1947</TotalTime>
  <Words>1133</Words>
  <Application>Microsoft Office PowerPoint</Application>
  <PresentationFormat>Vlastní</PresentationFormat>
  <Paragraphs>190</Paragraphs>
  <Slides>33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ZAPO-2 lecture</vt:lpstr>
      <vt:lpstr>Nonprofit-government relations: The public policy and advocacy perspectives</vt:lpstr>
      <vt:lpstr>Nonprofit organizations</vt:lpstr>
      <vt:lpstr>NNO-government relations</vt:lpstr>
      <vt:lpstr>NNO-government relations</vt:lpstr>
      <vt:lpstr>Public policy perspective</vt:lpstr>
      <vt:lpstr>Public policy perspective</vt:lpstr>
      <vt:lpstr>Public policy perspective</vt:lpstr>
      <vt:lpstr>Four-C model</vt:lpstr>
      <vt:lpstr>A triangular model</vt:lpstr>
      <vt:lpstr>Social origins model</vt:lpstr>
      <vt:lpstr>Advocacy perspective </vt:lpstr>
      <vt:lpstr>Advocacy perspective</vt:lpstr>
      <vt:lpstr>Social movement theory argument</vt:lpstr>
      <vt:lpstr>Social movement theory argument II</vt:lpstr>
      <vt:lpstr>Public interest advocacy</vt:lpstr>
      <vt:lpstr>Are major civil society organizations (CSOs) routinely consulted by policymakers on policies relevant to their members? </vt:lpstr>
      <vt:lpstr>Advocacy </vt:lpstr>
      <vt:lpstr>What affects advocacy</vt:lpstr>
      <vt:lpstr>Public perception and elite discourse</vt:lpstr>
      <vt:lpstr>NPOs as the enemy of the people</vt:lpstr>
      <vt:lpstr>Legal environment </vt:lpstr>
      <vt:lpstr>Does the government attempt to repress civil society organizations (CSOs)? </vt:lpstr>
      <vt:lpstr>To what extent does the government achieve control over entry and exit by civil society organizations (CSOs) into public life?  </vt:lpstr>
      <vt:lpstr>Public image of CSOs</vt:lpstr>
      <vt:lpstr>Trust in non-profit organizations (CZE)</vt:lpstr>
      <vt:lpstr>Nonprofit responses </vt:lpstr>
      <vt:lpstr>Forms: How to advocate? </vt:lpstr>
      <vt:lpstr>Public funding and its impact on nonprofit advocacy</vt:lpstr>
      <vt:lpstr>So does it affect…?</vt:lpstr>
      <vt:lpstr>Prezentace aplikace PowerPoint</vt:lpstr>
      <vt:lpstr>Prezentace aplikace PowerPoint</vt:lpstr>
      <vt:lpstr>Prezentace aplikace PowerPoint</vt:lpstr>
      <vt:lpstr>Thank you for participation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Politika jako předmět zkoumání politologie – výzkumné přístupy a metody  v politologii</dc:title>
  <dc:creator>Kluknavská Alena</dc:creator>
  <cp:lastModifiedBy>Kluknavská Alena</cp:lastModifiedBy>
  <cp:revision>569</cp:revision>
  <cp:lastPrinted>1601-01-01T00:00:00Z</cp:lastPrinted>
  <dcterms:created xsi:type="dcterms:W3CDTF">2019-09-24T08:01:10Z</dcterms:created>
  <dcterms:modified xsi:type="dcterms:W3CDTF">2019-11-20T12:41:05Z</dcterms:modified>
</cp:coreProperties>
</file>