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89" r:id="rId3"/>
    <p:sldId id="291" r:id="rId4"/>
    <p:sldId id="292" r:id="rId5"/>
    <p:sldId id="293" r:id="rId6"/>
    <p:sldId id="294" r:id="rId7"/>
    <p:sldId id="296" r:id="rId8"/>
    <p:sldId id="262" r:id="rId9"/>
    <p:sldId id="295" r:id="rId10"/>
    <p:sldId id="264" r:id="rId11"/>
    <p:sldId id="263" r:id="rId12"/>
    <p:sldId id="265" r:id="rId13"/>
    <p:sldId id="270" r:id="rId14"/>
    <p:sldId id="271" r:id="rId15"/>
    <p:sldId id="283" r:id="rId16"/>
    <p:sldId id="282" r:id="rId17"/>
    <p:sldId id="272" r:id="rId18"/>
    <p:sldId id="269" r:id="rId19"/>
    <p:sldId id="266" r:id="rId20"/>
    <p:sldId id="273" r:id="rId21"/>
    <p:sldId id="285" r:id="rId22"/>
    <p:sldId id="276" r:id="rId23"/>
    <p:sldId id="286" r:id="rId24"/>
    <p:sldId id="287" r:id="rId25"/>
    <p:sldId id="28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7" d="100"/>
          <a:sy n="157" d="100"/>
        </p:scale>
        <p:origin x="-294" y="-2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151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94ca8054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94ca8054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0948f88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0948f8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94ca8054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94ca8054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94ca8054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94ca8054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94ca8054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94ca8054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94ca8054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94ca8054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60948f88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60948f8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0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60948f88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60948f8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60948f8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60948f8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60948f8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60948f8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298877" y="2175274"/>
            <a:ext cx="8521200" cy="878685"/>
          </a:xfrm>
        </p:spPr>
        <p:txBody>
          <a:bodyPr anchor="t"/>
          <a:lstStyle>
            <a:lvl1pPr algn="l">
              <a:lnSpc>
                <a:spcPts val="3300"/>
              </a:lnSpc>
              <a:defRPr sz="33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3087302"/>
            <a:ext cx="8521200" cy="523873"/>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insert subtitle.</a:t>
            </a:r>
          </a:p>
        </p:txBody>
      </p:sp>
      <p:pic>
        <p:nvPicPr>
          <p:cNvPr id="10" name="Obrázek 9">
            <a:extLst>
              <a:ext uri="{FF2B5EF4-FFF2-40B4-BE49-F238E27FC236}">
                <a16:creationId xmlns:a16="http://schemas.microsoft.com/office/drawing/2014/main" xmlns="" id="{C36484A1-5FE2-4AC7-B186-C1E15EE7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310500"/>
            <a:ext cx="1148718" cy="777074"/>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xmlns="">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xmlns="" id="{9622FDD6-5C71-4DE9-BFBE-6443A2855E5C}"/>
              </a:ext>
            </a:extLst>
          </p:cNvPr>
          <p:cNvSpPr>
            <a:spLocks noGrp="1"/>
          </p:cNvSpPr>
          <p:nvPr>
            <p:ph sz="quarter" idx="24" hasCustomPrompt="1"/>
          </p:nvPr>
        </p:nvSpPr>
        <p:spPr>
          <a:xfrm>
            <a:off x="539998" y="539034"/>
            <a:ext cx="3915001" cy="2403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Zástupný symbol pro text 5">
            <a:extLst>
              <a:ext uri="{FF2B5EF4-FFF2-40B4-BE49-F238E27FC236}">
                <a16:creationId xmlns:a16="http://schemas.microsoft.com/office/drawing/2014/main" xmlns="" id="{8D903DEB-B441-46DB-8462-2640DC8DB3E8}"/>
              </a:ext>
            </a:extLst>
          </p:cNvPr>
          <p:cNvSpPr>
            <a:spLocks noGrp="1"/>
          </p:cNvSpPr>
          <p:nvPr>
            <p:ph type="body" sz="quarter" idx="13" hasCustomPrompt="1"/>
          </p:nvPr>
        </p:nvSpPr>
        <p:spPr>
          <a:xfrm>
            <a:off x="539999" y="3375000"/>
            <a:ext cx="3915000" cy="998999"/>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xmlns="" id="{66F1D7B9-D1BE-446E-87CA-6AD81AFA8389}"/>
              </a:ext>
            </a:extLst>
          </p:cNvPr>
          <p:cNvSpPr>
            <a:spLocks noGrp="1"/>
          </p:cNvSpPr>
          <p:nvPr>
            <p:ph type="body" sz="quarter" idx="19" hasCustomPrompt="1"/>
          </p:nvPr>
        </p:nvSpPr>
        <p:spPr>
          <a:xfrm>
            <a:off x="540543" y="3051000"/>
            <a:ext cx="3915000" cy="270000"/>
          </a:xfrm>
        </p:spPr>
        <p:txBody>
          <a:bodyPr/>
          <a:lstStyle>
            <a:lvl1pPr>
              <a:lnSpc>
                <a:spcPts val="825"/>
              </a:lnSpc>
              <a:defRPr sz="7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xmlns="" id="{3947EF07-8AF7-4904-8565-F5D81E4282DE}"/>
              </a:ext>
            </a:extLst>
          </p:cNvPr>
          <p:cNvSpPr>
            <a:spLocks noGrp="1"/>
          </p:cNvSpPr>
          <p:nvPr>
            <p:ph type="body" sz="quarter" idx="20" hasCustomPrompt="1"/>
          </p:nvPr>
        </p:nvSpPr>
        <p:spPr>
          <a:xfrm>
            <a:off x="4688459" y="3375000"/>
            <a:ext cx="3915000" cy="998999"/>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xmlns="" id="{334B9440-7A06-4BF8-9532-C11248171B0C}"/>
              </a:ext>
            </a:extLst>
          </p:cNvPr>
          <p:cNvSpPr>
            <a:spLocks noGrp="1"/>
          </p:cNvSpPr>
          <p:nvPr>
            <p:ph type="body" sz="quarter" idx="22" hasCustomPrompt="1"/>
          </p:nvPr>
        </p:nvSpPr>
        <p:spPr>
          <a:xfrm>
            <a:off x="4689002" y="3051000"/>
            <a:ext cx="3915000" cy="270000"/>
          </a:xfrm>
        </p:spPr>
        <p:txBody>
          <a:bodyPr/>
          <a:lstStyle>
            <a:lvl1pPr>
              <a:lnSpc>
                <a:spcPts val="825"/>
              </a:lnSpc>
              <a:defRPr sz="7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xmlns="" id="{263AA377-982D-4CA3-B9BD-C61AF6524812}"/>
              </a:ext>
            </a:extLst>
          </p:cNvPr>
          <p:cNvSpPr>
            <a:spLocks noGrp="1"/>
          </p:cNvSpPr>
          <p:nvPr>
            <p:ph sz="quarter" idx="25" hasCustomPrompt="1"/>
          </p:nvPr>
        </p:nvSpPr>
        <p:spPr>
          <a:xfrm>
            <a:off x="4688459" y="539034"/>
            <a:ext cx="3915001" cy="2403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xmlns="" id="{1FF7BBC3-4942-4748-BDEB-393A88A2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1722986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pic>
        <p:nvPicPr>
          <p:cNvPr id="5" name="Obrázek 4">
            <a:extLst>
              <a:ext uri="{FF2B5EF4-FFF2-40B4-BE49-F238E27FC236}">
                <a16:creationId xmlns:a16="http://schemas.microsoft.com/office/drawing/2014/main" xmlns="" id="{A17F7BCE-DD2D-4B15-B525-A4DDC38C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7238907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00" y="4671000"/>
            <a:ext cx="5940000" cy="189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00" y="4671000"/>
            <a:ext cx="189000" cy="189000"/>
          </a:xfrm>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8" name="Zástupný symbol pro obrázek 7"/>
          <p:cNvSpPr>
            <a:spLocks noGrp="1"/>
          </p:cNvSpPr>
          <p:nvPr>
            <p:ph type="pic" sz="quarter" idx="12" hasCustomPrompt="1"/>
          </p:nvPr>
        </p:nvSpPr>
        <p:spPr>
          <a:xfrm>
            <a:off x="0" y="1"/>
            <a:ext cx="9144000" cy="43815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xmlns="" id="{92E47129-CD29-4FAB-AAFF-2F8F08274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069" y="4537864"/>
            <a:ext cx="662558" cy="448201"/>
          </a:xfrm>
          <a:prstGeom prst="rect">
            <a:avLst/>
          </a:prstGeom>
        </p:spPr>
      </p:pic>
    </p:spTree>
    <p:extLst>
      <p:ext uri="{BB962C8B-B14F-4D97-AF65-F5344CB8AC3E}">
        <p14:creationId xmlns:p14="http://schemas.microsoft.com/office/powerpoint/2010/main" val="19642117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5CF0005C-D689-4DD6-A5D8-EA2023146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52" y="1514475"/>
            <a:ext cx="3149915" cy="2130824"/>
          </a:xfrm>
          <a:prstGeom prst="rect">
            <a:avLst/>
          </a:prstGeom>
        </p:spPr>
      </p:pic>
      <p:sp>
        <p:nvSpPr>
          <p:cNvPr id="3" name="Zástupný symbol pro zápatí 1"/>
          <p:cNvSpPr>
            <a:spLocks noGrp="1"/>
          </p:cNvSpPr>
          <p:nvPr>
            <p:ph type="ftr" sz="quarter" idx="10"/>
          </p:nvPr>
        </p:nvSpPr>
        <p:spPr>
          <a:xfrm>
            <a:off x="540000" y="4671000"/>
            <a:ext cx="5940000" cy="189000"/>
          </a:xfrm>
        </p:spPr>
        <p:txBody>
          <a:bodyPr/>
          <a:lstStyle>
            <a:lvl1pPr>
              <a:defRPr>
                <a:solidFill>
                  <a:srgbClr val="B9006E"/>
                </a:solidFill>
              </a:defRPr>
            </a:lvl1pPr>
          </a:lstStyle>
          <a:p>
            <a:r>
              <a:rPr lang="en-US" dirty="0"/>
              <a:t>Define footer – presentation title / department</a:t>
            </a:r>
          </a:p>
        </p:txBody>
      </p:sp>
      <p:sp>
        <p:nvSpPr>
          <p:cNvPr id="4" name="Zástupný symbol pro číslo snímku 2"/>
          <p:cNvSpPr>
            <a:spLocks noGrp="1"/>
          </p:cNvSpPr>
          <p:nvPr>
            <p:ph type="sldNum" sz="quarter" idx="11"/>
          </p:nvPr>
        </p:nvSpPr>
        <p:spPr>
          <a:xfrm>
            <a:off x="310500" y="4671000"/>
            <a:ext cx="189000" cy="189000"/>
          </a:xfrm>
        </p:spPr>
        <p:txBody>
          <a:bodyPr/>
          <a:lstStyle>
            <a:lvl1pPr>
              <a:defRPr>
                <a:solidFill>
                  <a:srgbClr val="B9006E"/>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21" y="1713809"/>
            <a:ext cx="6667566" cy="1728629"/>
          </a:xfrm>
          <a:prstGeom prst="rect">
            <a:avLst/>
          </a:prstGeom>
        </p:spPr>
      </p:pic>
      <p:sp>
        <p:nvSpPr>
          <p:cNvPr id="3" name="Zástupný symbol pro zápatí 1">
            <a:extLst>
              <a:ext uri="{FF2B5EF4-FFF2-40B4-BE49-F238E27FC236}">
                <a16:creationId xmlns:a16="http://schemas.microsoft.com/office/drawing/2014/main" xmlns="" id="{C44CE881-5C32-4D94-BD5B-1353FF61C8A8}"/>
              </a:ext>
            </a:extLst>
          </p:cNvPr>
          <p:cNvSpPr>
            <a:spLocks noGrp="1"/>
          </p:cNvSpPr>
          <p:nvPr>
            <p:ph type="ftr" sz="quarter" idx="10"/>
          </p:nvPr>
        </p:nvSpPr>
        <p:spPr>
          <a:xfrm>
            <a:off x="540000" y="4671000"/>
            <a:ext cx="5940000" cy="189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xmlns="" id="{AE4DA97F-66A7-4782-958D-53BB7E421A13}"/>
              </a:ext>
            </a:extLst>
          </p:cNvPr>
          <p:cNvSpPr>
            <a:spLocks noGrp="1"/>
          </p:cNvSpPr>
          <p:nvPr>
            <p:ph type="sldNum" sz="quarter" idx="11"/>
          </p:nvPr>
        </p:nvSpPr>
        <p:spPr>
          <a:xfrm>
            <a:off x="310500" y="4671000"/>
            <a:ext cx="189000" cy="189000"/>
          </a:xfrm>
        </p:spPr>
        <p:txBody>
          <a:bodyPr/>
          <a:lstStyle>
            <a:lvl1pPr>
              <a:defRPr>
                <a:solidFill>
                  <a:srgbClr val="0000DC"/>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4671000"/>
            <a:ext cx="5940000" cy="189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269001"/>
            <a:ext cx="8064900" cy="3104999"/>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xmlns="" id="{FE4ED1EA-6D6D-4751-96EE-A54F4980D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1691229579"/>
      </p:ext>
    </p:extLst>
  </p:cSld>
  <p:clrMapOvr>
    <a:masterClrMapping/>
  </p:clrMapOvr>
  <p:hf sldNum="0" hdr="0" ftr="0" dt="0"/>
  <p:extLst mod="1">
    <p:ext uri="{DCECCB84-F9BA-43D5-87BE-67443E8EF086}">
      <p15:sldGuideLst xmlns:p15="http://schemas.microsoft.com/office/powerpoint/2012/main" xmlns="">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298877" y="2175274"/>
            <a:ext cx="8521200" cy="878685"/>
          </a:xfrm>
        </p:spPr>
        <p:txBody>
          <a:bodyPr anchor="t"/>
          <a:lstStyle>
            <a:lvl1pPr algn="l">
              <a:lnSpc>
                <a:spcPts val="3300"/>
              </a:lnSpc>
              <a:defRPr sz="33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877" y="3087302"/>
            <a:ext cx="8521200" cy="523873"/>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insert subtitle.</a:t>
            </a:r>
          </a:p>
        </p:txBody>
      </p:sp>
      <p:pic>
        <p:nvPicPr>
          <p:cNvPr id="9" name="Obrázek 8">
            <a:extLst>
              <a:ext uri="{FF2B5EF4-FFF2-40B4-BE49-F238E27FC236}">
                <a16:creationId xmlns:a16="http://schemas.microsoft.com/office/drawing/2014/main" xmlns="" id="{7D02BBC8-BA18-446A-A9BA-BD711450F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310500"/>
            <a:ext cx="1140587" cy="771573"/>
          </a:xfrm>
          <a:prstGeom prst="rect">
            <a:avLst/>
          </a:prstGeom>
        </p:spPr>
      </p:pic>
    </p:spTree>
    <p:extLst>
      <p:ext uri="{BB962C8B-B14F-4D97-AF65-F5344CB8AC3E}">
        <p14:creationId xmlns:p14="http://schemas.microsoft.com/office/powerpoint/2010/main" val="39481167"/>
      </p:ext>
    </p:extLst>
  </p:cSld>
  <p:clrMapOvr>
    <a:masterClrMapping/>
  </p:clrMapOvr>
  <p:hf sldNum="0" hdr="0" ftr="0" dt="0"/>
  <p:extLst mod="1">
    <p:ext uri="{DCECCB84-F9BA-43D5-87BE-67443E8EF086}">
      <p15:sldGuideLst xmlns:p15="http://schemas.microsoft.com/office/powerpoint/2012/main" xmlns="">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00" y="1269001"/>
            <a:ext cx="8064900" cy="3104999"/>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7"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hasCustomPrompt="1"/>
          </p:nvPr>
        </p:nvSpPr>
        <p:spPr>
          <a:xfrm>
            <a:off x="540544" y="972001"/>
            <a:ext cx="8064104"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xmlns="" id="{7E8EB499-B5B8-4411-8A5F-E98450293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40344282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6" name="Zástupný symbol pro text 7">
            <a:extLst>
              <a:ext uri="{FF2B5EF4-FFF2-40B4-BE49-F238E27FC236}">
                <a16:creationId xmlns:a16="http://schemas.microsoft.com/office/drawing/2014/main" xmlns="" id="{9F610B39-FB78-4767-BA31-C3D4E7D5586C}"/>
              </a:ext>
            </a:extLst>
          </p:cNvPr>
          <p:cNvSpPr>
            <a:spLocks noGrp="1"/>
          </p:cNvSpPr>
          <p:nvPr>
            <p:ph type="body" sz="quarter" idx="26" hasCustomPrompt="1"/>
          </p:nvPr>
        </p:nvSpPr>
        <p:spPr>
          <a:xfrm>
            <a:off x="540544" y="972001"/>
            <a:ext cx="3915000"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a:xfrm>
            <a:off x="540000" y="540000"/>
            <a:ext cx="8064900" cy="338682"/>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xmlns="" id="{9F610B39-FB78-4767-BA31-C3D4E7D5586C}"/>
              </a:ext>
            </a:extLst>
          </p:cNvPr>
          <p:cNvSpPr>
            <a:spLocks noGrp="1"/>
          </p:cNvSpPr>
          <p:nvPr>
            <p:ph type="body" sz="quarter" idx="27" hasCustomPrompt="1"/>
          </p:nvPr>
        </p:nvSpPr>
        <p:spPr>
          <a:xfrm>
            <a:off x="4688459" y="967886"/>
            <a:ext cx="3915000"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00" y="1269001"/>
            <a:ext cx="3914999" cy="3105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8460" y="1267703"/>
            <a:ext cx="3914999" cy="3105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xmlns="" id="{98AAC756-AFD3-4AD9-9CB6-A2C9F5EE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3317168426"/>
      </p:ext>
    </p:extLst>
  </p:cSld>
  <p:clrMapOvr>
    <a:masterClrMapping/>
  </p:clrMapOvr>
  <p:hf sldNum="0" hdr="0" ftr="0" dt="0"/>
  <p:extLst mod="1">
    <p:ext uri="{DCECCB84-F9BA-43D5-87BE-67443E8EF086}">
      <p15:sldGuideLst xmlns:p15="http://schemas.microsoft.com/office/powerpoint/2012/main" xmlns="">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xmlns="" id="{83517C49-9C06-4658-8660-E0D21D83CE29}"/>
              </a:ext>
            </a:extLst>
          </p:cNvPr>
          <p:cNvSpPr>
            <a:spLocks noGrp="1"/>
          </p:cNvSpPr>
          <p:nvPr>
            <p:ph sz="quarter" idx="24" hasCustomPrompt="1"/>
          </p:nvPr>
        </p:nvSpPr>
        <p:spPr>
          <a:xfrm>
            <a:off x="539353" y="1271306"/>
            <a:ext cx="3913810" cy="2922533"/>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4" name="Nadpis 3">
            <a:extLst>
              <a:ext uri="{FF2B5EF4-FFF2-40B4-BE49-F238E27FC236}">
                <a16:creationId xmlns:a16="http://schemas.microsoft.com/office/drawing/2014/main" xmlns=""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xmlns="" id="{F7FD9E97-5F69-494E-8672-595752783306}"/>
              </a:ext>
            </a:extLst>
          </p:cNvPr>
          <p:cNvSpPr>
            <a:spLocks noGrp="1"/>
          </p:cNvSpPr>
          <p:nvPr>
            <p:ph type="body" sz="quarter" idx="19" hasCustomPrompt="1"/>
          </p:nvPr>
        </p:nvSpPr>
        <p:spPr>
          <a:xfrm>
            <a:off x="540544" y="4199753"/>
            <a:ext cx="3913809" cy="162000"/>
          </a:xfrm>
        </p:spPr>
        <p:txBody>
          <a:bodyPr anchor="ctr"/>
          <a:lstStyle>
            <a:lvl1pPr>
              <a:lnSpc>
                <a:spcPts val="825"/>
              </a:lnSpc>
              <a:defRPr sz="8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8460" y="1250268"/>
            <a:ext cx="3914999" cy="3105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xmlns="" id="{D06ABEBC-1414-4D9D-9456-64352E0AE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966739591"/>
      </p:ext>
    </p:extLst>
  </p:cSld>
  <p:clrMapOvr>
    <a:masterClrMapping/>
  </p:clrMapOvr>
  <p:hf sldNum="0" hdr="0" ftr="0" dt="0"/>
  <p:extLst mod="1">
    <p:ext uri="{DCECCB84-F9BA-43D5-87BE-67443E8EF086}">
      <p15:sldGuideLst xmlns:p15="http://schemas.microsoft.com/office/powerpoint/2012/main" xmlns="">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xmlns="" id="{548D6DE9-EB16-4D0A-9F96-DD69C3E97213}"/>
              </a:ext>
            </a:extLst>
          </p:cNvPr>
          <p:cNvSpPr>
            <a:spLocks noGrp="1"/>
          </p:cNvSpPr>
          <p:nvPr>
            <p:ph sz="quarter" idx="22" hasCustomPrompt="1"/>
          </p:nvPr>
        </p:nvSpPr>
        <p:spPr>
          <a:xfrm>
            <a:off x="3330000" y="1269002"/>
            <a:ext cx="2483644" cy="1673033"/>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6" name="Zástupný symbol pro text 5">
            <a:extLst>
              <a:ext uri="{FF2B5EF4-FFF2-40B4-BE49-F238E27FC236}">
                <a16:creationId xmlns:a16="http://schemas.microsoft.com/office/drawing/2014/main" xmlns="" id="{C2D097E9-9E99-4F02-A434-E69D713D0FBC}"/>
              </a:ext>
            </a:extLst>
          </p:cNvPr>
          <p:cNvSpPr>
            <a:spLocks noGrp="1"/>
          </p:cNvSpPr>
          <p:nvPr>
            <p:ph type="body" sz="quarter" idx="12" hasCustomPrompt="1"/>
          </p:nvPr>
        </p:nvSpPr>
        <p:spPr>
          <a:xfrm>
            <a:off x="539999" y="3310703"/>
            <a:ext cx="2484000" cy="1070798"/>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xmlns="" id="{7E169087-A2FD-4849-9AAC-BD41AA07A5EA}"/>
              </a:ext>
            </a:extLst>
          </p:cNvPr>
          <p:cNvSpPr>
            <a:spLocks noGrp="1"/>
          </p:cNvSpPr>
          <p:nvPr>
            <p:ph type="body" sz="quarter" idx="14" hasCustomPrompt="1"/>
          </p:nvPr>
        </p:nvSpPr>
        <p:spPr>
          <a:xfrm>
            <a:off x="3330000" y="3310703"/>
            <a:ext cx="2484000" cy="1070798"/>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xmlns="" id="{E14CE5FF-FB97-4634-9714-4B5C0FDA3862}"/>
              </a:ext>
            </a:extLst>
          </p:cNvPr>
          <p:cNvSpPr>
            <a:spLocks noGrp="1"/>
          </p:cNvSpPr>
          <p:nvPr>
            <p:ph type="body" sz="quarter" idx="15" hasCustomPrompt="1"/>
          </p:nvPr>
        </p:nvSpPr>
        <p:spPr>
          <a:xfrm>
            <a:off x="6120900" y="3310702"/>
            <a:ext cx="2484000" cy="1070798"/>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xmlns="" id="{DD220DBF-2B26-4E32-826A-79839FF51027}"/>
              </a:ext>
            </a:extLst>
          </p:cNvPr>
          <p:cNvSpPr>
            <a:spLocks noGrp="1"/>
          </p:cNvSpPr>
          <p:nvPr>
            <p:ph type="body" sz="quarter" idx="19" hasCustomPrompt="1"/>
          </p:nvPr>
        </p:nvSpPr>
        <p:spPr>
          <a:xfrm>
            <a:off x="540544" y="3018852"/>
            <a:ext cx="2483644" cy="162000"/>
          </a:xfrm>
        </p:spPr>
        <p:txBody>
          <a:bodyPr anchor="ctr"/>
          <a:lstStyle>
            <a:lvl1pPr>
              <a:lnSpc>
                <a:spcPts val="825"/>
              </a:lnSpc>
              <a:defRPr sz="8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xmlns="" id="{AD9E96F9-7F56-4453-A9FC-693AF7E57BB4}"/>
              </a:ext>
            </a:extLst>
          </p:cNvPr>
          <p:cNvSpPr>
            <a:spLocks noGrp="1"/>
          </p:cNvSpPr>
          <p:nvPr>
            <p:ph type="body" sz="quarter" idx="20" hasCustomPrompt="1"/>
          </p:nvPr>
        </p:nvSpPr>
        <p:spPr>
          <a:xfrm>
            <a:off x="3330357" y="3018852"/>
            <a:ext cx="2483644" cy="162000"/>
          </a:xfrm>
        </p:spPr>
        <p:txBody>
          <a:bodyPr anchor="ctr"/>
          <a:lstStyle>
            <a:lvl1pPr>
              <a:lnSpc>
                <a:spcPts val="825"/>
              </a:lnSpc>
              <a:defRPr sz="8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xmlns="" id="{88362389-3E8C-4129-819C-75F0F7922D0F}"/>
              </a:ext>
            </a:extLst>
          </p:cNvPr>
          <p:cNvSpPr>
            <a:spLocks noGrp="1"/>
          </p:cNvSpPr>
          <p:nvPr>
            <p:ph type="body" sz="quarter" idx="21" hasCustomPrompt="1"/>
          </p:nvPr>
        </p:nvSpPr>
        <p:spPr>
          <a:xfrm>
            <a:off x="6121077" y="3018852"/>
            <a:ext cx="2483644" cy="162000"/>
          </a:xfrm>
        </p:spPr>
        <p:txBody>
          <a:bodyPr anchor="ctr"/>
          <a:lstStyle>
            <a:lvl1pPr>
              <a:lnSpc>
                <a:spcPts val="825"/>
              </a:lnSpc>
              <a:defRPr sz="8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xmlns="" id="{DE897ACA-C285-471C-BF3F-2886D04C7F9F}"/>
              </a:ext>
            </a:extLst>
          </p:cNvPr>
          <p:cNvSpPr>
            <a:spLocks noGrp="1"/>
          </p:cNvSpPr>
          <p:nvPr>
            <p:ph sz="quarter" idx="23" hasCustomPrompt="1"/>
          </p:nvPr>
        </p:nvSpPr>
        <p:spPr>
          <a:xfrm>
            <a:off x="540000" y="1269002"/>
            <a:ext cx="2483644" cy="1673033"/>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xmlns="" id="{9AF93628-9CF3-4CB5-A8C7-735B527D49B2}"/>
              </a:ext>
            </a:extLst>
          </p:cNvPr>
          <p:cNvSpPr>
            <a:spLocks noGrp="1"/>
          </p:cNvSpPr>
          <p:nvPr>
            <p:ph sz="quarter" idx="24" hasCustomPrompt="1"/>
          </p:nvPr>
        </p:nvSpPr>
        <p:spPr>
          <a:xfrm>
            <a:off x="6120001" y="1269002"/>
            <a:ext cx="2483644" cy="1673033"/>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hasCustomPrompt="1"/>
          </p:nvPr>
        </p:nvSpPr>
        <p:spPr>
          <a:xfrm>
            <a:off x="540544" y="972001"/>
            <a:ext cx="8064104"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a:xfrm>
            <a:off x="540000" y="540000"/>
            <a:ext cx="8064900" cy="338682"/>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xmlns="" id="{1511ED70-4159-4340-8610-715880E6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713741071"/>
      </p:ext>
    </p:extLst>
  </p:cSld>
  <p:clrMapOvr>
    <a:masterClrMapping/>
  </p:clrMapOvr>
  <p:hf sldNum="0" hdr="0" ftr="0" dt="0"/>
  <p:extLst mod="1">
    <p:ext uri="{DCECCB84-F9BA-43D5-87BE-67443E8EF086}">
      <p15:sldGuideLst xmlns:p15="http://schemas.microsoft.com/office/powerpoint/2012/main" xmlns="">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4" name="Zástupný symbol pro obsah 2"/>
          <p:cNvSpPr>
            <a:spLocks noGrp="1"/>
          </p:cNvSpPr>
          <p:nvPr>
            <p:ph idx="1" hasCustomPrompt="1"/>
          </p:nvPr>
        </p:nvSpPr>
        <p:spPr>
          <a:xfrm>
            <a:off x="4704160" y="519112"/>
            <a:ext cx="3900740" cy="385488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xmlns="" id="{83517C49-9C06-4658-8660-E0D21D83CE29}"/>
              </a:ext>
            </a:extLst>
          </p:cNvPr>
          <p:cNvSpPr>
            <a:spLocks noGrp="1"/>
          </p:cNvSpPr>
          <p:nvPr>
            <p:ph sz="quarter" idx="24" hasCustomPrompt="1"/>
          </p:nvPr>
        </p:nvSpPr>
        <p:spPr>
          <a:xfrm>
            <a:off x="539353" y="519113"/>
            <a:ext cx="3913810" cy="3674726"/>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xmlns="" id="{F7FD9E97-5F69-494E-8672-595752783306}"/>
              </a:ext>
            </a:extLst>
          </p:cNvPr>
          <p:cNvSpPr>
            <a:spLocks noGrp="1"/>
          </p:cNvSpPr>
          <p:nvPr>
            <p:ph type="body" sz="quarter" idx="19" hasCustomPrompt="1"/>
          </p:nvPr>
        </p:nvSpPr>
        <p:spPr>
          <a:xfrm>
            <a:off x="540544" y="4199753"/>
            <a:ext cx="3913809" cy="162000"/>
          </a:xfrm>
        </p:spPr>
        <p:txBody>
          <a:bodyPr anchor="ctr"/>
          <a:lstStyle>
            <a:lvl1pPr>
              <a:lnSpc>
                <a:spcPts val="825"/>
              </a:lnSpc>
              <a:defRPr sz="800" b="0" i="0"/>
            </a:lvl1pPr>
          </a:lstStyle>
          <a:p>
            <a:pPr lvl="0"/>
            <a:r>
              <a:rPr lang="en-GB" noProof="0" dirty="0"/>
              <a:t>Click here to insert text.</a:t>
            </a:r>
          </a:p>
        </p:txBody>
      </p:sp>
      <p:pic>
        <p:nvPicPr>
          <p:cNvPr id="8" name="Obrázek 7">
            <a:extLst>
              <a:ext uri="{FF2B5EF4-FFF2-40B4-BE49-F238E27FC236}">
                <a16:creationId xmlns:a16="http://schemas.microsoft.com/office/drawing/2014/main" xmlns="" id="{1B8642D8-D658-40BB-B4D2-E29CAE385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117383761"/>
      </p:ext>
    </p:extLst>
  </p:cSld>
  <p:clrMapOvr>
    <a:masterClrMapping/>
  </p:clrMapOvr>
  <p:hf sldNum="0" hdr="0" ftr="0" dt="0"/>
  <p:extLst mod="1">
    <p:ext uri="{DCECCB84-F9BA-43D5-87BE-67443E8EF086}">
      <p15:sldGuideLst xmlns:p15="http://schemas.microsoft.com/office/powerpoint/2012/main" xmlns="">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0" name="Zástupný symbol pro obsah 2"/>
          <p:cNvSpPr>
            <a:spLocks noGrp="1"/>
          </p:cNvSpPr>
          <p:nvPr>
            <p:ph idx="1" hasCustomPrompt="1"/>
          </p:nvPr>
        </p:nvSpPr>
        <p:spPr>
          <a:xfrm>
            <a:off x="540000" y="519112"/>
            <a:ext cx="8064900" cy="385488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xmlns="" id="{772743CB-F148-49FE-83DC-5E159625F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34975528"/>
      </p:ext>
    </p:extLst>
  </p:cSld>
  <p:clrMapOvr>
    <a:masterClrMapping/>
  </p:clrMapOvr>
  <p:hf sldNum="0" hdr="0" ftr="0" dt="0"/>
  <p:extLst mod="1">
    <p:ext uri="{DCECCB84-F9BA-43D5-87BE-67443E8EF086}">
      <p15:sldGuideLst xmlns:p15="http://schemas.microsoft.com/office/powerpoint/2012/main" xmlns="">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4671000"/>
            <a:ext cx="5940000" cy="1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00" y="4671000"/>
            <a:ext cx="189000" cy="1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
        <p:nvSpPr>
          <p:cNvPr id="2" name="Zástupný nadpis 1">
            <a:extLst>
              <a:ext uri="{FF2B5EF4-FFF2-40B4-BE49-F238E27FC236}">
                <a16:creationId xmlns:a16="http://schemas.microsoft.com/office/drawing/2014/main" xmlns="" id="{E73EFD05-44F7-4406-AC4D-1167FBFF8008}"/>
              </a:ext>
            </a:extLst>
          </p:cNvPr>
          <p:cNvSpPr>
            <a:spLocks noGrp="1"/>
          </p:cNvSpPr>
          <p:nvPr>
            <p:ph type="title"/>
          </p:nvPr>
        </p:nvSpPr>
        <p:spPr>
          <a:xfrm>
            <a:off x="540000" y="540000"/>
            <a:ext cx="8064900" cy="338682"/>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xmlns="" id="{A4DA628E-D8CA-41EE-AA1A-D14D1A53A264}"/>
              </a:ext>
            </a:extLst>
          </p:cNvPr>
          <p:cNvSpPr>
            <a:spLocks noGrp="1"/>
          </p:cNvSpPr>
          <p:nvPr>
            <p:ph type="body" idx="1"/>
          </p:nvPr>
        </p:nvSpPr>
        <p:spPr>
          <a:xfrm>
            <a:off x="539100" y="1404000"/>
            <a:ext cx="8064900" cy="297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00"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00"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00"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dhQzXHYLZ4"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hjShnTFpRs4"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93541" y="441793"/>
            <a:ext cx="8520600" cy="2894859"/>
          </a:xfrm>
          <a:prstGeom prst="rect">
            <a:avLst/>
          </a:prstGeom>
        </p:spPr>
        <p:txBody>
          <a:bodyPr spcFirstLastPara="1" wrap="square" lIns="91425" tIns="91425" rIns="91425" bIns="91425" anchor="b" anchorCtr="0">
            <a:noAutofit/>
          </a:bodyPr>
          <a:lstStyle/>
          <a:p>
            <a:pPr lvl="0"/>
            <a:r>
              <a:rPr lang="en" dirty="0"/>
              <a:t>Impact of </a:t>
            </a:r>
            <a:r>
              <a:rPr lang="en" dirty="0" smtClean="0"/>
              <a:t>the </a:t>
            </a:r>
            <a:r>
              <a:rPr lang="cs-CZ" dirty="0"/>
              <a:t/>
            </a:r>
            <a:br>
              <a:rPr lang="cs-CZ" dirty="0"/>
            </a:br>
            <a:r>
              <a:rPr lang="cs-CZ" dirty="0" smtClean="0"/>
              <a:t/>
            </a:r>
            <a:br>
              <a:rPr lang="cs-CZ" dirty="0" smtClean="0"/>
            </a:br>
            <a:r>
              <a:rPr lang="cs-CZ" dirty="0" err="1" smtClean="0"/>
              <a:t>Populist</a:t>
            </a:r>
            <a:r>
              <a:rPr lang="cs-CZ" dirty="0" smtClean="0"/>
              <a:t> </a:t>
            </a:r>
            <a:r>
              <a:rPr lang="cs-CZ" dirty="0" err="1" smtClean="0"/>
              <a:t>Radical</a:t>
            </a:r>
            <a:r>
              <a:rPr lang="cs-CZ" dirty="0" smtClean="0"/>
              <a:t> </a:t>
            </a:r>
            <a:r>
              <a:rPr lang="en" dirty="0" smtClean="0"/>
              <a:t>Right</a:t>
            </a:r>
            <a:endParaRPr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 on </a:t>
            </a:r>
            <a:r>
              <a:rPr lang="cs-CZ" dirty="0" err="1" smtClean="0"/>
              <a:t>extreme</a:t>
            </a:r>
            <a:r>
              <a:rPr lang="cs-CZ" dirty="0" smtClean="0"/>
              <a:t> </a:t>
            </a:r>
            <a:r>
              <a:rPr lang="cs-CZ" dirty="0" err="1" smtClean="0"/>
              <a:t>right</a:t>
            </a:r>
            <a:r>
              <a:rPr lang="cs-CZ" dirty="0" smtClean="0"/>
              <a:t> (</a:t>
            </a:r>
            <a:r>
              <a:rPr lang="cs-CZ" dirty="0" err="1" smtClean="0"/>
              <a:t>parties</a:t>
            </a:r>
            <a:r>
              <a:rPr lang="cs-CZ" dirty="0"/>
              <a:t>)</a:t>
            </a:r>
            <a:endParaRPr dirty="0"/>
          </a:p>
        </p:txBody>
      </p:sp>
      <p:sp>
        <p:nvSpPr>
          <p:cNvPr id="110" name="Google Shape;110;p21"/>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a:r>
              <a:rPr lang="en" dirty="0"/>
              <a:t>Issues and ideologies</a:t>
            </a:r>
            <a:endParaRPr dirty="0"/>
          </a:p>
          <a:p>
            <a:pPr marL="342900">
              <a:spcBef>
                <a:spcPts val="1600"/>
              </a:spcBef>
            </a:pPr>
            <a:r>
              <a:rPr lang="en" dirty="0"/>
              <a:t>Reasons (the causes) for electoral gains</a:t>
            </a:r>
            <a:endParaRPr dirty="0"/>
          </a:p>
          <a:p>
            <a:pPr marL="342900">
              <a:spcBef>
                <a:spcPts val="1600"/>
              </a:spcBef>
            </a:pPr>
            <a:r>
              <a:rPr lang="en" dirty="0"/>
              <a:t>Demand for radical politics</a:t>
            </a:r>
            <a:endParaRPr dirty="0"/>
          </a:p>
          <a:p>
            <a:pPr marL="342900">
              <a:spcBef>
                <a:spcPts val="1600"/>
              </a:spcBef>
            </a:pPr>
            <a:r>
              <a:rPr lang="en" dirty="0"/>
              <a:t>Consequences</a:t>
            </a:r>
            <a:endParaRPr dirty="0"/>
          </a:p>
          <a:p>
            <a:pPr marL="342900">
              <a:spcBef>
                <a:spcPts val="1600"/>
              </a:spcBef>
            </a:pPr>
            <a:r>
              <a:rPr lang="en" dirty="0"/>
              <a:t>Responses: </a:t>
            </a:r>
            <a:r>
              <a:rPr lang="cs-CZ" dirty="0" smtClean="0"/>
              <a:t>H</a:t>
            </a:r>
            <a:r>
              <a:rPr lang="en" dirty="0" smtClean="0"/>
              <a:t>ow </a:t>
            </a:r>
            <a:r>
              <a:rPr lang="en" dirty="0"/>
              <a:t>to deal </a:t>
            </a:r>
            <a:r>
              <a:rPr lang="en" dirty="0" smtClean="0"/>
              <a:t>with</a:t>
            </a:r>
            <a:r>
              <a:rPr lang="cs-CZ" dirty="0" smtClean="0"/>
              <a:t> ER</a:t>
            </a:r>
            <a:r>
              <a:rPr lang="en" dirty="0" smtClean="0"/>
              <a:t> </a:t>
            </a:r>
            <a:r>
              <a:rPr lang="cs-CZ" dirty="0" err="1" smtClean="0"/>
              <a:t>parties</a:t>
            </a:r>
            <a:r>
              <a:rPr lang="cs-CZ" dirty="0" smtClean="0"/>
              <a:t> and </a:t>
            </a:r>
            <a:r>
              <a:rPr lang="cs-CZ" dirty="0" err="1" smtClean="0"/>
              <a:t>movements</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in the impact?</a:t>
            </a:r>
            <a:endParaRPr/>
          </a:p>
        </p:txBody>
      </p:sp>
      <p:sp>
        <p:nvSpPr>
          <p:cNvPr id="104" name="Google Shape;104;p20"/>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a:lnSpc>
                <a:spcPct val="150000"/>
              </a:lnSpc>
            </a:pPr>
            <a:r>
              <a:rPr lang="en" dirty="0"/>
              <a:t>Consequences and responses</a:t>
            </a:r>
            <a:endParaRPr dirty="0"/>
          </a:p>
          <a:p>
            <a:pPr marL="342900">
              <a:lnSpc>
                <a:spcPct val="150000"/>
              </a:lnSpc>
            </a:pPr>
            <a:r>
              <a:rPr lang="en" dirty="0"/>
              <a:t>Impact </a:t>
            </a:r>
            <a:r>
              <a:rPr lang="cs-CZ" dirty="0" smtClean="0"/>
              <a:t>OF PRR </a:t>
            </a:r>
            <a:r>
              <a:rPr lang="cs-CZ" dirty="0" err="1" smtClean="0"/>
              <a:t>parties</a:t>
            </a:r>
            <a:r>
              <a:rPr lang="en" dirty="0" smtClean="0"/>
              <a:t>: </a:t>
            </a:r>
            <a:endParaRPr lang="cs-CZ" dirty="0" smtClean="0"/>
          </a:p>
          <a:p>
            <a:pPr marL="800100" lvl="1">
              <a:lnSpc>
                <a:spcPct val="150000"/>
              </a:lnSpc>
              <a:spcBef>
                <a:spcPts val="0"/>
              </a:spcBef>
            </a:pPr>
            <a:r>
              <a:rPr lang="cs-CZ" sz="1600" dirty="0" smtClean="0"/>
              <a:t>H</a:t>
            </a:r>
            <a:r>
              <a:rPr lang="en" sz="1600" dirty="0" smtClean="0"/>
              <a:t>ow</a:t>
            </a:r>
            <a:r>
              <a:rPr lang="cs-CZ" sz="1600" dirty="0" smtClean="0"/>
              <a:t> ERP </a:t>
            </a:r>
            <a:r>
              <a:rPr lang="en" sz="1600" dirty="0" smtClean="0"/>
              <a:t>influence </a:t>
            </a:r>
            <a:r>
              <a:rPr lang="en" sz="1600" dirty="0"/>
              <a:t>the political </a:t>
            </a:r>
            <a:r>
              <a:rPr lang="en" sz="1600" dirty="0" smtClean="0"/>
              <a:t>agenda</a:t>
            </a:r>
            <a:r>
              <a:rPr lang="cs-CZ" sz="1600" dirty="0" smtClean="0"/>
              <a:t> and </a:t>
            </a:r>
            <a:r>
              <a:rPr lang="cs-CZ" sz="1600" dirty="0" err="1" smtClean="0"/>
              <a:t>policies</a:t>
            </a:r>
            <a:endParaRPr lang="cs-CZ" sz="1600" dirty="0" smtClean="0"/>
          </a:p>
          <a:p>
            <a:pPr marL="800100" lvl="1">
              <a:lnSpc>
                <a:spcPct val="150000"/>
              </a:lnSpc>
              <a:spcBef>
                <a:spcPts val="0"/>
              </a:spcBef>
            </a:pPr>
            <a:r>
              <a:rPr lang="cs-CZ" sz="1600" dirty="0" smtClean="0"/>
              <a:t>H</a:t>
            </a:r>
            <a:r>
              <a:rPr lang="en" sz="1600" dirty="0" smtClean="0"/>
              <a:t>ow</a:t>
            </a:r>
            <a:r>
              <a:rPr lang="cs-CZ" sz="1600" dirty="0" smtClean="0"/>
              <a:t> ERP</a:t>
            </a:r>
            <a:r>
              <a:rPr lang="en" sz="1600" dirty="0" smtClean="0"/>
              <a:t> </a:t>
            </a:r>
            <a:r>
              <a:rPr lang="en" sz="1600" dirty="0"/>
              <a:t>influence public </a:t>
            </a:r>
            <a:r>
              <a:rPr lang="en" sz="1600" dirty="0" smtClean="0"/>
              <a:t>opinion</a:t>
            </a:r>
            <a:endParaRPr lang="cs-CZ" sz="1600" dirty="0" smtClean="0"/>
          </a:p>
          <a:p>
            <a:pPr marL="800100" lvl="1">
              <a:lnSpc>
                <a:spcPct val="150000"/>
              </a:lnSpc>
              <a:spcBef>
                <a:spcPts val="0"/>
              </a:spcBef>
            </a:pPr>
            <a:r>
              <a:rPr lang="cs-CZ" sz="1600" dirty="0" smtClean="0"/>
              <a:t>T</a:t>
            </a:r>
            <a:r>
              <a:rPr lang="en" sz="1600" dirty="0" smtClean="0"/>
              <a:t>heir </a:t>
            </a:r>
            <a:r>
              <a:rPr lang="en" sz="1600" dirty="0"/>
              <a:t>impacts when in power</a:t>
            </a:r>
            <a:endParaRPr sz="1600" dirty="0"/>
          </a:p>
          <a:p>
            <a:pPr marL="342900">
              <a:lnSpc>
                <a:spcPct val="150000"/>
              </a:lnSpc>
            </a:pPr>
            <a:r>
              <a:rPr lang="en" dirty="0"/>
              <a:t>Impact </a:t>
            </a:r>
            <a:r>
              <a:rPr lang="cs-CZ" dirty="0" smtClean="0"/>
              <a:t>ON PRR </a:t>
            </a:r>
            <a:r>
              <a:rPr lang="cs-CZ" dirty="0" err="1" smtClean="0"/>
              <a:t>parties</a:t>
            </a:r>
            <a:r>
              <a:rPr lang="en" dirty="0" smtClean="0"/>
              <a:t>: </a:t>
            </a:r>
            <a:endParaRPr lang="cs-CZ" dirty="0" smtClean="0"/>
          </a:p>
          <a:p>
            <a:pPr marL="800100" lvl="1">
              <a:lnSpc>
                <a:spcPct val="150000"/>
              </a:lnSpc>
              <a:spcBef>
                <a:spcPts val="0"/>
              </a:spcBef>
            </a:pPr>
            <a:r>
              <a:rPr lang="cs-CZ" sz="1600" dirty="0" smtClean="0"/>
              <a:t>H</a:t>
            </a:r>
            <a:r>
              <a:rPr lang="en" sz="1600" dirty="0" smtClean="0"/>
              <a:t>ow </a:t>
            </a:r>
            <a:r>
              <a:rPr lang="cs-CZ" sz="1600" dirty="0" err="1" smtClean="0"/>
              <a:t>the</a:t>
            </a:r>
            <a:r>
              <a:rPr lang="cs-CZ" sz="1600" dirty="0" smtClean="0"/>
              <a:t> </a:t>
            </a:r>
            <a:r>
              <a:rPr lang="en" sz="1600" dirty="0" smtClean="0"/>
              <a:t>government </a:t>
            </a:r>
            <a:r>
              <a:rPr lang="en" sz="1600" dirty="0" smtClean="0"/>
              <a:t>or</a:t>
            </a:r>
            <a:r>
              <a:rPr lang="cs-CZ" sz="1600" dirty="0" smtClean="0"/>
              <a:t> </a:t>
            </a:r>
            <a:r>
              <a:rPr lang="cs-CZ" sz="1600" dirty="0" err="1" smtClean="0"/>
              <a:t>established</a:t>
            </a:r>
            <a:r>
              <a:rPr lang="en" sz="1600" dirty="0" smtClean="0"/>
              <a:t> </a:t>
            </a:r>
            <a:r>
              <a:rPr lang="en" sz="1600" dirty="0"/>
              <a:t>political parties respond to </a:t>
            </a:r>
            <a:r>
              <a:rPr lang="cs-CZ" sz="1600" dirty="0"/>
              <a:t>P</a:t>
            </a:r>
            <a:r>
              <a:rPr lang="en" sz="1600" dirty="0" smtClean="0"/>
              <a:t>R</a:t>
            </a:r>
            <a:r>
              <a:rPr lang="cs-CZ" sz="1600" dirty="0" smtClean="0"/>
              <a:t>R </a:t>
            </a:r>
            <a:r>
              <a:rPr lang="cs-CZ" sz="1600" dirty="0" err="1" smtClean="0"/>
              <a:t>parties</a:t>
            </a:r>
            <a:endParaRPr lang="cs-CZ" sz="1600" dirty="0"/>
          </a:p>
          <a:p>
            <a:pPr marL="800100" lvl="1">
              <a:lnSpc>
                <a:spcPct val="150000"/>
              </a:lnSpc>
              <a:spcBef>
                <a:spcPts val="0"/>
              </a:spcBef>
            </a:pPr>
            <a:r>
              <a:rPr lang="cs-CZ" sz="1600" dirty="0" err="1" smtClean="0"/>
              <a:t>What</a:t>
            </a:r>
            <a:r>
              <a:rPr lang="cs-CZ" sz="1600" dirty="0" smtClean="0"/>
              <a:t> </a:t>
            </a:r>
            <a:r>
              <a:rPr lang="cs-CZ" sz="1600" dirty="0" err="1" smtClean="0"/>
              <a:t>strategies</a:t>
            </a:r>
            <a:r>
              <a:rPr lang="cs-CZ" sz="1600" dirty="0" smtClean="0"/>
              <a:t> </a:t>
            </a:r>
            <a:r>
              <a:rPr lang="cs-CZ" sz="1600" dirty="0" err="1" smtClean="0"/>
              <a:t>mainstream</a:t>
            </a:r>
            <a:r>
              <a:rPr lang="cs-CZ" sz="1600" dirty="0" smtClean="0"/>
              <a:t> </a:t>
            </a:r>
            <a:r>
              <a:rPr lang="cs-CZ" sz="1600" dirty="0" err="1" smtClean="0"/>
              <a:t>parties</a:t>
            </a:r>
            <a:r>
              <a:rPr lang="cs-CZ" sz="1600" dirty="0" smtClean="0"/>
              <a:t> </a:t>
            </a:r>
            <a:r>
              <a:rPr lang="cs-CZ" sz="1600" dirty="0" err="1" smtClean="0"/>
              <a:t>employ</a:t>
            </a:r>
            <a:r>
              <a:rPr lang="cs-CZ" sz="1600" dirty="0" smtClean="0"/>
              <a:t> </a:t>
            </a:r>
            <a:r>
              <a:rPr lang="cs-CZ" sz="1600" dirty="0" err="1" smtClean="0"/>
              <a:t>against</a:t>
            </a:r>
            <a:r>
              <a:rPr lang="cs-CZ" sz="1600" dirty="0" smtClean="0"/>
              <a:t> PRR </a:t>
            </a:r>
            <a:r>
              <a:rPr lang="cs-CZ" sz="1600" dirty="0" err="1" smtClean="0"/>
              <a:t>parties</a:t>
            </a:r>
            <a:endParaRPr sz="1600" dirty="0"/>
          </a:p>
          <a:p>
            <a:pPr marL="0" lvl="0" indent="0" algn="l" rtl="0">
              <a:spcAft>
                <a:spcPts val="60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Impact OF extreme right parties</a:t>
            </a:r>
            <a:endParaRPr/>
          </a:p>
        </p:txBody>
      </p:sp>
      <p:sp>
        <p:nvSpPr>
          <p:cNvPr id="116" name="Google Shape;116;p22"/>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lvl="0">
              <a:spcAft>
                <a:spcPts val="600"/>
              </a:spcAft>
            </a:pPr>
            <a:r>
              <a:rPr lang="cs-CZ" sz="2000" i="1" dirty="0" smtClean="0">
                <a:solidFill>
                  <a:srgbClr val="292934"/>
                </a:solidFill>
              </a:rPr>
              <a:t>P</a:t>
            </a:r>
            <a:r>
              <a:rPr lang="en-US" sz="2000" i="1" dirty="0" smtClean="0"/>
              <a:t>otential </a:t>
            </a:r>
            <a:r>
              <a:rPr lang="en-US" sz="2000" i="1" dirty="0"/>
              <a:t>influence</a:t>
            </a:r>
            <a:r>
              <a:rPr lang="en-US" sz="2000" dirty="0"/>
              <a:t>: </a:t>
            </a:r>
            <a:endParaRPr lang="cs-CZ" sz="2000" dirty="0" smtClean="0"/>
          </a:p>
          <a:p>
            <a:pPr marL="800100" lvl="1">
              <a:spcBef>
                <a:spcPts val="0"/>
              </a:spcBef>
              <a:spcAft>
                <a:spcPts val="600"/>
              </a:spcAft>
            </a:pPr>
            <a:r>
              <a:rPr lang="cs-CZ" sz="2000" dirty="0" smtClean="0"/>
              <a:t>P</a:t>
            </a:r>
            <a:r>
              <a:rPr lang="en-US" sz="2000" dirty="0" err="1" smtClean="0"/>
              <a:t>olitical</a:t>
            </a:r>
            <a:r>
              <a:rPr lang="en-US" sz="2000" dirty="0" smtClean="0"/>
              <a:t> agenda</a:t>
            </a:r>
            <a:r>
              <a:rPr lang="cs-CZ" sz="2000" dirty="0" smtClean="0"/>
              <a:t>: influence on </a:t>
            </a:r>
            <a:r>
              <a:rPr lang="cs-CZ" sz="2000" dirty="0" err="1" smtClean="0"/>
              <a:t>other</a:t>
            </a:r>
            <a:r>
              <a:rPr lang="cs-CZ" sz="2000" dirty="0" smtClean="0"/>
              <a:t> </a:t>
            </a:r>
            <a:r>
              <a:rPr lang="cs-CZ" sz="2000" dirty="0" err="1" smtClean="0"/>
              <a:t>political</a:t>
            </a:r>
            <a:r>
              <a:rPr lang="cs-CZ" sz="2000" dirty="0" smtClean="0"/>
              <a:t> </a:t>
            </a:r>
            <a:r>
              <a:rPr lang="cs-CZ" sz="2000" dirty="0" err="1" smtClean="0"/>
              <a:t>actors</a:t>
            </a:r>
            <a:endParaRPr lang="cs-CZ" sz="2000" dirty="0"/>
          </a:p>
          <a:p>
            <a:pPr marL="800100" lvl="1">
              <a:lnSpc>
                <a:spcPct val="150000"/>
              </a:lnSpc>
              <a:spcBef>
                <a:spcPts val="0"/>
              </a:spcBef>
              <a:spcAft>
                <a:spcPts val="600"/>
              </a:spcAft>
            </a:pPr>
            <a:r>
              <a:rPr lang="en-US" sz="2000" dirty="0" smtClean="0"/>
              <a:t>“</a:t>
            </a:r>
            <a:r>
              <a:rPr lang="cs-CZ" sz="2000" dirty="0" smtClean="0"/>
              <a:t>P</a:t>
            </a:r>
            <a:r>
              <a:rPr lang="en-US" sz="2000" dirty="0" err="1" smtClean="0"/>
              <a:t>eople’s</a:t>
            </a:r>
            <a:r>
              <a:rPr lang="en-US" sz="2000" dirty="0" smtClean="0"/>
              <a:t> </a:t>
            </a:r>
            <a:r>
              <a:rPr lang="en-US" sz="2000" dirty="0"/>
              <a:t>frame of thought” (</a:t>
            </a:r>
            <a:r>
              <a:rPr lang="en-US" sz="2000" dirty="0" err="1"/>
              <a:t>Rydgren</a:t>
            </a:r>
            <a:r>
              <a:rPr lang="en-US" sz="2000" dirty="0"/>
              <a:t>, </a:t>
            </a:r>
            <a:r>
              <a:rPr lang="en-US" sz="2000" dirty="0" smtClean="0"/>
              <a:t>2003)</a:t>
            </a:r>
            <a:r>
              <a:rPr lang="cs-CZ" sz="2000" dirty="0" smtClean="0"/>
              <a:t>: </a:t>
            </a:r>
            <a:r>
              <a:rPr lang="cs-CZ" sz="2000" dirty="0" err="1" smtClean="0"/>
              <a:t>increase</a:t>
            </a:r>
            <a:r>
              <a:rPr lang="cs-CZ" sz="2000" dirty="0" smtClean="0"/>
              <a:t> in </a:t>
            </a:r>
            <a:r>
              <a:rPr lang="cs-CZ" sz="2000" dirty="0" err="1" smtClean="0"/>
              <a:t>racism</a:t>
            </a:r>
            <a:r>
              <a:rPr lang="cs-CZ" sz="2000" dirty="0" smtClean="0"/>
              <a:t>, </a:t>
            </a:r>
            <a:r>
              <a:rPr lang="cs-CZ" sz="2000" dirty="0" err="1" smtClean="0"/>
              <a:t>xenophobia</a:t>
            </a:r>
            <a:r>
              <a:rPr lang="cs-CZ" sz="2000" dirty="0" smtClean="0"/>
              <a:t>, intolerance</a:t>
            </a:r>
          </a:p>
          <a:p>
            <a:pPr marL="800100" lvl="1">
              <a:spcBef>
                <a:spcPts val="0"/>
              </a:spcBef>
              <a:spcAft>
                <a:spcPts val="600"/>
              </a:spcAft>
            </a:pPr>
            <a:r>
              <a:rPr lang="cs-CZ" sz="2000" dirty="0" smtClean="0"/>
              <a:t>M</a:t>
            </a:r>
            <a:r>
              <a:rPr lang="en-US" sz="2000" dirty="0" err="1" smtClean="0"/>
              <a:t>edia</a:t>
            </a:r>
            <a:r>
              <a:rPr lang="en-US" sz="2000" dirty="0" smtClean="0"/>
              <a:t> discourse</a:t>
            </a:r>
            <a:endParaRPr lang="en-US" sz="2000" dirty="0"/>
          </a:p>
          <a:p>
            <a:pPr marL="342900">
              <a:spcAft>
                <a:spcPts val="600"/>
              </a:spcAft>
            </a:pPr>
            <a:endParaRPr lang="cs-CZ" sz="2000" dirty="0" smtClean="0"/>
          </a:p>
          <a:p>
            <a:pPr marL="342900">
              <a:spcAft>
                <a:spcPts val="600"/>
              </a:spcAft>
            </a:pPr>
            <a:r>
              <a:rPr lang="en-US" sz="2000" b="1" i="1" dirty="0" smtClean="0"/>
              <a:t>Policy </a:t>
            </a:r>
            <a:r>
              <a:rPr lang="en-US" sz="2000" b="1" i="1" dirty="0"/>
              <a:t>impact</a:t>
            </a:r>
          </a:p>
          <a:p>
            <a:pPr marL="342900">
              <a:spcAft>
                <a:spcPts val="600"/>
              </a:spcAft>
            </a:pPr>
            <a:r>
              <a:rPr lang="en-US" sz="2000" b="1" i="1" dirty="0"/>
              <a:t>Party impact</a:t>
            </a:r>
          </a:p>
          <a:p>
            <a:pPr marL="342900">
              <a:spcAft>
                <a:spcPts val="600"/>
              </a:spcAft>
            </a:pPr>
            <a:r>
              <a:rPr lang="en-US" sz="2000" b="1" i="1" dirty="0"/>
              <a:t>Social impact</a:t>
            </a:r>
          </a:p>
          <a:p>
            <a:pPr marL="0" lvl="0" indent="0" algn="l" rtl="0">
              <a:spcBef>
                <a:spcPts val="0"/>
              </a:spcBef>
              <a:spcAft>
                <a:spcPts val="1600"/>
              </a:spcAft>
              <a:buNone/>
            </a:pPr>
            <a:endParaRP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Policy</a:t>
            </a:r>
            <a:r>
              <a:rPr lang="cs-CZ" dirty="0" smtClean="0"/>
              <a:t> impact</a:t>
            </a:r>
            <a:endParaRPr lang="cs-CZ" dirty="0"/>
          </a:p>
        </p:txBody>
      </p:sp>
      <p:sp>
        <p:nvSpPr>
          <p:cNvPr id="3" name="Zástupný symbol pro text 2"/>
          <p:cNvSpPr>
            <a:spLocks noGrp="1"/>
          </p:cNvSpPr>
          <p:nvPr>
            <p:ph type="body" idx="1"/>
          </p:nvPr>
        </p:nvSpPr>
        <p:spPr/>
        <p:txBody>
          <a:bodyPr/>
          <a:lstStyle/>
          <a:p>
            <a:pPr>
              <a:spcAft>
                <a:spcPts val="600"/>
              </a:spcAft>
            </a:pPr>
            <a:r>
              <a:rPr lang="cs-CZ" dirty="0" smtClean="0"/>
              <a:t>Direct </a:t>
            </a:r>
            <a:r>
              <a:rPr lang="cs-CZ" dirty="0" smtClean="0"/>
              <a:t>impact</a:t>
            </a:r>
          </a:p>
          <a:p>
            <a:pPr lvl="1">
              <a:lnSpc>
                <a:spcPct val="100000"/>
              </a:lnSpc>
              <a:spcBef>
                <a:spcPts val="0"/>
              </a:spcBef>
              <a:spcAft>
                <a:spcPts val="600"/>
              </a:spcAft>
            </a:pPr>
            <a:r>
              <a:rPr lang="cs-CZ" sz="1600" dirty="0" smtClean="0"/>
              <a:t>ERP </a:t>
            </a:r>
            <a:r>
              <a:rPr lang="cs-CZ" sz="1600" dirty="0" err="1" smtClean="0"/>
              <a:t>adopting</a:t>
            </a:r>
            <a:r>
              <a:rPr lang="cs-CZ" sz="1600" dirty="0" smtClean="0"/>
              <a:t> </a:t>
            </a:r>
            <a:r>
              <a:rPr lang="cs-CZ" sz="1600" dirty="0" err="1" smtClean="0"/>
              <a:t>policies</a:t>
            </a:r>
            <a:r>
              <a:rPr lang="cs-CZ" sz="1600" dirty="0" smtClean="0"/>
              <a:t> (</a:t>
            </a:r>
            <a:r>
              <a:rPr lang="cs-CZ" sz="1600" dirty="0" err="1" smtClean="0"/>
              <a:t>immigration</a:t>
            </a:r>
            <a:r>
              <a:rPr lang="cs-CZ" sz="1600" dirty="0" smtClean="0"/>
              <a:t>, minority </a:t>
            </a:r>
            <a:r>
              <a:rPr lang="cs-CZ" sz="1600" dirty="0" err="1" smtClean="0"/>
              <a:t>rights</a:t>
            </a:r>
            <a:r>
              <a:rPr lang="cs-CZ" sz="1600" dirty="0" smtClean="0"/>
              <a:t>, </a:t>
            </a:r>
            <a:r>
              <a:rPr lang="cs-CZ" sz="1600" dirty="0" err="1" smtClean="0"/>
              <a:t>law</a:t>
            </a:r>
            <a:r>
              <a:rPr lang="cs-CZ" sz="1600" dirty="0" smtClean="0"/>
              <a:t> and </a:t>
            </a:r>
            <a:r>
              <a:rPr lang="cs-CZ" sz="1600" dirty="0" err="1" smtClean="0"/>
              <a:t>order</a:t>
            </a:r>
            <a:r>
              <a:rPr lang="cs-CZ" sz="1600" dirty="0" smtClean="0"/>
              <a:t>)</a:t>
            </a:r>
          </a:p>
          <a:p>
            <a:pPr>
              <a:spcAft>
                <a:spcPts val="600"/>
              </a:spcAft>
            </a:pPr>
            <a:r>
              <a:rPr lang="cs-CZ" dirty="0" err="1" smtClean="0"/>
              <a:t>Local</a:t>
            </a:r>
            <a:r>
              <a:rPr lang="cs-CZ" dirty="0" smtClean="0"/>
              <a:t> </a:t>
            </a:r>
            <a:r>
              <a:rPr lang="cs-CZ" dirty="0" err="1" smtClean="0"/>
              <a:t>level</a:t>
            </a:r>
            <a:endParaRPr lang="cs-CZ" dirty="0" smtClean="0"/>
          </a:p>
          <a:p>
            <a:pPr lvl="1">
              <a:lnSpc>
                <a:spcPct val="100000"/>
              </a:lnSpc>
              <a:spcBef>
                <a:spcPts val="0"/>
              </a:spcBef>
              <a:spcAft>
                <a:spcPts val="600"/>
              </a:spcAft>
            </a:pPr>
            <a:r>
              <a:rPr lang="cs-CZ" sz="1600" dirty="0" err="1" smtClean="0"/>
              <a:t>symbolic</a:t>
            </a:r>
            <a:r>
              <a:rPr lang="cs-CZ" sz="1600" dirty="0" smtClean="0"/>
              <a:t> </a:t>
            </a:r>
            <a:r>
              <a:rPr lang="cs-CZ" sz="1600" dirty="0" err="1" smtClean="0"/>
              <a:t>policies</a:t>
            </a:r>
            <a:r>
              <a:rPr lang="cs-CZ" sz="1600" dirty="0" smtClean="0"/>
              <a:t>, </a:t>
            </a:r>
            <a:r>
              <a:rPr lang="cs-CZ" sz="1600" dirty="0" err="1" smtClean="0"/>
              <a:t>cultural</a:t>
            </a:r>
            <a:r>
              <a:rPr lang="cs-CZ" sz="1600" dirty="0" smtClean="0"/>
              <a:t> </a:t>
            </a:r>
            <a:r>
              <a:rPr lang="cs-CZ" sz="1600" dirty="0" err="1" smtClean="0"/>
              <a:t>policies</a:t>
            </a:r>
            <a:r>
              <a:rPr lang="cs-CZ" sz="1600" dirty="0" smtClean="0"/>
              <a:t> (</a:t>
            </a:r>
            <a:r>
              <a:rPr lang="cs-CZ" sz="1600" dirty="0" err="1" smtClean="0"/>
              <a:t>e.g</a:t>
            </a:r>
            <a:r>
              <a:rPr lang="cs-CZ" sz="1600" dirty="0" smtClean="0"/>
              <a:t>. street </a:t>
            </a:r>
            <a:r>
              <a:rPr lang="cs-CZ" sz="1600" dirty="0" err="1" smtClean="0"/>
              <a:t>names</a:t>
            </a:r>
            <a:r>
              <a:rPr lang="cs-CZ" sz="1600" dirty="0" smtClean="0"/>
              <a:t>)</a:t>
            </a:r>
          </a:p>
          <a:p>
            <a:pPr>
              <a:spcAft>
                <a:spcPts val="600"/>
              </a:spcAft>
            </a:pPr>
            <a:r>
              <a:rPr lang="cs-CZ" dirty="0" smtClean="0"/>
              <a:t>Junior </a:t>
            </a:r>
            <a:r>
              <a:rPr lang="cs-CZ" dirty="0" err="1" smtClean="0"/>
              <a:t>coalition</a:t>
            </a:r>
            <a:r>
              <a:rPr lang="cs-CZ" dirty="0" smtClean="0"/>
              <a:t> </a:t>
            </a:r>
            <a:r>
              <a:rPr lang="cs-CZ" dirty="0" err="1" smtClean="0"/>
              <a:t>partners</a:t>
            </a:r>
            <a:r>
              <a:rPr lang="cs-CZ" dirty="0" smtClean="0"/>
              <a:t> (</a:t>
            </a:r>
            <a:r>
              <a:rPr lang="cs-CZ" dirty="0" err="1" smtClean="0"/>
              <a:t>often</a:t>
            </a:r>
            <a:r>
              <a:rPr lang="cs-CZ" dirty="0" smtClean="0"/>
              <a:t> </a:t>
            </a:r>
            <a:r>
              <a:rPr lang="cs-CZ" dirty="0" err="1" smtClean="0"/>
              <a:t>lacking</a:t>
            </a:r>
            <a:r>
              <a:rPr lang="cs-CZ" dirty="0" smtClean="0"/>
              <a:t> </a:t>
            </a:r>
            <a:r>
              <a:rPr lang="cs-CZ" dirty="0" err="1" smtClean="0"/>
              <a:t>experience</a:t>
            </a:r>
            <a:r>
              <a:rPr lang="cs-CZ" dirty="0" smtClean="0"/>
              <a:t>)</a:t>
            </a:r>
          </a:p>
          <a:p>
            <a:pPr>
              <a:spcAft>
                <a:spcPts val="600"/>
              </a:spcAft>
            </a:pPr>
            <a:r>
              <a:rPr lang="cs-CZ" dirty="0" err="1" smtClean="0"/>
              <a:t>Affecting</a:t>
            </a:r>
            <a:r>
              <a:rPr lang="cs-CZ" dirty="0" smtClean="0"/>
              <a:t> </a:t>
            </a:r>
            <a:r>
              <a:rPr lang="cs-CZ" dirty="0" err="1" smtClean="0"/>
              <a:t>immigration</a:t>
            </a:r>
            <a:r>
              <a:rPr lang="cs-CZ" dirty="0" smtClean="0"/>
              <a:t>, minority </a:t>
            </a:r>
            <a:r>
              <a:rPr lang="cs-CZ" dirty="0" err="1" smtClean="0"/>
              <a:t>policies</a:t>
            </a:r>
            <a:endParaRPr lang="cs-CZ" dirty="0" smtClean="0"/>
          </a:p>
          <a:p>
            <a:pPr lvl="1">
              <a:lnSpc>
                <a:spcPct val="100000"/>
              </a:lnSpc>
              <a:spcBef>
                <a:spcPts val="0"/>
              </a:spcBef>
              <a:spcAft>
                <a:spcPts val="600"/>
              </a:spcAft>
            </a:pPr>
            <a:r>
              <a:rPr lang="cs-CZ" sz="1600" dirty="0" smtClean="0"/>
              <a:t>FPÖ </a:t>
            </a:r>
            <a:r>
              <a:rPr lang="cs-CZ" sz="1600" dirty="0" smtClean="0"/>
              <a:t>and LN </a:t>
            </a:r>
            <a:r>
              <a:rPr lang="cs-CZ" sz="1600" dirty="0" err="1" smtClean="0"/>
              <a:t>instumental</a:t>
            </a:r>
            <a:r>
              <a:rPr lang="cs-CZ" sz="1600" dirty="0" smtClean="0"/>
              <a:t> in </a:t>
            </a:r>
            <a:r>
              <a:rPr lang="cs-CZ" sz="1600" dirty="0" err="1" smtClean="0"/>
              <a:t>introducing</a:t>
            </a:r>
            <a:r>
              <a:rPr lang="cs-CZ" sz="1600" dirty="0" smtClean="0"/>
              <a:t> more </a:t>
            </a:r>
            <a:r>
              <a:rPr lang="cs-CZ" sz="1600" dirty="0" err="1" smtClean="0"/>
              <a:t>restrictive</a:t>
            </a:r>
            <a:r>
              <a:rPr lang="cs-CZ" sz="1600" dirty="0" smtClean="0"/>
              <a:t> </a:t>
            </a:r>
            <a:r>
              <a:rPr lang="cs-CZ" sz="1600" dirty="0" err="1" smtClean="0"/>
              <a:t>immigration</a:t>
            </a:r>
            <a:r>
              <a:rPr lang="cs-CZ" sz="1600" dirty="0" smtClean="0"/>
              <a:t> </a:t>
            </a:r>
            <a:r>
              <a:rPr lang="cs-CZ" sz="1600" dirty="0" err="1" smtClean="0"/>
              <a:t>policy</a:t>
            </a:r>
            <a:r>
              <a:rPr lang="cs-CZ" sz="1600" dirty="0" smtClean="0"/>
              <a:t> (</a:t>
            </a:r>
            <a:r>
              <a:rPr lang="cs-CZ" sz="1600" dirty="0" err="1" smtClean="0"/>
              <a:t>Austria</a:t>
            </a:r>
            <a:r>
              <a:rPr lang="cs-CZ" sz="1600" dirty="0" smtClean="0"/>
              <a:t> and Italy</a:t>
            </a:r>
            <a:r>
              <a:rPr lang="cs-CZ" sz="1600" dirty="0"/>
              <a:t>) (</a:t>
            </a:r>
            <a:r>
              <a:rPr lang="cs-CZ" sz="1600" dirty="0" err="1"/>
              <a:t>Zaslove</a:t>
            </a:r>
            <a:r>
              <a:rPr lang="cs-CZ" sz="1600" dirty="0"/>
              <a:t> </a:t>
            </a:r>
            <a:r>
              <a:rPr lang="cs-CZ" sz="1600" dirty="0" smtClean="0"/>
              <a:t>2004) </a:t>
            </a:r>
            <a:endParaRPr lang="cs-CZ" sz="1600" dirty="0" smtClean="0"/>
          </a:p>
          <a:p>
            <a:pPr>
              <a:spcAft>
                <a:spcPts val="600"/>
              </a:spcAft>
            </a:pPr>
            <a:r>
              <a:rPr lang="cs-CZ" dirty="0" err="1"/>
              <a:t>Either</a:t>
            </a:r>
            <a:r>
              <a:rPr lang="cs-CZ" dirty="0"/>
              <a:t> </a:t>
            </a:r>
            <a:r>
              <a:rPr lang="cs-CZ" dirty="0" err="1"/>
              <a:t>introduction</a:t>
            </a:r>
            <a:r>
              <a:rPr lang="cs-CZ" dirty="0"/>
              <a:t> </a:t>
            </a:r>
            <a:r>
              <a:rPr lang="cs-CZ" dirty="0" err="1"/>
              <a:t>of</a:t>
            </a:r>
            <a:r>
              <a:rPr lang="cs-CZ" dirty="0"/>
              <a:t> </a:t>
            </a:r>
            <a:r>
              <a:rPr lang="cs-CZ" dirty="0" err="1"/>
              <a:t>new</a:t>
            </a:r>
            <a:r>
              <a:rPr lang="cs-CZ" dirty="0"/>
              <a:t> agenda, </a:t>
            </a:r>
            <a:r>
              <a:rPr lang="cs-CZ" dirty="0" err="1"/>
              <a:t>or</a:t>
            </a:r>
            <a:r>
              <a:rPr lang="cs-CZ" dirty="0"/>
              <a:t> </a:t>
            </a:r>
            <a:r>
              <a:rPr lang="cs-CZ" dirty="0" err="1"/>
              <a:t>radicalization</a:t>
            </a:r>
            <a:r>
              <a:rPr lang="cs-CZ" dirty="0"/>
              <a:t> </a:t>
            </a:r>
            <a:r>
              <a:rPr lang="cs-CZ" dirty="0" err="1"/>
              <a:t>of</a:t>
            </a:r>
            <a:r>
              <a:rPr lang="cs-CZ" dirty="0"/>
              <a:t> </a:t>
            </a:r>
            <a:r>
              <a:rPr lang="cs-CZ" dirty="0" err="1"/>
              <a:t>an</a:t>
            </a:r>
            <a:r>
              <a:rPr lang="cs-CZ" dirty="0"/>
              <a:t> </a:t>
            </a:r>
            <a:r>
              <a:rPr lang="cs-CZ" dirty="0" err="1"/>
              <a:t>older</a:t>
            </a:r>
            <a:r>
              <a:rPr lang="cs-CZ" dirty="0"/>
              <a:t> </a:t>
            </a:r>
            <a:r>
              <a:rPr lang="cs-CZ" dirty="0" smtClean="0"/>
              <a:t>agenda</a:t>
            </a:r>
            <a:endParaRPr lang="cs-CZ" dirty="0"/>
          </a:p>
        </p:txBody>
      </p:sp>
    </p:spTree>
    <p:extLst>
      <p:ext uri="{BB962C8B-B14F-4D97-AF65-F5344CB8AC3E}">
        <p14:creationId xmlns:p14="http://schemas.microsoft.com/office/powerpoint/2010/main" val="84643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Party impact</a:t>
            </a:r>
            <a:endParaRPr lang="cs-CZ" dirty="0"/>
          </a:p>
        </p:txBody>
      </p:sp>
      <p:sp>
        <p:nvSpPr>
          <p:cNvPr id="3" name="Zástupný symbol pro text 2"/>
          <p:cNvSpPr>
            <a:spLocks noGrp="1"/>
          </p:cNvSpPr>
          <p:nvPr>
            <p:ph type="body" idx="1"/>
          </p:nvPr>
        </p:nvSpPr>
        <p:spPr/>
        <p:txBody>
          <a:bodyPr/>
          <a:lstStyle/>
          <a:p>
            <a:pPr>
              <a:spcAft>
                <a:spcPts val="600"/>
              </a:spcAft>
            </a:pPr>
            <a:r>
              <a:rPr lang="cs-CZ" dirty="0" err="1" smtClean="0"/>
              <a:t>Competing</a:t>
            </a:r>
            <a:r>
              <a:rPr lang="cs-CZ" dirty="0" smtClean="0"/>
              <a:t> </a:t>
            </a:r>
            <a:r>
              <a:rPr lang="cs-CZ" dirty="0" err="1"/>
              <a:t>with</a:t>
            </a:r>
            <a:r>
              <a:rPr lang="cs-CZ" dirty="0"/>
              <a:t> </a:t>
            </a:r>
            <a:r>
              <a:rPr lang="cs-CZ" dirty="0" smtClean="0"/>
              <a:t>PRR: </a:t>
            </a:r>
            <a:r>
              <a:rPr lang="cs-CZ" dirty="0" err="1" smtClean="0"/>
              <a:t>adopting</a:t>
            </a:r>
            <a:r>
              <a:rPr lang="cs-CZ" dirty="0" smtClean="0"/>
              <a:t> </a:t>
            </a:r>
            <a:r>
              <a:rPr lang="cs-CZ" dirty="0" err="1" smtClean="0"/>
              <a:t>arguments</a:t>
            </a:r>
            <a:r>
              <a:rPr lang="cs-CZ" dirty="0"/>
              <a:t>, </a:t>
            </a:r>
            <a:r>
              <a:rPr lang="cs-CZ" dirty="0" err="1" smtClean="0"/>
              <a:t>language</a:t>
            </a:r>
            <a:r>
              <a:rPr lang="cs-CZ" dirty="0" smtClean="0"/>
              <a:t>, </a:t>
            </a:r>
            <a:r>
              <a:rPr lang="cs-CZ" dirty="0" err="1" smtClean="0"/>
              <a:t>rhetoric</a:t>
            </a:r>
            <a:endParaRPr lang="cs-CZ" dirty="0" smtClean="0"/>
          </a:p>
          <a:p>
            <a:pPr>
              <a:spcAft>
                <a:spcPts val="600"/>
              </a:spcAft>
            </a:pPr>
            <a:r>
              <a:rPr lang="cs-CZ" dirty="0" smtClean="0"/>
              <a:t>„</a:t>
            </a:r>
            <a:r>
              <a:rPr lang="cs-CZ" dirty="0" err="1" smtClean="0"/>
              <a:t>Contamination</a:t>
            </a:r>
            <a:r>
              <a:rPr lang="cs-CZ" dirty="0" smtClean="0"/>
              <a:t>“: style </a:t>
            </a:r>
            <a:r>
              <a:rPr lang="cs-CZ" dirty="0" err="1" smtClean="0"/>
              <a:t>of</a:t>
            </a:r>
            <a:r>
              <a:rPr lang="cs-CZ" dirty="0" smtClean="0"/>
              <a:t> </a:t>
            </a:r>
            <a:r>
              <a:rPr lang="cs-CZ" dirty="0" err="1" smtClean="0"/>
              <a:t>leadership</a:t>
            </a:r>
            <a:r>
              <a:rPr lang="cs-CZ" dirty="0" smtClean="0"/>
              <a:t>, type </a:t>
            </a:r>
            <a:r>
              <a:rPr lang="cs-CZ" dirty="0" err="1" smtClean="0"/>
              <a:t>of</a:t>
            </a:r>
            <a:r>
              <a:rPr lang="cs-CZ" dirty="0" smtClean="0"/>
              <a:t> </a:t>
            </a:r>
            <a:r>
              <a:rPr lang="cs-CZ" dirty="0" err="1" smtClean="0"/>
              <a:t>political</a:t>
            </a:r>
            <a:r>
              <a:rPr lang="cs-CZ" dirty="0" smtClean="0"/>
              <a:t> </a:t>
            </a:r>
            <a:r>
              <a:rPr lang="cs-CZ" dirty="0" err="1" smtClean="0"/>
              <a:t>discourse</a:t>
            </a:r>
            <a:r>
              <a:rPr lang="cs-CZ" dirty="0" smtClean="0"/>
              <a:t>, </a:t>
            </a:r>
            <a:r>
              <a:rPr lang="cs-CZ" dirty="0" err="1" smtClean="0"/>
              <a:t>relationship</a:t>
            </a:r>
            <a:r>
              <a:rPr lang="cs-CZ" dirty="0" smtClean="0"/>
              <a:t> </a:t>
            </a:r>
            <a:r>
              <a:rPr lang="cs-CZ" dirty="0" err="1" smtClean="0"/>
              <a:t>between</a:t>
            </a:r>
            <a:r>
              <a:rPr lang="cs-CZ" dirty="0" smtClean="0"/>
              <a:t> </a:t>
            </a:r>
            <a:r>
              <a:rPr lang="cs-CZ" dirty="0" err="1" smtClean="0"/>
              <a:t>leaders</a:t>
            </a:r>
            <a:r>
              <a:rPr lang="cs-CZ" dirty="0" smtClean="0"/>
              <a:t> and </a:t>
            </a:r>
            <a:r>
              <a:rPr lang="cs-CZ" dirty="0" err="1" smtClean="0"/>
              <a:t>followers</a:t>
            </a:r>
            <a:endParaRPr lang="cs-CZ" dirty="0" smtClean="0"/>
          </a:p>
          <a:p>
            <a:pPr>
              <a:spcAft>
                <a:spcPts val="600"/>
              </a:spcAft>
            </a:pPr>
            <a:r>
              <a:rPr lang="cs-CZ" dirty="0"/>
              <a:t>Re-</a:t>
            </a:r>
            <a:r>
              <a:rPr lang="cs-CZ" dirty="0" err="1"/>
              <a:t>politization</a:t>
            </a:r>
            <a:r>
              <a:rPr lang="cs-CZ" dirty="0"/>
              <a:t> </a:t>
            </a:r>
            <a:r>
              <a:rPr lang="cs-CZ" dirty="0" err="1"/>
              <a:t>of</a:t>
            </a:r>
            <a:r>
              <a:rPr lang="cs-CZ" dirty="0"/>
              <a:t> some </a:t>
            </a:r>
            <a:r>
              <a:rPr lang="cs-CZ" dirty="0" err="1"/>
              <a:t>issues</a:t>
            </a:r>
            <a:r>
              <a:rPr lang="cs-CZ" dirty="0"/>
              <a:t> (</a:t>
            </a:r>
            <a:r>
              <a:rPr lang="cs-CZ" dirty="0" err="1"/>
              <a:t>immigration</a:t>
            </a:r>
            <a:r>
              <a:rPr lang="cs-CZ" dirty="0"/>
              <a:t>, </a:t>
            </a:r>
            <a:r>
              <a:rPr lang="cs-CZ" dirty="0" err="1"/>
              <a:t>Europe</a:t>
            </a:r>
            <a:r>
              <a:rPr lang="cs-CZ" dirty="0"/>
              <a:t> and </a:t>
            </a:r>
            <a:r>
              <a:rPr lang="cs-CZ" dirty="0" err="1"/>
              <a:t>the</a:t>
            </a:r>
            <a:r>
              <a:rPr lang="cs-CZ" dirty="0"/>
              <a:t> EU) </a:t>
            </a:r>
            <a:endParaRPr lang="cs-CZ" dirty="0" smtClean="0"/>
          </a:p>
          <a:p>
            <a:pPr>
              <a:spcAft>
                <a:spcPts val="600"/>
              </a:spcAft>
            </a:pPr>
            <a:r>
              <a:rPr lang="cs-CZ" dirty="0" err="1" smtClean="0"/>
              <a:t>Legitimisation</a:t>
            </a:r>
            <a:r>
              <a:rPr lang="cs-CZ" dirty="0" smtClean="0"/>
              <a:t> </a:t>
            </a:r>
            <a:r>
              <a:rPr lang="cs-CZ" dirty="0" err="1"/>
              <a:t>of</a:t>
            </a:r>
            <a:r>
              <a:rPr lang="cs-CZ" dirty="0"/>
              <a:t> </a:t>
            </a:r>
            <a:r>
              <a:rPr lang="cs-CZ" dirty="0" err="1"/>
              <a:t>the</a:t>
            </a:r>
            <a:r>
              <a:rPr lang="cs-CZ" dirty="0"/>
              <a:t> </a:t>
            </a:r>
            <a:r>
              <a:rPr lang="cs-CZ" dirty="0" smtClean="0"/>
              <a:t>PRR</a:t>
            </a:r>
            <a:r>
              <a:rPr lang="cs-CZ" dirty="0"/>
              <a:t>: no </a:t>
            </a:r>
            <a:r>
              <a:rPr lang="cs-CZ" dirty="0" err="1"/>
              <a:t>need</a:t>
            </a:r>
            <a:r>
              <a:rPr lang="cs-CZ" dirty="0"/>
              <a:t> </a:t>
            </a:r>
            <a:r>
              <a:rPr lang="cs-CZ" dirty="0" err="1"/>
              <a:t>for</a:t>
            </a:r>
            <a:r>
              <a:rPr lang="cs-CZ" dirty="0"/>
              <a:t> „copy“, </a:t>
            </a:r>
            <a:r>
              <a:rPr lang="cs-CZ" dirty="0" err="1"/>
              <a:t>when</a:t>
            </a:r>
            <a:r>
              <a:rPr lang="cs-CZ" dirty="0"/>
              <a:t> </a:t>
            </a:r>
            <a:r>
              <a:rPr lang="cs-CZ" dirty="0" err="1"/>
              <a:t>original</a:t>
            </a:r>
            <a:r>
              <a:rPr lang="cs-CZ" dirty="0"/>
              <a:t> </a:t>
            </a:r>
            <a:r>
              <a:rPr lang="cs-CZ" dirty="0" err="1"/>
              <a:t>is</a:t>
            </a:r>
            <a:r>
              <a:rPr lang="cs-CZ" dirty="0"/>
              <a:t> </a:t>
            </a:r>
            <a:r>
              <a:rPr lang="cs-CZ" dirty="0" err="1"/>
              <a:t>available</a:t>
            </a:r>
            <a:r>
              <a:rPr lang="cs-CZ" dirty="0"/>
              <a:t> – </a:t>
            </a:r>
            <a:r>
              <a:rPr lang="cs-CZ" dirty="0" err="1"/>
              <a:t>increase</a:t>
            </a:r>
            <a:r>
              <a:rPr lang="cs-CZ" dirty="0"/>
              <a:t> in support </a:t>
            </a:r>
            <a:r>
              <a:rPr lang="cs-CZ" dirty="0" err="1"/>
              <a:t>for</a:t>
            </a:r>
            <a:r>
              <a:rPr lang="cs-CZ" dirty="0"/>
              <a:t> </a:t>
            </a:r>
            <a:r>
              <a:rPr lang="cs-CZ" dirty="0" smtClean="0"/>
              <a:t>PRR</a:t>
            </a:r>
            <a:endParaRPr lang="cs-CZ" dirty="0"/>
          </a:p>
          <a:p>
            <a:pPr lvl="1">
              <a:spcBef>
                <a:spcPts val="0"/>
              </a:spcBef>
              <a:spcAft>
                <a:spcPts val="600"/>
              </a:spcAft>
            </a:pPr>
            <a:r>
              <a:rPr lang="cs-CZ" sz="1500" dirty="0"/>
              <a:t>Bale (2003): „</a:t>
            </a:r>
            <a:r>
              <a:rPr lang="en-US" sz="1500" dirty="0"/>
              <a:t>By adopting some of the far right’s themes, it </a:t>
            </a:r>
            <a:r>
              <a:rPr lang="en-US" sz="1500" dirty="0" err="1"/>
              <a:t>legitimised</a:t>
            </a:r>
            <a:r>
              <a:rPr lang="cs-CZ" sz="1500" dirty="0"/>
              <a:t> </a:t>
            </a:r>
            <a:r>
              <a:rPr lang="en-US" sz="1500" dirty="0"/>
              <a:t>them and increased both their salience and the seats it brought into an</a:t>
            </a:r>
            <a:r>
              <a:rPr lang="cs-CZ" sz="1500" dirty="0"/>
              <a:t> </a:t>
            </a:r>
            <a:r>
              <a:rPr lang="en-US" sz="1500" dirty="0"/>
              <a:t>expanded right bloc. Once in office, the </a:t>
            </a:r>
            <a:r>
              <a:rPr lang="en-US" sz="1500" dirty="0" err="1"/>
              <a:t>centre</a:t>
            </a:r>
            <a:r>
              <a:rPr lang="en-US" sz="1500" dirty="0"/>
              <a:t>-right has demonstrated</a:t>
            </a:r>
            <a:r>
              <a:rPr lang="cs-CZ" sz="1500" dirty="0"/>
              <a:t> </a:t>
            </a:r>
            <a:r>
              <a:rPr lang="en-US" sz="1500" dirty="0"/>
              <a:t>its commitment to getting tough on immigration, crime and welfare</a:t>
            </a:r>
            <a:r>
              <a:rPr lang="cs-CZ" sz="1500" dirty="0"/>
              <a:t> </a:t>
            </a:r>
            <a:r>
              <a:rPr lang="en-US" sz="1500" dirty="0"/>
              <a:t>abuse, not least to distract from a somewhat surprising turn toward</a:t>
            </a:r>
            <a:r>
              <a:rPr lang="cs-CZ" sz="1500" dirty="0"/>
              <a:t> </a:t>
            </a:r>
            <a:r>
              <a:rPr lang="en-US" sz="1500" dirty="0"/>
              <a:t>market liberalism.</a:t>
            </a:r>
            <a:r>
              <a:rPr lang="cs-CZ" sz="1500" dirty="0"/>
              <a:t>“</a:t>
            </a:r>
            <a:endParaRPr lang="en-US" sz="1500" dirty="0"/>
          </a:p>
          <a:p>
            <a:endParaRPr lang="cs-CZ" dirty="0"/>
          </a:p>
        </p:txBody>
      </p:sp>
    </p:spTree>
    <p:extLst>
      <p:ext uri="{BB962C8B-B14F-4D97-AF65-F5344CB8AC3E}">
        <p14:creationId xmlns:p14="http://schemas.microsoft.com/office/powerpoint/2010/main" val="468635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Party </a:t>
            </a:r>
            <a:r>
              <a:rPr lang="cs-CZ" dirty="0" smtClean="0"/>
              <a:t>impact II</a:t>
            </a:r>
            <a:endParaRPr lang="cs-CZ" dirty="0"/>
          </a:p>
        </p:txBody>
      </p:sp>
      <p:sp>
        <p:nvSpPr>
          <p:cNvPr id="3" name="Zástupný symbol pro text 2"/>
          <p:cNvSpPr>
            <a:spLocks noGrp="1"/>
          </p:cNvSpPr>
          <p:nvPr>
            <p:ph type="body" idx="1"/>
          </p:nvPr>
        </p:nvSpPr>
        <p:spPr/>
        <p:txBody>
          <a:bodyPr/>
          <a:lstStyle/>
          <a:p>
            <a:pPr>
              <a:spcAft>
                <a:spcPts val="600"/>
              </a:spcAft>
            </a:pPr>
            <a:r>
              <a:rPr lang="cs-CZ" sz="2200" dirty="0">
                <a:solidFill>
                  <a:srgbClr val="000000"/>
                </a:solidFill>
              </a:rPr>
              <a:t>Impact on </a:t>
            </a:r>
            <a:r>
              <a:rPr lang="cs-CZ" sz="2200" b="1" i="1" dirty="0">
                <a:solidFill>
                  <a:srgbClr val="000000"/>
                </a:solidFill>
              </a:rPr>
              <a:t>use </a:t>
            </a:r>
            <a:r>
              <a:rPr lang="cs-CZ" sz="2200" b="1" i="1" dirty="0" err="1">
                <a:solidFill>
                  <a:srgbClr val="000000"/>
                </a:solidFill>
              </a:rPr>
              <a:t>of</a:t>
            </a:r>
            <a:r>
              <a:rPr lang="cs-CZ" sz="2200" b="1" i="1" dirty="0">
                <a:solidFill>
                  <a:srgbClr val="000000"/>
                </a:solidFill>
              </a:rPr>
              <a:t> populism </a:t>
            </a:r>
            <a:r>
              <a:rPr lang="cs-CZ" sz="2200" dirty="0">
                <a:solidFill>
                  <a:srgbClr val="000000"/>
                </a:solidFill>
              </a:rPr>
              <a:t>by </a:t>
            </a:r>
            <a:r>
              <a:rPr lang="cs-CZ" sz="2200" dirty="0" err="1">
                <a:solidFill>
                  <a:srgbClr val="000000"/>
                </a:solidFill>
              </a:rPr>
              <a:t>other</a:t>
            </a:r>
            <a:r>
              <a:rPr lang="cs-CZ" sz="2200" dirty="0">
                <a:solidFill>
                  <a:srgbClr val="000000"/>
                </a:solidFill>
              </a:rPr>
              <a:t> </a:t>
            </a:r>
            <a:r>
              <a:rPr lang="cs-CZ" sz="2200" dirty="0" err="1">
                <a:solidFill>
                  <a:srgbClr val="000000"/>
                </a:solidFill>
              </a:rPr>
              <a:t>political</a:t>
            </a:r>
            <a:r>
              <a:rPr lang="cs-CZ" sz="2200" dirty="0">
                <a:solidFill>
                  <a:srgbClr val="000000"/>
                </a:solidFill>
              </a:rPr>
              <a:t> </a:t>
            </a:r>
            <a:r>
              <a:rPr lang="cs-CZ" sz="2200" dirty="0" err="1" smtClean="0">
                <a:solidFill>
                  <a:srgbClr val="000000"/>
                </a:solidFill>
              </a:rPr>
              <a:t>parties</a:t>
            </a:r>
            <a:endParaRPr lang="cs-CZ" sz="2200" dirty="0" smtClean="0">
              <a:solidFill>
                <a:srgbClr val="000000"/>
              </a:solidFill>
            </a:endParaRPr>
          </a:p>
          <a:p>
            <a:pPr lvl="1">
              <a:lnSpc>
                <a:spcPct val="150000"/>
              </a:lnSpc>
              <a:spcBef>
                <a:spcPts val="0"/>
              </a:spcBef>
              <a:spcAft>
                <a:spcPts val="600"/>
              </a:spcAft>
            </a:pPr>
            <a:r>
              <a:rPr lang="cs-CZ" sz="2000" dirty="0"/>
              <a:t>Strongest </a:t>
            </a:r>
            <a:r>
              <a:rPr lang="cs-CZ" sz="2000" dirty="0" err="1"/>
              <a:t>effect</a:t>
            </a:r>
            <a:r>
              <a:rPr lang="cs-CZ" sz="2000" dirty="0"/>
              <a:t>: </a:t>
            </a:r>
            <a:r>
              <a:rPr lang="cs-CZ" sz="2000" dirty="0" err="1" smtClean="0"/>
              <a:t>discourse</a:t>
            </a:r>
            <a:r>
              <a:rPr lang="cs-CZ" sz="2000" dirty="0"/>
              <a:t> –</a:t>
            </a:r>
            <a:r>
              <a:rPr lang="cs-CZ" sz="2000" dirty="0" smtClean="0"/>
              <a:t> </a:t>
            </a:r>
            <a:r>
              <a:rPr lang="cs-CZ" sz="2000" dirty="0" err="1" smtClean="0"/>
              <a:t>populist</a:t>
            </a:r>
            <a:r>
              <a:rPr lang="cs-CZ" sz="2000" dirty="0" smtClean="0"/>
              <a:t> </a:t>
            </a:r>
            <a:r>
              <a:rPr lang="cs-CZ" sz="2000" dirty="0" err="1"/>
              <a:t>Zeitgeist</a:t>
            </a:r>
            <a:r>
              <a:rPr lang="cs-CZ" sz="2000" dirty="0"/>
              <a:t> – most </a:t>
            </a:r>
            <a:r>
              <a:rPr lang="cs-CZ" sz="2000" dirty="0" err="1"/>
              <a:t>political</a:t>
            </a:r>
            <a:r>
              <a:rPr lang="cs-CZ" sz="2000" dirty="0"/>
              <a:t> </a:t>
            </a:r>
            <a:r>
              <a:rPr lang="cs-CZ" sz="2000" dirty="0" err="1"/>
              <a:t>parties</a:t>
            </a:r>
            <a:r>
              <a:rPr lang="cs-CZ" sz="2000" dirty="0"/>
              <a:t> express some </a:t>
            </a:r>
            <a:r>
              <a:rPr lang="cs-CZ" sz="2000" dirty="0" err="1"/>
              <a:t>elements</a:t>
            </a:r>
            <a:r>
              <a:rPr lang="cs-CZ" sz="2000" dirty="0"/>
              <a:t> </a:t>
            </a:r>
            <a:r>
              <a:rPr lang="cs-CZ" sz="2000" dirty="0" err="1"/>
              <a:t>of</a:t>
            </a:r>
            <a:r>
              <a:rPr lang="cs-CZ" sz="2000" dirty="0"/>
              <a:t> </a:t>
            </a:r>
            <a:r>
              <a:rPr lang="cs-CZ" sz="2000" dirty="0" smtClean="0"/>
              <a:t>populism</a:t>
            </a:r>
            <a:endParaRPr lang="cs-CZ" sz="2000" dirty="0">
              <a:solidFill>
                <a:srgbClr val="000000"/>
              </a:solidFill>
            </a:endParaRPr>
          </a:p>
          <a:p>
            <a:pPr>
              <a:spcAft>
                <a:spcPts val="600"/>
              </a:spcAft>
            </a:pPr>
            <a:r>
              <a:rPr lang="en" sz="2300" dirty="0" smtClean="0">
                <a:solidFill>
                  <a:srgbClr val="000000"/>
                </a:solidFill>
              </a:rPr>
              <a:t>Has populism become mainstream in WE?</a:t>
            </a:r>
            <a:r>
              <a:rPr lang="cs-CZ" sz="2300" dirty="0" smtClean="0">
                <a:solidFill>
                  <a:srgbClr val="000000"/>
                </a:solidFill>
              </a:rPr>
              <a:t> </a:t>
            </a:r>
          </a:p>
          <a:p>
            <a:pPr lvl="1">
              <a:spcBef>
                <a:spcPts val="0"/>
              </a:spcBef>
              <a:spcAft>
                <a:spcPts val="600"/>
              </a:spcAft>
            </a:pPr>
            <a:r>
              <a:rPr lang="cs-CZ" sz="1300" dirty="0" err="1" smtClean="0">
                <a:solidFill>
                  <a:srgbClr val="000000"/>
                </a:solidFill>
              </a:rPr>
              <a:t>Mixed</a:t>
            </a:r>
            <a:r>
              <a:rPr lang="cs-CZ" sz="1300" dirty="0" smtClean="0">
                <a:solidFill>
                  <a:srgbClr val="000000"/>
                </a:solidFill>
              </a:rPr>
              <a:t> evidence</a:t>
            </a:r>
          </a:p>
          <a:p>
            <a:pPr lvl="1">
              <a:spcBef>
                <a:spcPts val="0"/>
              </a:spcBef>
              <a:spcAft>
                <a:spcPts val="600"/>
              </a:spcAft>
            </a:pPr>
            <a:r>
              <a:rPr lang="cs-CZ" sz="1400" dirty="0" smtClean="0">
                <a:solidFill>
                  <a:srgbClr val="000000"/>
                </a:solidFill>
              </a:rPr>
              <a:t>Not </a:t>
            </a:r>
            <a:r>
              <a:rPr lang="cs-CZ" sz="1400" dirty="0" err="1" smtClean="0">
                <a:solidFill>
                  <a:srgbClr val="000000"/>
                </a:solidFill>
              </a:rPr>
              <a:t>supported</a:t>
            </a:r>
            <a:r>
              <a:rPr lang="cs-CZ" sz="1400" dirty="0" smtClean="0">
                <a:solidFill>
                  <a:srgbClr val="000000"/>
                </a:solidFill>
              </a:rPr>
              <a:t> (</a:t>
            </a:r>
            <a:r>
              <a:rPr lang="en" sz="1400" dirty="0" smtClean="0">
                <a:solidFill>
                  <a:srgbClr val="000000"/>
                </a:solidFill>
              </a:rPr>
              <a:t>Rooduijn</a:t>
            </a:r>
            <a:r>
              <a:rPr lang="en" sz="1400" dirty="0">
                <a:solidFill>
                  <a:srgbClr val="000000"/>
                </a:solidFill>
              </a:rPr>
              <a:t>, de Lange, van der Brug </a:t>
            </a:r>
            <a:r>
              <a:rPr lang="en" sz="1400" dirty="0" smtClean="0">
                <a:solidFill>
                  <a:srgbClr val="000000"/>
                </a:solidFill>
              </a:rPr>
              <a:t>2011)</a:t>
            </a:r>
            <a:endParaRPr lang="cs-CZ" sz="1300" dirty="0" smtClean="0">
              <a:solidFill>
                <a:srgbClr val="000000"/>
              </a:solidFill>
            </a:endParaRPr>
          </a:p>
          <a:p>
            <a:pPr>
              <a:spcAft>
                <a:spcPts val="600"/>
              </a:spcAft>
            </a:pPr>
            <a:r>
              <a:rPr lang="en-US" sz="2300" dirty="0" smtClean="0">
                <a:solidFill>
                  <a:srgbClr val="000000"/>
                </a:solidFill>
              </a:rPr>
              <a:t>Populist </a:t>
            </a:r>
            <a:r>
              <a:rPr lang="en-US" sz="2300" dirty="0">
                <a:solidFill>
                  <a:srgbClr val="000000"/>
                </a:solidFill>
              </a:rPr>
              <a:t>parties change their own discourse after being successful: Their initial success makes them more </a:t>
            </a:r>
            <a:r>
              <a:rPr lang="en-US" sz="2300" dirty="0" smtClean="0">
                <a:solidFill>
                  <a:srgbClr val="000000"/>
                </a:solidFill>
              </a:rPr>
              <a:t>moderate</a:t>
            </a:r>
            <a:endParaRPr lang="en-US" dirty="0">
              <a:solidFill>
                <a:srgbClr val="000000"/>
              </a:solidFill>
            </a:endParaRPr>
          </a:p>
          <a:p>
            <a:endParaRPr lang="cs-CZ" dirty="0"/>
          </a:p>
        </p:txBody>
      </p:sp>
    </p:spTree>
    <p:extLst>
      <p:ext uri="{BB962C8B-B14F-4D97-AF65-F5344CB8AC3E}">
        <p14:creationId xmlns:p14="http://schemas.microsoft.com/office/powerpoint/2010/main" val="2723424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Party </a:t>
            </a:r>
            <a:r>
              <a:rPr lang="cs-CZ" dirty="0" smtClean="0"/>
              <a:t>impact III</a:t>
            </a:r>
            <a:endParaRPr lang="cs-CZ" dirty="0"/>
          </a:p>
        </p:txBody>
      </p:sp>
      <p:sp>
        <p:nvSpPr>
          <p:cNvPr id="3" name="Zástupný symbol pro text 2"/>
          <p:cNvSpPr>
            <a:spLocks noGrp="1"/>
          </p:cNvSpPr>
          <p:nvPr>
            <p:ph type="body" idx="1"/>
          </p:nvPr>
        </p:nvSpPr>
        <p:spPr/>
        <p:txBody>
          <a:bodyPr/>
          <a:lstStyle/>
          <a:p>
            <a:pPr>
              <a:spcAft>
                <a:spcPts val="600"/>
              </a:spcAft>
            </a:pPr>
            <a:r>
              <a:rPr lang="cs-CZ" dirty="0" smtClean="0"/>
              <a:t>Impact on </a:t>
            </a:r>
            <a:r>
              <a:rPr lang="cs-CZ" b="1" i="1" dirty="0" err="1" smtClean="0"/>
              <a:t>policy</a:t>
            </a:r>
            <a:r>
              <a:rPr lang="cs-CZ" b="1" i="1" dirty="0" smtClean="0"/>
              <a:t> positions </a:t>
            </a:r>
            <a:r>
              <a:rPr lang="cs-CZ" b="1" i="1" dirty="0" err="1" smtClean="0"/>
              <a:t>of</a:t>
            </a:r>
            <a:r>
              <a:rPr lang="cs-CZ" b="1" i="1" dirty="0" smtClean="0"/>
              <a:t> </a:t>
            </a:r>
            <a:r>
              <a:rPr lang="cs-CZ" b="1" i="1" dirty="0" err="1" smtClean="0"/>
              <a:t>other</a:t>
            </a:r>
            <a:r>
              <a:rPr lang="cs-CZ" b="1" i="1" dirty="0" smtClean="0"/>
              <a:t> </a:t>
            </a:r>
            <a:r>
              <a:rPr lang="cs-CZ" b="1" i="1" dirty="0" err="1" smtClean="0"/>
              <a:t>parties</a:t>
            </a:r>
            <a:endParaRPr lang="cs-CZ" b="1" i="1" dirty="0" smtClean="0"/>
          </a:p>
          <a:p>
            <a:pPr>
              <a:spcAft>
                <a:spcPts val="600"/>
              </a:spcAft>
            </a:pPr>
            <a:r>
              <a:rPr lang="cs-CZ" dirty="0" smtClean="0"/>
              <a:t>Direct </a:t>
            </a:r>
            <a:r>
              <a:rPr lang="cs-CZ" dirty="0" err="1" smtClean="0"/>
              <a:t>effect</a:t>
            </a:r>
            <a:r>
              <a:rPr lang="cs-CZ" dirty="0" smtClean="0"/>
              <a:t> </a:t>
            </a:r>
            <a:r>
              <a:rPr lang="cs-CZ" dirty="0" err="1" smtClean="0"/>
              <a:t>of</a:t>
            </a:r>
            <a:r>
              <a:rPr lang="cs-CZ" dirty="0" smtClean="0"/>
              <a:t> </a:t>
            </a:r>
            <a:r>
              <a:rPr lang="cs-CZ" dirty="0" err="1" smtClean="0"/>
              <a:t>the</a:t>
            </a:r>
            <a:r>
              <a:rPr lang="cs-CZ" dirty="0" smtClean="0"/>
              <a:t> party </a:t>
            </a:r>
            <a:r>
              <a:rPr lang="cs-CZ" dirty="0" err="1" smtClean="0"/>
              <a:t>competition</a:t>
            </a:r>
            <a:endParaRPr lang="cs-CZ" dirty="0" smtClean="0"/>
          </a:p>
          <a:p>
            <a:pPr>
              <a:spcAft>
                <a:spcPts val="600"/>
              </a:spcAft>
            </a:pPr>
            <a:r>
              <a:rPr lang="cs-CZ" dirty="0" err="1" smtClean="0"/>
              <a:t>Reacting</a:t>
            </a:r>
            <a:r>
              <a:rPr lang="cs-CZ" dirty="0" smtClean="0"/>
              <a:t> to </a:t>
            </a:r>
            <a:r>
              <a:rPr lang="cs-CZ" dirty="0" err="1" smtClean="0"/>
              <a:t>same</a:t>
            </a:r>
            <a:r>
              <a:rPr lang="cs-CZ" dirty="0" smtClean="0"/>
              <a:t> </a:t>
            </a:r>
            <a:r>
              <a:rPr lang="cs-CZ" dirty="0" err="1" smtClean="0"/>
              <a:t>cues</a:t>
            </a:r>
            <a:r>
              <a:rPr lang="cs-CZ" dirty="0" smtClean="0"/>
              <a:t> </a:t>
            </a:r>
            <a:r>
              <a:rPr lang="cs-CZ" dirty="0" err="1" smtClean="0"/>
              <a:t>from</a:t>
            </a:r>
            <a:r>
              <a:rPr lang="cs-CZ" dirty="0" smtClean="0"/>
              <a:t> </a:t>
            </a:r>
            <a:r>
              <a:rPr lang="cs-CZ" dirty="0" err="1" smtClean="0"/>
              <a:t>the</a:t>
            </a:r>
            <a:r>
              <a:rPr lang="cs-CZ" dirty="0" smtClean="0"/>
              <a:t> media and society</a:t>
            </a:r>
          </a:p>
          <a:p>
            <a:pPr>
              <a:spcAft>
                <a:spcPts val="600"/>
              </a:spcAft>
            </a:pPr>
            <a:r>
              <a:rPr lang="cs-CZ" dirty="0" err="1" smtClean="0"/>
              <a:t>Effect</a:t>
            </a:r>
            <a:r>
              <a:rPr lang="cs-CZ" dirty="0" smtClean="0"/>
              <a:t> </a:t>
            </a:r>
            <a:r>
              <a:rPr lang="cs-CZ" dirty="0" err="1" smtClean="0"/>
              <a:t>of</a:t>
            </a:r>
            <a:r>
              <a:rPr lang="cs-CZ" dirty="0" smtClean="0"/>
              <a:t> </a:t>
            </a:r>
            <a:r>
              <a:rPr lang="cs-CZ" dirty="0" err="1" smtClean="0"/>
              <a:t>real-world</a:t>
            </a:r>
            <a:r>
              <a:rPr lang="cs-CZ" dirty="0" smtClean="0"/>
              <a:t> </a:t>
            </a:r>
            <a:r>
              <a:rPr lang="cs-CZ" dirty="0" err="1" smtClean="0"/>
              <a:t>developments</a:t>
            </a:r>
            <a:r>
              <a:rPr lang="cs-CZ" dirty="0" smtClean="0"/>
              <a:t>, </a:t>
            </a:r>
            <a:r>
              <a:rPr lang="cs-CZ" dirty="0" err="1" smtClean="0"/>
              <a:t>e.g</a:t>
            </a:r>
            <a:r>
              <a:rPr lang="cs-CZ" dirty="0" smtClean="0"/>
              <a:t>. </a:t>
            </a:r>
            <a:r>
              <a:rPr lang="cs-CZ" dirty="0" err="1"/>
              <a:t>r</a:t>
            </a:r>
            <a:r>
              <a:rPr lang="cs-CZ" dirty="0" err="1" smtClean="0"/>
              <a:t>efugee</a:t>
            </a:r>
            <a:r>
              <a:rPr lang="cs-CZ" dirty="0" smtClean="0"/>
              <a:t> </a:t>
            </a:r>
            <a:r>
              <a:rPr lang="cs-CZ" dirty="0" err="1" smtClean="0"/>
              <a:t>crisis</a:t>
            </a:r>
            <a:endParaRPr lang="cs-CZ" dirty="0" smtClean="0"/>
          </a:p>
          <a:p>
            <a:pPr>
              <a:spcAft>
                <a:spcPts val="600"/>
              </a:spcAft>
            </a:pPr>
            <a:r>
              <a:rPr lang="cs-CZ" dirty="0" smtClean="0"/>
              <a:t>„</a:t>
            </a:r>
            <a:r>
              <a:rPr lang="cs-CZ" dirty="0" err="1" smtClean="0"/>
              <a:t>Issue</a:t>
            </a:r>
            <a:r>
              <a:rPr lang="cs-CZ" dirty="0" smtClean="0"/>
              <a:t> </a:t>
            </a:r>
            <a:r>
              <a:rPr lang="cs-CZ" dirty="0" err="1" smtClean="0"/>
              <a:t>ownership</a:t>
            </a:r>
            <a:r>
              <a:rPr lang="cs-CZ" dirty="0" smtClean="0"/>
              <a:t>“ </a:t>
            </a:r>
            <a:r>
              <a:rPr lang="cs-CZ" dirty="0" err="1" smtClean="0"/>
              <a:t>of</a:t>
            </a:r>
            <a:r>
              <a:rPr lang="cs-CZ" dirty="0" smtClean="0"/>
              <a:t> </a:t>
            </a:r>
            <a:r>
              <a:rPr lang="cs-CZ" dirty="0" err="1" smtClean="0"/>
              <a:t>the</a:t>
            </a:r>
            <a:r>
              <a:rPr lang="cs-CZ" dirty="0" smtClean="0"/>
              <a:t> </a:t>
            </a:r>
            <a:r>
              <a:rPr lang="cs-CZ" dirty="0" err="1" smtClean="0"/>
              <a:t>topic</a:t>
            </a:r>
            <a:endParaRPr lang="cs-CZ" dirty="0" smtClean="0"/>
          </a:p>
          <a:p>
            <a:pPr>
              <a:spcAft>
                <a:spcPts val="600"/>
              </a:spcAft>
            </a:pPr>
            <a:r>
              <a:rPr lang="cs-CZ" dirty="0" err="1" smtClean="0"/>
              <a:t>Contagion</a:t>
            </a:r>
            <a:r>
              <a:rPr lang="cs-CZ" dirty="0" smtClean="0"/>
              <a:t> </a:t>
            </a:r>
            <a:r>
              <a:rPr lang="cs-CZ" dirty="0" err="1"/>
              <a:t>effect</a:t>
            </a:r>
            <a:r>
              <a:rPr lang="cs-CZ" dirty="0"/>
              <a:t> (Van </a:t>
            </a:r>
            <a:r>
              <a:rPr lang="cs-CZ" dirty="0" err="1"/>
              <a:t>Spanje</a:t>
            </a:r>
            <a:r>
              <a:rPr lang="cs-CZ" dirty="0"/>
              <a:t>, 2010):</a:t>
            </a:r>
          </a:p>
          <a:p>
            <a:pPr lvl="1">
              <a:spcBef>
                <a:spcPts val="0"/>
              </a:spcBef>
              <a:spcAft>
                <a:spcPts val="600"/>
              </a:spcAft>
            </a:pPr>
            <a:r>
              <a:rPr lang="cs-CZ" sz="1600" dirty="0" smtClean="0"/>
              <a:t>O</a:t>
            </a:r>
            <a:r>
              <a:rPr lang="en-US" sz="1600" dirty="0" err="1" smtClean="0"/>
              <a:t>pposition</a:t>
            </a:r>
            <a:r>
              <a:rPr lang="en-US" sz="1600" dirty="0" smtClean="0"/>
              <a:t> </a:t>
            </a:r>
            <a:r>
              <a:rPr lang="en-US" sz="1600" dirty="0"/>
              <a:t>parties are more vulnerable to </a:t>
            </a:r>
            <a:r>
              <a:rPr lang="cs-CZ" sz="1600" dirty="0" err="1" smtClean="0"/>
              <a:t>the</a:t>
            </a:r>
            <a:r>
              <a:rPr lang="cs-CZ" sz="1600" dirty="0" smtClean="0"/>
              <a:t> </a:t>
            </a:r>
            <a:r>
              <a:rPr lang="en-US" sz="1600" dirty="0" smtClean="0"/>
              <a:t>contagion </a:t>
            </a:r>
            <a:r>
              <a:rPr lang="en-US" sz="1600" dirty="0"/>
              <a:t>effect than parties in </a:t>
            </a:r>
            <a:r>
              <a:rPr lang="cs-CZ" sz="1600" dirty="0" err="1" smtClean="0"/>
              <a:t>the</a:t>
            </a:r>
            <a:r>
              <a:rPr lang="cs-CZ" sz="1600" dirty="0" smtClean="0"/>
              <a:t> </a:t>
            </a:r>
            <a:r>
              <a:rPr lang="en-US" sz="1600" dirty="0" smtClean="0"/>
              <a:t>government</a:t>
            </a:r>
            <a:endParaRPr lang="cs-CZ" sz="1600" dirty="0"/>
          </a:p>
          <a:p>
            <a:pPr lvl="1">
              <a:spcBef>
                <a:spcPts val="0"/>
              </a:spcBef>
              <a:spcAft>
                <a:spcPts val="600"/>
              </a:spcAft>
            </a:pPr>
            <a:r>
              <a:rPr lang="cs-CZ" sz="1600" dirty="0" smtClean="0"/>
              <a:t>A</a:t>
            </a:r>
            <a:r>
              <a:rPr lang="en-US" sz="1600" dirty="0" err="1" smtClean="0"/>
              <a:t>nti</a:t>
            </a:r>
            <a:r>
              <a:rPr lang="en-US" sz="1600" dirty="0" smtClean="0"/>
              <a:t>-immigration </a:t>
            </a:r>
            <a:r>
              <a:rPr lang="en-US" sz="1600" dirty="0"/>
              <a:t>parties are able to influence policy output in their political systems without entering </a:t>
            </a:r>
            <a:r>
              <a:rPr lang="en-US" sz="1600" dirty="0" smtClean="0"/>
              <a:t>government</a:t>
            </a:r>
            <a:endParaRPr lang="cs-CZ" sz="1600" dirty="0"/>
          </a:p>
        </p:txBody>
      </p:sp>
    </p:spTree>
    <p:extLst>
      <p:ext uri="{BB962C8B-B14F-4D97-AF65-F5344CB8AC3E}">
        <p14:creationId xmlns:p14="http://schemas.microsoft.com/office/powerpoint/2010/main" val="112541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impact</a:t>
            </a:r>
            <a:endParaRPr lang="cs-CZ" dirty="0"/>
          </a:p>
        </p:txBody>
      </p:sp>
      <p:sp>
        <p:nvSpPr>
          <p:cNvPr id="3" name="Zástupný symbol pro text 2"/>
          <p:cNvSpPr>
            <a:spLocks noGrp="1"/>
          </p:cNvSpPr>
          <p:nvPr>
            <p:ph type="body" idx="1"/>
          </p:nvPr>
        </p:nvSpPr>
        <p:spPr/>
        <p:txBody>
          <a:bodyPr/>
          <a:lstStyle/>
          <a:p>
            <a:r>
              <a:rPr lang="cs-CZ" sz="1800" b="1" i="1" dirty="0"/>
              <a:t>Public </a:t>
            </a:r>
            <a:r>
              <a:rPr lang="cs-CZ" sz="1800" b="1" i="1" dirty="0" err="1" smtClean="0"/>
              <a:t>atttitudes</a:t>
            </a:r>
            <a:r>
              <a:rPr lang="cs-CZ" sz="1800" dirty="0" smtClean="0"/>
              <a:t>:</a:t>
            </a:r>
            <a:r>
              <a:rPr lang="en-GB" sz="1800" dirty="0" smtClean="0"/>
              <a:t> </a:t>
            </a:r>
            <a:endParaRPr lang="cs-CZ" sz="1800" dirty="0" smtClean="0"/>
          </a:p>
          <a:p>
            <a:pPr lvl="1">
              <a:spcBef>
                <a:spcPts val="600"/>
              </a:spcBef>
              <a:spcAft>
                <a:spcPts val="600"/>
              </a:spcAft>
            </a:pPr>
            <a:r>
              <a:rPr lang="cs-CZ" sz="1600" dirty="0" smtClean="0"/>
              <a:t>On </a:t>
            </a:r>
            <a:r>
              <a:rPr lang="en-GB" sz="1600" dirty="0" smtClean="0"/>
              <a:t>immigration</a:t>
            </a:r>
            <a:r>
              <a:rPr lang="en-GB" sz="1600" dirty="0"/>
              <a:t>, integration, minority issues, citizenship laws, or national </a:t>
            </a:r>
            <a:r>
              <a:rPr lang="en-GB" sz="1600" dirty="0" smtClean="0"/>
              <a:t>identity</a:t>
            </a:r>
            <a:endParaRPr lang="cs-CZ" sz="1600" dirty="0"/>
          </a:p>
          <a:p>
            <a:pPr lvl="1">
              <a:spcBef>
                <a:spcPts val="600"/>
              </a:spcBef>
              <a:spcAft>
                <a:spcPts val="600"/>
              </a:spcAft>
            </a:pPr>
            <a:r>
              <a:rPr lang="cs-CZ" sz="1600" dirty="0" err="1" smtClean="0"/>
              <a:t>Increase</a:t>
            </a:r>
            <a:r>
              <a:rPr lang="cs-CZ" sz="1600" dirty="0" smtClean="0"/>
              <a:t> </a:t>
            </a:r>
            <a:r>
              <a:rPr lang="cs-CZ" sz="1600" dirty="0"/>
              <a:t>in tolerance </a:t>
            </a:r>
            <a:r>
              <a:rPr lang="cs-CZ" sz="1600" dirty="0" err="1"/>
              <a:t>of</a:t>
            </a:r>
            <a:r>
              <a:rPr lang="cs-CZ" sz="1600" dirty="0"/>
              <a:t> </a:t>
            </a:r>
            <a:r>
              <a:rPr lang="cs-CZ" sz="1600" dirty="0" smtClean="0"/>
              <a:t>intolerance</a:t>
            </a:r>
          </a:p>
          <a:p>
            <a:pPr lvl="1">
              <a:spcBef>
                <a:spcPts val="600"/>
              </a:spcBef>
              <a:spcAft>
                <a:spcPts val="600"/>
              </a:spcAft>
            </a:pPr>
            <a:r>
              <a:rPr lang="cs-CZ" sz="1600" dirty="0" smtClean="0"/>
              <a:t>A</a:t>
            </a:r>
            <a:r>
              <a:rPr lang="en-GB" sz="1600" dirty="0" err="1" smtClean="0"/>
              <a:t>ffect</a:t>
            </a:r>
            <a:r>
              <a:rPr lang="en-GB" sz="1600" dirty="0" smtClean="0"/>
              <a:t> </a:t>
            </a:r>
            <a:r>
              <a:rPr lang="en-GB" sz="1600" dirty="0"/>
              <a:t>and interact with the media discourse, through which the </a:t>
            </a:r>
            <a:r>
              <a:rPr lang="cs-CZ" sz="1600" dirty="0" smtClean="0"/>
              <a:t>PRR </a:t>
            </a:r>
            <a:r>
              <a:rPr lang="en-GB" sz="1600" dirty="0" smtClean="0"/>
              <a:t>seeks </a:t>
            </a:r>
            <a:r>
              <a:rPr lang="en-GB" sz="1600" dirty="0"/>
              <a:t>to be perceived as effective and </a:t>
            </a:r>
            <a:r>
              <a:rPr lang="en-GB" sz="1600" dirty="0" smtClean="0"/>
              <a:t>legitimate</a:t>
            </a:r>
            <a:endParaRPr lang="cs-CZ" sz="1600" dirty="0" smtClean="0"/>
          </a:p>
          <a:p>
            <a:r>
              <a:rPr lang="cs-CZ" sz="1800" dirty="0" err="1"/>
              <a:t>Usually</a:t>
            </a:r>
            <a:r>
              <a:rPr lang="cs-CZ" sz="1800" dirty="0"/>
              <a:t> not </a:t>
            </a:r>
            <a:r>
              <a:rPr lang="cs-CZ" sz="1800" dirty="0" err="1"/>
              <a:t>changes</a:t>
            </a:r>
            <a:r>
              <a:rPr lang="cs-CZ" sz="1800" dirty="0"/>
              <a:t> in </a:t>
            </a:r>
            <a:r>
              <a:rPr lang="cs-CZ" sz="1800" dirty="0" err="1"/>
              <a:t>direction</a:t>
            </a:r>
            <a:r>
              <a:rPr lang="cs-CZ" sz="1800" dirty="0"/>
              <a:t> </a:t>
            </a:r>
            <a:r>
              <a:rPr lang="cs-CZ" sz="1800" dirty="0" err="1"/>
              <a:t>of</a:t>
            </a:r>
            <a:r>
              <a:rPr lang="cs-CZ" sz="1800" dirty="0"/>
              <a:t> </a:t>
            </a:r>
            <a:r>
              <a:rPr lang="cs-CZ" sz="1800" dirty="0" err="1"/>
              <a:t>attitudes</a:t>
            </a:r>
            <a:r>
              <a:rPr lang="cs-CZ" sz="1800" dirty="0"/>
              <a:t>, but </a:t>
            </a:r>
            <a:r>
              <a:rPr lang="cs-CZ" sz="1800" dirty="0" err="1"/>
              <a:t>increase</a:t>
            </a:r>
            <a:r>
              <a:rPr lang="cs-CZ" sz="1800" dirty="0"/>
              <a:t> in </a:t>
            </a:r>
            <a:r>
              <a:rPr lang="cs-CZ" sz="1800" b="1" i="1" dirty="0" err="1"/>
              <a:t>salience</a:t>
            </a:r>
            <a:r>
              <a:rPr lang="cs-CZ" sz="1800" b="1" i="1" dirty="0"/>
              <a:t> </a:t>
            </a:r>
            <a:r>
              <a:rPr lang="cs-CZ" sz="1800" b="1" i="1" dirty="0" err="1"/>
              <a:t>of</a:t>
            </a:r>
            <a:r>
              <a:rPr lang="cs-CZ" sz="1800" b="1" i="1" dirty="0"/>
              <a:t> </a:t>
            </a:r>
            <a:r>
              <a:rPr lang="cs-CZ" sz="1800" b="1" i="1" dirty="0" err="1"/>
              <a:t>that</a:t>
            </a:r>
            <a:r>
              <a:rPr lang="cs-CZ" sz="1800" b="1" i="1" dirty="0"/>
              <a:t> </a:t>
            </a:r>
            <a:r>
              <a:rPr lang="cs-CZ" sz="1800" b="1" i="1" dirty="0" err="1"/>
              <a:t>attitude</a:t>
            </a:r>
            <a:endParaRPr lang="cs-CZ" sz="1800" b="1" i="1" dirty="0"/>
          </a:p>
          <a:p>
            <a:r>
              <a:rPr lang="cs-CZ" sz="1800" b="1" i="1" dirty="0" err="1" smtClean="0"/>
              <a:t>Violence</a:t>
            </a:r>
            <a:r>
              <a:rPr lang="cs-CZ" sz="1800" dirty="0" smtClean="0"/>
              <a:t>: </a:t>
            </a:r>
            <a:r>
              <a:rPr lang="cs-CZ" sz="1800" dirty="0" err="1" smtClean="0"/>
              <a:t>Level</a:t>
            </a:r>
            <a:r>
              <a:rPr lang="cs-CZ" sz="1800" dirty="0" smtClean="0"/>
              <a:t> </a:t>
            </a:r>
            <a:r>
              <a:rPr lang="cs-CZ" sz="1800" dirty="0" err="1" smtClean="0"/>
              <a:t>of</a:t>
            </a:r>
            <a:r>
              <a:rPr lang="cs-CZ" sz="1800" dirty="0" smtClean="0"/>
              <a:t> </a:t>
            </a:r>
            <a:r>
              <a:rPr lang="cs-CZ" sz="1800" dirty="0" err="1" smtClean="0"/>
              <a:t>nativist</a:t>
            </a:r>
            <a:r>
              <a:rPr lang="cs-CZ" sz="1800" dirty="0"/>
              <a:t> </a:t>
            </a:r>
            <a:r>
              <a:rPr lang="cs-CZ" sz="1800" dirty="0" err="1" smtClean="0"/>
              <a:t>or</a:t>
            </a:r>
            <a:r>
              <a:rPr lang="cs-CZ" sz="1800" dirty="0" smtClean="0"/>
              <a:t> </a:t>
            </a:r>
            <a:r>
              <a:rPr lang="cs-CZ" sz="1800" dirty="0" err="1" smtClean="0"/>
              <a:t>racist</a:t>
            </a:r>
            <a:r>
              <a:rPr lang="cs-CZ" sz="1800" dirty="0" smtClean="0"/>
              <a:t> </a:t>
            </a:r>
            <a:r>
              <a:rPr lang="cs-CZ" sz="1800" dirty="0" err="1" smtClean="0"/>
              <a:t>violence</a:t>
            </a:r>
            <a:r>
              <a:rPr lang="cs-CZ" sz="1800" dirty="0"/>
              <a:t> </a:t>
            </a:r>
            <a:r>
              <a:rPr lang="cs-CZ" sz="1800" dirty="0" smtClean="0"/>
              <a:t>- </a:t>
            </a:r>
            <a:r>
              <a:rPr lang="cs-CZ" sz="1800" dirty="0" err="1" smtClean="0"/>
              <a:t>the</a:t>
            </a:r>
            <a:r>
              <a:rPr lang="cs-CZ" sz="1800" dirty="0" smtClean="0"/>
              <a:t> </a:t>
            </a:r>
            <a:r>
              <a:rPr lang="cs-CZ" sz="1800" dirty="0" err="1" smtClean="0"/>
              <a:t>xenophobic</a:t>
            </a:r>
            <a:r>
              <a:rPr lang="cs-CZ" sz="1800" dirty="0" smtClean="0"/>
              <a:t> </a:t>
            </a:r>
            <a:r>
              <a:rPr lang="cs-CZ" sz="1800" dirty="0" err="1" smtClean="0"/>
              <a:t>rhetoric</a:t>
            </a:r>
            <a:r>
              <a:rPr lang="cs-CZ" sz="1800" dirty="0" smtClean="0"/>
              <a:t> </a:t>
            </a:r>
            <a:r>
              <a:rPr lang="cs-CZ" sz="1800" dirty="0" err="1" smtClean="0"/>
              <a:t>often</a:t>
            </a:r>
            <a:r>
              <a:rPr lang="cs-CZ" sz="1800" dirty="0" smtClean="0"/>
              <a:t> </a:t>
            </a:r>
            <a:r>
              <a:rPr lang="cs-CZ" sz="1800" dirty="0" err="1" smtClean="0"/>
              <a:t>spilling</a:t>
            </a:r>
            <a:r>
              <a:rPr lang="cs-CZ" sz="1800" dirty="0" smtClean="0"/>
              <a:t> </a:t>
            </a:r>
            <a:r>
              <a:rPr lang="cs-CZ" sz="1800" dirty="0" err="1" smtClean="0"/>
              <a:t>over</a:t>
            </a:r>
            <a:r>
              <a:rPr lang="cs-CZ" sz="1800" dirty="0" smtClean="0"/>
              <a:t> </a:t>
            </a:r>
            <a:r>
              <a:rPr lang="cs-CZ" sz="1800" dirty="0" err="1" smtClean="0"/>
              <a:t>into</a:t>
            </a:r>
            <a:r>
              <a:rPr lang="cs-CZ" sz="1800" dirty="0" smtClean="0"/>
              <a:t> </a:t>
            </a:r>
            <a:r>
              <a:rPr lang="cs-CZ" sz="1800" dirty="0" err="1" smtClean="0"/>
              <a:t>violence</a:t>
            </a:r>
            <a:endParaRPr lang="cs-CZ" sz="1800" dirty="0" smtClean="0"/>
          </a:p>
          <a:p>
            <a:r>
              <a:rPr lang="cs-CZ" sz="1800" dirty="0" err="1" smtClean="0"/>
              <a:t>Research</a:t>
            </a:r>
            <a:r>
              <a:rPr lang="cs-CZ" sz="1800" dirty="0"/>
              <a:t>: </a:t>
            </a:r>
            <a:r>
              <a:rPr lang="cs-CZ" sz="1800" dirty="0" smtClean="0"/>
              <a:t>PRR </a:t>
            </a:r>
            <a:r>
              <a:rPr lang="cs-CZ" sz="1800" dirty="0" err="1"/>
              <a:t>success</a:t>
            </a:r>
            <a:r>
              <a:rPr lang="cs-CZ" sz="1800" dirty="0"/>
              <a:t> </a:t>
            </a:r>
            <a:r>
              <a:rPr lang="cs-CZ" sz="1800" dirty="0" err="1"/>
              <a:t>correlates</a:t>
            </a:r>
            <a:r>
              <a:rPr lang="cs-CZ" sz="1800" dirty="0"/>
              <a:t> </a:t>
            </a:r>
            <a:r>
              <a:rPr lang="cs-CZ" sz="1800" dirty="0" err="1"/>
              <a:t>with</a:t>
            </a:r>
            <a:r>
              <a:rPr lang="cs-CZ" sz="1800" dirty="0"/>
              <a:t> </a:t>
            </a:r>
            <a:r>
              <a:rPr lang="cs-CZ" sz="1800" dirty="0" err="1"/>
              <a:t>ethnic</a:t>
            </a:r>
            <a:r>
              <a:rPr lang="cs-CZ" sz="1800" dirty="0"/>
              <a:t> </a:t>
            </a:r>
            <a:r>
              <a:rPr lang="cs-CZ" sz="1800" dirty="0" smtClean="0"/>
              <a:t>prejudice</a:t>
            </a:r>
          </a:p>
        </p:txBody>
      </p:sp>
    </p:spTree>
    <p:extLst>
      <p:ext uri="{BB962C8B-B14F-4D97-AF65-F5344CB8AC3E}">
        <p14:creationId xmlns:p14="http://schemas.microsoft.com/office/powerpoint/2010/main" val="290529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Italian </a:t>
            </a:r>
            <a:r>
              <a:rPr lang="en" dirty="0" smtClean="0"/>
              <a:t>elections</a:t>
            </a:r>
            <a:r>
              <a:rPr lang="cs-CZ" dirty="0" smtClean="0"/>
              <a:t> 2018</a:t>
            </a:r>
            <a:endParaRPr dirty="0"/>
          </a:p>
        </p:txBody>
      </p:sp>
      <p:sp>
        <p:nvSpPr>
          <p:cNvPr id="140" name="Google Shape;140;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dirty="0">
                <a:solidFill>
                  <a:schemeClr val="hlink"/>
                </a:solidFill>
                <a:hlinkClick r:id="rId3"/>
              </a:rPr>
              <a:t>https://</a:t>
            </a:r>
            <a:r>
              <a:rPr lang="en" u="sng" dirty="0" smtClean="0">
                <a:solidFill>
                  <a:schemeClr val="hlink"/>
                </a:solidFill>
                <a:hlinkClick r:id="rId3"/>
              </a:rPr>
              <a:t>www.youtube.com/watch?v=LdhQzXHYLZ4</a:t>
            </a:r>
            <a:endParaRPr lang="cs-CZ" u="sng" dirty="0" smtClean="0">
              <a:solidFill>
                <a:schemeClr val="hlink"/>
              </a:solidFill>
            </a:endParaRPr>
          </a:p>
          <a:p>
            <a:pPr marL="0" lvl="0" indent="0" algn="l" rtl="0">
              <a:spcBef>
                <a:spcPts val="0"/>
              </a:spcBef>
              <a:spcAft>
                <a:spcPts val="1600"/>
              </a:spcAft>
              <a:buNone/>
            </a:pPr>
            <a:endParaRPr lang="cs-CZ" dirty="0"/>
          </a:p>
          <a:p>
            <a:pPr marL="0" lvl="0" indent="0" algn="l" rtl="0">
              <a:spcBef>
                <a:spcPts val="0"/>
              </a:spcBef>
              <a:spcAft>
                <a:spcPts val="1600"/>
              </a:spcAft>
              <a:buNone/>
            </a:pPr>
            <a:r>
              <a:rPr lang="cs-CZ" dirty="0" err="1"/>
              <a:t>Five</a:t>
            </a:r>
            <a:r>
              <a:rPr lang="cs-CZ" dirty="0"/>
              <a:t> </a:t>
            </a:r>
            <a:r>
              <a:rPr lang="cs-CZ" dirty="0" err="1"/>
              <a:t>star</a:t>
            </a:r>
            <a:r>
              <a:rPr lang="cs-CZ" dirty="0"/>
              <a:t> </a:t>
            </a:r>
            <a:r>
              <a:rPr lang="cs-CZ" dirty="0" err="1"/>
              <a:t>movement</a:t>
            </a:r>
            <a:r>
              <a:rPr lang="cs-CZ" dirty="0"/>
              <a:t>: </a:t>
            </a:r>
            <a:r>
              <a:rPr lang="cs-CZ" dirty="0" smtClean="0"/>
              <a:t>32.68%</a:t>
            </a:r>
            <a:endParaRPr lang="cs-CZ" dirty="0"/>
          </a:p>
          <a:p>
            <a:pPr marL="0" lvl="0" indent="0" algn="l" rtl="0">
              <a:spcBef>
                <a:spcPts val="0"/>
              </a:spcBef>
              <a:spcAft>
                <a:spcPts val="1600"/>
              </a:spcAft>
              <a:buNone/>
            </a:pPr>
            <a:r>
              <a:rPr lang="cs-CZ" dirty="0" err="1"/>
              <a:t>Democratic</a:t>
            </a:r>
            <a:r>
              <a:rPr lang="cs-CZ" dirty="0"/>
              <a:t> party: </a:t>
            </a:r>
            <a:r>
              <a:rPr lang="cs-CZ" dirty="0" smtClean="0"/>
              <a:t>18.76%</a:t>
            </a:r>
            <a:endParaRPr lang="cs-CZ" dirty="0"/>
          </a:p>
          <a:p>
            <a:pPr marL="0" lvl="0" indent="0" algn="l" rtl="0">
              <a:spcBef>
                <a:spcPts val="0"/>
              </a:spcBef>
              <a:spcAft>
                <a:spcPts val="1600"/>
              </a:spcAft>
              <a:buNone/>
            </a:pPr>
            <a:r>
              <a:rPr lang="cs-CZ" dirty="0" err="1"/>
              <a:t>League</a:t>
            </a:r>
            <a:r>
              <a:rPr lang="cs-CZ" dirty="0"/>
              <a:t>: </a:t>
            </a:r>
            <a:r>
              <a:rPr lang="cs-CZ" dirty="0" smtClean="0"/>
              <a:t>17.35%</a:t>
            </a:r>
            <a:endParaRPr lang="cs-CZ" dirty="0"/>
          </a:p>
          <a:p>
            <a:pPr marL="0" lvl="0" indent="0" algn="l" rtl="0">
              <a:spcBef>
                <a:spcPts val="0"/>
              </a:spcBef>
              <a:spcAft>
                <a:spcPts val="1600"/>
              </a:spcAft>
              <a:buNone/>
            </a:pPr>
            <a:r>
              <a:rPr lang="cs-CZ" dirty="0" err="1"/>
              <a:t>Forza</a:t>
            </a:r>
            <a:r>
              <a:rPr lang="cs-CZ" dirty="0"/>
              <a:t> Italia: </a:t>
            </a:r>
            <a:r>
              <a:rPr lang="cs-CZ" dirty="0" smtClean="0"/>
              <a:t>14.00%</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Impact on </a:t>
            </a:r>
            <a:r>
              <a:rPr lang="cs-CZ" dirty="0" smtClean="0"/>
              <a:t>PRR</a:t>
            </a:r>
            <a:r>
              <a:rPr lang="en" dirty="0" smtClean="0"/>
              <a:t>: </a:t>
            </a:r>
            <a:r>
              <a:rPr lang="en" dirty="0"/>
              <a:t>responses of established parties</a:t>
            </a:r>
            <a:endParaRPr dirty="0"/>
          </a:p>
        </p:txBody>
      </p:sp>
      <p:sp>
        <p:nvSpPr>
          <p:cNvPr id="122" name="Google Shape;122;p23"/>
          <p:cNvSpPr txBox="1">
            <a:spLocks noGrp="1"/>
          </p:cNvSpPr>
          <p:nvPr>
            <p:ph type="body" idx="1"/>
          </p:nvPr>
        </p:nvSpPr>
        <p:spPr>
          <a:xfrm>
            <a:off x="311700" y="1314071"/>
            <a:ext cx="8520600" cy="3254803"/>
          </a:xfrm>
          <a:prstGeom prst="rect">
            <a:avLst/>
          </a:prstGeom>
        </p:spPr>
        <p:txBody>
          <a:bodyPr spcFirstLastPara="1" wrap="square" lIns="91425" tIns="91425" rIns="91425" bIns="91425" anchor="t" anchorCtr="0">
            <a:noAutofit/>
          </a:bodyPr>
          <a:lstStyle/>
          <a:p>
            <a:pPr marL="342900">
              <a:lnSpc>
                <a:spcPct val="150000"/>
              </a:lnSpc>
            </a:pPr>
            <a:r>
              <a:rPr lang="cs-CZ" sz="2000" dirty="0" smtClean="0"/>
              <a:t>„</a:t>
            </a:r>
            <a:r>
              <a:rPr lang="cs-CZ" sz="2000" dirty="0" smtClean="0"/>
              <a:t>Adaptation </a:t>
            </a:r>
            <a:r>
              <a:rPr lang="cs-CZ" sz="2000" dirty="0" smtClean="0"/>
              <a:t>dilemma“</a:t>
            </a:r>
          </a:p>
          <a:p>
            <a:pPr marL="800100" lvl="1">
              <a:lnSpc>
                <a:spcPct val="150000"/>
              </a:lnSpc>
              <a:spcBef>
                <a:spcPts val="0"/>
              </a:spcBef>
            </a:pPr>
            <a:r>
              <a:rPr lang="cs-CZ" sz="1600" dirty="0" smtClean="0"/>
              <a:t>to </a:t>
            </a:r>
            <a:r>
              <a:rPr lang="cs-CZ" sz="1600" dirty="0" err="1" smtClean="0"/>
              <a:t>function</a:t>
            </a:r>
            <a:r>
              <a:rPr lang="cs-CZ" sz="1600" dirty="0" smtClean="0"/>
              <a:t> </a:t>
            </a:r>
            <a:r>
              <a:rPr lang="cs-CZ" sz="1600" dirty="0" err="1" smtClean="0"/>
              <a:t>fully</a:t>
            </a:r>
            <a:r>
              <a:rPr lang="cs-CZ" sz="1600" dirty="0" smtClean="0"/>
              <a:t> </a:t>
            </a:r>
            <a:r>
              <a:rPr lang="cs-CZ" sz="1600" dirty="0" err="1" smtClean="0"/>
              <a:t>within</a:t>
            </a:r>
            <a:r>
              <a:rPr lang="cs-CZ" sz="1600" dirty="0" smtClean="0"/>
              <a:t> a </a:t>
            </a:r>
            <a:r>
              <a:rPr lang="cs-CZ" sz="1600" dirty="0" err="1" smtClean="0"/>
              <a:t>liberal</a:t>
            </a:r>
            <a:r>
              <a:rPr lang="cs-CZ" sz="1600" dirty="0" smtClean="0"/>
              <a:t> </a:t>
            </a:r>
            <a:r>
              <a:rPr lang="cs-CZ" sz="1600" dirty="0" err="1" smtClean="0"/>
              <a:t>democratic</a:t>
            </a:r>
            <a:r>
              <a:rPr lang="cs-CZ" sz="1600" dirty="0" smtClean="0"/>
              <a:t> </a:t>
            </a:r>
            <a:r>
              <a:rPr lang="cs-CZ" sz="1600" dirty="0" err="1" smtClean="0"/>
              <a:t>context</a:t>
            </a:r>
            <a:r>
              <a:rPr lang="cs-CZ" sz="1600" dirty="0" smtClean="0"/>
              <a:t> </a:t>
            </a:r>
            <a:r>
              <a:rPr lang="cs-CZ" sz="1600" dirty="0" err="1" smtClean="0"/>
              <a:t>the</a:t>
            </a:r>
            <a:r>
              <a:rPr lang="cs-CZ" sz="1600" dirty="0" smtClean="0"/>
              <a:t> </a:t>
            </a:r>
            <a:r>
              <a:rPr lang="cs-CZ" sz="1600" dirty="0" smtClean="0"/>
              <a:t>PRR </a:t>
            </a:r>
            <a:r>
              <a:rPr lang="cs-CZ" sz="1600" dirty="0" err="1" smtClean="0"/>
              <a:t>must</a:t>
            </a:r>
            <a:r>
              <a:rPr lang="cs-CZ" sz="1600" dirty="0" smtClean="0"/>
              <a:t> </a:t>
            </a:r>
            <a:r>
              <a:rPr lang="cs-CZ" sz="1600" dirty="0" err="1" smtClean="0"/>
              <a:t>moderate</a:t>
            </a:r>
            <a:r>
              <a:rPr lang="cs-CZ" sz="1600" dirty="0" smtClean="0"/>
              <a:t>, but to </a:t>
            </a:r>
            <a:r>
              <a:rPr lang="cs-CZ" sz="1600" dirty="0" err="1" smtClean="0"/>
              <a:t>keep</a:t>
            </a:r>
            <a:r>
              <a:rPr lang="cs-CZ" sz="1600" dirty="0" smtClean="0"/>
              <a:t> </a:t>
            </a:r>
            <a:r>
              <a:rPr lang="cs-CZ" sz="1600" dirty="0" err="1" smtClean="0"/>
              <a:t>its</a:t>
            </a:r>
            <a:r>
              <a:rPr lang="cs-CZ" sz="1600" dirty="0" smtClean="0"/>
              <a:t> </a:t>
            </a:r>
            <a:r>
              <a:rPr lang="cs-CZ" sz="1600" dirty="0" err="1" smtClean="0"/>
              <a:t>unique</a:t>
            </a:r>
            <a:r>
              <a:rPr lang="cs-CZ" sz="1600" dirty="0" smtClean="0"/>
              <a:t> </a:t>
            </a:r>
            <a:r>
              <a:rPr lang="cs-CZ" sz="1600" dirty="0" err="1" smtClean="0"/>
              <a:t>position</a:t>
            </a:r>
            <a:r>
              <a:rPr lang="cs-CZ" sz="1600" dirty="0" smtClean="0"/>
              <a:t> and </a:t>
            </a:r>
            <a:r>
              <a:rPr lang="cs-CZ" sz="1600" dirty="0" err="1" smtClean="0"/>
              <a:t>ensue</a:t>
            </a:r>
            <a:r>
              <a:rPr lang="cs-CZ" sz="1600" dirty="0" smtClean="0"/>
              <a:t> </a:t>
            </a:r>
            <a:r>
              <a:rPr lang="cs-CZ" sz="1600" dirty="0" err="1" smtClean="0"/>
              <a:t>the</a:t>
            </a:r>
            <a:r>
              <a:rPr lang="cs-CZ" sz="1600" dirty="0" smtClean="0"/>
              <a:t> </a:t>
            </a:r>
            <a:r>
              <a:rPr lang="cs-CZ" sz="1600" dirty="0" err="1" smtClean="0"/>
              <a:t>lyoalty</a:t>
            </a:r>
            <a:r>
              <a:rPr lang="cs-CZ" sz="1600" dirty="0" smtClean="0"/>
              <a:t> </a:t>
            </a:r>
            <a:r>
              <a:rPr lang="cs-CZ" sz="1600" dirty="0" err="1" smtClean="0"/>
              <a:t>of</a:t>
            </a:r>
            <a:r>
              <a:rPr lang="cs-CZ" sz="1600" dirty="0" smtClean="0"/>
              <a:t> </a:t>
            </a:r>
            <a:r>
              <a:rPr lang="cs-CZ" sz="1600" dirty="0" err="1" smtClean="0"/>
              <a:t>its</a:t>
            </a:r>
            <a:r>
              <a:rPr lang="cs-CZ" sz="1600" dirty="0" smtClean="0"/>
              <a:t> hardcore support </a:t>
            </a:r>
            <a:r>
              <a:rPr lang="cs-CZ" sz="1600" dirty="0" err="1" smtClean="0"/>
              <a:t>it</a:t>
            </a:r>
            <a:r>
              <a:rPr lang="cs-CZ" sz="1600" dirty="0" smtClean="0"/>
              <a:t> </a:t>
            </a:r>
            <a:r>
              <a:rPr lang="cs-CZ" sz="1600" dirty="0" err="1" smtClean="0"/>
              <a:t>must</a:t>
            </a:r>
            <a:r>
              <a:rPr lang="cs-CZ" sz="1600" dirty="0" smtClean="0"/>
              <a:t> </a:t>
            </a:r>
            <a:r>
              <a:rPr lang="cs-CZ" sz="1600" dirty="0" err="1" smtClean="0"/>
              <a:t>remain</a:t>
            </a:r>
            <a:r>
              <a:rPr lang="cs-CZ" sz="1600" dirty="0" smtClean="0"/>
              <a:t> </a:t>
            </a:r>
            <a:r>
              <a:rPr lang="cs-CZ" sz="1600" dirty="0" err="1" smtClean="0"/>
              <a:t>radical</a:t>
            </a:r>
            <a:endParaRPr lang="cs-CZ" sz="1600" dirty="0" smtClean="0"/>
          </a:p>
          <a:p>
            <a:pPr marL="342900">
              <a:lnSpc>
                <a:spcPct val="150000"/>
              </a:lnSpc>
            </a:pPr>
            <a:r>
              <a:rPr lang="cs-CZ" sz="1500" dirty="0" err="1" smtClean="0"/>
              <a:t>Different</a:t>
            </a:r>
            <a:r>
              <a:rPr lang="cs-CZ" sz="1500" dirty="0" smtClean="0"/>
              <a:t> </a:t>
            </a:r>
            <a:r>
              <a:rPr lang="cs-CZ" sz="1500" dirty="0" err="1" smtClean="0"/>
              <a:t>legal</a:t>
            </a:r>
            <a:r>
              <a:rPr lang="cs-CZ" sz="1500" dirty="0" smtClean="0"/>
              <a:t>, </a:t>
            </a:r>
            <a:r>
              <a:rPr lang="cs-CZ" sz="1500" dirty="0" err="1" smtClean="0"/>
              <a:t>political</a:t>
            </a:r>
            <a:r>
              <a:rPr lang="cs-CZ" sz="1500" dirty="0" smtClean="0"/>
              <a:t>, </a:t>
            </a:r>
            <a:r>
              <a:rPr lang="cs-CZ" sz="1500" dirty="0" err="1" smtClean="0"/>
              <a:t>social</a:t>
            </a:r>
            <a:r>
              <a:rPr lang="cs-CZ" sz="1500" dirty="0" smtClean="0"/>
              <a:t> </a:t>
            </a:r>
            <a:r>
              <a:rPr lang="cs-CZ" sz="1500" dirty="0" err="1" smtClean="0"/>
              <a:t>contexts</a:t>
            </a:r>
            <a:r>
              <a:rPr lang="cs-CZ" sz="1500" dirty="0" smtClean="0"/>
              <a:t> </a:t>
            </a:r>
            <a:r>
              <a:rPr lang="cs-CZ" sz="1500" dirty="0" err="1" smtClean="0"/>
              <a:t>leading</a:t>
            </a:r>
            <a:r>
              <a:rPr lang="cs-CZ" sz="1500" dirty="0" smtClean="0"/>
              <a:t> to </a:t>
            </a:r>
            <a:r>
              <a:rPr lang="cs-CZ" sz="1500" dirty="0" err="1" smtClean="0"/>
              <a:t>different</a:t>
            </a:r>
            <a:r>
              <a:rPr lang="cs-CZ" sz="1500" dirty="0" smtClean="0"/>
              <a:t> </a:t>
            </a:r>
            <a:r>
              <a:rPr lang="cs-CZ" sz="1500" dirty="0" err="1" smtClean="0"/>
              <a:t>dilemmas</a:t>
            </a:r>
            <a:r>
              <a:rPr lang="cs-CZ" sz="1500" dirty="0" smtClean="0"/>
              <a:t> </a:t>
            </a:r>
            <a:r>
              <a:rPr lang="cs-CZ" sz="1500" dirty="0" smtClean="0"/>
              <a:t>– </a:t>
            </a:r>
            <a:r>
              <a:rPr lang="cs-CZ" sz="1500" dirty="0" err="1" smtClean="0"/>
              <a:t>e.g</a:t>
            </a:r>
            <a:r>
              <a:rPr lang="cs-CZ" sz="1500" dirty="0" smtClean="0"/>
              <a:t>. impact </a:t>
            </a:r>
            <a:r>
              <a:rPr lang="cs-CZ" sz="1500" dirty="0" err="1" smtClean="0"/>
              <a:t>of</a:t>
            </a:r>
            <a:r>
              <a:rPr lang="cs-CZ" sz="1500" dirty="0" smtClean="0"/>
              <a:t> </a:t>
            </a:r>
            <a:r>
              <a:rPr lang="cs-CZ" sz="1500" dirty="0" err="1" smtClean="0"/>
              <a:t>refugee</a:t>
            </a:r>
            <a:r>
              <a:rPr lang="cs-CZ" sz="1500" dirty="0" smtClean="0"/>
              <a:t> </a:t>
            </a:r>
            <a:r>
              <a:rPr lang="cs-CZ" sz="1500" dirty="0" err="1" smtClean="0"/>
              <a:t>crisis</a:t>
            </a:r>
            <a:r>
              <a:rPr lang="cs-CZ" sz="1500" dirty="0" smtClean="0"/>
              <a:t> and </a:t>
            </a:r>
            <a:r>
              <a:rPr lang="cs-CZ" sz="1500" dirty="0" err="1" smtClean="0"/>
              <a:t>radicalization</a:t>
            </a:r>
            <a:r>
              <a:rPr lang="cs-CZ" sz="1500" dirty="0" smtClean="0"/>
              <a:t> </a:t>
            </a:r>
            <a:r>
              <a:rPr lang="cs-CZ" sz="1500" dirty="0" err="1" smtClean="0"/>
              <a:t>of</a:t>
            </a:r>
            <a:r>
              <a:rPr lang="cs-CZ" sz="1500" dirty="0" smtClean="0"/>
              <a:t> </a:t>
            </a:r>
            <a:r>
              <a:rPr lang="cs-CZ" sz="1500" dirty="0" err="1" smtClean="0"/>
              <a:t>mainstream</a:t>
            </a:r>
            <a:r>
              <a:rPr lang="cs-CZ" sz="1500" dirty="0" smtClean="0"/>
              <a:t> </a:t>
            </a:r>
            <a:r>
              <a:rPr lang="cs-CZ" sz="1500" dirty="0" err="1" smtClean="0"/>
              <a:t>political</a:t>
            </a:r>
            <a:r>
              <a:rPr lang="cs-CZ" sz="1500" dirty="0" smtClean="0"/>
              <a:t> </a:t>
            </a:r>
            <a:r>
              <a:rPr lang="cs-CZ" sz="1500" dirty="0" err="1" smtClean="0"/>
              <a:t>discourse</a:t>
            </a:r>
            <a:endParaRPr lang="cs-CZ" sz="1500" dirty="0" smtClean="0"/>
          </a:p>
          <a:p>
            <a:pPr>
              <a:lnSpc>
                <a:spcPct val="150000"/>
              </a:lnSpc>
            </a:pPr>
            <a:r>
              <a:rPr lang="cs-CZ" sz="1500" b="1" i="1" dirty="0"/>
              <a:t>2 </a:t>
            </a:r>
            <a:r>
              <a:rPr lang="cs-CZ" sz="1500" b="1" i="1" dirty="0" err="1"/>
              <a:t>poles</a:t>
            </a:r>
            <a:r>
              <a:rPr lang="cs-CZ" sz="1500" b="1" i="1" dirty="0"/>
              <a:t> </a:t>
            </a:r>
            <a:r>
              <a:rPr lang="cs-CZ" sz="1500" b="1" i="1" dirty="0" err="1"/>
              <a:t>of</a:t>
            </a:r>
            <a:r>
              <a:rPr lang="cs-CZ" sz="1500" b="1" i="1" dirty="0"/>
              <a:t> </a:t>
            </a:r>
            <a:r>
              <a:rPr lang="cs-CZ" sz="1500" b="1" i="1" dirty="0" err="1"/>
              <a:t>reactions</a:t>
            </a:r>
            <a:r>
              <a:rPr lang="cs-CZ" sz="1500" dirty="0"/>
              <a:t>: </a:t>
            </a:r>
            <a:endParaRPr lang="cs-CZ" sz="1500" dirty="0" smtClean="0"/>
          </a:p>
          <a:p>
            <a:pPr lvl="1">
              <a:lnSpc>
                <a:spcPct val="150000"/>
              </a:lnSpc>
              <a:spcBef>
                <a:spcPts val="0"/>
              </a:spcBef>
            </a:pPr>
            <a:r>
              <a:rPr lang="cs-CZ" sz="1600" dirty="0" err="1" smtClean="0"/>
              <a:t>coalition</a:t>
            </a:r>
            <a:r>
              <a:rPr lang="cs-CZ" sz="1600" dirty="0" smtClean="0"/>
              <a:t> </a:t>
            </a:r>
            <a:r>
              <a:rPr lang="cs-CZ" sz="1600" dirty="0"/>
              <a:t>(</a:t>
            </a:r>
            <a:r>
              <a:rPr lang="cs-CZ" sz="1600" dirty="0" err="1"/>
              <a:t>the</a:t>
            </a:r>
            <a:r>
              <a:rPr lang="cs-CZ" sz="1600" dirty="0"/>
              <a:t> most </a:t>
            </a:r>
            <a:r>
              <a:rPr lang="cs-CZ" sz="1600" dirty="0" err="1" smtClean="0"/>
              <a:t>accomodative</a:t>
            </a:r>
            <a:r>
              <a:rPr lang="cs-CZ" sz="1600" dirty="0" smtClean="0"/>
              <a:t>)</a:t>
            </a:r>
          </a:p>
          <a:p>
            <a:pPr lvl="1">
              <a:lnSpc>
                <a:spcPct val="150000"/>
              </a:lnSpc>
              <a:spcBef>
                <a:spcPts val="0"/>
              </a:spcBef>
            </a:pPr>
            <a:r>
              <a:rPr lang="cs-CZ" sz="1600" dirty="0" err="1" smtClean="0"/>
              <a:t>cordon</a:t>
            </a:r>
            <a:r>
              <a:rPr lang="cs-CZ" sz="1600" dirty="0" smtClean="0"/>
              <a:t> </a:t>
            </a:r>
            <a:r>
              <a:rPr lang="cs-CZ" sz="1600" dirty="0" err="1"/>
              <a:t>sanitaire</a:t>
            </a:r>
            <a:r>
              <a:rPr lang="cs-CZ" sz="1600" dirty="0"/>
              <a:t> (</a:t>
            </a:r>
            <a:r>
              <a:rPr lang="cs-CZ" sz="1600" dirty="0" err="1"/>
              <a:t>the</a:t>
            </a:r>
            <a:r>
              <a:rPr lang="cs-CZ" sz="1600" dirty="0"/>
              <a:t> most </a:t>
            </a:r>
            <a:r>
              <a:rPr lang="cs-CZ" sz="1600" dirty="0" err="1"/>
              <a:t>adversarial</a:t>
            </a:r>
            <a:r>
              <a:rPr lang="cs-CZ" sz="1600" dirty="0" smtClean="0"/>
              <a:t>)</a:t>
            </a:r>
            <a:endParaRPr lang="cs-CZ"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dirty="0"/>
          </a:p>
        </p:txBody>
      </p:sp>
      <p:pic>
        <p:nvPicPr>
          <p:cNvPr id="1026" name="Picture 2" descr="Výsledok vyhľadávania obrázkov pre dopyt populist radical right pa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5911"/>
            <a:ext cx="4033049" cy="2835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ok vyhľadávania obrázkov pre dopyt populist radical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227" y="2222416"/>
            <a:ext cx="4590772" cy="2869233"/>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63;p14"/>
          <p:cNvPicPr preferRelativeResize="0"/>
          <p:nvPr/>
        </p:nvPicPr>
        <p:blipFill>
          <a:blip r:embed="rId4">
            <a:alphaModFix/>
          </a:blip>
          <a:stretch>
            <a:fillRect/>
          </a:stretch>
        </p:blipFill>
        <p:spPr>
          <a:xfrm>
            <a:off x="5607534" y="0"/>
            <a:ext cx="3347625" cy="2643475"/>
          </a:xfrm>
          <a:prstGeom prst="rect">
            <a:avLst/>
          </a:prstGeom>
          <a:noFill/>
          <a:ln>
            <a:noFill/>
          </a:ln>
        </p:spPr>
      </p:pic>
      <p:pic>
        <p:nvPicPr>
          <p:cNvPr id="7" name="Google Shape;62;p14"/>
          <p:cNvPicPr preferRelativeResize="0"/>
          <p:nvPr/>
        </p:nvPicPr>
        <p:blipFill>
          <a:blip r:embed="rId5">
            <a:alphaModFix/>
          </a:blip>
          <a:stretch>
            <a:fillRect/>
          </a:stretch>
        </p:blipFill>
        <p:spPr>
          <a:xfrm>
            <a:off x="625585" y="42923"/>
            <a:ext cx="3800475" cy="2038350"/>
          </a:xfrm>
          <a:prstGeom prst="rect">
            <a:avLst/>
          </a:prstGeom>
          <a:noFill/>
          <a:ln>
            <a:noFill/>
          </a:ln>
        </p:spPr>
      </p:pic>
    </p:spTree>
    <p:extLst>
      <p:ext uri="{BB962C8B-B14F-4D97-AF65-F5344CB8AC3E}">
        <p14:creationId xmlns:p14="http://schemas.microsoft.com/office/powerpoint/2010/main" val="283165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Constraining</a:t>
            </a:r>
            <a:r>
              <a:rPr lang="cs-CZ" dirty="0"/>
              <a:t> and </a:t>
            </a:r>
            <a:r>
              <a:rPr lang="cs-CZ" dirty="0" err="1"/>
              <a:t>contesting</a:t>
            </a:r>
            <a:r>
              <a:rPr lang="cs-CZ" dirty="0"/>
              <a:t> </a:t>
            </a:r>
            <a:r>
              <a:rPr lang="cs-CZ" dirty="0" err="1"/>
              <a:t>the</a:t>
            </a:r>
            <a:r>
              <a:rPr lang="cs-CZ" dirty="0"/>
              <a:t> </a:t>
            </a:r>
            <a:r>
              <a:rPr lang="cs-CZ" dirty="0" smtClean="0"/>
              <a:t>ER</a:t>
            </a:r>
            <a:endParaRPr lang="cs-CZ" dirty="0"/>
          </a:p>
        </p:txBody>
      </p:sp>
      <p:sp>
        <p:nvSpPr>
          <p:cNvPr id="3" name="Zástupný symbol pro text 2"/>
          <p:cNvSpPr>
            <a:spLocks noGrp="1"/>
          </p:cNvSpPr>
          <p:nvPr>
            <p:ph type="body" idx="1"/>
          </p:nvPr>
        </p:nvSpPr>
        <p:spPr/>
        <p:txBody>
          <a:bodyPr/>
          <a:lstStyle/>
          <a:p>
            <a:pPr>
              <a:lnSpc>
                <a:spcPct val="150000"/>
              </a:lnSpc>
            </a:pPr>
            <a:r>
              <a:rPr lang="cs-CZ" sz="1800" dirty="0" err="1"/>
              <a:t>The</a:t>
            </a:r>
            <a:r>
              <a:rPr lang="cs-CZ" sz="1800" dirty="0"/>
              <a:t> impact </a:t>
            </a:r>
            <a:r>
              <a:rPr lang="cs-CZ" sz="1800" dirty="0" err="1"/>
              <a:t>of</a:t>
            </a:r>
            <a:r>
              <a:rPr lang="cs-CZ" sz="1800" dirty="0"/>
              <a:t> </a:t>
            </a:r>
            <a:r>
              <a:rPr lang="cs-CZ" sz="1800" dirty="0" err="1"/>
              <a:t>restrictive</a:t>
            </a:r>
            <a:r>
              <a:rPr lang="cs-CZ" sz="1800" dirty="0"/>
              <a:t> </a:t>
            </a:r>
            <a:r>
              <a:rPr lang="cs-CZ" sz="1800" dirty="0" err="1"/>
              <a:t>policies</a:t>
            </a:r>
            <a:r>
              <a:rPr lang="cs-CZ" sz="1800" dirty="0"/>
              <a:t> </a:t>
            </a:r>
            <a:r>
              <a:rPr lang="cs-CZ" sz="1800" dirty="0" err="1"/>
              <a:t>is</a:t>
            </a:r>
            <a:r>
              <a:rPr lang="cs-CZ" sz="1800" dirty="0"/>
              <a:t> </a:t>
            </a:r>
            <a:r>
              <a:rPr lang="cs-CZ" sz="1800" dirty="0" err="1" smtClean="0"/>
              <a:t>mixed</a:t>
            </a:r>
            <a:endParaRPr lang="cs-CZ" sz="1800" dirty="0" smtClean="0"/>
          </a:p>
          <a:p>
            <a:pPr lvl="1">
              <a:lnSpc>
                <a:spcPct val="150000"/>
              </a:lnSpc>
              <a:spcBef>
                <a:spcPts val="600"/>
              </a:spcBef>
            </a:pPr>
            <a:r>
              <a:rPr lang="cs-CZ" sz="1600" dirty="0" smtClean="0"/>
              <a:t>Some PRR </a:t>
            </a:r>
            <a:r>
              <a:rPr lang="cs-CZ" sz="1600" dirty="0" err="1" smtClean="0"/>
              <a:t>successful</a:t>
            </a:r>
            <a:r>
              <a:rPr lang="cs-CZ" sz="1600" dirty="0" smtClean="0"/>
              <a:t> </a:t>
            </a:r>
            <a:r>
              <a:rPr lang="cs-CZ" sz="1600" dirty="0" err="1" smtClean="0"/>
              <a:t>despite</a:t>
            </a:r>
            <a:r>
              <a:rPr lang="cs-CZ" sz="1600" dirty="0" smtClean="0"/>
              <a:t> (FN, VB), some </a:t>
            </a:r>
            <a:r>
              <a:rPr lang="cs-CZ" sz="1600" dirty="0" err="1" smtClean="0"/>
              <a:t>because</a:t>
            </a:r>
            <a:r>
              <a:rPr lang="cs-CZ" sz="1600" dirty="0" smtClean="0"/>
              <a:t> </a:t>
            </a:r>
            <a:r>
              <a:rPr lang="cs-CZ" sz="1600" dirty="0" err="1" smtClean="0"/>
              <a:t>of</a:t>
            </a:r>
            <a:r>
              <a:rPr lang="cs-CZ" sz="1600" dirty="0" smtClean="0"/>
              <a:t> </a:t>
            </a:r>
            <a:r>
              <a:rPr lang="cs-CZ" sz="1600" dirty="0" err="1" smtClean="0"/>
              <a:t>cordon</a:t>
            </a:r>
            <a:r>
              <a:rPr lang="cs-CZ" sz="1600" dirty="0" smtClean="0"/>
              <a:t> </a:t>
            </a:r>
            <a:r>
              <a:rPr lang="cs-CZ" sz="1600" dirty="0" err="1" smtClean="0"/>
              <a:t>sanitaire</a:t>
            </a:r>
            <a:endParaRPr lang="cs-CZ" sz="1600" dirty="0" smtClean="0"/>
          </a:p>
          <a:p>
            <a:pPr>
              <a:lnSpc>
                <a:spcPct val="150000"/>
              </a:lnSpc>
              <a:spcBef>
                <a:spcPts val="600"/>
              </a:spcBef>
            </a:pPr>
            <a:r>
              <a:rPr lang="cs-CZ" sz="1800" dirty="0" err="1" smtClean="0"/>
              <a:t>Ostracism</a:t>
            </a:r>
            <a:r>
              <a:rPr lang="cs-CZ" sz="1800" dirty="0" smtClean="0"/>
              <a:t> </a:t>
            </a:r>
            <a:r>
              <a:rPr lang="cs-CZ" sz="1800" dirty="0"/>
              <a:t>(van </a:t>
            </a:r>
            <a:r>
              <a:rPr lang="cs-CZ" sz="1800" dirty="0" err="1"/>
              <a:t>Spanje</a:t>
            </a:r>
            <a:r>
              <a:rPr lang="cs-CZ" sz="1800" dirty="0"/>
              <a:t> and Weber, 2017):</a:t>
            </a:r>
          </a:p>
          <a:p>
            <a:pPr lvl="1">
              <a:lnSpc>
                <a:spcPct val="150000"/>
              </a:lnSpc>
              <a:spcBef>
                <a:spcPts val="600"/>
              </a:spcBef>
            </a:pPr>
            <a:r>
              <a:rPr lang="cs-CZ" sz="1600" dirty="0" smtClean="0"/>
              <a:t>A</a:t>
            </a:r>
            <a:r>
              <a:rPr lang="en-US" sz="1600" dirty="0" smtClean="0"/>
              <a:t> strategic problem for established actors: Immediate policy impact of </a:t>
            </a:r>
            <a:r>
              <a:rPr lang="cs-CZ" sz="1600" dirty="0" smtClean="0"/>
              <a:t>PRR </a:t>
            </a:r>
            <a:r>
              <a:rPr lang="en-US" sz="1600" dirty="0" smtClean="0"/>
              <a:t>can be averted by ostracizing them (i.e. refusing any cooperation), but this strategy may sway public opinion further in their </a:t>
            </a:r>
            <a:r>
              <a:rPr lang="en-US" sz="1600" dirty="0" smtClean="0"/>
              <a:t>favor</a:t>
            </a:r>
            <a:endParaRPr lang="cs-CZ" sz="1600" dirty="0" smtClean="0"/>
          </a:p>
        </p:txBody>
      </p:sp>
    </p:spTree>
    <p:extLst>
      <p:ext uri="{BB962C8B-B14F-4D97-AF65-F5344CB8AC3E}">
        <p14:creationId xmlns:p14="http://schemas.microsoft.com/office/powerpoint/2010/main" val="43064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Constraining</a:t>
            </a:r>
            <a:r>
              <a:rPr lang="cs-CZ" dirty="0"/>
              <a:t> and </a:t>
            </a:r>
            <a:r>
              <a:rPr lang="cs-CZ" dirty="0" err="1"/>
              <a:t>contesting</a:t>
            </a:r>
            <a:r>
              <a:rPr lang="cs-CZ" dirty="0"/>
              <a:t> </a:t>
            </a:r>
            <a:r>
              <a:rPr lang="cs-CZ" dirty="0" err="1"/>
              <a:t>the</a:t>
            </a:r>
            <a:r>
              <a:rPr lang="cs-CZ" dirty="0"/>
              <a:t> </a:t>
            </a:r>
            <a:r>
              <a:rPr lang="cs-CZ" dirty="0" smtClean="0"/>
              <a:t>ER II</a:t>
            </a:r>
            <a:endParaRPr lang="cs-CZ" dirty="0"/>
          </a:p>
        </p:txBody>
      </p:sp>
      <p:sp>
        <p:nvSpPr>
          <p:cNvPr id="3" name="Zástupný symbol pro text 2"/>
          <p:cNvSpPr>
            <a:spLocks noGrp="1"/>
          </p:cNvSpPr>
          <p:nvPr>
            <p:ph type="body" idx="1"/>
          </p:nvPr>
        </p:nvSpPr>
        <p:spPr/>
        <p:txBody>
          <a:bodyPr/>
          <a:lstStyle/>
          <a:p>
            <a:pPr>
              <a:spcBef>
                <a:spcPts val="600"/>
              </a:spcBef>
            </a:pPr>
            <a:r>
              <a:rPr lang="cs-CZ" sz="1800" dirty="0" err="1"/>
              <a:t>Can</a:t>
            </a:r>
            <a:r>
              <a:rPr lang="cs-CZ" sz="1800" dirty="0"/>
              <a:t> </a:t>
            </a:r>
            <a:r>
              <a:rPr lang="cs-CZ" sz="1800" b="1" i="1" dirty="0" err="1"/>
              <a:t>behave</a:t>
            </a:r>
            <a:r>
              <a:rPr lang="cs-CZ" sz="1800" b="1" i="1" dirty="0"/>
              <a:t> as </a:t>
            </a:r>
            <a:r>
              <a:rPr lang="cs-CZ" sz="1800" b="1" i="1" dirty="0" err="1"/>
              <a:t>victims</a:t>
            </a:r>
            <a:r>
              <a:rPr lang="cs-CZ" sz="1800" dirty="0"/>
              <a:t>, </a:t>
            </a:r>
            <a:r>
              <a:rPr lang="cs-CZ" sz="1800" dirty="0" err="1"/>
              <a:t>those</a:t>
            </a:r>
            <a:r>
              <a:rPr lang="cs-CZ" sz="1800" dirty="0"/>
              <a:t> </a:t>
            </a:r>
            <a:r>
              <a:rPr lang="cs-CZ" sz="1800" dirty="0" err="1"/>
              <a:t>trying</a:t>
            </a:r>
            <a:r>
              <a:rPr lang="cs-CZ" sz="1800" dirty="0"/>
              <a:t> to </a:t>
            </a:r>
            <a:r>
              <a:rPr lang="cs-CZ" sz="1800" dirty="0" err="1"/>
              <a:t>help</a:t>
            </a:r>
            <a:r>
              <a:rPr lang="cs-CZ" sz="1800" dirty="0"/>
              <a:t> </a:t>
            </a:r>
            <a:r>
              <a:rPr lang="cs-CZ" sz="1800" dirty="0" err="1"/>
              <a:t>ordinary</a:t>
            </a:r>
            <a:r>
              <a:rPr lang="cs-CZ" sz="1800" dirty="0"/>
              <a:t> </a:t>
            </a:r>
            <a:r>
              <a:rPr lang="cs-CZ" sz="1800" dirty="0" err="1"/>
              <a:t>people</a:t>
            </a:r>
            <a:r>
              <a:rPr lang="cs-CZ" sz="1800" dirty="0"/>
              <a:t> </a:t>
            </a:r>
            <a:r>
              <a:rPr lang="cs-CZ" sz="1800" dirty="0" err="1"/>
              <a:t>despite</a:t>
            </a:r>
            <a:r>
              <a:rPr lang="cs-CZ" sz="1800" dirty="0"/>
              <a:t> </a:t>
            </a:r>
            <a:r>
              <a:rPr lang="cs-CZ" sz="1800" dirty="0" err="1"/>
              <a:t>being</a:t>
            </a:r>
            <a:r>
              <a:rPr lang="cs-CZ" sz="1800" dirty="0"/>
              <a:t> „</a:t>
            </a:r>
            <a:r>
              <a:rPr lang="cs-CZ" sz="1800" dirty="0" err="1"/>
              <a:t>punished</a:t>
            </a:r>
            <a:r>
              <a:rPr lang="cs-CZ" sz="1800" dirty="0"/>
              <a:t>“ </a:t>
            </a:r>
            <a:r>
              <a:rPr lang="cs-CZ" sz="1800" dirty="0" err="1"/>
              <a:t>or</a:t>
            </a:r>
            <a:r>
              <a:rPr lang="cs-CZ" sz="1800" dirty="0"/>
              <a:t> „</a:t>
            </a:r>
            <a:r>
              <a:rPr lang="cs-CZ" sz="1800" dirty="0" err="1" smtClean="0"/>
              <a:t>persecuted</a:t>
            </a:r>
            <a:r>
              <a:rPr lang="cs-CZ" sz="1800" dirty="0" smtClean="0"/>
              <a:t>“ (</a:t>
            </a:r>
            <a:r>
              <a:rPr lang="cs-CZ" sz="1800" dirty="0" err="1" smtClean="0"/>
              <a:t>debate</a:t>
            </a:r>
            <a:r>
              <a:rPr lang="cs-CZ" sz="1800" dirty="0" smtClean="0"/>
              <a:t> on free </a:t>
            </a:r>
            <a:r>
              <a:rPr lang="cs-CZ" sz="1800" dirty="0" err="1" smtClean="0"/>
              <a:t>speech</a:t>
            </a:r>
            <a:r>
              <a:rPr lang="cs-CZ" sz="1800" dirty="0"/>
              <a:t>)</a:t>
            </a:r>
          </a:p>
          <a:p>
            <a:r>
              <a:rPr lang="cs-CZ" sz="1600" b="1" i="1" dirty="0" err="1"/>
              <a:t>Hate</a:t>
            </a:r>
            <a:r>
              <a:rPr lang="cs-CZ" sz="1600" b="1" i="1" dirty="0"/>
              <a:t> </a:t>
            </a:r>
            <a:r>
              <a:rPr lang="cs-CZ" sz="1600" b="1" i="1" dirty="0" err="1"/>
              <a:t>speech</a:t>
            </a:r>
            <a:r>
              <a:rPr lang="cs-CZ" sz="1600" b="1" i="1" dirty="0"/>
              <a:t> </a:t>
            </a:r>
            <a:r>
              <a:rPr lang="cs-CZ" sz="1600" b="1" i="1" dirty="0" err="1"/>
              <a:t>prosecution</a:t>
            </a:r>
            <a:r>
              <a:rPr lang="cs-CZ" sz="1600" b="1" i="1" dirty="0"/>
              <a:t> </a:t>
            </a:r>
            <a:r>
              <a:rPr lang="cs-CZ" sz="1600" dirty="0"/>
              <a:t>(van </a:t>
            </a:r>
            <a:r>
              <a:rPr lang="cs-CZ" sz="1600" dirty="0" err="1"/>
              <a:t>Spanje</a:t>
            </a:r>
            <a:r>
              <a:rPr lang="cs-CZ" sz="1600" dirty="0"/>
              <a:t> and de </a:t>
            </a:r>
            <a:r>
              <a:rPr lang="cs-CZ" sz="1600" dirty="0" err="1"/>
              <a:t>Vreese</a:t>
            </a:r>
            <a:r>
              <a:rPr lang="cs-CZ" sz="1600" dirty="0"/>
              <a:t>, 2013)</a:t>
            </a:r>
          </a:p>
          <a:p>
            <a:pPr lvl="1">
              <a:spcBef>
                <a:spcPts val="600"/>
              </a:spcBef>
            </a:pPr>
            <a:r>
              <a:rPr lang="cs-CZ" sz="1600" dirty="0" smtClean="0"/>
              <a:t>A</a:t>
            </a:r>
            <a:r>
              <a:rPr lang="en-US" sz="1600" dirty="0" smtClean="0"/>
              <a:t> </a:t>
            </a:r>
            <a:r>
              <a:rPr lang="en-US" sz="1600" dirty="0"/>
              <a:t>common phenomenon </a:t>
            </a:r>
            <a:r>
              <a:rPr lang="cs-CZ" sz="1600" dirty="0"/>
              <a:t> (</a:t>
            </a:r>
            <a:r>
              <a:rPr lang="en-US" sz="1600" dirty="0"/>
              <a:t>Nick Griffin in Britain</a:t>
            </a:r>
            <a:r>
              <a:rPr lang="cs-CZ" sz="1600" dirty="0"/>
              <a:t>, </a:t>
            </a:r>
            <a:r>
              <a:rPr lang="en-US" sz="1600" dirty="0"/>
              <a:t>Jean-Marie Le Pen in France</a:t>
            </a:r>
            <a:r>
              <a:rPr lang="cs-CZ" sz="1600" dirty="0"/>
              <a:t>)</a:t>
            </a:r>
          </a:p>
          <a:p>
            <a:pPr lvl="1">
              <a:spcBef>
                <a:spcPts val="600"/>
              </a:spcBef>
            </a:pPr>
            <a:r>
              <a:rPr lang="en-US" sz="1600" dirty="0"/>
              <a:t>Does hate speech prosecution of politicians affect the electoral support for their party? </a:t>
            </a:r>
            <a:endParaRPr lang="cs-CZ" sz="1600" dirty="0"/>
          </a:p>
          <a:p>
            <a:pPr lvl="1">
              <a:spcBef>
                <a:spcPts val="600"/>
              </a:spcBef>
            </a:pPr>
            <a:r>
              <a:rPr lang="en-US" sz="1600" dirty="0"/>
              <a:t>Dutch voters interviewed before and after the unexpected court decision to prosecute MP Geert Wilders</a:t>
            </a:r>
            <a:endParaRPr lang="cs-CZ" sz="1600" dirty="0"/>
          </a:p>
          <a:p>
            <a:pPr lvl="1">
              <a:spcBef>
                <a:spcPts val="600"/>
              </a:spcBef>
            </a:pPr>
            <a:r>
              <a:rPr lang="cs-CZ" sz="1600" dirty="0"/>
              <a:t>T</a:t>
            </a:r>
            <a:r>
              <a:rPr lang="en-US" sz="1600" dirty="0"/>
              <a:t>he decision substantially enhanced his party’s appeal</a:t>
            </a:r>
            <a:endParaRPr lang="cs-CZ" sz="1600" dirty="0"/>
          </a:p>
          <a:p>
            <a:pPr marL="596900" lvl="1" indent="0">
              <a:spcBef>
                <a:spcPts val="0"/>
              </a:spcBef>
              <a:buNone/>
            </a:pPr>
            <a:endParaRPr lang="cs-CZ" sz="1800" dirty="0" smtClean="0"/>
          </a:p>
          <a:p>
            <a:r>
              <a:rPr lang="cs-CZ" sz="1800" dirty="0" err="1" smtClean="0"/>
              <a:t>The</a:t>
            </a:r>
            <a:r>
              <a:rPr lang="cs-CZ" sz="1800" dirty="0" smtClean="0"/>
              <a:t> </a:t>
            </a:r>
            <a:r>
              <a:rPr lang="cs-CZ" sz="1800" dirty="0"/>
              <a:t>role </a:t>
            </a:r>
            <a:r>
              <a:rPr lang="cs-CZ" sz="1800" dirty="0" err="1"/>
              <a:t>of</a:t>
            </a:r>
            <a:r>
              <a:rPr lang="cs-CZ" sz="1800" dirty="0"/>
              <a:t> </a:t>
            </a:r>
            <a:r>
              <a:rPr lang="cs-CZ" sz="1800" dirty="0" err="1"/>
              <a:t>the</a:t>
            </a:r>
            <a:r>
              <a:rPr lang="cs-CZ" sz="1800" dirty="0"/>
              <a:t> ERP </a:t>
            </a:r>
            <a:r>
              <a:rPr lang="cs-CZ" sz="1800" dirty="0" err="1"/>
              <a:t>itself</a:t>
            </a:r>
            <a:r>
              <a:rPr lang="cs-CZ" sz="1800" dirty="0"/>
              <a:t>: </a:t>
            </a:r>
          </a:p>
          <a:p>
            <a:pPr lvl="1">
              <a:spcBef>
                <a:spcPts val="600"/>
              </a:spcBef>
            </a:pPr>
            <a:r>
              <a:rPr lang="cs-CZ" sz="1600" dirty="0" err="1" smtClean="0"/>
              <a:t>Issue</a:t>
            </a:r>
            <a:r>
              <a:rPr lang="cs-CZ" sz="1600" dirty="0" smtClean="0"/>
              <a:t> </a:t>
            </a:r>
            <a:r>
              <a:rPr lang="cs-CZ" sz="1600" dirty="0" err="1"/>
              <a:t>ownership</a:t>
            </a:r>
            <a:r>
              <a:rPr lang="cs-CZ" sz="1600" dirty="0"/>
              <a:t> </a:t>
            </a:r>
            <a:r>
              <a:rPr lang="cs-CZ" sz="1600" dirty="0" smtClean="0"/>
              <a:t>(PRR as </a:t>
            </a:r>
            <a:r>
              <a:rPr lang="cs-CZ" sz="1600" dirty="0" err="1"/>
              <a:t>established</a:t>
            </a:r>
            <a:r>
              <a:rPr lang="cs-CZ" sz="1600" dirty="0"/>
              <a:t>, </a:t>
            </a:r>
            <a:r>
              <a:rPr lang="cs-CZ" sz="1600" dirty="0" err="1"/>
              <a:t>credible</a:t>
            </a:r>
            <a:r>
              <a:rPr lang="cs-CZ" sz="1600" dirty="0"/>
              <a:t> </a:t>
            </a:r>
            <a:r>
              <a:rPr lang="cs-CZ" sz="1600" dirty="0" err="1"/>
              <a:t>political</a:t>
            </a:r>
            <a:r>
              <a:rPr lang="cs-CZ" sz="1600" dirty="0"/>
              <a:t> </a:t>
            </a:r>
            <a:r>
              <a:rPr lang="cs-CZ" sz="1600" dirty="0" err="1"/>
              <a:t>actor</a:t>
            </a:r>
            <a:r>
              <a:rPr lang="cs-CZ" sz="1600" dirty="0"/>
              <a:t> </a:t>
            </a:r>
            <a:r>
              <a:rPr lang="cs-CZ" sz="1600" dirty="0" err="1"/>
              <a:t>that</a:t>
            </a:r>
            <a:r>
              <a:rPr lang="cs-CZ" sz="1600" dirty="0"/>
              <a:t> </a:t>
            </a:r>
            <a:r>
              <a:rPr lang="cs-CZ" sz="1600" dirty="0" err="1"/>
              <a:t>owns</a:t>
            </a:r>
            <a:r>
              <a:rPr lang="cs-CZ" sz="1600" dirty="0"/>
              <a:t> </a:t>
            </a:r>
            <a:r>
              <a:rPr lang="cs-CZ" sz="1600" dirty="0" err="1"/>
              <a:t>certain</a:t>
            </a:r>
            <a:r>
              <a:rPr lang="cs-CZ" sz="1600" dirty="0"/>
              <a:t> </a:t>
            </a:r>
            <a:r>
              <a:rPr lang="cs-CZ" sz="1600" dirty="0" err="1"/>
              <a:t>salient</a:t>
            </a:r>
            <a:r>
              <a:rPr lang="cs-CZ" sz="1600" dirty="0"/>
              <a:t> </a:t>
            </a:r>
            <a:r>
              <a:rPr lang="cs-CZ" sz="1600" dirty="0" err="1"/>
              <a:t>issue</a:t>
            </a:r>
            <a:r>
              <a:rPr lang="cs-CZ" sz="1600" dirty="0"/>
              <a:t> (</a:t>
            </a:r>
            <a:r>
              <a:rPr lang="cs-CZ" sz="1600" dirty="0" err="1"/>
              <a:t>e.g</a:t>
            </a:r>
            <a:r>
              <a:rPr lang="cs-CZ" sz="1600" dirty="0"/>
              <a:t>. </a:t>
            </a:r>
            <a:r>
              <a:rPr lang="cs-CZ" sz="1600" dirty="0" err="1"/>
              <a:t>i</a:t>
            </a:r>
            <a:r>
              <a:rPr lang="cs-CZ" sz="1600" dirty="0" err="1" smtClean="0"/>
              <a:t>mmigration</a:t>
            </a:r>
            <a:r>
              <a:rPr lang="cs-CZ" sz="1600" dirty="0"/>
              <a:t>), </a:t>
            </a:r>
            <a:r>
              <a:rPr lang="cs-CZ" sz="1600" dirty="0" err="1"/>
              <a:t>it</a:t>
            </a:r>
            <a:r>
              <a:rPr lang="cs-CZ" sz="1600" dirty="0"/>
              <a:t> </a:t>
            </a:r>
            <a:r>
              <a:rPr lang="cs-CZ" sz="1600" dirty="0" err="1"/>
              <a:t>is</a:t>
            </a:r>
            <a:r>
              <a:rPr lang="cs-CZ" sz="1600" dirty="0"/>
              <a:t> </a:t>
            </a:r>
            <a:r>
              <a:rPr lang="cs-CZ" sz="1600" dirty="0" err="1"/>
              <a:t>immune</a:t>
            </a:r>
            <a:r>
              <a:rPr lang="cs-CZ" sz="1600" dirty="0"/>
              <a:t> to </a:t>
            </a:r>
            <a:r>
              <a:rPr lang="cs-CZ" sz="1600" dirty="0" err="1"/>
              <a:t>counter-strategies</a:t>
            </a:r>
            <a:r>
              <a:rPr lang="cs-CZ" sz="1600" dirty="0"/>
              <a:t> </a:t>
            </a:r>
            <a:r>
              <a:rPr lang="cs-CZ" sz="1600" dirty="0" err="1"/>
              <a:t>of</a:t>
            </a:r>
            <a:r>
              <a:rPr lang="cs-CZ" sz="1600" dirty="0"/>
              <a:t> </a:t>
            </a:r>
            <a:r>
              <a:rPr lang="cs-CZ" sz="1600" dirty="0" err="1"/>
              <a:t>other</a:t>
            </a:r>
            <a:r>
              <a:rPr lang="cs-CZ" sz="1600" dirty="0"/>
              <a:t> </a:t>
            </a:r>
            <a:r>
              <a:rPr lang="cs-CZ" sz="1600" dirty="0" err="1" smtClean="0"/>
              <a:t>political</a:t>
            </a:r>
            <a:r>
              <a:rPr lang="cs-CZ" sz="1600" dirty="0" smtClean="0"/>
              <a:t> </a:t>
            </a:r>
            <a:r>
              <a:rPr lang="cs-CZ" sz="1600" dirty="0" err="1"/>
              <a:t>actors</a:t>
            </a:r>
            <a:r>
              <a:rPr lang="cs-CZ" sz="1600" dirty="0"/>
              <a:t> (</a:t>
            </a:r>
            <a:r>
              <a:rPr lang="cs-CZ" sz="1600" dirty="0" err="1"/>
              <a:t>including</a:t>
            </a:r>
            <a:r>
              <a:rPr lang="cs-CZ" sz="1600" dirty="0"/>
              <a:t> media, </a:t>
            </a:r>
            <a:r>
              <a:rPr lang="cs-CZ" sz="1600" dirty="0" err="1"/>
              <a:t>social</a:t>
            </a:r>
            <a:r>
              <a:rPr lang="cs-CZ" sz="1600" dirty="0"/>
              <a:t> </a:t>
            </a:r>
            <a:r>
              <a:rPr lang="cs-CZ" sz="1600" dirty="0" err="1"/>
              <a:t>movements</a:t>
            </a:r>
            <a:r>
              <a:rPr lang="cs-CZ" sz="1600" dirty="0" smtClean="0"/>
              <a:t>)</a:t>
            </a:r>
            <a:endParaRPr lang="cs-CZ" sz="1600" dirty="0"/>
          </a:p>
        </p:txBody>
      </p:sp>
    </p:spTree>
    <p:extLst>
      <p:ext uri="{BB962C8B-B14F-4D97-AF65-F5344CB8AC3E}">
        <p14:creationId xmlns:p14="http://schemas.microsoft.com/office/powerpoint/2010/main" val="2787105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deal</a:t>
            </a:r>
            <a:r>
              <a:rPr lang="cs-CZ" dirty="0" smtClean="0"/>
              <a:t> </a:t>
            </a:r>
            <a:r>
              <a:rPr lang="cs-CZ" dirty="0" err="1" smtClean="0"/>
              <a:t>with</a:t>
            </a:r>
            <a:r>
              <a:rPr lang="cs-CZ" dirty="0" smtClean="0"/>
              <a:t> </a:t>
            </a:r>
            <a:r>
              <a:rPr lang="cs-CZ" dirty="0" smtClean="0"/>
              <a:t>PRR </a:t>
            </a:r>
            <a:r>
              <a:rPr lang="cs-CZ" dirty="0" smtClean="0"/>
              <a:t>in </a:t>
            </a:r>
            <a:r>
              <a:rPr lang="cs-CZ" dirty="0" err="1" smtClean="0"/>
              <a:t>government</a:t>
            </a:r>
            <a:r>
              <a:rPr lang="cs-CZ" dirty="0" smtClean="0"/>
              <a:t>: </a:t>
            </a:r>
            <a:r>
              <a:rPr lang="cs-CZ" dirty="0" err="1" smtClean="0"/>
              <a:t>strategies</a:t>
            </a:r>
            <a:endParaRPr lang="cs-CZ" dirty="0"/>
          </a:p>
        </p:txBody>
      </p:sp>
      <p:sp>
        <p:nvSpPr>
          <p:cNvPr id="3" name="Zástupný symbol pro text 2"/>
          <p:cNvSpPr>
            <a:spLocks noGrp="1"/>
          </p:cNvSpPr>
          <p:nvPr>
            <p:ph type="body" idx="1"/>
          </p:nvPr>
        </p:nvSpPr>
        <p:spPr>
          <a:xfrm>
            <a:off x="269310" y="1297810"/>
            <a:ext cx="8520600" cy="3416400"/>
          </a:xfrm>
        </p:spPr>
        <p:txBody>
          <a:bodyPr/>
          <a:lstStyle/>
          <a:p>
            <a:r>
              <a:rPr lang="cs-CZ" dirty="0" smtClean="0"/>
              <a:t>„Militant </a:t>
            </a:r>
            <a:r>
              <a:rPr lang="cs-CZ" dirty="0" err="1" smtClean="0"/>
              <a:t>democracy</a:t>
            </a:r>
            <a:r>
              <a:rPr lang="cs-CZ" dirty="0" smtClean="0"/>
              <a:t>“: Karl </a:t>
            </a:r>
            <a:r>
              <a:rPr lang="cs-CZ" dirty="0" err="1" smtClean="0"/>
              <a:t>Löwenstein</a:t>
            </a:r>
            <a:r>
              <a:rPr lang="cs-CZ" dirty="0" smtClean="0"/>
              <a:t>, 1930s, a </a:t>
            </a:r>
            <a:r>
              <a:rPr lang="cs-CZ" dirty="0" err="1" smtClean="0"/>
              <a:t>strong</a:t>
            </a:r>
            <a:r>
              <a:rPr lang="cs-CZ" dirty="0" smtClean="0"/>
              <a:t> </a:t>
            </a:r>
            <a:r>
              <a:rPr lang="cs-CZ" dirty="0" err="1" smtClean="0"/>
              <a:t>constitutional</a:t>
            </a:r>
            <a:r>
              <a:rPr lang="cs-CZ" dirty="0" smtClean="0"/>
              <a:t> </a:t>
            </a:r>
            <a:r>
              <a:rPr lang="cs-CZ" dirty="0" err="1" smtClean="0"/>
              <a:t>order</a:t>
            </a:r>
            <a:r>
              <a:rPr lang="cs-CZ" dirty="0" smtClean="0"/>
              <a:t>, </a:t>
            </a:r>
            <a:r>
              <a:rPr lang="cs-CZ" dirty="0" err="1" smtClean="0"/>
              <a:t>which</a:t>
            </a:r>
            <a:r>
              <a:rPr lang="cs-CZ" dirty="0" smtClean="0"/>
              <a:t> </a:t>
            </a:r>
            <a:r>
              <a:rPr lang="cs-CZ" dirty="0" err="1" smtClean="0"/>
              <a:t>should</a:t>
            </a:r>
            <a:r>
              <a:rPr lang="cs-CZ" dirty="0" smtClean="0"/>
              <a:t> </a:t>
            </a:r>
            <a:r>
              <a:rPr lang="cs-CZ" dirty="0" err="1" smtClean="0"/>
              <a:t>ban</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that</a:t>
            </a:r>
            <a:r>
              <a:rPr lang="cs-CZ" dirty="0" smtClean="0"/>
              <a:t> do not </a:t>
            </a:r>
            <a:r>
              <a:rPr lang="cs-CZ" dirty="0" err="1" smtClean="0"/>
              <a:t>respect</a:t>
            </a:r>
            <a:r>
              <a:rPr lang="cs-CZ" dirty="0" smtClean="0"/>
              <a:t> </a:t>
            </a:r>
            <a:r>
              <a:rPr lang="cs-CZ" dirty="0" err="1" smtClean="0"/>
              <a:t>liberal</a:t>
            </a:r>
            <a:r>
              <a:rPr lang="cs-CZ" dirty="0" smtClean="0"/>
              <a:t> </a:t>
            </a:r>
            <a:r>
              <a:rPr lang="cs-CZ" dirty="0" err="1" smtClean="0"/>
              <a:t>democratic</a:t>
            </a:r>
            <a:r>
              <a:rPr lang="cs-CZ" dirty="0" smtClean="0"/>
              <a:t> principles</a:t>
            </a:r>
          </a:p>
          <a:p>
            <a:pPr lvl="1">
              <a:spcBef>
                <a:spcPts val="600"/>
              </a:spcBef>
            </a:pPr>
            <a:r>
              <a:rPr lang="cs-CZ" sz="1300" dirty="0" smtClean="0"/>
              <a:t>Problem </a:t>
            </a:r>
            <a:r>
              <a:rPr lang="cs-CZ" sz="1300" dirty="0" err="1" smtClean="0"/>
              <a:t>with</a:t>
            </a:r>
            <a:r>
              <a:rPr lang="cs-CZ" sz="1300" dirty="0" smtClean="0"/>
              <a:t> </a:t>
            </a:r>
            <a:r>
              <a:rPr lang="cs-CZ" sz="1300" dirty="0" err="1" smtClean="0"/>
              <a:t>democratic</a:t>
            </a:r>
            <a:r>
              <a:rPr lang="cs-CZ" sz="1300" dirty="0" smtClean="0"/>
              <a:t> paradox: </a:t>
            </a:r>
            <a:r>
              <a:rPr lang="cs-CZ" sz="1300" dirty="0" err="1" smtClean="0"/>
              <a:t>possibility</a:t>
            </a:r>
            <a:r>
              <a:rPr lang="cs-CZ" sz="1300" dirty="0" smtClean="0"/>
              <a:t> </a:t>
            </a:r>
            <a:r>
              <a:rPr lang="cs-CZ" sz="1300" dirty="0" err="1" smtClean="0"/>
              <a:t>of</a:t>
            </a:r>
            <a:r>
              <a:rPr lang="cs-CZ" sz="1300" dirty="0" smtClean="0"/>
              <a:t> a </a:t>
            </a:r>
            <a:r>
              <a:rPr lang="cs-CZ" sz="1300" dirty="0" err="1" smtClean="0"/>
              <a:t>democracy</a:t>
            </a:r>
            <a:r>
              <a:rPr lang="cs-CZ" sz="1300" dirty="0" smtClean="0"/>
              <a:t> </a:t>
            </a:r>
            <a:r>
              <a:rPr lang="cs-CZ" sz="1300" dirty="0" err="1" smtClean="0"/>
              <a:t>destroying</a:t>
            </a:r>
            <a:r>
              <a:rPr lang="cs-CZ" sz="1300" dirty="0" smtClean="0"/>
              <a:t> </a:t>
            </a:r>
            <a:r>
              <a:rPr lang="cs-CZ" sz="1300" dirty="0" err="1" smtClean="0"/>
              <a:t>itself</a:t>
            </a:r>
            <a:r>
              <a:rPr lang="cs-CZ" sz="1300" dirty="0" smtClean="0"/>
              <a:t> in </a:t>
            </a:r>
            <a:r>
              <a:rPr lang="cs-CZ" sz="1300" dirty="0" err="1" smtClean="0"/>
              <a:t>the</a:t>
            </a:r>
            <a:r>
              <a:rPr lang="cs-CZ" sz="1300" dirty="0" smtClean="0"/>
              <a:t> </a:t>
            </a:r>
            <a:r>
              <a:rPr lang="cs-CZ" sz="1300" dirty="0" err="1" smtClean="0"/>
              <a:t>process</a:t>
            </a:r>
            <a:r>
              <a:rPr lang="cs-CZ" sz="1300" dirty="0" smtClean="0"/>
              <a:t> </a:t>
            </a:r>
            <a:r>
              <a:rPr lang="cs-CZ" sz="1300" dirty="0" err="1" smtClean="0"/>
              <a:t>of</a:t>
            </a:r>
            <a:r>
              <a:rPr lang="cs-CZ" sz="1300" dirty="0" smtClean="0"/>
              <a:t> </a:t>
            </a:r>
            <a:r>
              <a:rPr lang="cs-CZ" sz="1300" dirty="0" err="1" smtClean="0"/>
              <a:t>defending</a:t>
            </a:r>
            <a:r>
              <a:rPr lang="cs-CZ" sz="1300" dirty="0" smtClean="0"/>
              <a:t> </a:t>
            </a:r>
            <a:r>
              <a:rPr lang="cs-CZ" sz="1300" dirty="0" err="1" smtClean="0"/>
              <a:t>itself</a:t>
            </a:r>
            <a:r>
              <a:rPr lang="cs-CZ" sz="1300" dirty="0"/>
              <a:t> </a:t>
            </a:r>
            <a:r>
              <a:rPr lang="cs-CZ" sz="1300" dirty="0" smtClean="0"/>
              <a:t>(</a:t>
            </a:r>
            <a:r>
              <a:rPr lang="cs-CZ" sz="1300" dirty="0" err="1" smtClean="0"/>
              <a:t>populists</a:t>
            </a:r>
            <a:r>
              <a:rPr lang="cs-CZ" sz="1300" dirty="0" smtClean="0"/>
              <a:t> not </a:t>
            </a:r>
            <a:r>
              <a:rPr lang="cs-CZ" sz="1300" dirty="0" err="1" smtClean="0"/>
              <a:t>against</a:t>
            </a:r>
            <a:r>
              <a:rPr lang="cs-CZ" sz="1300" dirty="0" smtClean="0"/>
              <a:t> </a:t>
            </a:r>
            <a:r>
              <a:rPr lang="cs-CZ" sz="1300" dirty="0" err="1" smtClean="0"/>
              <a:t>democracy</a:t>
            </a:r>
            <a:r>
              <a:rPr lang="cs-CZ" sz="1300" dirty="0" smtClean="0"/>
              <a:t>, but </a:t>
            </a:r>
            <a:r>
              <a:rPr lang="cs-CZ" sz="1300" dirty="0" err="1" smtClean="0"/>
              <a:t>at</a:t>
            </a:r>
            <a:r>
              <a:rPr lang="cs-CZ" sz="1300" dirty="0" smtClean="0"/>
              <a:t> </a:t>
            </a:r>
            <a:r>
              <a:rPr lang="cs-CZ" sz="1300" dirty="0" err="1" smtClean="0"/>
              <a:t>odds</a:t>
            </a:r>
            <a:r>
              <a:rPr lang="cs-CZ" sz="1300" dirty="0" smtClean="0"/>
              <a:t> </a:t>
            </a:r>
            <a:r>
              <a:rPr lang="cs-CZ" sz="1300" dirty="0" err="1" smtClean="0"/>
              <a:t>with</a:t>
            </a:r>
            <a:r>
              <a:rPr lang="cs-CZ" sz="1300" dirty="0" smtClean="0"/>
              <a:t> </a:t>
            </a:r>
            <a:r>
              <a:rPr lang="cs-CZ" sz="1300" dirty="0" err="1" smtClean="0"/>
              <a:t>liberal</a:t>
            </a:r>
            <a:r>
              <a:rPr lang="cs-CZ" sz="1300" dirty="0" smtClean="0"/>
              <a:t> </a:t>
            </a:r>
            <a:r>
              <a:rPr lang="cs-CZ" sz="1300" dirty="0" err="1" smtClean="0"/>
              <a:t>democracy</a:t>
            </a:r>
            <a:r>
              <a:rPr lang="cs-CZ" sz="1300" dirty="0" smtClean="0"/>
              <a:t>)</a:t>
            </a:r>
            <a:endParaRPr lang="cs-CZ" sz="1300" dirty="0"/>
          </a:p>
          <a:p>
            <a:r>
              <a:rPr lang="cs-CZ" dirty="0" err="1" smtClean="0"/>
              <a:t>Cappoccia</a:t>
            </a:r>
            <a:r>
              <a:rPr lang="cs-CZ" dirty="0" smtClean="0"/>
              <a:t> (2013):</a:t>
            </a:r>
          </a:p>
          <a:p>
            <a:pPr lvl="1"/>
            <a:r>
              <a:rPr lang="cs-CZ" sz="1300" i="1" dirty="0" err="1" smtClean="0"/>
              <a:t>Militancy</a:t>
            </a:r>
            <a:r>
              <a:rPr lang="cs-CZ" sz="1300" dirty="0" smtClean="0"/>
              <a:t>: </a:t>
            </a:r>
            <a:r>
              <a:rPr lang="en-US" sz="1300" dirty="0"/>
              <a:t>implementation of legal measures to limit the civil and political rights of extremist actors</a:t>
            </a:r>
            <a:endParaRPr lang="cs-CZ" sz="1300" dirty="0" smtClean="0"/>
          </a:p>
          <a:p>
            <a:pPr lvl="1"/>
            <a:r>
              <a:rPr lang="cs-CZ" sz="1300" i="1" dirty="0" err="1" smtClean="0"/>
              <a:t>Incorporation</a:t>
            </a:r>
            <a:r>
              <a:rPr lang="cs-CZ" sz="1300" dirty="0" smtClean="0"/>
              <a:t>: </a:t>
            </a:r>
            <a:r>
              <a:rPr lang="en-US" sz="1300" dirty="0" smtClean="0"/>
              <a:t>convert </a:t>
            </a:r>
            <a:r>
              <a:rPr lang="en-US" sz="1300" dirty="0"/>
              <a:t>semi-loyal into loyal political actors</a:t>
            </a:r>
            <a:endParaRPr lang="cs-CZ" sz="1300" dirty="0" smtClean="0"/>
          </a:p>
          <a:p>
            <a:pPr lvl="1"/>
            <a:r>
              <a:rPr lang="cs-CZ" sz="1300" i="1" dirty="0" err="1" smtClean="0"/>
              <a:t>Purge</a:t>
            </a:r>
            <a:r>
              <a:rPr lang="cs-CZ" sz="1300" dirty="0" smtClean="0"/>
              <a:t>: </a:t>
            </a:r>
            <a:r>
              <a:rPr lang="en-US" sz="1300" dirty="0"/>
              <a:t>prosecute the architects and administrators of anti-democratic activities</a:t>
            </a:r>
            <a:endParaRPr lang="cs-CZ" sz="1300" dirty="0" smtClean="0"/>
          </a:p>
          <a:p>
            <a:pPr lvl="1"/>
            <a:r>
              <a:rPr lang="cs-CZ" sz="1300" i="1" dirty="0" err="1" smtClean="0"/>
              <a:t>Education</a:t>
            </a:r>
            <a:r>
              <a:rPr lang="cs-CZ" sz="1300" dirty="0" smtClean="0"/>
              <a:t>: </a:t>
            </a:r>
            <a:r>
              <a:rPr lang="en-US" sz="1300" dirty="0"/>
              <a:t>strengthen democratic beliefs by, for instance, developing forms of civic education and designing </a:t>
            </a:r>
            <a:r>
              <a:rPr lang="en-US" sz="1300" dirty="0" err="1"/>
              <a:t>programmes</a:t>
            </a:r>
            <a:r>
              <a:rPr lang="en-US" sz="1300" dirty="0"/>
              <a:t> aimed at integrating activists who want to abandon extremist parties</a:t>
            </a:r>
            <a:endParaRPr lang="cs-CZ" sz="1300" dirty="0" smtClean="0"/>
          </a:p>
        </p:txBody>
      </p:sp>
    </p:spTree>
    <p:extLst>
      <p:ext uri="{BB962C8B-B14F-4D97-AF65-F5344CB8AC3E}">
        <p14:creationId xmlns:p14="http://schemas.microsoft.com/office/powerpoint/2010/main" val="3965059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Strategies</a:t>
            </a:r>
            <a:r>
              <a:rPr lang="cs-CZ" dirty="0" smtClean="0"/>
              <a:t> </a:t>
            </a:r>
            <a:r>
              <a:rPr lang="cs-CZ" dirty="0"/>
              <a:t>II (Rummens and </a:t>
            </a:r>
            <a:r>
              <a:rPr lang="cs-CZ" dirty="0" err="1"/>
              <a:t>Abts</a:t>
            </a:r>
            <a:r>
              <a:rPr lang="cs-CZ" dirty="0"/>
              <a:t> </a:t>
            </a:r>
            <a:r>
              <a:rPr lang="cs-CZ" dirty="0" smtClean="0"/>
              <a:t>2010)</a:t>
            </a:r>
            <a:endParaRPr lang="cs-CZ" dirty="0"/>
          </a:p>
        </p:txBody>
      </p:sp>
      <p:sp>
        <p:nvSpPr>
          <p:cNvPr id="3" name="Zástupný symbol pro text 2"/>
          <p:cNvSpPr>
            <a:spLocks noGrp="1"/>
          </p:cNvSpPr>
          <p:nvPr>
            <p:ph type="body" idx="1"/>
          </p:nvPr>
        </p:nvSpPr>
        <p:spPr/>
        <p:txBody>
          <a:bodyPr/>
          <a:lstStyle/>
          <a:p>
            <a:pPr>
              <a:lnSpc>
                <a:spcPct val="150000"/>
              </a:lnSpc>
            </a:pPr>
            <a:r>
              <a:rPr lang="en-US" sz="1600" dirty="0" smtClean="0"/>
              <a:t>“</a:t>
            </a:r>
            <a:r>
              <a:rPr lang="cs-CZ" sz="1600" dirty="0" smtClean="0"/>
              <a:t>C</a:t>
            </a:r>
            <a:r>
              <a:rPr lang="en-US" sz="1600" dirty="0" err="1" smtClean="0"/>
              <a:t>oncentric</a:t>
            </a:r>
            <a:r>
              <a:rPr lang="en-US" sz="1600" dirty="0" smtClean="0"/>
              <a:t> </a:t>
            </a:r>
            <a:r>
              <a:rPr lang="en-US" sz="1600" dirty="0"/>
              <a:t>model of containment</a:t>
            </a:r>
            <a:r>
              <a:rPr lang="en-US" sz="1600" dirty="0" smtClean="0"/>
              <a:t>”</a:t>
            </a:r>
            <a:r>
              <a:rPr lang="cs-CZ" sz="1600" dirty="0"/>
              <a:t>:</a:t>
            </a:r>
            <a:r>
              <a:rPr lang="en-US" sz="1600" dirty="0" smtClean="0"/>
              <a:t> </a:t>
            </a:r>
            <a:r>
              <a:rPr lang="en-US" sz="1600" dirty="0"/>
              <a:t>the employment of a dual strategy whereby actors take an inclusive stance to take into account concerns of extremist voters in devising policies, on the one hand, and where they, on other hand, prepare to adopt an exclusive line in pressuring extremist parties to push out pernicious radical elements from the process of </a:t>
            </a:r>
            <a:r>
              <a:rPr lang="en-US" sz="1600" dirty="0" smtClean="0"/>
              <a:t>decision-making</a:t>
            </a:r>
            <a:endParaRPr lang="cs-CZ" sz="1600" dirty="0" smtClean="0"/>
          </a:p>
          <a:p>
            <a:pPr>
              <a:lnSpc>
                <a:spcPct val="150000"/>
              </a:lnSpc>
            </a:pPr>
            <a:r>
              <a:rPr lang="cs-CZ" sz="1600" dirty="0" smtClean="0"/>
              <a:t>A</a:t>
            </a:r>
            <a:r>
              <a:rPr lang="en-US" sz="1600" dirty="0" err="1" smtClean="0"/>
              <a:t>nti</a:t>
            </a:r>
            <a:r>
              <a:rPr lang="en-US" sz="1600" dirty="0" smtClean="0"/>
              <a:t>-extremist </a:t>
            </a:r>
            <a:r>
              <a:rPr lang="en-US" sz="1600" dirty="0"/>
              <a:t>legislation (banning </a:t>
            </a:r>
            <a:r>
              <a:rPr lang="en-US" sz="1600" dirty="0" smtClean="0"/>
              <a:t>parties)</a:t>
            </a:r>
            <a:endParaRPr lang="cs-CZ" sz="1600" dirty="0" smtClean="0"/>
          </a:p>
          <a:p>
            <a:pPr>
              <a:lnSpc>
                <a:spcPct val="150000"/>
              </a:lnSpc>
            </a:pPr>
            <a:r>
              <a:rPr lang="cs-CZ" sz="1600" dirty="0" smtClean="0"/>
              <a:t>T</a:t>
            </a:r>
            <a:r>
              <a:rPr lang="en-US" sz="1600" dirty="0" smtClean="0"/>
              <a:t>he </a:t>
            </a:r>
            <a:r>
              <a:rPr lang="en-US" sz="1600" dirty="0"/>
              <a:t>use of public funding to bind in extremist </a:t>
            </a:r>
            <a:r>
              <a:rPr lang="cs-CZ" sz="1600" dirty="0" smtClean="0"/>
              <a:t>p</a:t>
            </a:r>
            <a:r>
              <a:rPr lang="en-US" sz="1600" dirty="0" smtClean="0"/>
              <a:t>arties</a:t>
            </a:r>
            <a:r>
              <a:rPr lang="cs-CZ" sz="1600" dirty="0" smtClean="0"/>
              <a:t> </a:t>
            </a:r>
            <a:r>
              <a:rPr lang="en-US" sz="1600" dirty="0" smtClean="0"/>
              <a:t>by</a:t>
            </a:r>
            <a:r>
              <a:rPr lang="cs-CZ" sz="1600" dirty="0" smtClean="0"/>
              <a:t> </a:t>
            </a:r>
            <a:r>
              <a:rPr lang="en-US" sz="1600" dirty="0" smtClean="0"/>
              <a:t>making</a:t>
            </a:r>
            <a:r>
              <a:rPr lang="cs-CZ" sz="1600" dirty="0" smtClean="0"/>
              <a:t> </a:t>
            </a:r>
            <a:r>
              <a:rPr lang="en-US" sz="1600" dirty="0" smtClean="0"/>
              <a:t>it</a:t>
            </a:r>
            <a:r>
              <a:rPr lang="cs-CZ" sz="1600" dirty="0" smtClean="0"/>
              <a:t> </a:t>
            </a:r>
            <a:r>
              <a:rPr lang="en-US" sz="1600" dirty="0" smtClean="0"/>
              <a:t>conditional</a:t>
            </a:r>
            <a:r>
              <a:rPr lang="cs-CZ" sz="1600" dirty="0" smtClean="0"/>
              <a:t> </a:t>
            </a:r>
            <a:r>
              <a:rPr lang="en-US" sz="1600" dirty="0" smtClean="0"/>
              <a:t>on</a:t>
            </a:r>
            <a:r>
              <a:rPr lang="cs-CZ" sz="1600" dirty="0" smtClean="0"/>
              <a:t> </a:t>
            </a:r>
            <a:r>
              <a:rPr lang="en-US" sz="1600" dirty="0" smtClean="0"/>
              <a:t>accepting</a:t>
            </a:r>
            <a:r>
              <a:rPr lang="cs-CZ" sz="1600" dirty="0" smtClean="0"/>
              <a:t> </a:t>
            </a:r>
            <a:r>
              <a:rPr lang="en-US" sz="1600" dirty="0" smtClean="0"/>
              <a:t>certain</a:t>
            </a:r>
            <a:r>
              <a:rPr lang="cs-CZ" sz="1600" dirty="0" smtClean="0"/>
              <a:t> </a:t>
            </a:r>
            <a:r>
              <a:rPr lang="en-US" sz="1600" dirty="0" smtClean="0"/>
              <a:t>norms</a:t>
            </a:r>
            <a:endParaRPr lang="cs-CZ" sz="1600" dirty="0" smtClean="0"/>
          </a:p>
          <a:p>
            <a:pPr>
              <a:lnSpc>
                <a:spcPct val="150000"/>
              </a:lnSpc>
            </a:pPr>
            <a:r>
              <a:rPr lang="cs-CZ" sz="1600" dirty="0" smtClean="0"/>
              <a:t>I</a:t>
            </a:r>
            <a:r>
              <a:rPr lang="en-US" sz="1600" dirty="0" err="1" smtClean="0"/>
              <a:t>solating</a:t>
            </a:r>
            <a:r>
              <a:rPr lang="cs-CZ" sz="1600" dirty="0" smtClean="0"/>
              <a:t> </a:t>
            </a:r>
            <a:r>
              <a:rPr lang="en-US" sz="1600" dirty="0" smtClean="0"/>
              <a:t>extremist </a:t>
            </a:r>
            <a:r>
              <a:rPr lang="en-US" sz="1600" dirty="0"/>
              <a:t>forces through principled </a:t>
            </a:r>
            <a:r>
              <a:rPr lang="en-US" sz="1600" dirty="0" smtClean="0"/>
              <a:t>non-cooperation</a:t>
            </a:r>
            <a:endParaRPr lang="cs-CZ" sz="1600" dirty="0" smtClean="0"/>
          </a:p>
          <a:p>
            <a:pPr marL="596900" lvl="1" indent="0">
              <a:spcBef>
                <a:spcPts val="0"/>
              </a:spcBef>
              <a:buNone/>
            </a:pPr>
            <a:endParaRPr lang="cs-CZ" sz="1600" dirty="0"/>
          </a:p>
        </p:txBody>
      </p:sp>
    </p:spTree>
    <p:extLst>
      <p:ext uri="{BB962C8B-B14F-4D97-AF65-F5344CB8AC3E}">
        <p14:creationId xmlns:p14="http://schemas.microsoft.com/office/powerpoint/2010/main" val="314810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Strategies</a:t>
            </a:r>
            <a:r>
              <a:rPr lang="cs-CZ" dirty="0" smtClean="0"/>
              <a:t> III</a:t>
            </a:r>
            <a:endParaRPr lang="cs-CZ" dirty="0"/>
          </a:p>
        </p:txBody>
      </p:sp>
      <p:sp>
        <p:nvSpPr>
          <p:cNvPr id="3" name="Zástupný symbol pro text 2"/>
          <p:cNvSpPr>
            <a:spLocks noGrp="1"/>
          </p:cNvSpPr>
          <p:nvPr>
            <p:ph type="body" idx="1"/>
          </p:nvPr>
        </p:nvSpPr>
        <p:spPr/>
        <p:txBody>
          <a:bodyPr/>
          <a:lstStyle/>
          <a:p>
            <a:pPr>
              <a:spcAft>
                <a:spcPts val="600"/>
              </a:spcAft>
            </a:pPr>
            <a:r>
              <a:rPr lang="cs-CZ" sz="2000" dirty="0" smtClean="0"/>
              <a:t>A</a:t>
            </a:r>
            <a:r>
              <a:rPr lang="en-US" sz="2000" dirty="0" smtClean="0"/>
              <a:t>long </a:t>
            </a:r>
            <a:r>
              <a:rPr lang="en-US" sz="2000" dirty="0"/>
              <a:t>two dimensions – </a:t>
            </a:r>
            <a:r>
              <a:rPr lang="cs-CZ" sz="2000" dirty="0" smtClean="0"/>
              <a:t>1. </a:t>
            </a:r>
            <a:r>
              <a:rPr lang="en-US" sz="2000" dirty="0" smtClean="0"/>
              <a:t>between </a:t>
            </a:r>
            <a:r>
              <a:rPr lang="en-US" sz="2000" dirty="0"/>
              <a:t>engagement and </a:t>
            </a:r>
            <a:r>
              <a:rPr lang="en-US" sz="2000" dirty="0" smtClean="0"/>
              <a:t>disengagement</a:t>
            </a:r>
            <a:r>
              <a:rPr lang="cs-CZ" sz="2000" dirty="0" smtClean="0"/>
              <a:t>, 2. </a:t>
            </a:r>
            <a:r>
              <a:rPr lang="en-US" sz="2000" dirty="0" smtClean="0"/>
              <a:t>between </a:t>
            </a:r>
            <a:r>
              <a:rPr lang="en-US" sz="2000" dirty="0"/>
              <a:t>militancy and </a:t>
            </a:r>
            <a:r>
              <a:rPr lang="en-US" sz="2000" dirty="0" smtClean="0"/>
              <a:t>accommodation</a:t>
            </a:r>
            <a:r>
              <a:rPr lang="cs-CZ" sz="2000" dirty="0" smtClean="0"/>
              <a:t> (Downs 2012) </a:t>
            </a:r>
            <a:endParaRPr lang="cs-CZ" sz="2000" dirty="0"/>
          </a:p>
          <a:p>
            <a:pPr lvl="1">
              <a:lnSpc>
                <a:spcPct val="100000"/>
              </a:lnSpc>
              <a:spcBef>
                <a:spcPts val="0"/>
              </a:spcBef>
              <a:spcAft>
                <a:spcPts val="600"/>
              </a:spcAft>
            </a:pPr>
            <a:r>
              <a:rPr lang="cs-CZ" sz="1600" dirty="0" smtClean="0"/>
              <a:t>4 </a:t>
            </a:r>
            <a:r>
              <a:rPr lang="cs-CZ" sz="1600" dirty="0" err="1" smtClean="0"/>
              <a:t>strategies</a:t>
            </a:r>
            <a:r>
              <a:rPr lang="cs-CZ" sz="1600" dirty="0" smtClean="0"/>
              <a:t>:</a:t>
            </a:r>
          </a:p>
          <a:p>
            <a:pPr lvl="2">
              <a:lnSpc>
                <a:spcPct val="100000"/>
              </a:lnSpc>
              <a:spcBef>
                <a:spcPts val="0"/>
              </a:spcBef>
              <a:spcAft>
                <a:spcPts val="600"/>
              </a:spcAft>
            </a:pPr>
            <a:r>
              <a:rPr lang="cs-CZ" sz="1600" dirty="0" err="1" smtClean="0"/>
              <a:t>Ban</a:t>
            </a:r>
            <a:r>
              <a:rPr lang="cs-CZ" sz="1600" dirty="0" smtClean="0"/>
              <a:t>/</a:t>
            </a:r>
            <a:r>
              <a:rPr lang="cs-CZ" sz="1600" dirty="0" err="1" smtClean="0"/>
              <a:t>isolate</a:t>
            </a:r>
            <a:endParaRPr lang="cs-CZ" sz="1600" dirty="0" smtClean="0"/>
          </a:p>
          <a:p>
            <a:pPr lvl="2">
              <a:lnSpc>
                <a:spcPct val="100000"/>
              </a:lnSpc>
              <a:spcBef>
                <a:spcPts val="0"/>
              </a:spcBef>
              <a:spcAft>
                <a:spcPts val="600"/>
              </a:spcAft>
            </a:pPr>
            <a:r>
              <a:rPr lang="cs-CZ" sz="1600" dirty="0" smtClean="0"/>
              <a:t>Co-</a:t>
            </a:r>
            <a:r>
              <a:rPr lang="cs-CZ" sz="1600" dirty="0" err="1" smtClean="0"/>
              <a:t>opt</a:t>
            </a:r>
            <a:endParaRPr lang="cs-CZ" sz="1600" dirty="0" smtClean="0"/>
          </a:p>
          <a:p>
            <a:pPr lvl="2">
              <a:lnSpc>
                <a:spcPct val="100000"/>
              </a:lnSpc>
              <a:spcBef>
                <a:spcPts val="0"/>
              </a:spcBef>
              <a:spcAft>
                <a:spcPts val="600"/>
              </a:spcAft>
            </a:pPr>
            <a:r>
              <a:rPr lang="cs-CZ" sz="1600" dirty="0" err="1" smtClean="0"/>
              <a:t>Ignore</a:t>
            </a:r>
            <a:endParaRPr lang="cs-CZ" sz="1600" dirty="0" smtClean="0"/>
          </a:p>
          <a:p>
            <a:pPr lvl="2">
              <a:lnSpc>
                <a:spcPct val="100000"/>
              </a:lnSpc>
              <a:spcBef>
                <a:spcPts val="0"/>
              </a:spcBef>
              <a:spcAft>
                <a:spcPts val="600"/>
              </a:spcAft>
            </a:pPr>
            <a:r>
              <a:rPr lang="cs-CZ" sz="1600" dirty="0" err="1" smtClean="0"/>
              <a:t>Collaborate</a:t>
            </a:r>
            <a:endParaRPr lang="cs-CZ" sz="1600" dirty="0" smtClean="0"/>
          </a:p>
          <a:p>
            <a:pPr>
              <a:spcAft>
                <a:spcPts val="600"/>
              </a:spcAft>
            </a:pPr>
            <a:r>
              <a:rPr lang="cs-CZ" dirty="0" smtClean="0"/>
              <a:t>P</a:t>
            </a:r>
            <a:r>
              <a:rPr lang="en-US" dirty="0" err="1" smtClean="0"/>
              <a:t>olicies</a:t>
            </a:r>
            <a:r>
              <a:rPr lang="en-US" dirty="0" smtClean="0"/>
              <a:t> </a:t>
            </a:r>
            <a:r>
              <a:rPr lang="en-US" dirty="0"/>
              <a:t>“of isolation, ostracism and demonization prove surprisingly ineffective at rolling back or even containing threats to the democratic order from party-based </a:t>
            </a:r>
            <a:r>
              <a:rPr lang="en-US" dirty="0" smtClean="0"/>
              <a:t>extremism</a:t>
            </a:r>
            <a:r>
              <a:rPr lang="cs-CZ" dirty="0" smtClean="0"/>
              <a:t>“</a:t>
            </a:r>
            <a:endParaRPr lang="cs-CZ" dirty="0"/>
          </a:p>
        </p:txBody>
      </p:sp>
    </p:spTree>
    <p:extLst>
      <p:ext uri="{BB962C8B-B14F-4D97-AF65-F5344CB8AC3E}">
        <p14:creationId xmlns:p14="http://schemas.microsoft.com/office/powerpoint/2010/main" val="88527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pPr marL="114300" indent="0" algn="ctr">
              <a:buNone/>
            </a:pPr>
            <a:endParaRPr lang="cs-CZ" dirty="0" smtClean="0"/>
          </a:p>
          <a:p>
            <a:pPr marL="114300" indent="0" algn="ctr">
              <a:buNone/>
            </a:pPr>
            <a:endParaRPr lang="cs-CZ" dirty="0"/>
          </a:p>
          <a:p>
            <a:pPr marL="114300" indent="0" algn="ctr">
              <a:buNone/>
            </a:pPr>
            <a:endParaRPr lang="cs-CZ" dirty="0" smtClean="0"/>
          </a:p>
          <a:p>
            <a:pPr marL="114300" indent="0" algn="ctr">
              <a:buNone/>
            </a:pPr>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listening</a:t>
            </a:r>
            <a:r>
              <a:rPr lang="cs-CZ" dirty="0" smtClean="0"/>
              <a:t> and </a:t>
            </a:r>
            <a:r>
              <a:rPr lang="cs-CZ" dirty="0" err="1" smtClean="0"/>
              <a:t>participating</a:t>
            </a:r>
            <a:r>
              <a:rPr lang="cs-CZ" dirty="0" smtClean="0"/>
              <a:t>!</a:t>
            </a:r>
            <a:endParaRPr lang="cs-CZ" dirty="0"/>
          </a:p>
        </p:txBody>
      </p:sp>
    </p:spTree>
    <p:extLst>
      <p:ext uri="{BB962C8B-B14F-4D97-AF65-F5344CB8AC3E}">
        <p14:creationId xmlns:p14="http://schemas.microsoft.com/office/powerpoint/2010/main" val="1033578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 name="Google Shape;71;p15"/>
          <p:cNvPicPr preferRelativeResize="0"/>
          <p:nvPr/>
        </p:nvPicPr>
        <p:blipFill>
          <a:blip r:embed="rId3">
            <a:alphaModFix/>
          </a:blip>
          <a:stretch>
            <a:fillRect/>
          </a:stretch>
        </p:blipFill>
        <p:spPr>
          <a:xfrm>
            <a:off x="1143000" y="785813"/>
            <a:ext cx="6858000" cy="3571875"/>
          </a:xfrm>
          <a:prstGeom prst="rect">
            <a:avLst/>
          </a:prstGeom>
          <a:noFill/>
          <a:ln>
            <a:noFill/>
          </a:ln>
        </p:spPr>
      </p:pic>
    </p:spTree>
    <p:extLst>
      <p:ext uri="{BB962C8B-B14F-4D97-AF65-F5344CB8AC3E}">
        <p14:creationId xmlns:p14="http://schemas.microsoft.com/office/powerpoint/2010/main" val="100498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6"/>
          <p:cNvPicPr preferRelativeResize="0"/>
          <p:nvPr/>
        </p:nvPicPr>
        <p:blipFill>
          <a:blip r:embed="rId3">
            <a:alphaModFix/>
          </a:blip>
          <a:stretch>
            <a:fillRect/>
          </a:stretch>
        </p:blipFill>
        <p:spPr>
          <a:xfrm>
            <a:off x="510400" y="396925"/>
            <a:ext cx="7429500" cy="4171950"/>
          </a:xfrm>
          <a:prstGeom prst="rect">
            <a:avLst/>
          </a:prstGeom>
          <a:noFill/>
          <a:ln>
            <a:noFill/>
          </a:ln>
        </p:spPr>
      </p:pic>
    </p:spTree>
    <p:extLst>
      <p:ext uri="{BB962C8B-B14F-4D97-AF65-F5344CB8AC3E}">
        <p14:creationId xmlns:p14="http://schemas.microsoft.com/office/powerpoint/2010/main" val="668599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1416824" y="176400"/>
            <a:ext cx="6469800" cy="4551600"/>
          </a:xfrm>
          <a:prstGeom prst="rect">
            <a:avLst/>
          </a:prstGeom>
          <a:noFill/>
          <a:ln>
            <a:noFill/>
          </a:ln>
        </p:spPr>
      </p:pic>
    </p:spTree>
    <p:extLst>
      <p:ext uri="{BB962C8B-B14F-4D97-AF65-F5344CB8AC3E}">
        <p14:creationId xmlns:p14="http://schemas.microsoft.com/office/powerpoint/2010/main" val="2178085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92" name="Google Shape;92;p18"/>
          <p:cNvPicPr preferRelativeResize="0"/>
          <p:nvPr/>
        </p:nvPicPr>
        <p:blipFill>
          <a:blip r:embed="rId3">
            <a:alphaModFix/>
          </a:blip>
          <a:stretch>
            <a:fillRect/>
          </a:stretch>
        </p:blipFill>
        <p:spPr>
          <a:xfrm>
            <a:off x="174198" y="2599190"/>
            <a:ext cx="3580293" cy="2085789"/>
          </a:xfrm>
          <a:prstGeom prst="rect">
            <a:avLst/>
          </a:prstGeom>
          <a:noFill/>
          <a:ln>
            <a:noFill/>
          </a:ln>
        </p:spPr>
      </p:pic>
      <p:pic>
        <p:nvPicPr>
          <p:cNvPr id="1026" name="Picture 2" descr="Výsledok vyhľadávania obrázkov pre dopyt job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342" y="260392"/>
            <a:ext cx="5296658" cy="297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1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pPr marL="114300" indent="0">
              <a:buNone/>
            </a:pPr>
            <a:r>
              <a:rPr lang="cs-CZ" dirty="0" smtClean="0"/>
              <a:t>John Oliver on </a:t>
            </a:r>
            <a:r>
              <a:rPr lang="cs-CZ" dirty="0" err="1" smtClean="0"/>
              <a:t>European</a:t>
            </a:r>
            <a:r>
              <a:rPr lang="cs-CZ" dirty="0" smtClean="0"/>
              <a:t> far </a:t>
            </a:r>
            <a:r>
              <a:rPr lang="cs-CZ" dirty="0" err="1" smtClean="0"/>
              <a:t>right</a:t>
            </a:r>
            <a:r>
              <a:rPr lang="cs-CZ" dirty="0" smtClean="0"/>
              <a:t> in 2016 EP </a:t>
            </a:r>
            <a:r>
              <a:rPr lang="cs-CZ" dirty="0" err="1" smtClean="0"/>
              <a:t>elections</a:t>
            </a:r>
            <a:endParaRPr lang="cs-CZ" dirty="0" smtClean="0"/>
          </a:p>
          <a:p>
            <a:pPr marL="114300" indent="0">
              <a:buNone/>
            </a:pPr>
            <a:r>
              <a:rPr lang="cs-CZ" dirty="0">
                <a:hlinkClick r:id="rId2"/>
              </a:rPr>
              <a:t>https://</a:t>
            </a:r>
            <a:r>
              <a:rPr lang="cs-CZ" dirty="0" smtClean="0">
                <a:hlinkClick r:id="rId2"/>
              </a:rPr>
              <a:t>www.youtube.com/watch?v=hjShnTFpRs4</a:t>
            </a:r>
            <a:r>
              <a:rPr lang="cs-CZ" dirty="0" smtClean="0"/>
              <a:t> </a:t>
            </a:r>
            <a:endParaRPr lang="cs-CZ" dirty="0"/>
          </a:p>
        </p:txBody>
      </p:sp>
    </p:spTree>
    <p:extLst>
      <p:ext uri="{BB962C8B-B14F-4D97-AF65-F5344CB8AC3E}">
        <p14:creationId xmlns:p14="http://schemas.microsoft.com/office/powerpoint/2010/main" val="175066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cs-CZ" dirty="0" err="1" smtClean="0"/>
              <a:t>Populist</a:t>
            </a:r>
            <a:r>
              <a:rPr lang="cs-CZ" dirty="0" smtClean="0"/>
              <a:t> </a:t>
            </a:r>
            <a:r>
              <a:rPr lang="cs-CZ" dirty="0" err="1" smtClean="0"/>
              <a:t>radical</a:t>
            </a:r>
            <a:r>
              <a:rPr lang="cs-CZ" dirty="0" smtClean="0"/>
              <a:t> </a:t>
            </a:r>
            <a:r>
              <a:rPr lang="cs-CZ" dirty="0" err="1" smtClean="0"/>
              <a:t>right</a:t>
            </a:r>
            <a:endParaRPr dirty="0"/>
          </a:p>
        </p:txBody>
      </p:sp>
      <p:sp>
        <p:nvSpPr>
          <p:cNvPr id="98" name="Google Shape;98;p19"/>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lnSpc>
                <a:spcPct val="90000"/>
              </a:lnSpc>
              <a:spcAft>
                <a:spcPts val="1200"/>
              </a:spcAft>
            </a:pPr>
            <a:r>
              <a:rPr lang="cs-CZ" sz="2200" dirty="0" smtClean="0"/>
              <a:t>T</a:t>
            </a:r>
            <a:r>
              <a:rPr lang="en-US" sz="2200" dirty="0" smtClean="0"/>
              <a:t>he “new right”  (</a:t>
            </a:r>
            <a:r>
              <a:rPr lang="en-US" sz="2200" dirty="0" err="1" smtClean="0"/>
              <a:t>Ignazi</a:t>
            </a:r>
            <a:r>
              <a:rPr lang="en-US" sz="2200" dirty="0" smtClean="0"/>
              <a:t> 1992): links to xenophobia and anti-political establishment populism</a:t>
            </a:r>
            <a:endParaRPr lang="cs-CZ" sz="2200" dirty="0" smtClean="0"/>
          </a:p>
          <a:p>
            <a:pPr marL="285750" indent="-285750">
              <a:lnSpc>
                <a:spcPct val="90000"/>
              </a:lnSpc>
              <a:spcAft>
                <a:spcPts val="1200"/>
              </a:spcAft>
            </a:pPr>
            <a:r>
              <a:rPr lang="en-US" sz="2200" dirty="0" smtClean="0"/>
              <a:t>Electoral and mobilizing growth</a:t>
            </a:r>
            <a:endParaRPr lang="cs-CZ" sz="2200" dirty="0" smtClean="0"/>
          </a:p>
          <a:p>
            <a:pPr marL="285750" indent="-285750">
              <a:lnSpc>
                <a:spcPct val="90000"/>
              </a:lnSpc>
              <a:spcAft>
                <a:spcPts val="1200"/>
              </a:spcAft>
            </a:pPr>
            <a:r>
              <a:rPr lang="cs-CZ" sz="2200" dirty="0" smtClean="0"/>
              <a:t>I</a:t>
            </a:r>
            <a:r>
              <a:rPr lang="en-US" sz="2200" dirty="0" err="1" smtClean="0"/>
              <a:t>ncreasing</a:t>
            </a:r>
            <a:r>
              <a:rPr lang="en-US" sz="2200" dirty="0" smtClean="0"/>
              <a:t> challenge in Europe (and the West in general)</a:t>
            </a:r>
            <a:endParaRPr lang="cs-CZ" sz="2200" dirty="0" smtClean="0"/>
          </a:p>
          <a:p>
            <a:pPr marL="285750" indent="-285750">
              <a:lnSpc>
                <a:spcPct val="90000"/>
              </a:lnSpc>
              <a:spcAft>
                <a:spcPts val="1200"/>
              </a:spcAft>
            </a:pPr>
            <a:r>
              <a:rPr lang="cs-CZ" sz="2200" dirty="0" err="1" smtClean="0"/>
              <a:t>Mostly</a:t>
            </a:r>
            <a:r>
              <a:rPr lang="cs-CZ" sz="2200" dirty="0" smtClean="0"/>
              <a:t> </a:t>
            </a:r>
            <a:r>
              <a:rPr lang="cs-CZ" sz="2200" dirty="0" err="1" smtClean="0"/>
              <a:t>abiding</a:t>
            </a:r>
            <a:r>
              <a:rPr lang="cs-CZ" sz="2200" dirty="0" smtClean="0"/>
              <a:t> by </a:t>
            </a:r>
            <a:r>
              <a:rPr lang="cs-CZ" sz="2200" dirty="0" err="1" smtClean="0"/>
              <a:t>the</a:t>
            </a:r>
            <a:r>
              <a:rPr lang="cs-CZ" sz="2200" dirty="0" smtClean="0"/>
              <a:t> </a:t>
            </a:r>
            <a:r>
              <a:rPr lang="cs-CZ" sz="2200" dirty="0" err="1" smtClean="0"/>
              <a:t>democratic</a:t>
            </a:r>
            <a:r>
              <a:rPr lang="cs-CZ" sz="2200" dirty="0" smtClean="0"/>
              <a:t> </a:t>
            </a:r>
            <a:r>
              <a:rPr lang="cs-CZ" sz="2200" dirty="0" err="1" smtClean="0"/>
              <a:t>rules</a:t>
            </a:r>
            <a:r>
              <a:rPr lang="cs-CZ" sz="2200" dirty="0" smtClean="0"/>
              <a:t> (not </a:t>
            </a:r>
            <a:r>
              <a:rPr lang="cs-CZ" sz="2200" dirty="0" err="1" smtClean="0"/>
              <a:t>trying</a:t>
            </a:r>
            <a:r>
              <a:rPr lang="cs-CZ" sz="2200" dirty="0" smtClean="0"/>
              <a:t> to </a:t>
            </a:r>
            <a:r>
              <a:rPr lang="cs-CZ" sz="2200" dirty="0" err="1" smtClean="0"/>
              <a:t>overturn</a:t>
            </a:r>
            <a:r>
              <a:rPr lang="cs-CZ" sz="2200" dirty="0" smtClean="0"/>
              <a:t> </a:t>
            </a:r>
            <a:r>
              <a:rPr lang="cs-CZ" sz="2200" dirty="0" err="1" smtClean="0"/>
              <a:t>democracy</a:t>
            </a:r>
            <a:r>
              <a:rPr lang="cs-CZ" sz="2200" dirty="0" smtClean="0"/>
              <a:t>): </a:t>
            </a:r>
            <a:r>
              <a:rPr lang="cs-CZ" sz="2200" b="1" dirty="0" err="1" smtClean="0"/>
              <a:t>defenders</a:t>
            </a:r>
            <a:r>
              <a:rPr lang="cs-CZ" sz="2200" b="1" dirty="0" smtClean="0"/>
              <a:t> </a:t>
            </a:r>
            <a:r>
              <a:rPr lang="cs-CZ" sz="2200" b="1" dirty="0" err="1" smtClean="0"/>
              <a:t>of</a:t>
            </a:r>
            <a:r>
              <a:rPr lang="cs-CZ" sz="2200" b="1" dirty="0" smtClean="0"/>
              <a:t> „</a:t>
            </a:r>
            <a:r>
              <a:rPr lang="cs-CZ" sz="2200" b="1" dirty="0" err="1" smtClean="0"/>
              <a:t>true</a:t>
            </a:r>
            <a:r>
              <a:rPr lang="cs-CZ" sz="2200" b="1" dirty="0" smtClean="0"/>
              <a:t> </a:t>
            </a:r>
            <a:r>
              <a:rPr lang="cs-CZ" sz="2200" b="1" dirty="0" err="1" smtClean="0"/>
              <a:t>democracy</a:t>
            </a:r>
            <a:r>
              <a:rPr lang="cs-CZ" sz="2200" b="1" dirty="0" smtClean="0"/>
              <a:t>“ </a:t>
            </a:r>
            <a:r>
              <a:rPr lang="cs-CZ" sz="2200" dirty="0" smtClean="0"/>
              <a:t>(</a:t>
            </a:r>
            <a:r>
              <a:rPr lang="cs-CZ" sz="2200" dirty="0" err="1" smtClean="0"/>
              <a:t>Betz</a:t>
            </a:r>
            <a:r>
              <a:rPr lang="cs-CZ" sz="2200" dirty="0" smtClean="0"/>
              <a:t>, 1994)</a:t>
            </a:r>
            <a:endParaRPr lang="en-US" sz="2200" dirty="0" smtClean="0"/>
          </a:p>
          <a:p>
            <a:pPr marL="285750" indent="-285750">
              <a:lnSpc>
                <a:spcPct val="90000"/>
              </a:lnSpc>
              <a:spcAft>
                <a:spcPts val="1200"/>
              </a:spcAft>
            </a:pPr>
            <a:r>
              <a:rPr lang="en" sz="2200" dirty="0" smtClean="0"/>
              <a:t>Terminology: extreme right, radical right, far right, populist radical right, … </a:t>
            </a:r>
            <a:endParaRPr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Ideology </a:t>
            </a:r>
            <a:r>
              <a:rPr lang="cs-CZ" dirty="0" err="1" smtClean="0"/>
              <a:t>of</a:t>
            </a:r>
            <a:r>
              <a:rPr lang="cs-CZ" dirty="0" smtClean="0"/>
              <a:t> PRR </a:t>
            </a:r>
            <a:r>
              <a:rPr lang="cs-CZ" dirty="0" err="1" smtClean="0"/>
              <a:t>parties</a:t>
            </a:r>
            <a:endParaRPr lang="cs-CZ" dirty="0"/>
          </a:p>
        </p:txBody>
      </p:sp>
      <p:sp>
        <p:nvSpPr>
          <p:cNvPr id="3" name="Zástupný symbol pro text 2"/>
          <p:cNvSpPr>
            <a:spLocks noGrp="1"/>
          </p:cNvSpPr>
          <p:nvPr>
            <p:ph type="body" idx="1"/>
          </p:nvPr>
        </p:nvSpPr>
        <p:spPr/>
        <p:txBody>
          <a:bodyPr/>
          <a:lstStyle/>
          <a:p>
            <a:pPr marL="285750" indent="-285750">
              <a:spcAft>
                <a:spcPts val="600"/>
              </a:spcAft>
            </a:pPr>
            <a:r>
              <a:rPr lang="en-US" sz="2000" b="1" dirty="0"/>
              <a:t>Ideology</a:t>
            </a:r>
            <a:r>
              <a:rPr lang="en-US" sz="2000" dirty="0"/>
              <a:t>: nativism, populism, authoritarianism (</a:t>
            </a:r>
            <a:r>
              <a:rPr lang="en-US" sz="2000" dirty="0" err="1"/>
              <a:t>Mudde</a:t>
            </a:r>
            <a:r>
              <a:rPr lang="en-US" sz="2000" dirty="0"/>
              <a:t>, 2007)</a:t>
            </a:r>
          </a:p>
          <a:p>
            <a:pPr marL="628650" lvl="1" indent="-171450">
              <a:spcBef>
                <a:spcPts val="0"/>
              </a:spcBef>
              <a:spcAft>
                <a:spcPts val="600"/>
              </a:spcAft>
            </a:pPr>
            <a:r>
              <a:rPr lang="en-US" sz="1600" b="1" dirty="0"/>
              <a:t>Nativism</a:t>
            </a:r>
            <a:r>
              <a:rPr lang="en-US" sz="1600" dirty="0"/>
              <a:t>: nationalism and xenophobia</a:t>
            </a:r>
          </a:p>
          <a:p>
            <a:pPr marL="628650" lvl="1" indent="-171450">
              <a:spcBef>
                <a:spcPts val="0"/>
              </a:spcBef>
              <a:spcAft>
                <a:spcPts val="600"/>
              </a:spcAft>
            </a:pPr>
            <a:r>
              <a:rPr lang="en-US" sz="1600" b="1" dirty="0"/>
              <a:t>Authoritarianism</a:t>
            </a:r>
            <a:r>
              <a:rPr lang="en-US" sz="1600" dirty="0"/>
              <a:t>: the belief in a strictly ordered society</a:t>
            </a:r>
          </a:p>
          <a:p>
            <a:pPr marL="628650" lvl="1" indent="-171450">
              <a:spcBef>
                <a:spcPts val="0"/>
              </a:spcBef>
              <a:spcAft>
                <a:spcPts val="600"/>
              </a:spcAft>
            </a:pPr>
            <a:r>
              <a:rPr lang="en-US" sz="1600" b="1" dirty="0"/>
              <a:t>Populism</a:t>
            </a:r>
            <a:r>
              <a:rPr lang="en-US" sz="1600" dirty="0"/>
              <a:t>: wisdom of a ‘little man’ - considers society to be ultimately separated into two homogeneous and antagonistic groups, “the pure people” versus “the corrupt elite,” and which argues that politics should be an expression of the general will of the people</a:t>
            </a:r>
          </a:p>
          <a:p>
            <a:pPr marL="285750" indent="-285750">
              <a:spcAft>
                <a:spcPts val="600"/>
              </a:spcAft>
            </a:pPr>
            <a:r>
              <a:rPr lang="en-US" sz="2000" dirty="0"/>
              <a:t>Who are “</a:t>
            </a:r>
            <a:r>
              <a:rPr lang="en-US" sz="2000" b="1" dirty="0"/>
              <a:t>the people”</a:t>
            </a:r>
            <a:r>
              <a:rPr lang="en-US" sz="2000" dirty="0"/>
              <a:t>?</a:t>
            </a:r>
          </a:p>
          <a:p>
            <a:pPr marL="742950" lvl="1" indent="-285750">
              <a:spcBef>
                <a:spcPts val="0"/>
              </a:spcBef>
              <a:spcAft>
                <a:spcPts val="600"/>
              </a:spcAft>
            </a:pPr>
            <a:r>
              <a:rPr lang="en-US" sz="1600" dirty="0"/>
              <a:t>“The heartland”, the “common sense” of the people (Taggart (2000) - a place ‘in which, in the populist imagination, a virtuous and unified population resides’ - a mythical and constructed sub-set of the whole population</a:t>
            </a:r>
          </a:p>
          <a:p>
            <a:pPr marL="285750" indent="-285750">
              <a:spcAft>
                <a:spcPts val="600"/>
              </a:spcAft>
              <a:buFont typeface="Arial" panose="020B0604020202020204" pitchFamily="34" charset="0"/>
              <a:buChar char="•"/>
            </a:pPr>
            <a:r>
              <a:rPr lang="en-US" sz="2000" dirty="0"/>
              <a:t>Enemy-building/making: “us”-“them” (friend-enemy) dichotomy</a:t>
            </a:r>
          </a:p>
          <a:p>
            <a:endParaRPr lang="cs-CZ" dirty="0"/>
          </a:p>
        </p:txBody>
      </p:sp>
    </p:spTree>
    <p:extLst>
      <p:ext uri="{BB962C8B-B14F-4D97-AF65-F5344CB8AC3E}">
        <p14:creationId xmlns:p14="http://schemas.microsoft.com/office/powerpoint/2010/main" val="382681703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zentace-ECON-EN.potx" id="{F7C11DC7-1B8A-49B4-9AAA-52303DEDAF7D}" vid="{B13F5AAB-AC0E-4CB5-95CC-537D369F30D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Prezentace-ECON-EN</Template>
  <TotalTime>469</TotalTime>
  <Words>1439</Words>
  <Application>Microsoft Office PowerPoint</Application>
  <PresentationFormat>Předvádění na obrazovce (16:9)</PresentationFormat>
  <Paragraphs>134</Paragraphs>
  <Slides>25</Slides>
  <Notes>11</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Presentation_MU_EN</vt:lpstr>
      <vt:lpstr>Impact of the   Populist Radical Right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Populist radical right</vt:lpstr>
      <vt:lpstr>Ideology of PRR parties</vt:lpstr>
      <vt:lpstr>Research on extreme right (parties)</vt:lpstr>
      <vt:lpstr>What is in the impact?</vt:lpstr>
      <vt:lpstr>Impact OF extreme right parties</vt:lpstr>
      <vt:lpstr>Policy impact</vt:lpstr>
      <vt:lpstr>Party impact</vt:lpstr>
      <vt:lpstr>Party impact II</vt:lpstr>
      <vt:lpstr>Party impact III</vt:lpstr>
      <vt:lpstr>Social impact</vt:lpstr>
      <vt:lpstr>Italian elections 2018</vt:lpstr>
      <vt:lpstr>Impact on PRR: responses of established parties</vt:lpstr>
      <vt:lpstr>Constraining and contesting the ER</vt:lpstr>
      <vt:lpstr>Constraining and contesting the ER II</vt:lpstr>
      <vt:lpstr>How to deal with PRR in government: strategies</vt:lpstr>
      <vt:lpstr>Strategies II (Rummens and Abts 2010)</vt:lpstr>
      <vt:lpstr>Strategies III</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of the   Extreme Right: Impact</dc:title>
  <dc:creator>Kluknavská Alena</dc:creator>
  <cp:lastModifiedBy>Kluknavská Alena</cp:lastModifiedBy>
  <cp:revision>325</cp:revision>
  <dcterms:modified xsi:type="dcterms:W3CDTF">2019-11-27T12:53:52Z</dcterms:modified>
</cp:coreProperties>
</file>