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37236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88293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027652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2625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D67D31A6-151F-49A2-8CB9-8866A47AB3D1}" type="datetimeFigureOut">
              <a:rPr lang="cs-CZ" smtClean="0"/>
              <a:t>30.09.2019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82468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67D31A6-151F-49A2-8CB9-8866A47AB3D1}" type="datetimeFigureOut">
              <a:rPr lang="cs-CZ" smtClean="0"/>
              <a:t>30.09.2019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280790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67D31A6-151F-49A2-8CB9-8866A47AB3D1}" type="datetimeFigureOut">
              <a:rPr lang="cs-CZ" smtClean="0"/>
              <a:t>30.09.2019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59338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67D31A6-151F-49A2-8CB9-8866A47AB3D1}" type="datetimeFigureOut">
              <a:rPr lang="cs-CZ" smtClean="0"/>
              <a:t>30.09.2019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08074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7D31A6-151F-49A2-8CB9-8866A47AB3D1}" type="datetimeFigureOut">
              <a:rPr lang="cs-CZ" smtClean="0"/>
              <a:t>30.09.2019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44519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67D31A6-151F-49A2-8CB9-8866A47AB3D1}" type="datetimeFigureOut">
              <a:rPr lang="cs-CZ" smtClean="0"/>
              <a:t>30.09.2019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64601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67D31A6-151F-49A2-8CB9-8866A47AB3D1}" type="datetimeFigureOut">
              <a:rPr lang="cs-CZ" smtClean="0"/>
              <a:t>30.09.2019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76067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D31A6-151F-49A2-8CB9-8866A47AB3D1}" type="datetimeFigureOut">
              <a:rPr lang="cs-CZ" smtClean="0"/>
              <a:t>30.09.2019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6F6BD-3789-450B-89B7-B508C9B7C927}" type="slidenum">
              <a:rPr lang="cs-CZ" smtClean="0"/>
              <a:t>‹#›</a:t>
            </a:fld>
            <a:endParaRPr lang="cs-CZ"/>
          </a:p>
        </p:txBody>
      </p:sp>
    </p:spTree>
    <p:extLst>
      <p:ext uri="{BB962C8B-B14F-4D97-AF65-F5344CB8AC3E}">
        <p14:creationId xmlns:p14="http://schemas.microsoft.com/office/powerpoint/2010/main" val="2393837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Bod zvratu </a:t>
            </a:r>
            <a:endParaRPr lang="cs-CZ" dirty="0"/>
          </a:p>
        </p:txBody>
      </p:sp>
      <p:sp>
        <p:nvSpPr>
          <p:cNvPr id="3" name="Podnadpis 2"/>
          <p:cNvSpPr>
            <a:spLocks noGrp="1"/>
          </p:cNvSpPr>
          <p:nvPr>
            <p:ph type="subTitle" idx="1"/>
          </p:nvPr>
        </p:nvSpPr>
        <p:spPr/>
        <p:txBody>
          <a:bodyPr/>
          <a:lstStyle/>
          <a:p>
            <a:r>
              <a:rPr lang="cs-CZ" dirty="0" smtClean="0"/>
              <a:t>Procvičení</a:t>
            </a:r>
            <a:endParaRPr lang="cs-CZ" dirty="0"/>
          </a:p>
        </p:txBody>
      </p:sp>
    </p:spTree>
    <p:extLst>
      <p:ext uri="{BB962C8B-B14F-4D97-AF65-F5344CB8AC3E}">
        <p14:creationId xmlns:p14="http://schemas.microsoft.com/office/powerpoint/2010/main" val="2478458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Body zvratu v jednotlivých lokalitách</a:t>
            </a:r>
            <a:endParaRPr lang="cs-CZ" dirty="0"/>
          </a:p>
        </p:txBody>
      </p:sp>
      <p:sp>
        <p:nvSpPr>
          <p:cNvPr id="3" name="Zástupný symbol pro obsah 2"/>
          <p:cNvSpPr>
            <a:spLocks noGrp="1"/>
          </p:cNvSpPr>
          <p:nvPr>
            <p:ph idx="1"/>
          </p:nvPr>
        </p:nvSpPr>
        <p:spPr/>
        <p:txBody>
          <a:bodyPr/>
          <a:lstStyle/>
          <a:p>
            <a:r>
              <a:rPr lang="cs-CZ" dirty="0">
                <a:solidFill>
                  <a:srgbClr val="FF0000"/>
                </a:solidFill>
              </a:rPr>
              <a:t>O</a:t>
            </a:r>
            <a:r>
              <a:rPr lang="cs-CZ" baseline="-25000" dirty="0">
                <a:solidFill>
                  <a:srgbClr val="FF0000"/>
                </a:solidFill>
              </a:rPr>
              <a:t>BZ1</a:t>
            </a:r>
            <a:r>
              <a:rPr lang="cs-CZ" dirty="0"/>
              <a:t> = 80 000 / (11 – 10) = </a:t>
            </a:r>
            <a:r>
              <a:rPr lang="cs-CZ" dirty="0">
                <a:solidFill>
                  <a:srgbClr val="FF0000"/>
                </a:solidFill>
              </a:rPr>
              <a:t>80 000 ks</a:t>
            </a:r>
          </a:p>
          <a:p>
            <a:r>
              <a:rPr lang="cs-CZ" dirty="0">
                <a:solidFill>
                  <a:srgbClr val="FF0000"/>
                </a:solidFill>
              </a:rPr>
              <a:t>Q</a:t>
            </a:r>
            <a:r>
              <a:rPr lang="cs-CZ" baseline="-25000" dirty="0">
                <a:solidFill>
                  <a:srgbClr val="FF0000"/>
                </a:solidFill>
              </a:rPr>
              <a:t>BZ2</a:t>
            </a:r>
            <a:r>
              <a:rPr lang="cs-CZ" dirty="0"/>
              <a:t> = 200 000 / (10 – 8) = </a:t>
            </a:r>
            <a:r>
              <a:rPr lang="cs-CZ" dirty="0">
                <a:solidFill>
                  <a:srgbClr val="FF0000"/>
                </a:solidFill>
              </a:rPr>
              <a:t>100 000 ks</a:t>
            </a:r>
          </a:p>
          <a:p>
            <a:pPr marL="0" indent="0">
              <a:buNone/>
            </a:pPr>
            <a:endParaRPr lang="cs-CZ" dirty="0" smtClean="0"/>
          </a:p>
          <a:p>
            <a:pPr marL="0" indent="0">
              <a:buNone/>
            </a:pPr>
            <a:r>
              <a:rPr lang="cs-CZ" dirty="0" smtClean="0">
                <a:solidFill>
                  <a:srgbClr val="FF0000"/>
                </a:solidFill>
              </a:rPr>
              <a:t>V</a:t>
            </a:r>
            <a:r>
              <a:rPr lang="cs-CZ" dirty="0">
                <a:solidFill>
                  <a:srgbClr val="FF0000"/>
                </a:solidFill>
              </a:rPr>
              <a:t> první lokalitě musí podnikatel vyrobit a prodat 80 000 ks </a:t>
            </a:r>
            <a:r>
              <a:rPr lang="cs-CZ" dirty="0" smtClean="0">
                <a:solidFill>
                  <a:srgbClr val="FF0000"/>
                </a:solidFill>
              </a:rPr>
              <a:t>výrobků, </a:t>
            </a:r>
            <a:r>
              <a:rPr lang="cs-CZ" dirty="0">
                <a:solidFill>
                  <a:srgbClr val="FF0000"/>
                </a:solidFill>
              </a:rPr>
              <a:t>aby dosáhl alespoň nulového zisku a tedy bodu zvratu, ve druhé lokalitě již minimálně 100 000 ks.</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99008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Graficky</a:t>
            </a:r>
            <a:endParaRPr lang="cs-CZ" dirty="0"/>
          </a:p>
        </p:txBody>
      </p:sp>
      <p:pic>
        <p:nvPicPr>
          <p:cNvPr id="1026" name="Picture 2" descr="https://lh6.googleusercontent.com/zqdV13LUW738nlK6QdJp2epOWgkuj5QmMdMGqVwo0npcpQ52hKlBxrDyDTuEta4XcGfASOwXX7CoYI239jfOOxLLu9MSrxYGZ3ACvE509a6gYI1E0IIW9bUfWanwXoSp4MaypOR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13472" y="190743"/>
            <a:ext cx="6489290" cy="667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97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Konkrétní příklad I.</a:t>
            </a:r>
            <a:endParaRPr lang="cs-CZ" dirty="0"/>
          </a:p>
        </p:txBody>
      </p:sp>
      <p:sp>
        <p:nvSpPr>
          <p:cNvPr id="5" name="Zástupný symbol pro obsah 4"/>
          <p:cNvSpPr>
            <a:spLocks noGrp="1"/>
          </p:cNvSpPr>
          <p:nvPr>
            <p:ph idx="1"/>
          </p:nvPr>
        </p:nvSpPr>
        <p:spPr/>
        <p:txBody>
          <a:bodyPr>
            <a:normAutofit fontScale="92500"/>
          </a:bodyPr>
          <a:lstStyle/>
          <a:p>
            <a:r>
              <a:rPr lang="cs-CZ" dirty="0" smtClean="0"/>
              <a:t>Chcete začít podnik v oblasti cukrářství, vyrábět a prodávat dětské dorty.</a:t>
            </a:r>
          </a:p>
          <a:p>
            <a:pPr marL="0" indent="0">
              <a:buNone/>
            </a:pPr>
            <a:endParaRPr lang="cs-CZ" dirty="0" smtClean="0"/>
          </a:p>
          <a:p>
            <a:r>
              <a:rPr lang="cs-CZ" dirty="0" smtClean="0"/>
              <a:t>Vstupní náklady na rozjezd podnikání jsou ve výši </a:t>
            </a:r>
            <a:r>
              <a:rPr lang="cs-CZ" dirty="0" smtClean="0">
                <a:solidFill>
                  <a:srgbClr val="FF0000"/>
                </a:solidFill>
              </a:rPr>
              <a:t>250 000,- Kč</a:t>
            </a:r>
          </a:p>
          <a:p>
            <a:r>
              <a:rPr lang="cs-CZ" dirty="0" smtClean="0"/>
              <a:t>Prodejní cena jednoho dortu je </a:t>
            </a:r>
            <a:r>
              <a:rPr lang="cs-CZ" dirty="0" smtClean="0">
                <a:solidFill>
                  <a:srgbClr val="FF0000"/>
                </a:solidFill>
              </a:rPr>
              <a:t>750,- Kč</a:t>
            </a:r>
          </a:p>
          <a:p>
            <a:r>
              <a:rPr lang="cs-CZ" dirty="0" smtClean="0"/>
              <a:t>Variabilní náklady na výrobu jednoho dortu jsou </a:t>
            </a:r>
            <a:r>
              <a:rPr lang="cs-CZ" dirty="0" smtClean="0">
                <a:solidFill>
                  <a:srgbClr val="FF0000"/>
                </a:solidFill>
              </a:rPr>
              <a:t>300,- Kč</a:t>
            </a:r>
            <a:endParaRPr lang="cs-CZ" dirty="0">
              <a:solidFill>
                <a:srgbClr val="FF0000"/>
              </a:solidFill>
            </a:endParaRPr>
          </a:p>
          <a:p>
            <a:r>
              <a:rPr lang="cs-CZ" dirty="0" smtClean="0"/>
              <a:t>Za týden zvládnete upéct maximálně 30 dortů</a:t>
            </a:r>
          </a:p>
          <a:p>
            <a:endParaRPr lang="cs-CZ" dirty="0"/>
          </a:p>
          <a:p>
            <a:pPr marL="0" indent="0">
              <a:buNone/>
            </a:pPr>
            <a:r>
              <a:rPr lang="cs-CZ" b="1" dirty="0" smtClean="0"/>
              <a:t>? Kolik dortů musíte prodat, abyste začali vytvářet zisk?</a:t>
            </a:r>
          </a:p>
          <a:p>
            <a:pPr marL="0" indent="0">
              <a:buNone/>
            </a:pPr>
            <a:r>
              <a:rPr lang="cs-CZ" b="1" dirty="0" smtClean="0"/>
              <a:t>? Po jak dlouhé době začnete vytvářet zisk?</a:t>
            </a:r>
          </a:p>
          <a:p>
            <a:endParaRPr lang="cs-CZ" dirty="0" smtClean="0"/>
          </a:p>
          <a:p>
            <a:pPr marL="0" indent="0">
              <a:buNone/>
            </a:pPr>
            <a:endParaRPr lang="cs-CZ" dirty="0"/>
          </a:p>
        </p:txBody>
      </p:sp>
    </p:spTree>
    <p:extLst>
      <p:ext uri="{BB962C8B-B14F-4D97-AF65-F5344CB8AC3E}">
        <p14:creationId xmlns:p14="http://schemas.microsoft.com/office/powerpoint/2010/main" val="1105230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Nejprve odvodíme vzorec pro BEP</a:t>
            </a:r>
            <a:endParaRPr lang="cs-CZ" dirty="0"/>
          </a:p>
        </p:txBody>
      </p:sp>
      <p:sp>
        <p:nvSpPr>
          <p:cNvPr id="3" name="Zástupný symbol pro obsah 2"/>
          <p:cNvSpPr>
            <a:spLocks noGrp="1"/>
          </p:cNvSpPr>
          <p:nvPr>
            <p:ph sz="half" idx="1"/>
          </p:nvPr>
        </p:nvSpPr>
        <p:spPr>
          <a:xfrm>
            <a:off x="838200" y="1393902"/>
            <a:ext cx="5181600" cy="5386039"/>
          </a:xfrm>
        </p:spPr>
        <p:txBody>
          <a:bodyPr>
            <a:normAutofit fontScale="92500" lnSpcReduction="10000"/>
          </a:bodyPr>
          <a:lstStyle/>
          <a:p>
            <a:pPr marL="0" indent="0">
              <a:buNone/>
            </a:pPr>
            <a:r>
              <a:rPr lang="cs-CZ" dirty="0" smtClean="0"/>
              <a:t>BEP: </a:t>
            </a:r>
            <a:r>
              <a:rPr lang="cs-CZ" dirty="0" smtClean="0">
                <a:solidFill>
                  <a:srgbClr val="00B050"/>
                </a:solidFill>
              </a:rPr>
              <a:t>TR</a:t>
            </a:r>
            <a:r>
              <a:rPr lang="cs-CZ" dirty="0" smtClean="0"/>
              <a:t> = </a:t>
            </a:r>
            <a:r>
              <a:rPr lang="cs-CZ" dirty="0" smtClean="0">
                <a:solidFill>
                  <a:srgbClr val="7030A0"/>
                </a:solidFill>
              </a:rPr>
              <a:t>TC</a:t>
            </a:r>
          </a:p>
          <a:p>
            <a:pPr marL="0" indent="0">
              <a:buNone/>
            </a:pPr>
            <a:endParaRPr lang="cs-CZ" dirty="0" smtClean="0"/>
          </a:p>
          <a:p>
            <a:pPr marL="0" indent="0">
              <a:buNone/>
            </a:pPr>
            <a:r>
              <a:rPr lang="cs-CZ" dirty="0" smtClean="0">
                <a:solidFill>
                  <a:srgbClr val="00B050"/>
                </a:solidFill>
              </a:rPr>
              <a:t>TR = p X q</a:t>
            </a:r>
          </a:p>
          <a:p>
            <a:pPr marL="0" indent="0">
              <a:buNone/>
            </a:pPr>
            <a:r>
              <a:rPr lang="cs-CZ" dirty="0" smtClean="0"/>
              <a:t>                  </a:t>
            </a:r>
            <a:r>
              <a:rPr lang="cs-CZ" dirty="0" smtClean="0">
                <a:solidFill>
                  <a:srgbClr val="7030A0"/>
                </a:solidFill>
              </a:rPr>
              <a:t>TC = FC</a:t>
            </a:r>
            <a:r>
              <a:rPr lang="en-GB" dirty="0" smtClean="0">
                <a:solidFill>
                  <a:srgbClr val="7030A0"/>
                </a:solidFill>
              </a:rPr>
              <a:t> + VC = FC + </a:t>
            </a:r>
            <a:r>
              <a:rPr lang="cs-CZ" dirty="0" err="1" smtClean="0">
                <a:solidFill>
                  <a:srgbClr val="7030A0"/>
                </a:solidFill>
              </a:rPr>
              <a:t>v</a:t>
            </a:r>
            <a:r>
              <a:rPr lang="cs-CZ" baseline="-25000" dirty="0" err="1" smtClean="0">
                <a:solidFill>
                  <a:srgbClr val="7030A0"/>
                </a:solidFill>
              </a:rPr>
              <a:t>j</a:t>
            </a:r>
            <a:r>
              <a:rPr lang="en-GB" baseline="-25000" dirty="0" smtClean="0">
                <a:solidFill>
                  <a:srgbClr val="7030A0"/>
                </a:solidFill>
              </a:rPr>
              <a:t> </a:t>
            </a:r>
            <a:r>
              <a:rPr lang="en-GB" dirty="0" smtClean="0">
                <a:solidFill>
                  <a:srgbClr val="7030A0"/>
                </a:solidFill>
              </a:rPr>
              <a:t>X q </a:t>
            </a:r>
          </a:p>
          <a:p>
            <a:pPr marL="0" indent="0">
              <a:buNone/>
            </a:pPr>
            <a:r>
              <a:rPr lang="cs-CZ" dirty="0" smtClean="0">
                <a:solidFill>
                  <a:srgbClr val="00B050"/>
                </a:solidFill>
              </a:rPr>
              <a:t>p X q</a:t>
            </a:r>
            <a:r>
              <a:rPr lang="en-GB" dirty="0" smtClean="0">
                <a:solidFill>
                  <a:srgbClr val="00B050"/>
                </a:solidFill>
              </a:rPr>
              <a:t> </a:t>
            </a:r>
            <a:r>
              <a:rPr lang="en-GB" dirty="0" smtClean="0"/>
              <a:t>= </a:t>
            </a:r>
            <a:r>
              <a:rPr lang="en-GB" dirty="0" smtClean="0">
                <a:solidFill>
                  <a:srgbClr val="7030A0"/>
                </a:solidFill>
              </a:rPr>
              <a:t>FC + </a:t>
            </a:r>
            <a:r>
              <a:rPr lang="cs-CZ" dirty="0" err="1" smtClean="0">
                <a:solidFill>
                  <a:srgbClr val="7030A0"/>
                </a:solidFill>
              </a:rPr>
              <a:t>v</a:t>
            </a:r>
            <a:r>
              <a:rPr lang="cs-CZ" baseline="-25000" dirty="0" err="1" smtClean="0">
                <a:solidFill>
                  <a:srgbClr val="7030A0"/>
                </a:solidFill>
              </a:rPr>
              <a:t>j</a:t>
            </a:r>
            <a:r>
              <a:rPr lang="en-GB" baseline="-25000" dirty="0" smtClean="0">
                <a:solidFill>
                  <a:srgbClr val="7030A0"/>
                </a:solidFill>
              </a:rPr>
              <a:t> </a:t>
            </a:r>
            <a:r>
              <a:rPr lang="en-GB" dirty="0" smtClean="0">
                <a:solidFill>
                  <a:srgbClr val="7030A0"/>
                </a:solidFill>
              </a:rPr>
              <a:t>X q </a:t>
            </a:r>
            <a:endParaRPr lang="cs-CZ" dirty="0" smtClean="0">
              <a:solidFill>
                <a:srgbClr val="7030A0"/>
              </a:solidFill>
            </a:endParaRPr>
          </a:p>
          <a:p>
            <a:pPr marL="0" indent="0">
              <a:buNone/>
            </a:pPr>
            <a:r>
              <a:rPr lang="cs-CZ" dirty="0"/>
              <a:t>(</a:t>
            </a:r>
            <a:r>
              <a:rPr lang="cs-CZ" dirty="0" smtClean="0"/>
              <a:t>p X q) – (</a:t>
            </a:r>
            <a:r>
              <a:rPr lang="cs-CZ" dirty="0" err="1" smtClean="0"/>
              <a:t>v</a:t>
            </a:r>
            <a:r>
              <a:rPr lang="cs-CZ" baseline="-25000" dirty="0" err="1" smtClean="0"/>
              <a:t>j</a:t>
            </a:r>
            <a:r>
              <a:rPr lang="en-GB" baseline="-25000" dirty="0" smtClean="0"/>
              <a:t> </a:t>
            </a:r>
            <a:r>
              <a:rPr lang="en-GB" dirty="0" smtClean="0"/>
              <a:t>X q</a:t>
            </a:r>
            <a:r>
              <a:rPr lang="cs-CZ" dirty="0" smtClean="0"/>
              <a:t>) = FC</a:t>
            </a:r>
          </a:p>
          <a:p>
            <a:pPr marL="0" indent="0">
              <a:buNone/>
            </a:pPr>
            <a:r>
              <a:rPr lang="cs-CZ" dirty="0" smtClean="0"/>
              <a:t>q(p – </a:t>
            </a:r>
            <a:r>
              <a:rPr lang="cs-CZ" dirty="0" err="1" smtClean="0"/>
              <a:t>v</a:t>
            </a:r>
            <a:r>
              <a:rPr lang="cs-CZ" baseline="-25000" dirty="0" err="1" smtClean="0"/>
              <a:t>j</a:t>
            </a:r>
            <a:r>
              <a:rPr lang="cs-CZ" dirty="0" smtClean="0"/>
              <a:t>) = FC</a:t>
            </a:r>
          </a:p>
          <a:p>
            <a:pPr marL="0" indent="0">
              <a:buNone/>
            </a:pPr>
            <a:endParaRPr lang="cs-CZ" dirty="0" smtClean="0"/>
          </a:p>
          <a:p>
            <a:pPr marL="0" indent="0">
              <a:buNone/>
            </a:pPr>
            <a:r>
              <a:rPr lang="cs-CZ" b="1" dirty="0" smtClean="0">
                <a:solidFill>
                  <a:srgbClr val="FF0000"/>
                </a:solidFill>
              </a:rPr>
              <a:t>q(BEP) = FC/(p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a:t>
            </a:r>
          </a:p>
          <a:p>
            <a:pPr marL="0" indent="0">
              <a:buNone/>
            </a:pPr>
            <a:r>
              <a:rPr lang="cs-CZ" dirty="0">
                <a:solidFill>
                  <a:srgbClr val="FF0000"/>
                </a:solidFill>
              </a:rPr>
              <a:t> </a:t>
            </a:r>
          </a:p>
          <a:p>
            <a:pPr marL="0" indent="0">
              <a:buNone/>
            </a:pPr>
            <a:r>
              <a:rPr lang="cs-CZ" b="1" dirty="0" smtClean="0">
                <a:solidFill>
                  <a:srgbClr val="FF0000"/>
                </a:solidFill>
              </a:rPr>
              <a:t>q= (FC</a:t>
            </a:r>
            <a:r>
              <a:rPr lang="en-GB" b="1" dirty="0" smtClean="0">
                <a:solidFill>
                  <a:srgbClr val="FF0000"/>
                </a:solidFill>
              </a:rPr>
              <a:t>+</a:t>
            </a:r>
            <a:r>
              <a:rPr lang="cs-CZ" b="1" dirty="0" smtClean="0">
                <a:solidFill>
                  <a:srgbClr val="FF0000"/>
                </a:solidFill>
              </a:rPr>
              <a:t>ZISK)/(p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               pokud chceme dosáhnout zisku</a:t>
            </a:r>
            <a:r>
              <a:rPr lang="cs-CZ" dirty="0" smtClean="0"/>
              <a:t>  </a:t>
            </a:r>
            <a:endParaRPr lang="cs-CZ" dirty="0"/>
          </a:p>
        </p:txBody>
      </p:sp>
      <p:sp>
        <p:nvSpPr>
          <p:cNvPr id="4" name="Zástupný symbol pro obsah 3"/>
          <p:cNvSpPr>
            <a:spLocks noGrp="1"/>
          </p:cNvSpPr>
          <p:nvPr>
            <p:ph sz="half" idx="2"/>
          </p:nvPr>
        </p:nvSpPr>
        <p:spPr/>
        <p:txBody>
          <a:bodyPr>
            <a:normAutofit fontScale="92500" lnSpcReduction="10000"/>
          </a:bodyPr>
          <a:lstStyle/>
          <a:p>
            <a:r>
              <a:rPr lang="cs-CZ" dirty="0" smtClean="0"/>
              <a:t>BEP – bod zvratu</a:t>
            </a:r>
          </a:p>
          <a:p>
            <a:r>
              <a:rPr lang="cs-CZ" dirty="0" smtClean="0"/>
              <a:t>TR – celkové tržby</a:t>
            </a:r>
          </a:p>
          <a:p>
            <a:r>
              <a:rPr lang="cs-CZ" dirty="0" smtClean="0"/>
              <a:t>TC – celkové náklady</a:t>
            </a:r>
          </a:p>
          <a:p>
            <a:r>
              <a:rPr lang="cs-CZ" dirty="0" smtClean="0"/>
              <a:t>p – jednotková cena</a:t>
            </a:r>
          </a:p>
          <a:p>
            <a:r>
              <a:rPr lang="cs-CZ" dirty="0" smtClean="0"/>
              <a:t>q – jednotkové množství</a:t>
            </a:r>
          </a:p>
          <a:p>
            <a:r>
              <a:rPr lang="cs-CZ" dirty="0" err="1" smtClean="0"/>
              <a:t>v</a:t>
            </a:r>
            <a:r>
              <a:rPr lang="cs-CZ" baseline="-25000" dirty="0" err="1" smtClean="0"/>
              <a:t>j</a:t>
            </a:r>
            <a:r>
              <a:rPr lang="cs-CZ" dirty="0" smtClean="0"/>
              <a:t> – variabilní náklady na jednotku</a:t>
            </a:r>
            <a:endParaRPr lang="cs-CZ" dirty="0"/>
          </a:p>
        </p:txBody>
      </p:sp>
      <p:cxnSp>
        <p:nvCxnSpPr>
          <p:cNvPr id="6" name="Přímá spojnice se šipkou 5"/>
          <p:cNvCxnSpPr/>
          <p:nvPr/>
        </p:nvCxnSpPr>
        <p:spPr>
          <a:xfrm flipH="1">
            <a:off x="1170878" y="1720967"/>
            <a:ext cx="646771" cy="60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a:off x="2553629" y="1825625"/>
            <a:ext cx="55756" cy="939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95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POKUD: </a:t>
            </a:r>
            <a:r>
              <a:rPr lang="cs-CZ" b="1" dirty="0" smtClean="0">
                <a:solidFill>
                  <a:srgbClr val="FF0000"/>
                </a:solidFill>
              </a:rPr>
              <a:t>q(BEP) = FC/(p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a:t>
            </a:r>
            <a:endParaRPr lang="cs-CZ" dirty="0"/>
          </a:p>
        </p:txBody>
      </p:sp>
      <p:sp>
        <p:nvSpPr>
          <p:cNvPr id="3" name="Zástupný symbol pro obsah 2"/>
          <p:cNvSpPr>
            <a:spLocks noGrp="1"/>
          </p:cNvSpPr>
          <p:nvPr>
            <p:ph idx="1"/>
          </p:nvPr>
        </p:nvSpPr>
        <p:spPr/>
        <p:txBody>
          <a:bodyPr/>
          <a:lstStyle/>
          <a:p>
            <a:pPr marL="0" indent="0">
              <a:buNone/>
            </a:pPr>
            <a:r>
              <a:rPr lang="cs-CZ" dirty="0" smtClean="0"/>
              <a:t>BEP = 250000/750 – 300</a:t>
            </a:r>
          </a:p>
          <a:p>
            <a:pPr marL="0" indent="0">
              <a:buNone/>
            </a:pPr>
            <a:r>
              <a:rPr lang="cs-CZ" dirty="0" smtClean="0"/>
              <a:t>BEP = </a:t>
            </a:r>
            <a:r>
              <a:rPr lang="cs-CZ" dirty="0" smtClean="0">
                <a:solidFill>
                  <a:srgbClr val="FF0000"/>
                </a:solidFill>
              </a:rPr>
              <a:t>555 dortů</a:t>
            </a:r>
          </a:p>
          <a:p>
            <a:pPr marL="0" indent="0">
              <a:buNone/>
            </a:pPr>
            <a:r>
              <a:rPr lang="cs-CZ" dirty="0" smtClean="0">
                <a:solidFill>
                  <a:srgbClr val="FF0000"/>
                </a:solidFill>
              </a:rPr>
              <a:t>Musíme prodat 555 dortů, abychom začali generovat zisk.</a:t>
            </a:r>
          </a:p>
          <a:p>
            <a:pPr marL="0" indent="0">
              <a:buNone/>
            </a:pPr>
            <a:endParaRPr lang="cs-CZ" dirty="0">
              <a:solidFill>
                <a:srgbClr val="FF0000"/>
              </a:solidFill>
            </a:endParaRPr>
          </a:p>
          <a:p>
            <a:pPr marL="0" indent="0">
              <a:buNone/>
            </a:pPr>
            <a:r>
              <a:rPr lang="cs-CZ" dirty="0" smtClean="0"/>
              <a:t>Maximálně upečeme týdně 30 dortů…</a:t>
            </a:r>
          </a:p>
          <a:p>
            <a:pPr marL="0" indent="0">
              <a:buNone/>
            </a:pPr>
            <a:r>
              <a:rPr lang="cs-CZ" dirty="0" smtClean="0"/>
              <a:t>555/30 = 18,5 </a:t>
            </a:r>
          </a:p>
          <a:p>
            <a:pPr marL="0" indent="0">
              <a:buNone/>
            </a:pPr>
            <a:r>
              <a:rPr lang="cs-CZ" dirty="0" smtClean="0">
                <a:solidFill>
                  <a:srgbClr val="FF0000"/>
                </a:solidFill>
              </a:rPr>
              <a:t>Zisku začneme dosahovat po 4,5 měsících.</a:t>
            </a:r>
            <a:endParaRPr lang="cs-CZ" dirty="0">
              <a:solidFill>
                <a:srgbClr val="FF0000"/>
              </a:solidFill>
            </a:endParaRPr>
          </a:p>
        </p:txBody>
      </p:sp>
    </p:spTree>
    <p:extLst>
      <p:ext uri="{BB962C8B-B14F-4D97-AF65-F5344CB8AC3E}">
        <p14:creationId xmlns:p14="http://schemas.microsoft.com/office/powerpoint/2010/main" val="479739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Konkrétní příklad II.</a:t>
            </a:r>
            <a:endParaRPr lang="cs-CZ" dirty="0"/>
          </a:p>
        </p:txBody>
      </p:sp>
      <p:sp>
        <p:nvSpPr>
          <p:cNvPr id="3" name="Zástupný symbol pro obsah 2"/>
          <p:cNvSpPr>
            <a:spLocks noGrp="1"/>
          </p:cNvSpPr>
          <p:nvPr>
            <p:ph idx="1"/>
          </p:nvPr>
        </p:nvSpPr>
        <p:spPr/>
        <p:txBody>
          <a:bodyPr/>
          <a:lstStyle/>
          <a:p>
            <a:r>
              <a:rPr lang="cs-CZ" dirty="0"/>
              <a:t>Podnik </a:t>
            </a:r>
            <a:r>
              <a:rPr lang="cs-CZ" dirty="0" smtClean="0"/>
              <a:t>na výrobu ponožek má </a:t>
            </a:r>
            <a:r>
              <a:rPr lang="cs-CZ" dirty="0"/>
              <a:t>celkové fixní náklady 200 000 Kč. Celkové variabilní náklady dosáhly při objemu produkce 20 000 kusů částky 160 000 Kč. Cena jednoho </a:t>
            </a:r>
            <a:r>
              <a:rPr lang="cs-CZ" dirty="0" smtClean="0"/>
              <a:t>páru ponožek </a:t>
            </a:r>
            <a:r>
              <a:rPr lang="cs-CZ" dirty="0"/>
              <a:t>je 12 Kč. </a:t>
            </a:r>
            <a:endParaRPr lang="cs-CZ" dirty="0" smtClean="0"/>
          </a:p>
          <a:p>
            <a:r>
              <a:rPr lang="cs-CZ" dirty="0" smtClean="0"/>
              <a:t>Spočtěte BEP.</a:t>
            </a:r>
            <a:endParaRPr lang="cs-CZ" dirty="0"/>
          </a:p>
        </p:txBody>
      </p:sp>
    </p:spTree>
    <p:extLst>
      <p:ext uri="{BB962C8B-B14F-4D97-AF65-F5344CB8AC3E}">
        <p14:creationId xmlns:p14="http://schemas.microsoft.com/office/powerpoint/2010/main" val="265704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998934"/>
          </a:xfrm>
        </p:spPr>
        <p:txBody>
          <a:bodyPr>
            <a:normAutofit/>
          </a:bodyPr>
          <a:lstStyle/>
          <a:p>
            <a:r>
              <a:rPr lang="cs-CZ" sz="2700" dirty="0" smtClean="0"/>
              <a:t>Podnik na výrobu ponožek má celkové fixní náklady 200 000 Kč. Celkové variabilní náklady dosáhly při objemu produkce 20 000 kusů částky 160 000 Kč. Cena jednoho páru ponožek je 12 Kč. </a:t>
            </a:r>
            <a:r>
              <a:rPr lang="cs-CZ" dirty="0" smtClean="0"/>
              <a:t/>
            </a:r>
            <a:br>
              <a:rPr lang="cs-CZ" dirty="0" smtClean="0"/>
            </a:br>
            <a:endParaRPr lang="cs-CZ" dirty="0"/>
          </a:p>
        </p:txBody>
      </p:sp>
      <p:sp>
        <p:nvSpPr>
          <p:cNvPr id="3" name="Zástupný symbol pro obsah 2"/>
          <p:cNvSpPr>
            <a:spLocks noGrp="1"/>
          </p:cNvSpPr>
          <p:nvPr>
            <p:ph idx="1"/>
          </p:nvPr>
        </p:nvSpPr>
        <p:spPr>
          <a:xfrm>
            <a:off x="838200" y="2453268"/>
            <a:ext cx="10515600" cy="3723695"/>
          </a:xfrm>
        </p:spPr>
        <p:txBody>
          <a:bodyPr/>
          <a:lstStyle/>
          <a:p>
            <a:pPr marL="0" indent="0">
              <a:buNone/>
            </a:pPr>
            <a:r>
              <a:rPr lang="cs-CZ" i="1" dirty="0" smtClean="0"/>
              <a:t>mezikrok     </a:t>
            </a:r>
            <a:r>
              <a:rPr lang="cs-CZ" i="1" dirty="0" err="1" smtClean="0"/>
              <a:t>v</a:t>
            </a:r>
            <a:r>
              <a:rPr lang="cs-CZ" i="1" baseline="-25000" dirty="0" err="1" smtClean="0"/>
              <a:t>j</a:t>
            </a:r>
            <a:r>
              <a:rPr lang="cs-CZ" i="1" dirty="0" smtClean="0"/>
              <a:t> </a:t>
            </a:r>
            <a:r>
              <a:rPr lang="cs-CZ" i="1" dirty="0"/>
              <a:t>= </a:t>
            </a:r>
            <a:r>
              <a:rPr lang="cs-CZ" i="1" dirty="0" smtClean="0"/>
              <a:t>VC </a:t>
            </a:r>
            <a:r>
              <a:rPr lang="cs-CZ" i="1" dirty="0"/>
              <a:t>/ Q = 160 000 / 20 000 = 8 </a:t>
            </a:r>
            <a:r>
              <a:rPr lang="cs-CZ" i="1" dirty="0" smtClean="0"/>
              <a:t>Kč/Ks</a:t>
            </a:r>
          </a:p>
          <a:p>
            <a:pPr marL="0" indent="0">
              <a:buNone/>
            </a:pPr>
            <a:endParaRPr lang="cs-CZ" i="1" dirty="0"/>
          </a:p>
          <a:p>
            <a:pPr marL="0" indent="0">
              <a:buNone/>
            </a:pPr>
            <a:r>
              <a:rPr lang="cs-CZ" dirty="0" err="1"/>
              <a:t>q</a:t>
            </a:r>
            <a:r>
              <a:rPr lang="cs-CZ" baseline="-25000" dirty="0" err="1" smtClean="0"/>
              <a:t>BZ</a:t>
            </a:r>
            <a:r>
              <a:rPr lang="cs-CZ" dirty="0" smtClean="0"/>
              <a:t> = </a:t>
            </a:r>
            <a:r>
              <a:rPr lang="cs-CZ" b="1" dirty="0" smtClean="0">
                <a:solidFill>
                  <a:srgbClr val="FF0000"/>
                </a:solidFill>
              </a:rPr>
              <a:t>FC / (p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 </a:t>
            </a:r>
            <a:r>
              <a:rPr lang="cs-CZ" dirty="0" smtClean="0"/>
              <a:t>=  200 000 / (12 – 8) = </a:t>
            </a:r>
            <a:r>
              <a:rPr lang="cs-CZ" dirty="0" smtClean="0">
                <a:solidFill>
                  <a:srgbClr val="FF0000"/>
                </a:solidFill>
              </a:rPr>
              <a:t>50 000 Ks  </a:t>
            </a:r>
          </a:p>
          <a:p>
            <a:pPr marL="0" indent="0">
              <a:buNone/>
            </a:pPr>
            <a:endParaRPr lang="cs-CZ" dirty="0"/>
          </a:p>
        </p:txBody>
      </p:sp>
    </p:spTree>
    <p:extLst>
      <p:ext uri="{BB962C8B-B14F-4D97-AF65-F5344CB8AC3E}">
        <p14:creationId xmlns:p14="http://schemas.microsoft.com/office/powerpoint/2010/main" val="315822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Konkrétní příklad III.</a:t>
            </a:r>
            <a:endParaRPr lang="cs-CZ" dirty="0"/>
          </a:p>
        </p:txBody>
      </p:sp>
      <p:sp>
        <p:nvSpPr>
          <p:cNvPr id="3" name="Zástupný symbol pro obsah 2"/>
          <p:cNvSpPr>
            <a:spLocks noGrp="1"/>
          </p:cNvSpPr>
          <p:nvPr>
            <p:ph idx="1"/>
          </p:nvPr>
        </p:nvSpPr>
        <p:spPr/>
        <p:txBody>
          <a:bodyPr/>
          <a:lstStyle/>
          <a:p>
            <a:r>
              <a:rPr lang="cs-CZ" dirty="0"/>
              <a:t>Podnikatel má možnost vyrábět v lokalitě (</a:t>
            </a:r>
            <a:r>
              <a:rPr lang="cs-CZ" dirty="0">
                <a:solidFill>
                  <a:srgbClr val="FF0000"/>
                </a:solidFill>
              </a:rPr>
              <a:t>Kolín</a:t>
            </a:r>
            <a:r>
              <a:rPr lang="cs-CZ" dirty="0"/>
              <a:t>), kde bude mít nájemné </a:t>
            </a:r>
            <a:r>
              <a:rPr lang="cs-CZ" dirty="0">
                <a:solidFill>
                  <a:srgbClr val="FF0000"/>
                </a:solidFill>
              </a:rPr>
              <a:t>80 000 Kč </a:t>
            </a:r>
            <a:r>
              <a:rPr lang="cs-CZ" dirty="0"/>
              <a:t>a variabilní náklady na výrobu jednoho kusu </a:t>
            </a:r>
            <a:r>
              <a:rPr lang="cs-CZ" dirty="0">
                <a:solidFill>
                  <a:srgbClr val="FF0000"/>
                </a:solidFill>
              </a:rPr>
              <a:t>10 Kč</a:t>
            </a:r>
            <a:r>
              <a:rPr lang="cs-CZ" dirty="0"/>
              <a:t>. Ve druhé lokalitě (</a:t>
            </a:r>
            <a:r>
              <a:rPr lang="cs-CZ" dirty="0">
                <a:solidFill>
                  <a:srgbClr val="FF0000"/>
                </a:solidFill>
              </a:rPr>
              <a:t>Praha</a:t>
            </a:r>
            <a:r>
              <a:rPr lang="cs-CZ" dirty="0"/>
              <a:t>) bude platit nájemné </a:t>
            </a:r>
            <a:r>
              <a:rPr lang="cs-CZ" dirty="0">
                <a:solidFill>
                  <a:srgbClr val="FF0000"/>
                </a:solidFill>
              </a:rPr>
              <a:t>200 000 Kč</a:t>
            </a:r>
            <a:r>
              <a:rPr lang="cs-CZ" dirty="0"/>
              <a:t>, ale díky nižším dopravním nákladům budou variabilní náklady na kus pouze </a:t>
            </a:r>
            <a:r>
              <a:rPr lang="cs-CZ" dirty="0">
                <a:solidFill>
                  <a:srgbClr val="FF0000"/>
                </a:solidFill>
              </a:rPr>
              <a:t>8 Kč</a:t>
            </a:r>
            <a:r>
              <a:rPr lang="cs-CZ" dirty="0"/>
              <a:t>. V první lokalitě může prodávat výrobek za </a:t>
            </a:r>
            <a:r>
              <a:rPr lang="cs-CZ" dirty="0">
                <a:solidFill>
                  <a:srgbClr val="FF0000"/>
                </a:solidFill>
              </a:rPr>
              <a:t>11</a:t>
            </a:r>
            <a:r>
              <a:rPr lang="cs-CZ" dirty="0"/>
              <a:t> a ve druhé za </a:t>
            </a:r>
            <a:r>
              <a:rPr lang="cs-CZ" dirty="0">
                <a:solidFill>
                  <a:srgbClr val="FF0000"/>
                </a:solidFill>
              </a:rPr>
              <a:t>10</a:t>
            </a:r>
            <a:r>
              <a:rPr lang="cs-CZ" dirty="0"/>
              <a:t> Kč.</a:t>
            </a:r>
          </a:p>
          <a:p>
            <a:r>
              <a:rPr lang="cs-CZ" b="1" dirty="0"/>
              <a:t>Úkol</a:t>
            </a:r>
            <a:r>
              <a:rPr lang="cs-CZ" dirty="0"/>
              <a:t>:</a:t>
            </a:r>
          </a:p>
          <a:p>
            <a:pPr lvl="1"/>
            <a:r>
              <a:rPr lang="cs-CZ" dirty="0"/>
              <a:t>Pro jaké objemy produkce je výhodnější první a druhá lokalita z hlediska minimálních celkových nákladů</a:t>
            </a:r>
            <a:r>
              <a:rPr lang="cs-CZ" dirty="0" smtClean="0"/>
              <a:t>?</a:t>
            </a:r>
          </a:p>
          <a:p>
            <a:pPr lvl="1"/>
            <a:r>
              <a:rPr lang="cs-CZ" dirty="0"/>
              <a:t>Zjistěte body zvratu v jednotlivých lokalitách.</a:t>
            </a:r>
          </a:p>
          <a:p>
            <a:pPr marL="457200" lvl="1" indent="0">
              <a:buNone/>
            </a:pPr>
            <a:endParaRPr lang="cs-CZ" dirty="0"/>
          </a:p>
          <a:p>
            <a:endParaRPr lang="cs-CZ" dirty="0"/>
          </a:p>
        </p:txBody>
      </p:sp>
    </p:spTree>
    <p:extLst>
      <p:ext uri="{BB962C8B-B14F-4D97-AF65-F5344CB8AC3E}">
        <p14:creationId xmlns:p14="http://schemas.microsoft.com/office/powerpoint/2010/main" val="1610522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Nejprve spočteme nákladové funkce obou lokalit</a:t>
            </a:r>
            <a:endParaRPr lang="cs-CZ" dirty="0"/>
          </a:p>
        </p:txBody>
      </p:sp>
      <p:sp>
        <p:nvSpPr>
          <p:cNvPr id="3" name="Zástupný symbol pro obsah 2"/>
          <p:cNvSpPr>
            <a:spLocks noGrp="1"/>
          </p:cNvSpPr>
          <p:nvPr>
            <p:ph idx="1"/>
          </p:nvPr>
        </p:nvSpPr>
        <p:spPr/>
        <p:txBody>
          <a:bodyPr/>
          <a:lstStyle/>
          <a:p>
            <a:r>
              <a:rPr lang="cs-CZ" dirty="0"/>
              <a:t>CN</a:t>
            </a:r>
            <a:r>
              <a:rPr lang="cs-CZ" baseline="-25000" dirty="0"/>
              <a:t>1</a:t>
            </a:r>
            <a:r>
              <a:rPr lang="cs-CZ" dirty="0"/>
              <a:t> = 80 000 + 10 * Q</a:t>
            </a:r>
          </a:p>
          <a:p>
            <a:r>
              <a:rPr lang="cs-CZ" dirty="0"/>
              <a:t>CN</a:t>
            </a:r>
            <a:r>
              <a:rPr lang="cs-CZ" baseline="-25000" dirty="0"/>
              <a:t>2</a:t>
            </a:r>
            <a:r>
              <a:rPr lang="cs-CZ" dirty="0"/>
              <a:t> = 200 000 + 8 * </a:t>
            </a:r>
            <a:r>
              <a:rPr lang="cs-CZ" dirty="0" smtClean="0"/>
              <a:t>Q</a:t>
            </a:r>
          </a:p>
          <a:p>
            <a:pPr marL="0" indent="0">
              <a:buNone/>
            </a:pPr>
            <a:endParaRPr lang="cs-CZ" dirty="0"/>
          </a:p>
          <a:p>
            <a:r>
              <a:rPr lang="cs-CZ" dirty="0"/>
              <a:t>CN</a:t>
            </a:r>
            <a:r>
              <a:rPr lang="cs-CZ" baseline="-25000" dirty="0"/>
              <a:t>1</a:t>
            </a:r>
            <a:r>
              <a:rPr lang="cs-CZ" dirty="0"/>
              <a:t> = CN</a:t>
            </a:r>
            <a:r>
              <a:rPr lang="cs-CZ" baseline="-25000" dirty="0"/>
              <a:t>2</a:t>
            </a:r>
            <a:r>
              <a:rPr lang="cs-CZ" dirty="0"/>
              <a:t> </a:t>
            </a:r>
          </a:p>
          <a:p>
            <a:pPr marL="0" indent="0">
              <a:buNone/>
            </a:pPr>
            <a:r>
              <a:rPr lang="cs-CZ" dirty="0" smtClean="0"/>
              <a:t>80</a:t>
            </a:r>
            <a:r>
              <a:rPr lang="cs-CZ" dirty="0"/>
              <a:t> 000 + 10 * Q = 200 000 + 8 * Q    =&gt;   </a:t>
            </a:r>
            <a:r>
              <a:rPr lang="cs-CZ" dirty="0">
                <a:solidFill>
                  <a:srgbClr val="FF0000"/>
                </a:solidFill>
              </a:rPr>
              <a:t>Q = 60 000 ks</a:t>
            </a:r>
          </a:p>
          <a:p>
            <a:pPr marL="0" indent="0">
              <a:buNone/>
            </a:pPr>
            <a:endParaRPr lang="cs-CZ" dirty="0" smtClean="0"/>
          </a:p>
          <a:p>
            <a:pPr marL="0" indent="0">
              <a:buNone/>
            </a:pPr>
            <a:r>
              <a:rPr lang="cs-CZ" dirty="0" smtClean="0">
                <a:solidFill>
                  <a:srgbClr val="FF0000"/>
                </a:solidFill>
              </a:rPr>
              <a:t>Při </a:t>
            </a:r>
            <a:r>
              <a:rPr lang="cs-CZ" dirty="0">
                <a:solidFill>
                  <a:srgbClr val="FF0000"/>
                </a:solidFill>
              </a:rPr>
              <a:t>objemu produkce 60 000 ks budou náklady u obou variant stejné. Při nižším objemu produkce bude výhodnější lokalita první a při vyšším objemu produkce lokalita druhá.</a:t>
            </a:r>
          </a:p>
          <a:p>
            <a:pPr marL="0" indent="0">
              <a:buNone/>
            </a:pPr>
            <a:endParaRPr lang="cs-CZ" dirty="0"/>
          </a:p>
        </p:txBody>
      </p:sp>
    </p:spTree>
    <p:extLst>
      <p:ext uri="{BB962C8B-B14F-4D97-AF65-F5344CB8AC3E}">
        <p14:creationId xmlns:p14="http://schemas.microsoft.com/office/powerpoint/2010/main" val="171618520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341</Words>
  <Application>Microsoft Office PowerPoint</Application>
  <PresentationFormat>Širokoúhlá obrazovka</PresentationFormat>
  <Paragraphs>65</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Bod zvratu </vt:lpstr>
      <vt:lpstr>Graficky</vt:lpstr>
      <vt:lpstr>Konkrétní příklad I.</vt:lpstr>
      <vt:lpstr>Nejprve odvodíme vzorec pro BEP</vt:lpstr>
      <vt:lpstr>POKUD: q(BEP) = FC/(p – vj)</vt:lpstr>
      <vt:lpstr>Konkrétní příklad II.</vt:lpstr>
      <vt:lpstr>Podnik na výrobu ponožek má celkové fixní náklady 200 000 Kč. Celkové variabilní náklady dosáhly při objemu produkce 20 000 kusů částky 160 000 Kč. Cena jednoho páru ponožek je 12 Kč.  </vt:lpstr>
      <vt:lpstr>Konkrétní příklad III.</vt:lpstr>
      <vt:lpstr>Nejprve spočteme nákladové funkce obou lokalit</vt:lpstr>
      <vt:lpstr>Body zvratu v jednotlivých lokalitách</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 zvratu</dc:title>
  <dc:creator>Marie Hladká</dc:creator>
  <cp:lastModifiedBy>Pejcal Jakub</cp:lastModifiedBy>
  <cp:revision>7</cp:revision>
  <dcterms:created xsi:type="dcterms:W3CDTF">2019-09-22T12:50:48Z</dcterms:created>
  <dcterms:modified xsi:type="dcterms:W3CDTF">2019-09-30T09:12:19Z</dcterms:modified>
</cp:coreProperties>
</file>