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75" r:id="rId7"/>
    <p:sldId id="262" r:id="rId8"/>
    <p:sldId id="264" r:id="rId9"/>
    <p:sldId id="263" r:id="rId10"/>
    <p:sldId id="265" r:id="rId11"/>
    <p:sldId id="272" r:id="rId12"/>
    <p:sldId id="273" r:id="rId13"/>
    <p:sldId id="271" r:id="rId14"/>
    <p:sldId id="266" r:id="rId15"/>
    <p:sldId id="267" r:id="rId16"/>
    <p:sldId id="268" r:id="rId17"/>
    <p:sldId id="269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42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85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01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53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2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1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91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25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6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54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69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F3CB-476F-42F1-BFB5-2E40C45A646E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1014E-68A3-47C4-AC32-7360978D6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55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Náklady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přednáška</a:t>
            </a:r>
          </a:p>
          <a:p>
            <a:r>
              <a:rPr lang="cs-CZ" dirty="0"/>
              <a:t>18. 9. 2019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14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nákladů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Klasifikace podle různých hledisek – možné uspořádat do určitých logických celků, které mají určitou vypovídací schopnost a význam.</a:t>
            </a:r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Dle </a:t>
            </a:r>
            <a:r>
              <a:rPr lang="cs-CZ" altLang="cs-CZ" dirty="0"/>
              <a:t>finančního účetnictví, tj. dle </a:t>
            </a:r>
            <a:r>
              <a:rPr lang="cs-CZ" altLang="cs-CZ" b="1" dirty="0"/>
              <a:t>druhu</a:t>
            </a:r>
            <a:r>
              <a:rPr lang="cs-CZ" altLang="cs-CZ" dirty="0"/>
              <a:t> (prvotní, externí)</a:t>
            </a:r>
          </a:p>
          <a:p>
            <a:r>
              <a:rPr lang="cs-CZ" altLang="cs-CZ" dirty="0"/>
              <a:t>Dle </a:t>
            </a:r>
            <a:r>
              <a:rPr lang="cs-CZ" altLang="cs-CZ" b="1" dirty="0"/>
              <a:t>odpovědnosti</a:t>
            </a:r>
            <a:r>
              <a:rPr lang="cs-CZ" altLang="cs-CZ" dirty="0"/>
              <a:t>, tj. dle místa vzniku (střediska), (druhotné, interní)</a:t>
            </a:r>
          </a:p>
          <a:p>
            <a:r>
              <a:rPr lang="cs-CZ" altLang="cs-CZ" dirty="0"/>
              <a:t>Dle </a:t>
            </a:r>
            <a:r>
              <a:rPr lang="cs-CZ" altLang="cs-CZ" b="1" dirty="0"/>
              <a:t>objemu výroby </a:t>
            </a:r>
            <a:r>
              <a:rPr lang="cs-CZ" altLang="cs-CZ" dirty="0"/>
              <a:t>(fixní = stálé a variabilní = proměnlivé)</a:t>
            </a:r>
          </a:p>
          <a:p>
            <a:r>
              <a:rPr lang="cs-CZ" altLang="cs-CZ" dirty="0"/>
              <a:t>Dle </a:t>
            </a:r>
            <a:r>
              <a:rPr lang="cs-CZ" altLang="cs-CZ" b="1" dirty="0"/>
              <a:t>rozhodování</a:t>
            </a:r>
            <a:r>
              <a:rPr lang="cs-CZ" altLang="cs-CZ" dirty="0"/>
              <a:t> (oportunitní)</a:t>
            </a:r>
          </a:p>
          <a:p>
            <a:r>
              <a:rPr lang="cs-CZ" altLang="cs-CZ" dirty="0"/>
              <a:t>Dle </a:t>
            </a:r>
            <a:r>
              <a:rPr lang="cs-CZ" altLang="cs-CZ" b="1" dirty="0"/>
              <a:t>kalkulace</a:t>
            </a:r>
            <a:r>
              <a:rPr lang="cs-CZ" altLang="cs-CZ" dirty="0"/>
              <a:t> (jednicové = přímé a režijní = nepřímé)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3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ve vztahu ke změnám objemu výrovy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N, které se v souvislosti se změnami objemu výkonu ve své absolutní hodnotě mění, jsou na změnách objemu závislé, proměnlivé – </a:t>
            </a:r>
            <a:r>
              <a:rPr lang="cs-CZ" b="1" dirty="0" smtClean="0"/>
              <a:t>variabilní N </a:t>
            </a:r>
            <a:r>
              <a:rPr lang="cs-CZ" dirty="0" smtClean="0"/>
              <a:t>(proporcionální, </a:t>
            </a:r>
            <a:r>
              <a:rPr lang="cs-CZ" dirty="0" err="1" smtClean="0"/>
              <a:t>nadproporcionální</a:t>
            </a:r>
            <a:r>
              <a:rPr lang="cs-CZ" dirty="0" smtClean="0"/>
              <a:t>, </a:t>
            </a:r>
            <a:r>
              <a:rPr lang="cs-CZ" dirty="0" err="1" smtClean="0"/>
              <a:t>podproporcionální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N</a:t>
            </a:r>
            <a:r>
              <a:rPr lang="cs-CZ" dirty="0" smtClean="0"/>
              <a:t>, které se v souvislosti se změnami objemu výkonu ve své absolutní hodnotě nemění, jsou na změnách objemu nezávislé – </a:t>
            </a:r>
            <a:r>
              <a:rPr lang="cs-CZ" b="1" dirty="0" smtClean="0"/>
              <a:t>fixní N</a:t>
            </a:r>
          </a:p>
          <a:p>
            <a:r>
              <a:rPr lang="cs-CZ" dirty="0" smtClean="0"/>
              <a:t>V </a:t>
            </a:r>
            <a:r>
              <a:rPr lang="cs-CZ" dirty="0" smtClean="0"/>
              <a:t>závislosti na změnách objemu výroby jsou nejužívanější kategorie:</a:t>
            </a:r>
          </a:p>
          <a:p>
            <a:pPr lvl="1"/>
            <a:r>
              <a:rPr lang="cs-CZ" b="1" dirty="0" smtClean="0"/>
              <a:t>Celkové N</a:t>
            </a:r>
          </a:p>
          <a:p>
            <a:pPr lvl="1"/>
            <a:r>
              <a:rPr lang="cs-CZ" b="1" dirty="0" smtClean="0"/>
              <a:t>Průměrné N </a:t>
            </a:r>
            <a:r>
              <a:rPr lang="cs-CZ" dirty="0" smtClean="0"/>
              <a:t>– slouží k měření hospodárnosti (pokles průměrných N zvyšuje hospodárnost)</a:t>
            </a:r>
          </a:p>
          <a:p>
            <a:pPr lvl="1"/>
            <a:r>
              <a:rPr lang="cs-CZ" b="1" dirty="0" smtClean="0"/>
              <a:t>Přírůstkové N </a:t>
            </a:r>
            <a:r>
              <a:rPr lang="cs-CZ" dirty="0" smtClean="0"/>
              <a:t>– vyjadřují přírůstek celkových N vyvolaný změnou objemu výkonu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6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variabilních nákladů</a:t>
            </a:r>
            <a:endParaRPr lang="en-GB" dirty="0"/>
          </a:p>
        </p:txBody>
      </p:sp>
      <p:pic>
        <p:nvPicPr>
          <p:cNvPr id="4" name="image4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69869" y="2382043"/>
            <a:ext cx="6407381" cy="4209949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49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přímé a nepřímé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ekonomice posuzujeme „přímost a nepřímost“ podle toho, jakým způsobem jsou náklady přiřazovány k jednotlivým aktivitám a výkonům</a:t>
            </a:r>
          </a:p>
          <a:p>
            <a:r>
              <a:rPr lang="cs-CZ" b="1" dirty="0" smtClean="0"/>
              <a:t>Přímé N</a:t>
            </a:r>
            <a:r>
              <a:rPr lang="cs-CZ" dirty="0" smtClean="0"/>
              <a:t> – lze jednoznačně a spolehlivě vyčíslit současně s příslušným výkonem</a:t>
            </a:r>
          </a:p>
          <a:p>
            <a:r>
              <a:rPr lang="cs-CZ" b="1" dirty="0" smtClean="0"/>
              <a:t>Nepřímé N</a:t>
            </a:r>
            <a:r>
              <a:rPr lang="cs-CZ" dirty="0" smtClean="0"/>
              <a:t> – nelze přímo přiřadit určitému výkonu, ale přiřazují se pomocí nepřímých postupů, tj. matematickými výpočty</a:t>
            </a:r>
          </a:p>
          <a:p>
            <a:pPr lvl="1"/>
            <a:r>
              <a:rPr lang="cs-CZ" dirty="0" smtClean="0"/>
              <a:t>Jsou vynakládány neoddělitelně na více aktivit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5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nákladů </a:t>
            </a:r>
            <a:r>
              <a:rPr lang="cs-CZ" b="1" dirty="0" smtClean="0"/>
              <a:t>podle vztahu k výkonům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Princip účelovosti prostupuje celým procesem přeměny nákladů ve finální výkony. Tímto procesem se prolínají dvě základní linie:</a:t>
            </a:r>
          </a:p>
          <a:p>
            <a:pPr lvl="1"/>
            <a:r>
              <a:rPr lang="cs-CZ" altLang="cs-CZ" b="1" dirty="0" smtClean="0"/>
              <a:t>Linie výkonová </a:t>
            </a:r>
            <a:r>
              <a:rPr lang="cs-CZ" altLang="cs-CZ" dirty="0" smtClean="0"/>
              <a:t>– výkonově orientované účetnictví</a:t>
            </a:r>
          </a:p>
          <a:p>
            <a:pPr lvl="1"/>
            <a:r>
              <a:rPr lang="cs-CZ" altLang="cs-CZ" b="1" dirty="0" smtClean="0"/>
              <a:t>Linie útvarová </a:t>
            </a:r>
            <a:r>
              <a:rPr lang="cs-CZ" altLang="cs-CZ" dirty="0" smtClean="0"/>
              <a:t>– odpovědnostně orientované účetnictví</a:t>
            </a:r>
          </a:p>
          <a:p>
            <a:r>
              <a:rPr lang="cs-CZ" altLang="cs-CZ" dirty="0" smtClean="0"/>
              <a:t>Oba přístupy jsou z hlediska metodického a zpracovatelského v současných podmínkách natolik integrované, že je nelze izolovat; každý z nich však představuje do jisté míry obsahově oddělný okruh problémů.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1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Linie výkonová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i="1" dirty="0">
                <a:solidFill>
                  <a:srgbClr val="FF0000"/>
                </a:solidFill>
              </a:rPr>
              <a:t>orientovaná na vyjádření vztahu nákladu ke konkrétnímu výrobku, práci, službě, ale i dílčímu výkonu a aktivitě pomocných a obslužných činností</a:t>
            </a:r>
            <a:endParaRPr lang="cs-CZ" altLang="cs-CZ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i="1" dirty="0"/>
              <a:t>odpověď na otázky: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Jaké jsou náklady prováděných výkonů?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Jak řídit jejich hospodárnost?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Které z výkonů jsou při současných cenách nejvýhodnější, jak měřit jejich přínos apod.?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Kladen důraz na </a:t>
            </a:r>
            <a:r>
              <a:rPr lang="cs-CZ" altLang="cs-CZ" b="1" u="sng" dirty="0"/>
              <a:t>kalkulaci nákladů výkonů</a:t>
            </a:r>
            <a:r>
              <a:rPr lang="cs-CZ" altLang="cs-CZ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41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Linie útvarová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i="1" dirty="0">
                <a:solidFill>
                  <a:srgbClr val="FF0000"/>
                </a:solidFill>
              </a:rPr>
              <a:t>sledující primárně otázku: ve kterém vnitropodnikovém útvaru byl náklad vynaložen, popř. který útvar odpovídá za jeho vznik.</a:t>
            </a:r>
            <a:endParaRPr lang="cs-CZ" alt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dirty="0"/>
              <a:t> Jde o vyjádření diferencovaného přínosu konkrétních středisek k celopodnikovým výsledkům.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Nalezení vhodných motivačních účinných kritérií hodnocení a odměňování pracovníků.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Kladen důraz na </a:t>
            </a:r>
            <a:r>
              <a:rPr lang="cs-CZ" altLang="cs-CZ" b="1" u="sng" dirty="0"/>
              <a:t>rozčlenění nákladů podle odpovědnosti</a:t>
            </a:r>
            <a:r>
              <a:rPr lang="cs-CZ" altLang="cs-CZ" dirty="0"/>
              <a:t> za jejich vznik.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84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 zvratu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 smtClean="0"/>
              <a:t>Bod rentability = </a:t>
            </a:r>
            <a:r>
              <a:rPr lang="cs-CZ" altLang="cs-CZ" b="1" dirty="0" smtClean="0"/>
              <a:t>bod zvratu</a:t>
            </a:r>
            <a:r>
              <a:rPr lang="cs-CZ" altLang="cs-CZ" dirty="0" smtClean="0"/>
              <a:t> = jaký je minimální objem výroby (výkonu), nutný k tomu, aby se výnosy (tržby) rovnaly nákladům, tj. od kdy začínáme být ziskový.</a:t>
            </a:r>
          </a:p>
          <a:p>
            <a:r>
              <a:rPr lang="cs-CZ" dirty="0" smtClean="0"/>
              <a:t>Situace, kdy se výnosy vyrovnají nákladům - kdy začneme vydělávat, tj. když celkové příjmy začnou převyšovat celkové náklady (fixní + variabilní)</a:t>
            </a:r>
          </a:p>
          <a:p>
            <a:r>
              <a:rPr lang="cs-CZ" i="1" dirty="0" smtClean="0"/>
              <a:t>Tento bod bývá důležitým milníkem z pohledu dlouhodobějšího udržitelného fungování organizace. Pokud jej nedosáhne, buď začne dotovat provoz úvěry či půjčkami (vlastními či cizími) nebo dřív či později zanikne. Bod zvratu a jeho projekce ukazuje ekonomickou životaschopnost vašich projektů či fungování organizace. </a:t>
            </a:r>
            <a:endParaRPr lang="cs-CZ" dirty="0" smtClean="0"/>
          </a:p>
          <a:p>
            <a:endParaRPr lang="cs-CZ" altLang="cs-CZ" dirty="0" smtClean="0"/>
          </a:p>
          <a:p>
            <a:endParaRPr lang="en-GB" dirty="0"/>
          </a:p>
        </p:txBody>
      </p:sp>
      <p:pic>
        <p:nvPicPr>
          <p:cNvPr id="8" name="image6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0" y="1421476"/>
            <a:ext cx="4495800" cy="453815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459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 zvratu je východiskem pro celou řadu rozhodování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stanovení objemu výroby </a:t>
            </a:r>
            <a:r>
              <a:rPr lang="cs-CZ" dirty="0" smtClean="0"/>
              <a:t>zajištujícího potřebnou výši zisku (a to i nulového)</a:t>
            </a:r>
          </a:p>
          <a:p>
            <a:r>
              <a:rPr lang="cs-CZ" dirty="0" smtClean="0"/>
              <a:t>stanoveni </a:t>
            </a:r>
            <a:r>
              <a:rPr lang="cs-CZ" b="1" dirty="0" smtClean="0"/>
              <a:t>limitu fixních nákladů </a:t>
            </a:r>
            <a:r>
              <a:rPr lang="cs-CZ" dirty="0" smtClean="0"/>
              <a:t>tj. jaké výše mohou dosáhnout fixní náklady, aby podnik nebyl ještě ztrátový, popřípadě aby zisk neklesl pod požadovanou hranici.</a:t>
            </a:r>
          </a:p>
          <a:p>
            <a:r>
              <a:rPr lang="cs-CZ" dirty="0" smtClean="0"/>
              <a:t>stanovení </a:t>
            </a:r>
            <a:r>
              <a:rPr lang="cs-CZ" b="1" dirty="0" smtClean="0"/>
              <a:t>limitu variabilních nákladů </a:t>
            </a:r>
            <a:r>
              <a:rPr lang="cs-CZ" dirty="0" smtClean="0"/>
              <a:t>tj. jaké výše mohou dosáhnout variabilní náklady, aby podnik nebyl ještě ztrátový, popřípadě aby zisk neklesl pod požadovanou hranici,</a:t>
            </a:r>
          </a:p>
          <a:p>
            <a:r>
              <a:rPr lang="cs-CZ" dirty="0" smtClean="0"/>
              <a:t>stanovení </a:t>
            </a:r>
            <a:r>
              <a:rPr lang="cs-CZ" b="1" dirty="0" smtClean="0"/>
              <a:t>minimální výše ceny</a:t>
            </a:r>
            <a:r>
              <a:rPr lang="cs-CZ" dirty="0" smtClean="0"/>
              <a:t>, tj. jaká je nejnižší úroveň ceny, aby podnik nebyl ještě ztrátový, popřípadě aby zisk neklesl pod požadovanou hranici,</a:t>
            </a:r>
          </a:p>
          <a:p>
            <a:r>
              <a:rPr lang="cs-CZ" b="1" dirty="0" smtClean="0"/>
              <a:t>výběr technologické varianty </a:t>
            </a:r>
            <a:r>
              <a:rPr lang="cs-CZ" dirty="0" smtClean="0"/>
              <a:t>z hlediska celkových dosahovaných nákladů příslušných variant</a:t>
            </a:r>
          </a:p>
          <a:p>
            <a:r>
              <a:rPr lang="cs-CZ" b="1" dirty="0" smtClean="0"/>
              <a:t>stanovení stupně provozní páky </a:t>
            </a:r>
            <a:r>
              <a:rPr lang="cs-CZ" dirty="0" smtClean="0"/>
              <a:t>(citlivosti zisku na změny objemu produkce).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2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Relevantnost nákladů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Náklad (</a:t>
            </a:r>
            <a:r>
              <a:rPr lang="cs-CZ" dirty="0" err="1" smtClean="0"/>
              <a:t>costs</a:t>
            </a:r>
            <a:r>
              <a:rPr lang="cs-CZ" dirty="0" smtClean="0"/>
              <a:t>): </a:t>
            </a:r>
            <a:r>
              <a:rPr lang="cs-CZ" i="1" dirty="0" smtClean="0"/>
              <a:t>peněžní vyjádření účelového vydání hospodářských prostředků a práce</a:t>
            </a:r>
          </a:p>
          <a:p>
            <a:pPr marL="0" indent="0">
              <a:buNone/>
            </a:pPr>
            <a:r>
              <a:rPr lang="cs-CZ" dirty="0" smtClean="0"/>
              <a:t>Náklady </a:t>
            </a:r>
            <a:r>
              <a:rPr lang="cs-CZ" dirty="0" smtClean="0"/>
              <a:t>představují v peněžní formě uskutečněné měření vynaložení ekonomických zdrojů v určité aktivitě </a:t>
            </a:r>
            <a:r>
              <a:rPr lang="cs-CZ" dirty="0" smtClean="0"/>
              <a:t>uskutečněné </a:t>
            </a:r>
            <a:r>
              <a:rPr lang="cs-CZ" b="1" dirty="0" smtClean="0"/>
              <a:t>účelně</a:t>
            </a:r>
            <a:r>
              <a:rPr lang="cs-CZ" dirty="0" smtClean="0"/>
              <a:t> a </a:t>
            </a:r>
            <a:r>
              <a:rPr lang="cs-CZ" b="1" dirty="0" smtClean="0"/>
              <a:t>účelově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Účelnost</a:t>
            </a:r>
            <a:r>
              <a:rPr lang="cs-CZ" dirty="0" smtClean="0"/>
              <a:t> – vynakládání nákladů a vytvoření výkonů je cílevědomě řízeno a musí být uskutečňováno racionálně a hospodárně </a:t>
            </a:r>
          </a:p>
          <a:p>
            <a:pPr marL="0" indent="0">
              <a:buNone/>
            </a:pPr>
            <a:r>
              <a:rPr lang="cs-CZ" b="1" dirty="0" smtClean="0"/>
              <a:t>Účelovost</a:t>
            </a:r>
            <a:r>
              <a:rPr lang="cs-CZ" dirty="0" smtClean="0"/>
              <a:t> – náklady jsou spojeny s určitým výkonem (příčinný vztah)</a:t>
            </a:r>
            <a:endParaRPr lang="cs-CZ" dirty="0" smtClean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Tři </a:t>
            </a:r>
            <a:r>
              <a:rPr lang="cs-CZ" altLang="cs-CZ" dirty="0"/>
              <a:t>momenty:</a:t>
            </a:r>
          </a:p>
          <a:p>
            <a:pPr lvl="1"/>
            <a:r>
              <a:rPr lang="cs-CZ" altLang="cs-CZ" dirty="0"/>
              <a:t>Vynaložení ekonomických zdrojů</a:t>
            </a:r>
          </a:p>
          <a:p>
            <a:pPr lvl="1"/>
            <a:r>
              <a:rPr lang="cs-CZ" altLang="cs-CZ" dirty="0"/>
              <a:t>Jednoznačné vymezení účelu</a:t>
            </a:r>
          </a:p>
          <a:p>
            <a:pPr lvl="1"/>
            <a:r>
              <a:rPr lang="cs-CZ" altLang="cs-CZ" dirty="0"/>
              <a:t>Odpovídající peněžní kvantifikace</a:t>
            </a:r>
          </a:p>
          <a:p>
            <a:pPr marL="457200" lvl="1" indent="0">
              <a:buNone/>
            </a:pPr>
            <a:endParaRPr lang="cs-CZ" altLang="cs-CZ" dirty="0"/>
          </a:p>
          <a:p>
            <a:pPr marL="457200" lvl="1" indent="0">
              <a:buNone/>
            </a:pPr>
            <a:r>
              <a:rPr lang="cs-CZ" altLang="cs-CZ" i="1" dirty="0"/>
              <a:t>Jak se v organizaci náklady chovají?</a:t>
            </a:r>
          </a:p>
          <a:p>
            <a:pPr marL="457200" lvl="1" indent="0">
              <a:buNone/>
            </a:pPr>
            <a:r>
              <a:rPr lang="cs-CZ" altLang="cs-CZ" i="1" dirty="0"/>
              <a:t>Jaké jsou zákonitosti vývoje nákladů?</a:t>
            </a:r>
          </a:p>
          <a:p>
            <a:pPr marL="457200" lvl="1" indent="0">
              <a:buNone/>
            </a:pPr>
            <a:r>
              <a:rPr lang="cs-CZ" altLang="cs-CZ" i="1" dirty="0"/>
              <a:t>Jak náklady vyhodnocovat?</a:t>
            </a:r>
          </a:p>
          <a:p>
            <a:pPr marL="457200" lvl="1" indent="0">
              <a:buNone/>
            </a:pPr>
            <a:r>
              <a:rPr lang="cs-CZ" altLang="cs-CZ" i="1" dirty="0"/>
              <a:t>Jak o nákladech rozhodovat?</a:t>
            </a:r>
          </a:p>
          <a:p>
            <a:pPr marL="457200" lvl="1" indent="0">
              <a:buNone/>
            </a:pPr>
            <a:r>
              <a:rPr lang="cs-CZ" altLang="cs-CZ" i="1" dirty="0"/>
              <a:t>Jak náklady řídit?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3531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(</a:t>
            </a:r>
            <a:r>
              <a:rPr lang="cs-CZ" altLang="cs-CZ" dirty="0" err="1" smtClean="0"/>
              <a:t>costs</a:t>
            </a:r>
            <a:r>
              <a:rPr lang="cs-CZ" altLang="cs-CZ" dirty="0" smtClean="0"/>
              <a:t>) představují v peněžní formě uskutečněné měření vynaložení ekonomických zdrojů v určité aktivitě, uskutečněné účelně a účelově. </a:t>
            </a:r>
            <a:endParaRPr lang="cs-CZ" altLang="cs-CZ" dirty="0" smtClean="0"/>
          </a:p>
          <a:p>
            <a:r>
              <a:rPr lang="cs-CZ" altLang="cs-CZ" dirty="0" smtClean="0"/>
              <a:t>Tři </a:t>
            </a:r>
            <a:r>
              <a:rPr lang="cs-CZ" altLang="cs-CZ" dirty="0" smtClean="0"/>
              <a:t>momenty:</a:t>
            </a:r>
          </a:p>
          <a:p>
            <a:pPr lvl="1"/>
            <a:r>
              <a:rPr lang="cs-CZ" altLang="cs-CZ" dirty="0" smtClean="0"/>
              <a:t>Vynaložení ekonomických zdrojů</a:t>
            </a:r>
          </a:p>
          <a:p>
            <a:pPr lvl="1"/>
            <a:r>
              <a:rPr lang="cs-CZ" altLang="cs-CZ" dirty="0" smtClean="0"/>
              <a:t>Jednoznačné vymezení účelu</a:t>
            </a:r>
          </a:p>
          <a:p>
            <a:pPr lvl="1"/>
            <a:r>
              <a:rPr lang="cs-CZ" altLang="cs-CZ" dirty="0" smtClean="0"/>
              <a:t>Odpovídající peněžní kvantifikace</a:t>
            </a:r>
          </a:p>
          <a:p>
            <a:pPr marL="457200" lvl="1" indent="0">
              <a:buNone/>
            </a:pPr>
            <a:endParaRPr lang="cs-CZ" altLang="cs-CZ" dirty="0"/>
          </a:p>
          <a:p>
            <a:pPr marL="457200" lvl="1" indent="0">
              <a:buNone/>
            </a:pPr>
            <a:r>
              <a:rPr lang="cs-CZ" altLang="cs-CZ" i="1" dirty="0" smtClean="0"/>
              <a:t>Jak se v organizaci náklady chovají?</a:t>
            </a:r>
          </a:p>
          <a:p>
            <a:pPr marL="457200" lvl="1" indent="0">
              <a:buNone/>
            </a:pPr>
            <a:r>
              <a:rPr lang="cs-CZ" altLang="cs-CZ" i="1" dirty="0" smtClean="0"/>
              <a:t>Jaké jsou zákonitosti vývoje nákladů?</a:t>
            </a:r>
          </a:p>
          <a:p>
            <a:pPr marL="457200" lvl="1" indent="0">
              <a:buNone/>
            </a:pPr>
            <a:r>
              <a:rPr lang="cs-CZ" altLang="cs-CZ" i="1" dirty="0" smtClean="0"/>
              <a:t>Jak náklady vyhodnocovat?</a:t>
            </a:r>
          </a:p>
          <a:p>
            <a:pPr marL="457200" lvl="1" indent="0">
              <a:buNone/>
            </a:pPr>
            <a:r>
              <a:rPr lang="cs-CZ" altLang="cs-CZ" i="1" dirty="0" smtClean="0"/>
              <a:t>Jak o nákladech rozhodovat?</a:t>
            </a:r>
          </a:p>
          <a:p>
            <a:pPr marL="457200" lvl="1" indent="0">
              <a:buNone/>
            </a:pPr>
            <a:r>
              <a:rPr lang="cs-CZ" altLang="cs-CZ" i="1" dirty="0" smtClean="0"/>
              <a:t>Jak náklady řídit?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prospěch - výnos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(benefit) představuje na peníze převoditelný užitečný výstup dané aktivity</a:t>
            </a:r>
          </a:p>
          <a:p>
            <a:r>
              <a:rPr lang="cs-CZ" altLang="cs-CZ" dirty="0" smtClean="0"/>
              <a:t>Přispívá k zachování kapitálu a jeho zhodnocení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Neexistuje aktivita bez nákladů.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7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Rozlišení </a:t>
            </a:r>
            <a:r>
              <a:rPr lang="cs-CZ" dirty="0" smtClean="0"/>
              <a:t>nákladů </a:t>
            </a:r>
            <a:r>
              <a:rPr lang="cs-CZ" dirty="0" smtClean="0"/>
              <a:t>pro 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altLang="cs-CZ" sz="3300" b="1" dirty="0">
                <a:solidFill>
                  <a:srgbClr val="FF0000"/>
                </a:solidFill>
              </a:rPr>
              <a:t>Finanční pojetí </a:t>
            </a:r>
            <a:r>
              <a:rPr lang="cs-CZ" altLang="cs-CZ" sz="3300" dirty="0">
                <a:solidFill>
                  <a:srgbClr val="FF0000"/>
                </a:solidFill>
              </a:rPr>
              <a:t> </a:t>
            </a:r>
            <a:endParaRPr lang="cs-CZ" altLang="cs-CZ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altLang="cs-CZ" sz="3300" dirty="0" smtClean="0"/>
              <a:t>Vychází </a:t>
            </a:r>
            <a:r>
              <a:rPr lang="cs-CZ" altLang="cs-CZ" sz="3300" dirty="0"/>
              <a:t>z finančního </a:t>
            </a:r>
            <a:r>
              <a:rPr lang="cs-CZ" altLang="cs-CZ" sz="3300" dirty="0" smtClean="0"/>
              <a:t>účetnictví. </a:t>
            </a:r>
            <a:r>
              <a:rPr lang="cs-CZ" sz="3300" dirty="0" smtClean="0"/>
              <a:t>Náklady se vymezují jako primární </a:t>
            </a:r>
            <a:r>
              <a:rPr lang="cs-CZ" sz="3300" b="1" dirty="0" smtClean="0"/>
              <a:t>vynaložení peněz na uskutečnění určitých aktivit</a:t>
            </a:r>
            <a:r>
              <a:rPr lang="cs-CZ" sz="3300" dirty="0" smtClean="0"/>
              <a:t>.</a:t>
            </a:r>
          </a:p>
          <a:p>
            <a:pPr marL="0" indent="0">
              <a:buNone/>
            </a:pPr>
            <a:r>
              <a:rPr lang="cs-CZ" sz="3300" dirty="0" smtClean="0"/>
              <a:t>Za náklady jsou považovány pouze ty využívané nebo spotřebované ekonomické zdroje, které jsou podloženy reálným výdejem peněz.</a:t>
            </a:r>
          </a:p>
          <a:p>
            <a:pPr marL="0" indent="0">
              <a:buNone/>
            </a:pPr>
            <a:endParaRPr lang="cs-CZ" altLang="cs-CZ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altLang="cs-CZ" sz="3300" b="1" dirty="0" smtClean="0">
                <a:solidFill>
                  <a:srgbClr val="FF0000"/>
                </a:solidFill>
              </a:rPr>
              <a:t>Hodnotové pojetí</a:t>
            </a:r>
          </a:p>
          <a:p>
            <a:pPr marL="0" indent="0">
              <a:buNone/>
            </a:pPr>
            <a:r>
              <a:rPr lang="cs-CZ" altLang="cs-CZ" sz="3300" dirty="0" smtClean="0"/>
              <a:t>Zdůrazňuje v </a:t>
            </a:r>
            <a:r>
              <a:rPr lang="cs-CZ" altLang="cs-CZ" sz="3300" b="1" dirty="0" smtClean="0"/>
              <a:t>peněžní formě vyjádřenou spotřebu reálných ekonomických zdrojů </a:t>
            </a:r>
            <a:r>
              <a:rPr lang="cs-CZ" altLang="cs-CZ" sz="3300" dirty="0" smtClean="0"/>
              <a:t>jako výrobních faktorů a zachování věcného kapitálů. Vychází z běžného řízení a kontroly aktuálně uskutečňovaných aktivit. (např. bezplatná práce podnikatele)</a:t>
            </a:r>
          </a:p>
          <a:p>
            <a:pPr marL="0" indent="0">
              <a:buNone/>
            </a:pPr>
            <a:endParaRPr lang="cs-CZ" altLang="cs-CZ" sz="3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altLang="cs-CZ" sz="3300" b="1" dirty="0" smtClean="0">
                <a:solidFill>
                  <a:srgbClr val="FF0000"/>
                </a:solidFill>
              </a:rPr>
              <a:t>Ekonomické pojetí – oportunitní</a:t>
            </a:r>
          </a:p>
          <a:p>
            <a:pPr marL="0" indent="0">
              <a:buNone/>
            </a:pPr>
            <a:r>
              <a:rPr lang="cs-CZ" altLang="cs-CZ" sz="3300" dirty="0" smtClean="0"/>
              <a:t>Řeší se otázky </a:t>
            </a:r>
            <a:r>
              <a:rPr lang="cs-CZ" altLang="cs-CZ" sz="3300" b="1" dirty="0" smtClean="0"/>
              <a:t>optimální alokace zdrojů </a:t>
            </a:r>
            <a:r>
              <a:rPr lang="cs-CZ" altLang="cs-CZ" sz="3300" dirty="0" smtClean="0"/>
              <a:t>nebo účelného využití již alokovaných zdrojů, </a:t>
            </a:r>
            <a:r>
              <a:rPr lang="cs-CZ" sz="3300" dirty="0" smtClean="0"/>
              <a:t>a to podle kritéria maximálního ekonomického užitku. Náklady ekonomických zdrojů se </a:t>
            </a:r>
            <a:r>
              <a:rPr lang="cs-CZ" sz="3300" b="1" dirty="0" smtClean="0"/>
              <a:t>nevymezují výší prostředků, které byly vynaloženy na jejich pořízení, ale možnou užitečností při jejich využití.</a:t>
            </a:r>
            <a:r>
              <a:rPr lang="cs-CZ" altLang="cs-CZ" sz="3300" b="1" dirty="0" smtClean="0"/>
              <a:t> </a:t>
            </a:r>
          </a:p>
          <a:p>
            <a:pPr marL="0" indent="0">
              <a:buNone/>
            </a:pPr>
            <a:r>
              <a:rPr lang="cs-CZ" altLang="cs-CZ" sz="3300" b="1" dirty="0" smtClean="0"/>
              <a:t>Oportunitní náklady </a:t>
            </a:r>
          </a:p>
          <a:p>
            <a:pPr>
              <a:buFontTx/>
              <a:buChar char="-"/>
            </a:pPr>
            <a:r>
              <a:rPr lang="cs-CZ" altLang="cs-CZ" sz="3300" dirty="0" smtClean="0"/>
              <a:t>představují efekt z neuskutečněných alternativ v důsledku spotřeby omezených zdrojů na vybranou variantu</a:t>
            </a:r>
          </a:p>
          <a:p>
            <a:pPr>
              <a:buFontTx/>
              <a:buChar char="-"/>
            </a:pPr>
            <a:r>
              <a:rPr lang="cs-CZ" sz="3400" dirty="0" smtClean="0"/>
              <a:t>nepředstavují reálně vynaložené náklady, které byly vynaloženy na vytvoření určitého produktu, ale fiktivní ocenění omezených ekonomických zdrojů</a:t>
            </a:r>
          </a:p>
          <a:p>
            <a:pPr>
              <a:buFontTx/>
              <a:buChar char="-"/>
            </a:pPr>
            <a:r>
              <a:rPr lang="cs-CZ" sz="3400" dirty="0"/>
              <a:t>p</a:t>
            </a:r>
            <a:r>
              <a:rPr lang="cs-CZ" sz="3400" dirty="0" smtClean="0"/>
              <a:t>ředstavují maximální ušlý efekt, který vznikl použitím omezených zdrojů na určitou alternativu.</a:t>
            </a:r>
            <a:endParaRPr lang="cs-CZ" altLang="cs-CZ" sz="3400" dirty="0" smtClean="0"/>
          </a:p>
          <a:p>
            <a:pPr marL="0" indent="0">
              <a:buNone/>
            </a:pP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racionality vynakládání prostředků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aktivity podniku je zhodnocení obětovaných složek majetku (zisk). Racionalitu vynaložení nákladů lze hodnotit prostřednictvím specifických kritérií.</a:t>
            </a:r>
          </a:p>
          <a:p>
            <a:pPr lvl="1"/>
            <a:r>
              <a:rPr lang="cs-CZ" dirty="0" smtClean="0"/>
              <a:t>Hospodárnost (</a:t>
            </a:r>
            <a:r>
              <a:rPr lang="cs-CZ" dirty="0" err="1" smtClean="0"/>
              <a:t>economy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Efektivnost (</a:t>
            </a:r>
            <a:r>
              <a:rPr lang="cs-CZ" dirty="0" err="1" smtClean="0"/>
              <a:t>efficiency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Efektivita (</a:t>
            </a:r>
            <a:r>
              <a:rPr lang="cs-CZ" dirty="0" err="1" smtClean="0"/>
              <a:t>effectiveness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racionality vynaložení 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FF0000"/>
                </a:solidFill>
              </a:rPr>
              <a:t>Hospodárnost</a:t>
            </a:r>
            <a:r>
              <a:rPr lang="cs-CZ" altLang="cs-CZ" dirty="0" smtClean="0"/>
              <a:t> = odráží racionalitu vynakládání a využívání ekonomických zdrojů v dané transformaci. Měříme výší a vývojem průměrných nákladů na kalkulační jednici. Ve dvou formách:</a:t>
            </a:r>
          </a:p>
          <a:p>
            <a:pPr lvl="1"/>
            <a:r>
              <a:rPr lang="cs-CZ" altLang="cs-CZ" dirty="0" smtClean="0"/>
              <a:t>Úspora = minimalizace nákladů na zajištění rozsahu výkonů</a:t>
            </a:r>
          </a:p>
          <a:p>
            <a:pPr lvl="1"/>
            <a:r>
              <a:rPr lang="cs-CZ" altLang="cs-CZ" dirty="0" smtClean="0"/>
              <a:t>Výtěžnost = úsilí o maximalizace objemu výkonů z daného rozsahu vynaložených ekonomických </a:t>
            </a:r>
            <a:r>
              <a:rPr lang="cs-CZ" altLang="cs-CZ" dirty="0" smtClean="0"/>
              <a:t>zdrojů</a:t>
            </a:r>
          </a:p>
          <a:p>
            <a:pPr marL="457200" lvl="1" indent="0">
              <a:buNone/>
            </a:pPr>
            <a:endParaRPr lang="cs-CZ" altLang="cs-CZ" dirty="0"/>
          </a:p>
          <a:p>
            <a:pPr marL="457200" lvl="1" indent="0">
              <a:buNone/>
            </a:pPr>
            <a:r>
              <a:rPr lang="cs-CZ" dirty="0" smtClean="0"/>
              <a:t>Měřítkem hospodárnosti je vývoj nákladů na jednotku výkonu (průměrné náklady).</a:t>
            </a:r>
            <a:endParaRPr lang="cs-CZ" alt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9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racionality vynaložení 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altLang="cs-CZ" dirty="0" smtClean="0">
                <a:solidFill>
                  <a:srgbClr val="FF0000"/>
                </a:solidFill>
              </a:rPr>
              <a:t>Efektivnost</a:t>
            </a:r>
            <a:r>
              <a:rPr lang="cs-CZ" altLang="cs-CZ" dirty="0" smtClean="0"/>
              <a:t> = </a:t>
            </a:r>
            <a:r>
              <a:rPr lang="cs-CZ" dirty="0"/>
              <a:t>hodnotí vynaložené náklady s ohledem na míru ekonomického zhodnocení (vztah mezi získaným prospěchem a rozsahem vynaložených nákladů</a:t>
            </a:r>
            <a:r>
              <a:rPr lang="cs-CZ" dirty="0" smtClean="0"/>
              <a:t>).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Ekonomická účinnost se může zvyšovat i při zhoršující se hospodárnosti (růst průměrných nákladů je vykompenzován růstem jednotkových cen). </a:t>
            </a:r>
          </a:p>
          <a:p>
            <a:endParaRPr lang="cs-CZ" alt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97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racionality vynaložení 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>
                <a:solidFill>
                  <a:srgbClr val="FF0000"/>
                </a:solidFill>
              </a:rPr>
              <a:t>Efektivita </a:t>
            </a:r>
            <a:r>
              <a:rPr lang="cs-CZ" altLang="cs-CZ" dirty="0" smtClean="0"/>
              <a:t>= </a:t>
            </a:r>
            <a:r>
              <a:rPr lang="cs-CZ" dirty="0"/>
              <a:t>vyjadřuje míru dosažení stanovených cílů a úkolů. Lze ji měřit formou rozdílu proti předem stanoveným hodnotám.</a:t>
            </a:r>
            <a:endParaRPr lang="cs-CZ" alt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1132</Words>
  <Application>Microsoft Office PowerPoint</Application>
  <PresentationFormat>Širokoúhlá obrazovka</PresentationFormat>
  <Paragraphs>116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Náklady</vt:lpstr>
      <vt:lpstr>Relevantnost nákladů</vt:lpstr>
      <vt:lpstr>Náklady</vt:lpstr>
      <vt:lpstr>Ekonomický prospěch - výnos</vt:lpstr>
      <vt:lpstr>Rozlišení nákladů pro MU</vt:lpstr>
      <vt:lpstr>Kritéria racionality vynakládání prostředků</vt:lpstr>
      <vt:lpstr>Kritéria racionality vynaložení N</vt:lpstr>
      <vt:lpstr>Kritéria racionality vynaložení N</vt:lpstr>
      <vt:lpstr>Kritéria racionality vynaložení N</vt:lpstr>
      <vt:lpstr>Členění nákladů</vt:lpstr>
      <vt:lpstr>Náklady ve vztahu ke změnám objemu výrovy</vt:lpstr>
      <vt:lpstr>Vývoj variabilních nákladů</vt:lpstr>
      <vt:lpstr>Náklady přímé a nepřímé</vt:lpstr>
      <vt:lpstr>Členění nákladů podle vztahu k výkonům</vt:lpstr>
      <vt:lpstr>Linie výkonová</vt:lpstr>
      <vt:lpstr>Linie útvarová</vt:lpstr>
      <vt:lpstr>Bod zvratu</vt:lpstr>
      <vt:lpstr>Bod zvratu je východiskem pro celou řadu rozhodování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Náklady</dc:title>
  <dc:creator>Hladká Marie</dc:creator>
  <cp:lastModifiedBy>Hladká Marie</cp:lastModifiedBy>
  <cp:revision>11</cp:revision>
  <dcterms:created xsi:type="dcterms:W3CDTF">2019-09-16T11:51:14Z</dcterms:created>
  <dcterms:modified xsi:type="dcterms:W3CDTF">2019-09-17T09:32:29Z</dcterms:modified>
</cp:coreProperties>
</file>