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57" r:id="rId5"/>
    <p:sldId id="258" r:id="rId6"/>
    <p:sldId id="266" r:id="rId7"/>
    <p:sldId id="278" r:id="rId8"/>
    <p:sldId id="259" r:id="rId9"/>
    <p:sldId id="279" r:id="rId10"/>
    <p:sldId id="280" r:id="rId11"/>
    <p:sldId id="285" r:id="rId12"/>
    <p:sldId id="268" r:id="rId13"/>
    <p:sldId id="269" r:id="rId14"/>
    <p:sldId id="286" r:id="rId15"/>
    <p:sldId id="275" r:id="rId16"/>
    <p:sldId id="267" r:id="rId17"/>
    <p:sldId id="281" r:id="rId18"/>
    <p:sldId id="270" r:id="rId19"/>
    <p:sldId id="271" r:id="rId20"/>
    <p:sldId id="272" r:id="rId21"/>
    <p:sldId id="283" r:id="rId22"/>
    <p:sldId id="273" r:id="rId23"/>
    <p:sldId id="284" r:id="rId24"/>
    <p:sldId id="274" r:id="rId25"/>
    <p:sldId id="27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35C1E-B9B7-4A21-9964-55E0DF7B28B2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8983-5E3E-4140-93D2-34EA01254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8983-5E3E-4140-93D2-34EA0125473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4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7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3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7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9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9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3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8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3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4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668C-0E9F-4528-90E5-191DE63DCF9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Rozpočtování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 přednáška</a:t>
            </a:r>
          </a:p>
          <a:p>
            <a:r>
              <a:rPr lang="cs-CZ" dirty="0" smtClean="0"/>
              <a:t>25. 9. 2019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0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</a:t>
            </a:r>
            <a:r>
              <a:rPr lang="cs-CZ" dirty="0" smtClean="0">
                <a:solidFill>
                  <a:srgbClr val="FF0000"/>
                </a:solidFill>
              </a:rPr>
              <a:t>klouzavý vs. pevný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Klouzavé rozpočty – vychází ze zásad:</a:t>
            </a:r>
          </a:p>
          <a:p>
            <a:pPr lvl="1"/>
            <a:r>
              <a:rPr lang="cs-CZ" altLang="cs-CZ" dirty="0" smtClean="0"/>
              <a:t>Sestavují se na celé období a na kratší  úseky v tomto období</a:t>
            </a:r>
          </a:p>
          <a:p>
            <a:pPr lvl="1"/>
            <a:r>
              <a:rPr lang="cs-CZ" altLang="cs-CZ" dirty="0" smtClean="0"/>
              <a:t>Rozpočet se stále aktualizuje a zpřesňuje</a:t>
            </a:r>
          </a:p>
          <a:p>
            <a:pPr marL="457200" lvl="1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Za pevně vymezené období – např. na roční období</a:t>
            </a:r>
          </a:p>
          <a:p>
            <a:pPr lvl="1"/>
            <a:r>
              <a:rPr lang="cs-CZ" altLang="cs-CZ" dirty="0" smtClean="0"/>
              <a:t>Sestaven na celé období, nebere v úvahu změny, které mohou nastat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3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směrnice</a:t>
            </a:r>
            <a:r>
              <a:rPr lang="cs-CZ" dirty="0" smtClean="0"/>
              <a:t> pro sestavování rozpočtu </a:t>
            </a:r>
          </a:p>
          <a:p>
            <a:pPr marL="0" indent="0">
              <a:buNone/>
            </a:pPr>
            <a:r>
              <a:rPr lang="cs-CZ" dirty="0" smtClean="0"/>
              <a:t>Obsahem směrnic jsou </a:t>
            </a:r>
            <a:r>
              <a:rPr lang="cs-CZ" b="1" dirty="0" smtClean="0"/>
              <a:t>postupy a metody</a:t>
            </a:r>
            <a:r>
              <a:rPr lang="cs-CZ" dirty="0" smtClean="0"/>
              <a:t> sestavování rozpočtu, </a:t>
            </a:r>
            <a:r>
              <a:rPr lang="cs-CZ" b="1" dirty="0" smtClean="0"/>
              <a:t>informační zdroje </a:t>
            </a:r>
            <a:r>
              <a:rPr lang="cs-CZ" dirty="0" smtClean="0"/>
              <a:t>potřebné k sestavení rozpočtu, </a:t>
            </a:r>
            <a:r>
              <a:rPr lang="cs-CZ" b="1" dirty="0" smtClean="0"/>
              <a:t>časový harmonogram </a:t>
            </a:r>
            <a:r>
              <a:rPr lang="cs-CZ" dirty="0" smtClean="0"/>
              <a:t>a termíny odevzdání návrhů rozpočtu ke schválení, </a:t>
            </a:r>
            <a:r>
              <a:rPr lang="cs-CZ" b="1" dirty="0" smtClean="0"/>
              <a:t>zodpovědné osoby </a:t>
            </a:r>
            <a:r>
              <a:rPr lang="cs-CZ" dirty="0" smtClean="0"/>
              <a:t>za jednotlivé etapy sestavování rozpočtu a za jednotlivá data.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 důležité určit </a:t>
            </a:r>
            <a:r>
              <a:rPr lang="cs-CZ" dirty="0" smtClean="0">
                <a:solidFill>
                  <a:srgbClr val="FF0000"/>
                </a:solidFill>
              </a:rPr>
              <a:t>tým řídících pracovníků</a:t>
            </a:r>
            <a:r>
              <a:rPr lang="cs-CZ" dirty="0" smtClean="0"/>
              <a:t>, kteří se budou podílet na tvorbě rozpočtů. </a:t>
            </a:r>
          </a:p>
          <a:p>
            <a:pPr marL="0" indent="0">
              <a:buNone/>
            </a:pPr>
            <a:r>
              <a:rPr lang="cs-CZ" dirty="0" smtClean="0"/>
              <a:t>V týmu musí být zastoupeny všechny hlavní útvary podniku (</a:t>
            </a:r>
            <a:r>
              <a:rPr lang="cs-CZ" b="1" dirty="0" smtClean="0"/>
              <a:t>ekonomické oddělení, vedoucí výkonných středisek </a:t>
            </a:r>
            <a:r>
              <a:rPr lang="cs-CZ" dirty="0" smtClean="0"/>
              <a:t>atd.). Takto sestavený tým zajistí potřebnou koordinaci různých útvarů organizace při sestavování střediskových rozpočtů a zároveň by měl zajistit i požadavek na reálnost nastavených cílů jednotlivých útvarů.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03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/>
          <a:lstStyle/>
          <a:p>
            <a:r>
              <a:rPr lang="cs-CZ" dirty="0" smtClean="0"/>
              <a:t>Metody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2490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cap="none" dirty="0" smtClean="0"/>
              <a:t>Mnoho způsobů</a:t>
            </a:r>
            <a:r>
              <a:rPr lang="cs-CZ" cap="none" dirty="0" smtClean="0"/>
              <a:t>, jak sestavit rozpočet X žádný ověřený způsob, kterým lze dosáhnout co největší pravděpodobnosti naplnění rozpočtu.</a:t>
            </a:r>
          </a:p>
          <a:p>
            <a:pPr marL="0" indent="0">
              <a:buNone/>
            </a:pPr>
            <a:r>
              <a:rPr lang="cs-CZ" cap="none" dirty="0" smtClean="0"/>
              <a:t>Musí být sestavován </a:t>
            </a:r>
            <a:r>
              <a:rPr lang="cs-CZ" b="1" cap="none" dirty="0" smtClean="0"/>
              <a:t>pečlivě,</a:t>
            </a:r>
            <a:r>
              <a:rPr lang="cs-CZ" cap="none" dirty="0" smtClean="0"/>
              <a:t> s co nejvíce informacemi, zkušenostmi…</a:t>
            </a:r>
          </a:p>
          <a:p>
            <a:pPr marL="0" indent="0">
              <a:buNone/>
            </a:pPr>
            <a:endParaRPr lang="cs-CZ" cap="none" dirty="0" smtClean="0"/>
          </a:p>
          <a:p>
            <a:r>
              <a:rPr lang="cs-CZ" b="1" dirty="0" smtClean="0"/>
              <a:t>Z</a:t>
            </a:r>
            <a:r>
              <a:rPr lang="cs-CZ" b="1" cap="none" dirty="0" smtClean="0"/>
              <a:t>e skutečnosti minulého roku </a:t>
            </a:r>
            <a:r>
              <a:rPr lang="cs-CZ" b="1" cap="none" dirty="0" smtClean="0">
                <a:solidFill>
                  <a:srgbClr val="FF0000"/>
                </a:solidFill>
              </a:rPr>
              <a:t>– přírůstkový rozpočet</a:t>
            </a:r>
          </a:p>
          <a:p>
            <a:pPr lvl="1"/>
            <a:r>
              <a:rPr lang="cs-CZ" cap="none" dirty="0" smtClean="0"/>
              <a:t>Navyšujeme nebo snižujeme příjmy a výdaje v závislosti na změně plánovaných činností</a:t>
            </a:r>
          </a:p>
          <a:p>
            <a:pPr lvl="1"/>
            <a:r>
              <a:rPr lang="cs-CZ" cap="none" dirty="0" smtClean="0"/>
              <a:t>Výhoda: Jednoduchý k sestavení, není náročný na informace, NO musí vykonávat podobné činnosti, nedochází k významným změnám</a:t>
            </a:r>
          </a:p>
          <a:p>
            <a:pPr lvl="1"/>
            <a:r>
              <a:rPr lang="cs-CZ" cap="none" dirty="0" smtClean="0"/>
              <a:t>Nevýhody: v době sestavování není uzavřené předešlé období, přepočty a odhady nemusí být přesné, mohou být převedeny i chyby z minulého období..</a:t>
            </a:r>
          </a:p>
          <a:p>
            <a:r>
              <a:rPr lang="cs-CZ" b="1" cap="none" dirty="0" smtClean="0"/>
              <a:t>Z nulového základu –</a:t>
            </a:r>
            <a:r>
              <a:rPr lang="cs-CZ" b="1" cap="none" dirty="0" err="1" smtClean="0">
                <a:solidFill>
                  <a:srgbClr val="FF0000"/>
                </a:solidFill>
              </a:rPr>
              <a:t>Zero</a:t>
            </a:r>
            <a:r>
              <a:rPr lang="cs-CZ" b="1" cap="none" dirty="0" smtClean="0">
                <a:solidFill>
                  <a:srgbClr val="FF0000"/>
                </a:solidFill>
              </a:rPr>
              <a:t> </a:t>
            </a:r>
            <a:r>
              <a:rPr lang="cs-CZ" b="1" cap="none" dirty="0" err="1" smtClean="0">
                <a:solidFill>
                  <a:srgbClr val="FF0000"/>
                </a:solidFill>
              </a:rPr>
              <a:t>based</a:t>
            </a:r>
            <a:r>
              <a:rPr lang="cs-CZ" b="1" cap="none" dirty="0" smtClean="0">
                <a:solidFill>
                  <a:srgbClr val="FF0000"/>
                </a:solidFill>
              </a:rPr>
              <a:t> </a:t>
            </a:r>
            <a:r>
              <a:rPr lang="cs-CZ" b="1" cap="none" dirty="0" err="1" smtClean="0">
                <a:solidFill>
                  <a:srgbClr val="FF0000"/>
                </a:solidFill>
              </a:rPr>
              <a:t>budges</a:t>
            </a:r>
            <a:r>
              <a:rPr lang="cs-CZ" b="1" cap="none" dirty="0" smtClean="0">
                <a:solidFill>
                  <a:srgbClr val="FF0000"/>
                </a:solidFill>
              </a:rPr>
              <a:t> (ZBB</a:t>
            </a:r>
            <a:r>
              <a:rPr lang="cs-CZ" b="1" cap="none" dirty="0" smtClean="0"/>
              <a:t>)</a:t>
            </a:r>
          </a:p>
          <a:p>
            <a:pPr lvl="1"/>
            <a:r>
              <a:rPr lang="cs-CZ" cap="none" dirty="0" smtClean="0"/>
              <a:t>Sestavení úplně nového rozpočtu, u zcela nových akcí a projektů, u ročních rozpočtů méně časté</a:t>
            </a:r>
          </a:p>
          <a:p>
            <a:pPr lvl="1"/>
            <a:r>
              <a:rPr lang="cs-CZ" cap="none" dirty="0" smtClean="0"/>
              <a:t>Nevýhody: pracnost a informační náročnost</a:t>
            </a:r>
          </a:p>
          <a:p>
            <a:pPr lvl="1"/>
            <a:r>
              <a:rPr lang="cs-CZ" cap="none" dirty="0" smtClean="0"/>
              <a:t>Výhody: aktuálnost, větší přesnost (každá položka je nově posouzena a vypočtena)</a:t>
            </a:r>
          </a:p>
          <a:p>
            <a:r>
              <a:rPr lang="cs-CZ" b="1" cap="none" dirty="0" smtClean="0"/>
              <a:t>Kombinace předešlých</a:t>
            </a:r>
          </a:p>
          <a:p>
            <a:pPr lvl="1"/>
            <a:r>
              <a:rPr lang="cs-CZ" cap="none" dirty="0" smtClean="0"/>
              <a:t>Určité činnosti se opakují, některé výsledky lze převzít z minulosti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2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rozpočtem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cap="none" dirty="0" smtClean="0"/>
              <a:t>Práce probíhá ve 3 oddělených časových etapách</a:t>
            </a:r>
          </a:p>
          <a:p>
            <a:r>
              <a:rPr lang="cs-CZ" b="1" cap="none" dirty="0" smtClean="0"/>
              <a:t>Sestavení rozpočtu</a:t>
            </a:r>
          </a:p>
          <a:p>
            <a:pPr lvl="1"/>
            <a:r>
              <a:rPr lang="cs-CZ" cap="none" dirty="0" smtClean="0"/>
              <a:t>Zvolení typu rozpočtu, definování vlastních rozpočtových položek, rozhodnutí o výši rezervy..</a:t>
            </a:r>
          </a:p>
          <a:p>
            <a:r>
              <a:rPr lang="cs-CZ" b="1" cap="none" dirty="0" smtClean="0"/>
              <a:t>Průběžné plnění rozpočtu</a:t>
            </a:r>
          </a:p>
          <a:p>
            <a:pPr lvl="1"/>
            <a:r>
              <a:rPr lang="cs-CZ" cap="none" dirty="0" smtClean="0"/>
              <a:t>Malé akce nevyžadují sledovat průběžné plnění rozpočtu, u velkých akcí je to nezbytné.</a:t>
            </a:r>
          </a:p>
          <a:p>
            <a:r>
              <a:rPr lang="cs-CZ" b="1" cap="none" dirty="0" smtClean="0"/>
              <a:t>Vyhodnocení rozpočtu</a:t>
            </a:r>
          </a:p>
          <a:p>
            <a:pPr lvl="1"/>
            <a:r>
              <a:rPr lang="cs-CZ" cap="none" dirty="0" smtClean="0"/>
              <a:t>Zjištění plnění a slovní komentář</a:t>
            </a:r>
          </a:p>
          <a:p>
            <a:pPr lvl="1"/>
            <a:r>
              <a:rPr lang="cs-CZ" cap="none" dirty="0" smtClean="0"/>
              <a:t>Do rozpočtu se většinou přidá sloupec „skutečnost“ – možno porovnávat skutečné a naplánované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4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Aby rozpočet fungoval jako účinný nástroj řízení organizace, je nutné provádět </a:t>
            </a:r>
            <a:r>
              <a:rPr lang="cs-CZ" b="1" dirty="0" smtClean="0"/>
              <a:t>pravidelnou kontrolu </a:t>
            </a:r>
            <a:r>
              <a:rPr lang="cs-CZ" dirty="0" smtClean="0"/>
              <a:t>jeho dodržování. Tato kontrola by měla probíhat alespoň jednou měsíčně. </a:t>
            </a:r>
          </a:p>
          <a:p>
            <a:pPr marL="0" indent="0">
              <a:buNone/>
            </a:pPr>
            <a:r>
              <a:rPr lang="cs-CZ" b="1" dirty="0" smtClean="0"/>
              <a:t>Odchylky </a:t>
            </a:r>
            <a:r>
              <a:rPr lang="cs-CZ" dirty="0" smtClean="0"/>
              <a:t>skutečných hodnot nákladů (výnosů, zisku) od rozpočtovaných jsou </a:t>
            </a:r>
            <a:r>
              <a:rPr lang="cs-CZ" b="1" dirty="0" smtClean="0"/>
              <a:t>vyhodnocovány</a:t>
            </a:r>
            <a:r>
              <a:rPr lang="cs-CZ" dirty="0" smtClean="0"/>
              <a:t> a v případě potřeby </a:t>
            </a:r>
            <a:r>
              <a:rPr lang="cs-CZ" b="1" dirty="0" smtClean="0"/>
              <a:t>jsou přijímána opatření </a:t>
            </a:r>
            <a:r>
              <a:rPr lang="cs-CZ" dirty="0" smtClean="0"/>
              <a:t>k podpoře pozitivních, nebo potlačení negativních odchylek. </a:t>
            </a:r>
          </a:p>
          <a:p>
            <a:pPr marL="0" indent="0">
              <a:buNone/>
            </a:pPr>
            <a:r>
              <a:rPr lang="cs-CZ" dirty="0" smtClean="0"/>
              <a:t>Zároveň je také nutné rozhodnout, zda jsou tyto </a:t>
            </a:r>
            <a:r>
              <a:rPr lang="cs-CZ" b="1" dirty="0" smtClean="0"/>
              <a:t>odchylky natolik významné</a:t>
            </a:r>
            <a:r>
              <a:rPr lang="cs-CZ" dirty="0" smtClean="0"/>
              <a:t>, aby se přistoupilo </a:t>
            </a:r>
            <a:r>
              <a:rPr lang="cs-CZ" b="1" dirty="0" smtClean="0"/>
              <a:t>k přizpůsobení rozpočtu </a:t>
            </a:r>
            <a:r>
              <a:rPr lang="cs-CZ" dirty="0" smtClean="0"/>
              <a:t>novým podmínkám. Analýza odchylek by měla informovat nejen o výši jednotlivých odchylek, ale také o tom: </a:t>
            </a:r>
          </a:p>
          <a:p>
            <a:r>
              <a:rPr lang="cs-CZ" dirty="0" smtClean="0"/>
              <a:t>ve kterých položkách a tím i činnostech došlo k odchylkám od rozpočtu;</a:t>
            </a:r>
          </a:p>
          <a:p>
            <a:r>
              <a:rPr lang="cs-CZ" dirty="0" smtClean="0"/>
              <a:t>jaký dopad měla odchylka na hospodářský výsledek podniku; </a:t>
            </a:r>
          </a:p>
          <a:p>
            <a:r>
              <a:rPr lang="cs-CZ" dirty="0" smtClean="0"/>
              <a:t>kdo je za odchylku zodpovědný.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3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Rozpočtový proces - zásady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Zásada </a:t>
            </a:r>
            <a:r>
              <a:rPr lang="cs-CZ" b="1" dirty="0" smtClean="0"/>
              <a:t>každoročního</a:t>
            </a:r>
            <a:r>
              <a:rPr lang="cs-CZ" dirty="0" smtClean="0"/>
              <a:t> sestavování a schvalování rozpočtu </a:t>
            </a:r>
          </a:p>
          <a:p>
            <a:r>
              <a:rPr lang="cs-CZ" dirty="0" smtClean="0"/>
              <a:t>Zásada </a:t>
            </a:r>
            <a:r>
              <a:rPr lang="cs-CZ" b="1" dirty="0" smtClean="0"/>
              <a:t>reálnosti a pravdivosti </a:t>
            </a:r>
          </a:p>
          <a:p>
            <a:r>
              <a:rPr lang="cs-CZ" dirty="0" smtClean="0"/>
              <a:t>Zásada </a:t>
            </a:r>
            <a:r>
              <a:rPr lang="cs-CZ" b="1" dirty="0" smtClean="0"/>
              <a:t>úplnosti a jednotnosti </a:t>
            </a:r>
            <a:r>
              <a:rPr lang="cs-CZ" dirty="0" smtClean="0"/>
              <a:t>rozpočtu </a:t>
            </a:r>
          </a:p>
          <a:p>
            <a:r>
              <a:rPr lang="cs-CZ" dirty="0" smtClean="0"/>
              <a:t>Zásada </a:t>
            </a:r>
            <a:r>
              <a:rPr lang="cs-CZ" b="1" dirty="0" smtClean="0"/>
              <a:t>dlouhodobé vyrovnanosti </a:t>
            </a:r>
            <a:r>
              <a:rPr lang="cs-CZ" dirty="0" smtClean="0"/>
              <a:t>rozpočtu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99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cap="none" dirty="0" smtClean="0"/>
              <a:t>Kvalitní plánování </a:t>
            </a:r>
            <a:r>
              <a:rPr lang="cs-CZ" cap="none" dirty="0" smtClean="0"/>
              <a:t>(plány jsou podrobně rozebrány, jsou v reálných dimenzích,..)</a:t>
            </a:r>
          </a:p>
          <a:p>
            <a:r>
              <a:rPr lang="cs-CZ" b="1" cap="none" dirty="0" smtClean="0"/>
              <a:t>Celkový pohled na činnost </a:t>
            </a:r>
            <a:r>
              <a:rPr lang="cs-CZ" cap="none" dirty="0" smtClean="0"/>
              <a:t>(které činnosti kolik stojí, zdůraznění priorit..)</a:t>
            </a:r>
          </a:p>
          <a:p>
            <a:r>
              <a:rPr lang="cs-CZ" b="1" cap="none" dirty="0" smtClean="0"/>
              <a:t>Kvalitní rozhodování </a:t>
            </a:r>
            <a:r>
              <a:rPr lang="cs-CZ" cap="none" dirty="0" smtClean="0"/>
              <a:t>(diskuze o rozpočtu pomáhá nalézt společná stanoviska)</a:t>
            </a:r>
          </a:p>
          <a:p>
            <a:r>
              <a:rPr lang="cs-CZ" b="1" cap="none" dirty="0" smtClean="0"/>
              <a:t>Organizační pravidla </a:t>
            </a:r>
            <a:r>
              <a:rPr lang="cs-CZ" cap="none" dirty="0" smtClean="0"/>
              <a:t>(sestavování umožňuje zřetelně stanovit pravomoci a odpovědnost)</a:t>
            </a:r>
          </a:p>
          <a:p>
            <a:r>
              <a:rPr lang="cs-CZ" b="1" cap="none" dirty="0" smtClean="0"/>
              <a:t>Hodnocení činnosti organizace </a:t>
            </a:r>
            <a:r>
              <a:rPr lang="cs-CZ" cap="none" dirty="0" smtClean="0"/>
              <a:t>(v návaznosti na plnění rozpočtu lze vyhodnocovat předpoklady se skutečností)</a:t>
            </a:r>
          </a:p>
          <a:p>
            <a:r>
              <a:rPr lang="cs-CZ" b="1" cap="none" dirty="0" smtClean="0"/>
              <a:t>Získávání prostředků </a:t>
            </a:r>
            <a:r>
              <a:rPr lang="cs-CZ" cap="none" dirty="0" smtClean="0"/>
              <a:t>(základní nástroj </a:t>
            </a:r>
            <a:r>
              <a:rPr lang="cs-CZ" cap="none" dirty="0" err="1" smtClean="0"/>
              <a:t>fundraisingu</a:t>
            </a:r>
            <a:r>
              <a:rPr lang="cs-CZ" cap="none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8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Základní funkce rozpočtu (to samé trochu jinak..)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Stanovuje cíle </a:t>
            </a:r>
            <a:r>
              <a:rPr lang="cs-CZ" dirty="0" smtClean="0"/>
              <a:t>ve vývoji hodnotových veličin v daném období </a:t>
            </a:r>
            <a:r>
              <a:rPr lang="cs-CZ" b="1" dirty="0" smtClean="0"/>
              <a:t>v návaznosti na strategické</a:t>
            </a:r>
            <a:r>
              <a:rPr lang="cs-CZ" dirty="0" smtClean="0"/>
              <a:t> – dlouhodobé cíle. </a:t>
            </a:r>
            <a:r>
              <a:rPr lang="cs-CZ" dirty="0" smtClean="0">
                <a:solidFill>
                  <a:srgbClr val="FF0000"/>
                </a:solidFill>
              </a:rPr>
              <a:t>Plánovací funkce</a:t>
            </a:r>
          </a:p>
          <a:p>
            <a:r>
              <a:rPr lang="cs-CZ" b="1" dirty="0" smtClean="0"/>
              <a:t>Koordinuje</a:t>
            </a:r>
            <a:r>
              <a:rPr lang="cs-CZ" dirty="0" smtClean="0"/>
              <a:t> činnost středisek uvnitř organizace v návaznosti na vymezení jejich pravomoci a odpovědnosti. </a:t>
            </a:r>
            <a:r>
              <a:rPr lang="cs-CZ" dirty="0" smtClean="0">
                <a:solidFill>
                  <a:srgbClr val="FF0000"/>
                </a:solidFill>
              </a:rPr>
              <a:t>Koordinační funkce</a:t>
            </a:r>
          </a:p>
          <a:p>
            <a:r>
              <a:rPr lang="cs-CZ" b="1" dirty="0" smtClean="0"/>
              <a:t>Motivuje</a:t>
            </a:r>
            <a:r>
              <a:rPr lang="cs-CZ" dirty="0" smtClean="0"/>
              <a:t> řídící pracovníky k dosažení dílčích úkolů v souladu s cíli organizace jako celku. </a:t>
            </a:r>
            <a:r>
              <a:rPr lang="cs-CZ" dirty="0" smtClean="0">
                <a:solidFill>
                  <a:srgbClr val="FF0000"/>
                </a:solidFill>
              </a:rPr>
              <a:t>Motivační funkce</a:t>
            </a:r>
          </a:p>
          <a:p>
            <a:r>
              <a:rPr lang="cs-CZ" dirty="0" smtClean="0"/>
              <a:t>Je </a:t>
            </a:r>
            <a:r>
              <a:rPr lang="cs-CZ" b="1" dirty="0" smtClean="0"/>
              <a:t>nástrojem kontroly </a:t>
            </a:r>
            <a:r>
              <a:rPr lang="cs-CZ" dirty="0" smtClean="0"/>
              <a:t>skutečného vývoje hodnotových veličin v porovnání s jejich výši stanovenou rozpočtem. </a:t>
            </a:r>
            <a:r>
              <a:rPr lang="cs-CZ" dirty="0" smtClean="0">
                <a:solidFill>
                  <a:srgbClr val="FF0000"/>
                </a:solidFill>
              </a:rPr>
              <a:t>Kontrolní funkce</a:t>
            </a:r>
          </a:p>
          <a:p>
            <a:r>
              <a:rPr lang="cs-CZ" dirty="0" smtClean="0"/>
              <a:t>Umožňuje </a:t>
            </a:r>
            <a:r>
              <a:rPr lang="cs-CZ" b="1" dirty="0" smtClean="0"/>
              <a:t>měřit výsledek </a:t>
            </a:r>
            <a:r>
              <a:rPr lang="cs-CZ" dirty="0" smtClean="0"/>
              <a:t>činnosti středisek (řídících pracovníků). Plní </a:t>
            </a:r>
            <a:r>
              <a:rPr lang="cs-CZ" dirty="0" smtClean="0">
                <a:solidFill>
                  <a:srgbClr val="FF0000"/>
                </a:solidFill>
              </a:rPr>
              <a:t>funkci měření výkonnosti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ROZPOČTŮ I.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4499"/>
          </a:xfrm>
        </p:spPr>
        <p:txBody>
          <a:bodyPr/>
          <a:lstStyle/>
          <a:p>
            <a:r>
              <a:rPr lang="cs-CZ" dirty="0" smtClean="0"/>
              <a:t>SCHODKOVÝ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2215662"/>
            <a:ext cx="5157787" cy="3974001"/>
          </a:xfrm>
        </p:spPr>
        <p:txBody>
          <a:bodyPr>
            <a:normAutofit fontScale="70000" lnSpcReduction="20000"/>
          </a:bodyPr>
          <a:lstStyle/>
          <a:p>
            <a:r>
              <a:rPr lang="cs-CZ" cap="none" dirty="0" smtClean="0"/>
              <a:t>Není příliš obvyklý, V</a:t>
            </a:r>
            <a:r>
              <a:rPr lang="en-GB" cap="none" dirty="0" smtClean="0"/>
              <a:t>&gt;</a:t>
            </a:r>
            <a:r>
              <a:rPr lang="cs-CZ" cap="none" dirty="0" smtClean="0"/>
              <a:t>P</a:t>
            </a:r>
          </a:p>
          <a:p>
            <a:r>
              <a:rPr lang="cs-CZ" cap="none" dirty="0" smtClean="0"/>
              <a:t>Dochází k úbytku majetku, dlouhodobě neudržitelné</a:t>
            </a:r>
          </a:p>
          <a:p>
            <a:r>
              <a:rPr lang="cs-CZ" cap="none" dirty="0" smtClean="0"/>
              <a:t>Řešení krizové situace (př. obnova vyhořelé klubovny, pořízení </a:t>
            </a:r>
            <a:r>
              <a:rPr lang="cs-CZ" cap="none" dirty="0" err="1" smtClean="0"/>
              <a:t>fin</a:t>
            </a:r>
            <a:r>
              <a:rPr lang="cs-CZ" cap="none" dirty="0" smtClean="0"/>
              <a:t>. náročného majetku)</a:t>
            </a:r>
          </a:p>
          <a:p>
            <a:r>
              <a:rPr lang="cs-CZ" cap="none" dirty="0" smtClean="0"/>
              <a:t>Nutné uvažovat předem, z čeho bude schodek pokryt</a:t>
            </a:r>
          </a:p>
          <a:p>
            <a:pPr marL="0" indent="0">
              <a:buNone/>
            </a:pPr>
            <a:endParaRPr lang="cs-CZ" cap="none" dirty="0" smtClean="0"/>
          </a:p>
          <a:p>
            <a:pPr marL="0" indent="0">
              <a:buNone/>
            </a:pPr>
            <a:r>
              <a:rPr lang="cs-CZ" sz="3600" b="1" cap="none" dirty="0" smtClean="0"/>
              <a:t>  VYROVNANÝ</a:t>
            </a:r>
          </a:p>
          <a:p>
            <a:r>
              <a:rPr lang="cs-CZ" cap="none" dirty="0" smtClean="0"/>
              <a:t>Nejběžnější variantou</a:t>
            </a:r>
          </a:p>
          <a:p>
            <a:r>
              <a:rPr lang="cs-CZ" cap="none" dirty="0" smtClean="0"/>
              <a:t>Některé činnosti končí v plusu</a:t>
            </a:r>
            <a:r>
              <a:rPr lang="en-GB" cap="none" dirty="0" smtClean="0"/>
              <a:t> </a:t>
            </a:r>
            <a:r>
              <a:rPr lang="cs-CZ" cap="none" dirty="0" smtClean="0"/>
              <a:t>některé </a:t>
            </a:r>
            <a:r>
              <a:rPr lang="cs-CZ" cap="none" dirty="0" smtClean="0"/>
              <a:t>v mínusu</a:t>
            </a:r>
          </a:p>
          <a:p>
            <a:r>
              <a:rPr lang="cs-CZ" cap="none" dirty="0" smtClean="0"/>
              <a:t>Nemusí být zárukou efektivního hospodaření</a:t>
            </a:r>
          </a:p>
          <a:p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498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PŘEBYTKOVÝ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Organizace si chce „našetřit“ prostředky na další období</a:t>
            </a:r>
          </a:p>
          <a:p>
            <a:r>
              <a:rPr lang="cs-CZ" sz="2200" dirty="0"/>
              <a:t>Vzhledem k neziskovému charakteru NO je nutné vybrat, které činnosti je možné ukončit přebytkem</a:t>
            </a:r>
          </a:p>
          <a:p>
            <a:r>
              <a:rPr lang="cs-CZ" sz="2200" dirty="0"/>
              <a:t>Z některých zdrojů nelze tvořit zisk….</a:t>
            </a:r>
            <a:r>
              <a:rPr lang="cs-CZ" sz="2200" i="1" dirty="0" smtClean="0"/>
              <a:t>kterých?</a:t>
            </a:r>
            <a:endParaRPr lang="cs-CZ" sz="2200" i="1" dirty="0"/>
          </a:p>
          <a:p>
            <a:r>
              <a:rPr lang="cs-CZ" sz="2200" dirty="0"/>
              <a:t>Pro přebytkové rozpočty platí:</a:t>
            </a:r>
          </a:p>
          <a:p>
            <a:pPr lvl="1"/>
            <a:r>
              <a:rPr lang="cs-CZ" sz="2200" dirty="0"/>
              <a:t>Nedostatek vlastních zdrojů</a:t>
            </a:r>
          </a:p>
          <a:p>
            <a:pPr lvl="1"/>
            <a:r>
              <a:rPr lang="cs-CZ" sz="2200" dirty="0"/>
              <a:t>Tvorba finančních rezerv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83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ROZPOČTŮ II.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Programový</a:t>
            </a:r>
          </a:p>
          <a:p>
            <a:r>
              <a:rPr lang="cs-CZ" dirty="0" smtClean="0"/>
              <a:t>Zdrojový</a:t>
            </a:r>
          </a:p>
          <a:p>
            <a:r>
              <a:rPr lang="cs-CZ" cap="none" dirty="0" smtClean="0"/>
              <a:t>CASH-FLOW (Rozpočet finančních toků)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1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Začněme finančním řízením….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FŘ: </a:t>
            </a:r>
            <a:r>
              <a:rPr lang="cs-CZ" cap="none" dirty="0" smtClean="0"/>
              <a:t>Komplex činností, jejichž cílem je vhodnými prostředky a metodami zajistit dostatečné množství financí, které umožní NO další existenci, rozvoj a plnění cílů.</a:t>
            </a:r>
          </a:p>
          <a:p>
            <a:pPr marL="0" indent="0">
              <a:buNone/>
            </a:pPr>
            <a:r>
              <a:rPr lang="cs-CZ" cap="none" dirty="0" smtClean="0"/>
              <a:t>FŘ: péče o prostředky a zdroje poté, co byly získány až do doby, kdy budou hospodárně využity.</a:t>
            </a:r>
          </a:p>
          <a:p>
            <a:pPr marL="0" indent="0">
              <a:buNone/>
            </a:pPr>
            <a:r>
              <a:rPr lang="cs-CZ" cap="none" dirty="0" smtClean="0"/>
              <a:t>FUNKCE FŘ:</a:t>
            </a:r>
          </a:p>
          <a:p>
            <a:pPr>
              <a:buFontTx/>
              <a:buChar char="-"/>
            </a:pPr>
            <a:r>
              <a:rPr lang="cs-CZ" b="1" cap="none" dirty="0" smtClean="0"/>
              <a:t>Plánovací</a:t>
            </a:r>
          </a:p>
          <a:p>
            <a:pPr>
              <a:buFontTx/>
              <a:buChar char="-"/>
            </a:pPr>
            <a:r>
              <a:rPr lang="cs-CZ" b="1" cap="none" dirty="0" err="1" smtClean="0"/>
              <a:t>Integrativní</a:t>
            </a:r>
            <a:r>
              <a:rPr lang="cs-CZ" cap="none" dirty="0" smtClean="0"/>
              <a:t> (celkový nadhled na činnost organizace.)</a:t>
            </a:r>
          </a:p>
          <a:p>
            <a:pPr>
              <a:buFontTx/>
              <a:buChar char="-"/>
            </a:pPr>
            <a:r>
              <a:rPr lang="cs-CZ" b="1" cap="none" dirty="0" smtClean="0"/>
              <a:t>Preventivní</a:t>
            </a:r>
            <a:r>
              <a:rPr lang="cs-CZ" cap="none" dirty="0" smtClean="0"/>
              <a:t> (kvalitní plánování pomáhá předejít </a:t>
            </a:r>
            <a:r>
              <a:rPr lang="cs-CZ" cap="none" dirty="0" smtClean="0"/>
              <a:t>fin</a:t>
            </a:r>
            <a:r>
              <a:rPr lang="cs-CZ" dirty="0" smtClean="0"/>
              <a:t>ančním</a:t>
            </a:r>
            <a:r>
              <a:rPr lang="cs-CZ" cap="none" dirty="0" smtClean="0"/>
              <a:t> </a:t>
            </a:r>
            <a:r>
              <a:rPr lang="cs-CZ" cap="none" dirty="0" smtClean="0"/>
              <a:t>ztrátám)</a:t>
            </a:r>
          </a:p>
          <a:p>
            <a:pPr>
              <a:buFontTx/>
              <a:buChar char="-"/>
            </a:pPr>
            <a:r>
              <a:rPr lang="cs-CZ" b="1" cap="none" dirty="0" smtClean="0"/>
              <a:t>Monitorovací</a:t>
            </a:r>
            <a:r>
              <a:rPr lang="cs-CZ" cap="none" dirty="0" smtClean="0"/>
              <a:t> (umožňuje </a:t>
            </a:r>
            <a:r>
              <a:rPr lang="cs-CZ" cap="none" dirty="0" smtClean="0"/>
              <a:t>minimalizovat </a:t>
            </a:r>
            <a:r>
              <a:rPr lang="cs-CZ" cap="none" dirty="0" smtClean="0"/>
              <a:t>nehospodárné nakládání financí, neefektivní vynakládání zdrojů)</a:t>
            </a:r>
          </a:p>
          <a:p>
            <a:pPr>
              <a:buFontTx/>
              <a:buChar char="-"/>
            </a:pPr>
            <a:r>
              <a:rPr lang="cs-CZ" b="1" cap="none" dirty="0" smtClean="0"/>
              <a:t>Informační</a:t>
            </a:r>
            <a:r>
              <a:rPr lang="cs-CZ" cap="none" dirty="0" smtClean="0"/>
              <a:t> (informace o výkonu organizace, kvalitě činnosti, tendencích,…)</a:t>
            </a:r>
          </a:p>
          <a:p>
            <a:pPr>
              <a:buFontTx/>
              <a:buChar char="-"/>
            </a:pPr>
            <a:r>
              <a:rPr lang="cs-CZ" b="1" cap="none" dirty="0" smtClean="0"/>
              <a:t>Evidenční</a:t>
            </a:r>
            <a:r>
              <a:rPr lang="cs-CZ" cap="none" dirty="0" smtClean="0"/>
              <a:t> (přehled nutný k dosažení </a:t>
            </a:r>
            <a:r>
              <a:rPr lang="cs-CZ" cap="none" dirty="0" smtClean="0"/>
              <a:t>fin</a:t>
            </a:r>
            <a:r>
              <a:rPr lang="cs-CZ" dirty="0" smtClean="0"/>
              <a:t>anční</a:t>
            </a:r>
            <a:r>
              <a:rPr lang="cs-CZ" cap="none" dirty="0" smtClean="0"/>
              <a:t> </a:t>
            </a:r>
            <a:r>
              <a:rPr lang="cs-CZ" cap="none" dirty="0" smtClean="0"/>
              <a:t>otevřenosti a průhlednosti)</a:t>
            </a:r>
          </a:p>
          <a:p>
            <a:pPr lvl="1">
              <a:buFontTx/>
              <a:buChar char="-"/>
            </a:pPr>
            <a:r>
              <a:rPr lang="cs-CZ" cap="none" dirty="0" smtClean="0"/>
              <a:t>Musí kdykoliv umět prokázat, že peníze a majetek jsou používány v souladu s </a:t>
            </a:r>
            <a:r>
              <a:rPr lang="cs-CZ" cap="none" dirty="0" smtClean="0"/>
              <a:t>cíli </a:t>
            </a:r>
            <a:r>
              <a:rPr lang="cs-CZ" cap="none" dirty="0" smtClean="0"/>
              <a:t>NO a sliby, které byly dány sponzorům, dárcům, rodičům členů, členům </a:t>
            </a:r>
            <a:r>
              <a:rPr lang="cs-CZ" cap="none" dirty="0" err="1" smtClean="0"/>
              <a:t>apod</a:t>
            </a:r>
            <a:r>
              <a:rPr lang="cs-CZ" cap="none" dirty="0" smtClean="0"/>
              <a:t>…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693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744"/>
          </a:xfrm>
        </p:spPr>
        <p:txBody>
          <a:bodyPr/>
          <a:lstStyle/>
          <a:p>
            <a:r>
              <a:rPr lang="cs-CZ" dirty="0" smtClean="0"/>
              <a:t>Programový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5223"/>
            <a:ext cx="10515600" cy="53721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Ukazuje nákladovou náročnost jednotlivých činností, aktivit, projektů nebo středisek dané NO a také zdroje krytí těchto nákladů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Obsahuje naplánované činnosti, součtem všech programů dostaneme celkový </a:t>
            </a:r>
            <a:r>
              <a:rPr lang="cs-CZ" dirty="0" smtClean="0">
                <a:solidFill>
                  <a:srgbClr val="FF0000"/>
                </a:solidFill>
              </a:rPr>
              <a:t>rozpočet</a:t>
            </a:r>
          </a:p>
          <a:p>
            <a:pPr marL="457200" lvl="1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Rozčlenění celé organizace na jednotlivé činnosti (programy) </a:t>
            </a:r>
          </a:p>
          <a:p>
            <a:r>
              <a:rPr lang="cs-CZ" dirty="0" smtClean="0"/>
              <a:t>Náklady (včetně rozčlenění režijních nákladů) </a:t>
            </a:r>
          </a:p>
          <a:p>
            <a:r>
              <a:rPr lang="cs-CZ" dirty="0" smtClean="0"/>
              <a:t>Výnosy (zdroje finančních prostředků)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Jednotlivé fáze tvorby </a:t>
            </a:r>
          </a:p>
          <a:p>
            <a:pPr marL="0" indent="0">
              <a:buNone/>
            </a:pPr>
            <a:r>
              <a:rPr lang="cs-CZ" dirty="0" smtClean="0"/>
              <a:t>1.Identifikace jednotlivých programů (nákladová střediska) </a:t>
            </a:r>
          </a:p>
          <a:p>
            <a:pPr marL="0" indent="0">
              <a:buNone/>
            </a:pPr>
            <a:r>
              <a:rPr lang="cs-CZ" dirty="0" smtClean="0"/>
              <a:t>2.Vyjádření přímých nákladů (nákupy, služby, osobní náklady, investice - odpisy, ostatní) </a:t>
            </a:r>
          </a:p>
          <a:p>
            <a:pPr marL="0" indent="0">
              <a:buNone/>
            </a:pPr>
            <a:r>
              <a:rPr lang="cs-CZ" dirty="0" smtClean="0"/>
              <a:t>3.Klíčování režijních nákladů </a:t>
            </a:r>
          </a:p>
          <a:p>
            <a:pPr marL="0" indent="0">
              <a:buNone/>
            </a:pPr>
            <a:r>
              <a:rPr lang="cs-CZ" dirty="0" smtClean="0"/>
              <a:t>4.Stanovení (odhad) výnosů – stanovení ceny produktů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60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96" t="30008" r="14349" b="27699"/>
          <a:stretch/>
        </p:blipFill>
        <p:spPr>
          <a:xfrm>
            <a:off x="967153" y="1600199"/>
            <a:ext cx="8105001" cy="39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Vícezdrojové financování: určení z kterých zdrojů budeme hradit které druhy nákladů</a:t>
            </a:r>
          </a:p>
          <a:p>
            <a:pPr lvl="1"/>
            <a:r>
              <a:rPr lang="cs-CZ" cap="none" dirty="0" smtClean="0"/>
              <a:t>Ke každému programu, aktivitě je určen i zdroj, kde na dané výdaje vezmeme</a:t>
            </a:r>
          </a:p>
          <a:p>
            <a:pPr lvl="1"/>
            <a:r>
              <a:rPr lang="cs-CZ" cap="none" dirty="0" smtClean="0"/>
              <a:t>Kdo všechno se podílí na financování projektu</a:t>
            </a:r>
          </a:p>
          <a:p>
            <a:pPr lvl="1"/>
            <a:r>
              <a:rPr lang="cs-CZ" cap="none" dirty="0" smtClean="0"/>
              <a:t>Některé zdroje mají přesně dané užití…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80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78" t="45739" r="15145" b="9000"/>
          <a:stretch/>
        </p:blipFill>
        <p:spPr>
          <a:xfrm>
            <a:off x="1046285" y="1690688"/>
            <a:ext cx="7931548" cy="42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Cash </a:t>
            </a:r>
            <a:r>
              <a:rPr lang="cs-CZ" dirty="0" err="1" smtClean="0"/>
              <a:t>flow</a:t>
            </a:r>
            <a:r>
              <a:rPr lang="cs-CZ" dirty="0" smtClean="0"/>
              <a:t>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cap="none" dirty="0" smtClean="0"/>
              <a:t>Předešlé rozpočty neukazují plánovaný tok, tj. kdy NO dostane přislíbené prostředky na úhradu plánovaných nákladů</a:t>
            </a:r>
          </a:p>
          <a:p>
            <a:pPr lvl="1"/>
            <a:r>
              <a:rPr lang="cs-CZ" cap="none" dirty="0" smtClean="0"/>
              <a:t>Důležitý nástroj operativního finančního řízení</a:t>
            </a:r>
          </a:p>
          <a:p>
            <a:r>
              <a:rPr lang="cs-CZ" dirty="0" smtClean="0"/>
              <a:t>Upravuje programový rozpočet vzhledem ke skutečným tokům finančních prostředků </a:t>
            </a:r>
          </a:p>
          <a:p>
            <a:pPr lvl="1"/>
            <a:r>
              <a:rPr lang="cs-CZ" dirty="0" smtClean="0"/>
              <a:t>Roční </a:t>
            </a:r>
          </a:p>
          <a:p>
            <a:pPr lvl="1"/>
            <a:r>
              <a:rPr lang="cs-CZ" dirty="0" smtClean="0"/>
              <a:t>Čtvrtletní </a:t>
            </a:r>
          </a:p>
          <a:p>
            <a:pPr lvl="1"/>
            <a:r>
              <a:rPr lang="cs-CZ" dirty="0" smtClean="0"/>
              <a:t>Měsíční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22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Cash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04" t="19795" r="32080" b="25367"/>
          <a:stretch/>
        </p:blipFill>
        <p:spPr>
          <a:xfrm>
            <a:off x="3842238" y="227219"/>
            <a:ext cx="7754816" cy="6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Rozpočtová opatření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rozpočtové provizorium </a:t>
            </a:r>
          </a:p>
          <a:p>
            <a:r>
              <a:rPr lang="cs-CZ" dirty="0" smtClean="0"/>
              <a:t>přesuny rozpočtových prostředků při neměnném celkovém objemu </a:t>
            </a:r>
          </a:p>
          <a:p>
            <a:r>
              <a:rPr lang="cs-CZ" dirty="0" smtClean="0"/>
              <a:t>povolené překročení rozpočtu (např. u mezd) </a:t>
            </a:r>
          </a:p>
          <a:p>
            <a:r>
              <a:rPr lang="cs-CZ" dirty="0" smtClean="0"/>
              <a:t>vázání rozpočtových výdajů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51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Kroky finančního řízení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cap="none" dirty="0" smtClean="0"/>
              <a:t>Plánování</a:t>
            </a:r>
            <a:r>
              <a:rPr lang="cs-CZ" cap="none" dirty="0" smtClean="0"/>
              <a:t> (mělo by vycházet z dlouhodobé koncepce,..)</a:t>
            </a:r>
          </a:p>
          <a:p>
            <a:r>
              <a:rPr lang="cs-CZ" b="1" cap="none" dirty="0" smtClean="0"/>
              <a:t>Teoretický </a:t>
            </a:r>
            <a:r>
              <a:rPr lang="cs-CZ" b="1" cap="none" dirty="0" err="1" smtClean="0"/>
              <a:t>fundraising</a:t>
            </a:r>
            <a:r>
              <a:rPr lang="cs-CZ" b="1" cap="none" dirty="0" smtClean="0"/>
              <a:t> </a:t>
            </a:r>
            <a:r>
              <a:rPr lang="cs-CZ" cap="none" dirty="0" smtClean="0"/>
              <a:t>(naplánování postupu, kde vzít prostředky na naplánované činnosti)</a:t>
            </a:r>
          </a:p>
          <a:p>
            <a:r>
              <a:rPr lang="cs-CZ" b="1" cap="none" dirty="0" smtClean="0"/>
              <a:t>Praktický </a:t>
            </a:r>
            <a:r>
              <a:rPr lang="cs-CZ" b="1" cap="none" dirty="0" err="1" smtClean="0"/>
              <a:t>fundraising</a:t>
            </a:r>
            <a:r>
              <a:rPr lang="cs-CZ" b="1" cap="none" dirty="0" smtClean="0"/>
              <a:t> </a:t>
            </a:r>
            <a:r>
              <a:rPr lang="cs-CZ" cap="none" dirty="0" smtClean="0"/>
              <a:t>(zajišťování plánovaných prostředků)</a:t>
            </a:r>
          </a:p>
          <a:p>
            <a:r>
              <a:rPr lang="cs-CZ" b="1" cap="none" dirty="0" smtClean="0"/>
              <a:t>Běžné hospodaření NO </a:t>
            </a:r>
            <a:r>
              <a:rPr lang="cs-CZ" cap="none" dirty="0" smtClean="0"/>
              <a:t>(uskutečňování běžných hospodářských operací, součástí je vedení </a:t>
            </a:r>
            <a:r>
              <a:rPr lang="cs-CZ" dirty="0" smtClean="0"/>
              <a:t>účetnictví</a:t>
            </a:r>
            <a:r>
              <a:rPr lang="cs-CZ" cap="none" dirty="0" smtClean="0"/>
              <a:t>)</a:t>
            </a:r>
            <a:endParaRPr lang="cs-CZ" cap="none" dirty="0" smtClean="0"/>
          </a:p>
          <a:p>
            <a:r>
              <a:rPr lang="cs-CZ" b="1" cap="none" dirty="0" smtClean="0"/>
              <a:t>Zhodnocení uplynulého roku </a:t>
            </a:r>
            <a:r>
              <a:rPr lang="cs-CZ" cap="none" dirty="0" smtClean="0"/>
              <a:t>(přehled o čerpání rozpočtu, účetních výkazů, zprávy o hospodaření, výroční zprávy, zprávy o využití prostředků,…)</a:t>
            </a:r>
          </a:p>
          <a:p>
            <a:pPr marL="0" indent="0">
              <a:buNone/>
            </a:pPr>
            <a:endParaRPr lang="cs-CZ" cap="none" dirty="0" smtClean="0"/>
          </a:p>
          <a:p>
            <a:pPr marL="0" indent="0">
              <a:buNone/>
            </a:pPr>
            <a:r>
              <a:rPr lang="cs-CZ" cap="none" dirty="0" smtClean="0">
                <a:latin typeface="Garamond" panose="02020404030301010803" pitchFamily="18" charset="0"/>
              </a:rPr>
              <a:t>        </a:t>
            </a:r>
            <a:r>
              <a:rPr lang="cs-CZ" cap="none" dirty="0" smtClean="0"/>
              <a:t>→ významným nástrojem finančního plánování je </a:t>
            </a:r>
            <a:r>
              <a:rPr lang="cs-CZ" b="1" cap="none" dirty="0" smtClean="0"/>
              <a:t>ROZPOČET</a:t>
            </a:r>
          </a:p>
          <a:p>
            <a:pPr marL="0" indent="0">
              <a:buNone/>
            </a:pPr>
            <a:r>
              <a:rPr lang="cs-CZ" b="1" cap="none" dirty="0" smtClean="0"/>
              <a:t>        </a:t>
            </a:r>
            <a:r>
              <a:rPr lang="cs-CZ" cap="none" dirty="0" smtClean="0"/>
              <a:t> → hospodaření dle naplánovaného </a:t>
            </a:r>
            <a:r>
              <a:rPr lang="cs-CZ" b="1" cap="none" dirty="0" smtClean="0"/>
              <a:t>ROZPOČTU</a:t>
            </a:r>
          </a:p>
          <a:p>
            <a:pPr marL="0" indent="0">
              <a:buNone/>
            </a:pPr>
            <a:r>
              <a:rPr lang="cs-CZ" cap="none" dirty="0" smtClean="0"/>
              <a:t>         → vyhodnocení plnění </a:t>
            </a:r>
            <a:r>
              <a:rPr lang="cs-CZ" b="1" cap="none" dirty="0" smtClean="0"/>
              <a:t>ROZPOČTU</a:t>
            </a:r>
          </a:p>
          <a:p>
            <a:endParaRPr lang="en-GB" dirty="0"/>
          </a:p>
        </p:txBody>
      </p:sp>
      <p:sp>
        <p:nvSpPr>
          <p:cNvPr id="4" name="Zahnutá šipka doprava 3"/>
          <p:cNvSpPr/>
          <p:nvPr/>
        </p:nvSpPr>
        <p:spPr>
          <a:xfrm>
            <a:off x="160263" y="1914400"/>
            <a:ext cx="894006" cy="3308232"/>
          </a:xfrm>
          <a:prstGeom prst="curvedRightArrow">
            <a:avLst>
              <a:gd name="adj1" fmla="val 22717"/>
              <a:gd name="adj2" fmla="val 56939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doprava 4"/>
          <p:cNvSpPr/>
          <p:nvPr/>
        </p:nvSpPr>
        <p:spPr>
          <a:xfrm>
            <a:off x="52229" y="3342087"/>
            <a:ext cx="894006" cy="2320159"/>
          </a:xfrm>
          <a:prstGeom prst="curvedRightArrow">
            <a:avLst>
              <a:gd name="adj1" fmla="val 18719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doprava 5"/>
          <p:cNvSpPr/>
          <p:nvPr/>
        </p:nvSpPr>
        <p:spPr>
          <a:xfrm>
            <a:off x="38839" y="3898328"/>
            <a:ext cx="1015430" cy="2278635"/>
          </a:xfrm>
          <a:prstGeom prst="curvedRightArrow">
            <a:avLst>
              <a:gd name="adj1" fmla="val 18719"/>
              <a:gd name="adj2" fmla="val 50991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9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plánů a rozpočtů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Není jednotné rozlišení pojmů „rozpočet“ a „plán“. </a:t>
            </a:r>
          </a:p>
          <a:p>
            <a:endParaRPr lang="cs-CZ" altLang="cs-CZ" u="sng" dirty="0"/>
          </a:p>
          <a:p>
            <a:r>
              <a:rPr lang="cs-CZ" altLang="cs-CZ" b="1" dirty="0" smtClean="0"/>
              <a:t>Plánování </a:t>
            </a:r>
            <a:r>
              <a:rPr lang="cs-CZ" altLang="cs-CZ" dirty="0" smtClean="0"/>
              <a:t>se pojímá obecně šířeji než rozpočetnictví, neboť:</a:t>
            </a:r>
          </a:p>
          <a:p>
            <a:pPr marL="0" indent="0">
              <a:buNone/>
            </a:pPr>
            <a:endParaRPr lang="cs-CZ" altLang="cs-CZ" dirty="0" smtClean="0"/>
          </a:p>
          <a:p>
            <a:pPr lvl="1"/>
            <a:r>
              <a:rPr lang="cs-CZ" altLang="cs-CZ" dirty="0" smtClean="0"/>
              <a:t>Plánová se užívá jako </a:t>
            </a:r>
            <a:r>
              <a:rPr lang="cs-CZ" altLang="cs-CZ" b="1" dirty="0" smtClean="0"/>
              <a:t>nástroj prosazování tzv. podnikových politik </a:t>
            </a:r>
            <a:r>
              <a:rPr lang="cs-CZ" altLang="cs-CZ" dirty="0" smtClean="0"/>
              <a:t>(strategií),</a:t>
            </a:r>
          </a:p>
          <a:p>
            <a:pPr lvl="1"/>
            <a:r>
              <a:rPr lang="cs-CZ" altLang="cs-CZ" dirty="0" smtClean="0"/>
              <a:t>Plánování se někdy může omezit na </a:t>
            </a:r>
            <a:r>
              <a:rPr lang="cs-CZ" altLang="cs-CZ" b="1" dirty="0" smtClean="0"/>
              <a:t>věcné vymezení </a:t>
            </a:r>
            <a:r>
              <a:rPr lang="cs-CZ" altLang="cs-CZ" b="1" dirty="0" smtClean="0"/>
              <a:t>úkolů</a:t>
            </a:r>
            <a:r>
              <a:rPr lang="cs-CZ" altLang="cs-CZ" dirty="0"/>
              <a:t> </a:t>
            </a:r>
            <a:r>
              <a:rPr lang="cs-CZ" altLang="cs-CZ" dirty="0" smtClean="0"/>
              <a:t>(nemusí být vyjádřen ekonomicky)</a:t>
            </a:r>
            <a:endParaRPr lang="cs-CZ" alt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0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Musí mít vazbu na podnikové politiky, ať přímou či nepřímou, má charakteristiky</a:t>
            </a:r>
            <a:r>
              <a:rPr lang="cs-CZ" altLang="cs-CZ" dirty="0" smtClean="0"/>
              <a:t>: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 smtClean="0"/>
              <a:t>stanovují </a:t>
            </a:r>
            <a:r>
              <a:rPr lang="cs-CZ" altLang="cs-CZ" dirty="0"/>
              <a:t>se jím </a:t>
            </a:r>
            <a:r>
              <a:rPr lang="cs-CZ" altLang="cs-CZ" u="sng" dirty="0"/>
              <a:t>hodnotové</a:t>
            </a:r>
            <a:r>
              <a:rPr lang="cs-CZ" altLang="cs-CZ" dirty="0"/>
              <a:t> ukazatele v peněžních jednotkách,</a:t>
            </a:r>
          </a:p>
          <a:p>
            <a:r>
              <a:rPr lang="cs-CZ" altLang="cs-CZ" dirty="0" smtClean="0"/>
              <a:t>rozpočet </a:t>
            </a:r>
            <a:r>
              <a:rPr lang="cs-CZ" altLang="cs-CZ" dirty="0"/>
              <a:t>musí stanovit určité </a:t>
            </a:r>
            <a:r>
              <a:rPr lang="cs-CZ" altLang="cs-CZ" u="sng" dirty="0"/>
              <a:t>úkoly</a:t>
            </a:r>
            <a:r>
              <a:rPr lang="cs-CZ" altLang="cs-CZ" dirty="0"/>
              <a:t>, jichž míra závaznosti může být rozdílná, dle druhu rozpočtu a druhu úkolu atd.</a:t>
            </a:r>
          </a:p>
          <a:p>
            <a:r>
              <a:rPr lang="cs-CZ" altLang="cs-CZ" dirty="0" smtClean="0"/>
              <a:t>rozpočet </a:t>
            </a:r>
            <a:r>
              <a:rPr lang="cs-CZ" altLang="cs-CZ" dirty="0"/>
              <a:t>má vazbu na určité </a:t>
            </a:r>
            <a:r>
              <a:rPr lang="cs-CZ" altLang="cs-CZ" u="sng" dirty="0"/>
              <a:t>časové období</a:t>
            </a:r>
            <a:r>
              <a:rPr lang="cs-CZ" altLang="cs-CZ" dirty="0"/>
              <a:t>.</a:t>
            </a:r>
          </a:p>
          <a:p>
            <a:r>
              <a:rPr lang="cs-CZ" altLang="cs-CZ" dirty="0" smtClean="0"/>
              <a:t>v </a:t>
            </a:r>
            <a:r>
              <a:rPr lang="cs-CZ" altLang="cs-CZ" dirty="0"/>
              <a:t>rozpočetnictví se pracuje i s položkami </a:t>
            </a:r>
            <a:r>
              <a:rPr lang="cs-CZ" altLang="cs-CZ" u="sng" dirty="0" smtClean="0"/>
              <a:t>odhadovanými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19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98"/>
          </a:xfrm>
        </p:spPr>
        <p:txBody>
          <a:bodyPr/>
          <a:lstStyle/>
          <a:p>
            <a:r>
              <a:rPr lang="cs-CZ" dirty="0" smtClean="0"/>
              <a:t>Co můžeme říct o r</a:t>
            </a:r>
            <a:r>
              <a:rPr lang="cs-CZ" dirty="0" smtClean="0"/>
              <a:t>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300" b="1" dirty="0"/>
              <a:t>S</a:t>
            </a:r>
            <a:r>
              <a:rPr lang="cs-CZ" sz="3300" b="1" cap="none" dirty="0" smtClean="0"/>
              <a:t>oubor předběžně naplánovaných položek výdajů a příjmů vztahující se k určité činnosti na určité období nebo k plánované akci.</a:t>
            </a:r>
          </a:p>
          <a:p>
            <a:pPr marL="0" indent="0">
              <a:buNone/>
            </a:pPr>
            <a:r>
              <a:rPr lang="cs-CZ" sz="3300" b="1" cap="none" dirty="0" smtClean="0"/>
              <a:t>Plán činnosti organizace na určité období vyjádřený v peněžních jednotkách</a:t>
            </a:r>
          </a:p>
          <a:p>
            <a:pPr marL="0" indent="0">
              <a:buNone/>
            </a:pPr>
            <a:endParaRPr lang="cs-CZ" sz="3300" b="1" i="1" cap="none" dirty="0" smtClean="0"/>
          </a:p>
          <a:p>
            <a:pPr marL="0" indent="0">
              <a:buNone/>
            </a:pPr>
            <a:r>
              <a:rPr lang="cs-CZ" sz="3300" dirty="0" smtClean="0"/>
              <a:t>- </a:t>
            </a:r>
            <a:r>
              <a:rPr lang="cs-CZ" sz="3300" cap="none" dirty="0" smtClean="0"/>
              <a:t>přehled finančních prostředků (potřebujeme k zajištění chodu NO)</a:t>
            </a:r>
          </a:p>
          <a:p>
            <a:pPr marL="0" indent="0">
              <a:buNone/>
            </a:pPr>
            <a:r>
              <a:rPr lang="cs-CZ" sz="3300" dirty="0" smtClean="0"/>
              <a:t>- </a:t>
            </a:r>
            <a:r>
              <a:rPr lang="cs-CZ" sz="3300" cap="none" dirty="0" smtClean="0"/>
              <a:t>přehled zdrojů (kdy této peníze zajistíme)</a:t>
            </a:r>
          </a:p>
          <a:p>
            <a:pPr marL="0" indent="0">
              <a:buNone/>
            </a:pPr>
            <a:endParaRPr lang="cs-CZ" sz="3300" cap="none" dirty="0" smtClean="0"/>
          </a:p>
          <a:p>
            <a:pPr marL="0" indent="0">
              <a:buNone/>
            </a:pPr>
            <a:r>
              <a:rPr lang="cs-CZ" sz="3300" cap="none" dirty="0" smtClean="0"/>
              <a:t>- </a:t>
            </a:r>
            <a:r>
              <a:rPr lang="cs-CZ" sz="3300" cap="none" dirty="0" smtClean="0"/>
              <a:t>má </a:t>
            </a:r>
            <a:r>
              <a:rPr lang="cs-CZ" sz="3300" cap="none" dirty="0" smtClean="0"/>
              <a:t>úzkou vazbu na plán činnosti organizace (krátkodobý, strategický,..)</a:t>
            </a:r>
          </a:p>
          <a:p>
            <a:pPr marL="0" indent="0">
              <a:buNone/>
            </a:pPr>
            <a:r>
              <a:rPr lang="cs-CZ" sz="3300" cap="none" dirty="0" smtClean="0"/>
              <a:t>- </a:t>
            </a:r>
            <a:r>
              <a:rPr lang="cs-CZ" sz="3300" cap="none" dirty="0" smtClean="0"/>
              <a:t>pokud </a:t>
            </a:r>
            <a:r>
              <a:rPr lang="cs-CZ" sz="3300" cap="none" dirty="0" smtClean="0"/>
              <a:t>není kvalitní – organizace přežívá z roku na rok</a:t>
            </a:r>
          </a:p>
          <a:p>
            <a:pPr marL="0" indent="0">
              <a:buNone/>
            </a:pPr>
            <a:endParaRPr lang="cs-CZ" sz="3300" cap="none" dirty="0" smtClean="0"/>
          </a:p>
          <a:p>
            <a:pPr marL="0" indent="0">
              <a:buNone/>
            </a:pPr>
            <a:r>
              <a:rPr lang="cs-CZ" sz="3300" cap="none" dirty="0" smtClean="0"/>
              <a:t>Rozpočet</a:t>
            </a:r>
          </a:p>
          <a:p>
            <a:pPr>
              <a:buFontTx/>
              <a:buChar char="-"/>
            </a:pPr>
            <a:r>
              <a:rPr lang="cs-CZ" sz="3300" b="1" cap="none" dirty="0" smtClean="0"/>
              <a:t>JE</a:t>
            </a:r>
            <a:r>
              <a:rPr lang="cs-CZ" sz="3300" cap="none" dirty="0" smtClean="0"/>
              <a:t> finanční </a:t>
            </a:r>
            <a:r>
              <a:rPr lang="cs-CZ" sz="3300" u="sng" cap="none" dirty="0" smtClean="0"/>
              <a:t>plán </a:t>
            </a:r>
            <a:r>
              <a:rPr lang="cs-CZ" sz="3300" cap="none" dirty="0" smtClean="0"/>
              <a:t>příjmů a výdajů nutných pro uskutečnění plánované činnosti</a:t>
            </a:r>
          </a:p>
          <a:p>
            <a:pPr>
              <a:buFontTx/>
              <a:buChar char="-"/>
            </a:pPr>
            <a:r>
              <a:rPr lang="cs-CZ" sz="3300" b="1" cap="none" dirty="0" smtClean="0"/>
              <a:t>NENÍ</a:t>
            </a:r>
            <a:r>
              <a:rPr lang="cs-CZ" sz="3300" cap="none" dirty="0" smtClean="0"/>
              <a:t> v žádném případě neměnitelné </a:t>
            </a:r>
            <a:r>
              <a:rPr lang="cs-CZ" sz="3300" u="sng" cap="none" dirty="0" smtClean="0"/>
              <a:t>dogma</a:t>
            </a:r>
          </a:p>
          <a:p>
            <a:pPr>
              <a:buFontTx/>
              <a:buChar char="-"/>
            </a:pPr>
            <a:r>
              <a:rPr lang="cs-CZ" sz="3300" b="1" cap="none" dirty="0" smtClean="0"/>
              <a:t>NIKDY NENÍ </a:t>
            </a:r>
            <a:r>
              <a:rPr lang="cs-CZ" sz="3300" cap="none" dirty="0" smtClean="0"/>
              <a:t>stoprocentní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se zabývá…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Stavovými veličinami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Stálá aktiva</a:t>
            </a:r>
          </a:p>
          <a:p>
            <a:r>
              <a:rPr lang="cs-CZ" dirty="0" smtClean="0"/>
              <a:t>Pracovní kapitál</a:t>
            </a:r>
          </a:p>
          <a:p>
            <a:r>
              <a:rPr lang="cs-CZ" dirty="0" smtClean="0"/>
              <a:t>Dlouhodobý vlastní kapitál</a:t>
            </a:r>
          </a:p>
          <a:p>
            <a:r>
              <a:rPr lang="cs-CZ" dirty="0" smtClean="0"/>
              <a:t>Dlouhodobý cizí kapitál</a:t>
            </a:r>
          </a:p>
          <a:p>
            <a:r>
              <a:rPr lang="cs-CZ" dirty="0" smtClean="0"/>
              <a:t>Krátkodobý cizí kapitál aj.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 smtClean="0"/>
              <a:t>Význam zejména u dlouhodobých rozpočtů.</a:t>
            </a:r>
          </a:p>
          <a:p>
            <a:pPr marL="0" indent="0">
              <a:buNone/>
            </a:pPr>
            <a:r>
              <a:rPr lang="cs-CZ" sz="2400" dirty="0" smtClean="0"/>
              <a:t>Jsou dány určitým stavem k danému okamžiku.</a:t>
            </a:r>
            <a:endParaRPr lang="en-GB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Tokovými veličinami</a:t>
            </a:r>
            <a:endParaRPr lang="en-GB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Náklady a výnosy</a:t>
            </a:r>
          </a:p>
          <a:p>
            <a:r>
              <a:rPr lang="cs-CZ" dirty="0" smtClean="0"/>
              <a:t>Výdaje a příjmy (peněžní toky)</a:t>
            </a:r>
          </a:p>
          <a:p>
            <a:r>
              <a:rPr lang="cs-CZ" dirty="0" smtClean="0"/>
              <a:t>Zisk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Význam v každém časovém úseku (možno propočítat na různá období)</a:t>
            </a:r>
          </a:p>
          <a:p>
            <a:pPr marL="0" indent="0">
              <a:buNone/>
            </a:pPr>
            <a:r>
              <a:rPr lang="cs-CZ" sz="2000" dirty="0" smtClean="0"/>
              <a:t>Neustále se mění.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86100" y="1459523"/>
            <a:ext cx="35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Ekonomickými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veličinami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179281" y="1793123"/>
            <a:ext cx="923193" cy="39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437729" y="1800253"/>
            <a:ext cx="1116623" cy="366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4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VS. NORMA vs. LIMIT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ROZPOČET</a:t>
            </a:r>
            <a:r>
              <a:rPr lang="cs-CZ" altLang="cs-CZ" dirty="0" smtClean="0"/>
              <a:t> </a:t>
            </a:r>
            <a:r>
              <a:rPr lang="cs-CZ" altLang="cs-CZ" dirty="0"/>
              <a:t>se někdy chápe jako pouhý </a:t>
            </a:r>
            <a:r>
              <a:rPr lang="cs-CZ" altLang="cs-CZ" b="1" dirty="0"/>
              <a:t>převod úkolů </a:t>
            </a:r>
            <a:r>
              <a:rPr lang="cs-CZ" altLang="cs-CZ" dirty="0"/>
              <a:t>věcně vymezených plánem </a:t>
            </a:r>
            <a:r>
              <a:rPr lang="cs-CZ" altLang="cs-CZ" b="1" dirty="0"/>
              <a:t>na peněžní jednotky</a:t>
            </a:r>
            <a:r>
              <a:rPr lang="cs-CZ" altLang="cs-CZ" dirty="0"/>
              <a:t>.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NORMY</a:t>
            </a:r>
            <a:r>
              <a:rPr lang="cs-CZ" altLang="cs-CZ" dirty="0"/>
              <a:t> jsou </a:t>
            </a:r>
            <a:r>
              <a:rPr lang="cs-CZ" altLang="cs-CZ" b="1" dirty="0"/>
              <a:t>směrné veličiny</a:t>
            </a:r>
            <a:r>
              <a:rPr lang="cs-CZ" altLang="cs-CZ" dirty="0"/>
              <a:t>, které ve striktním pojetí musí být nejdříve stanoveny </a:t>
            </a:r>
            <a:r>
              <a:rPr lang="cs-CZ" altLang="cs-CZ" b="1" dirty="0"/>
              <a:t>v naturálních jednotkách </a:t>
            </a:r>
            <a:r>
              <a:rPr lang="cs-CZ" altLang="cs-CZ" dirty="0"/>
              <a:t>(hodiny práce, kilogramy spotřebovaného materiálu atd.) a teprve </a:t>
            </a:r>
            <a:r>
              <a:rPr lang="cs-CZ" altLang="cs-CZ" b="1" dirty="0"/>
              <a:t>pak převedeny na hodnotové ukazatele</a:t>
            </a:r>
            <a:r>
              <a:rPr lang="cs-CZ" altLang="cs-CZ" dirty="0"/>
              <a:t> pomocí hodinové sazby apod</a:t>
            </a:r>
            <a:r>
              <a:rPr lang="cs-CZ" altLang="cs-CZ" dirty="0" smtClean="0"/>
              <a:t>.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LIMIT</a:t>
            </a:r>
            <a:r>
              <a:rPr lang="cs-CZ" altLang="cs-CZ" dirty="0" smtClean="0"/>
              <a:t> je </a:t>
            </a:r>
            <a:r>
              <a:rPr lang="cs-CZ" altLang="cs-CZ" b="1" dirty="0" smtClean="0"/>
              <a:t>nejvolnější </a:t>
            </a:r>
            <a:r>
              <a:rPr lang="cs-CZ" altLang="cs-CZ" dirty="0" smtClean="0"/>
              <a:t>způsob stanovení směrné veličiny. Může se vyjadřovat hodnotově i naturálně za předpokladu, že daný naturální limit je vyjádřen společnou měrnou jednotkou (např. počet pracovníků). Limit: směrný, </a:t>
            </a:r>
            <a:r>
              <a:rPr lang="cs-CZ" altLang="cs-CZ" b="1" dirty="0" smtClean="0"/>
              <a:t>nepřekročitelný</a:t>
            </a:r>
            <a:r>
              <a:rPr lang="cs-CZ" altLang="cs-CZ" dirty="0" smtClean="0"/>
              <a:t>, povolení dodatečné zvýšení limitu aj.</a:t>
            </a:r>
          </a:p>
          <a:p>
            <a:endParaRPr lang="cs-CZ" alt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  </a:t>
            </a:r>
            <a:r>
              <a:rPr lang="cs-CZ" dirty="0" smtClean="0">
                <a:solidFill>
                  <a:srgbClr val="FF0000"/>
                </a:solidFill>
              </a:rPr>
              <a:t>pevný vs. variabilní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Rozpočet </a:t>
            </a:r>
            <a:r>
              <a:rPr lang="cs-CZ" altLang="cs-CZ" u="sng" dirty="0" smtClean="0"/>
              <a:t>pevný</a:t>
            </a:r>
            <a:r>
              <a:rPr lang="cs-CZ" altLang="cs-CZ" dirty="0" smtClean="0"/>
              <a:t> </a:t>
            </a:r>
          </a:p>
          <a:p>
            <a:pPr lvl="1"/>
            <a:r>
              <a:rPr lang="cs-CZ" altLang="cs-CZ" dirty="0" smtClean="0"/>
              <a:t>Stanoví náklady na určitou aktivitu bez ohledu na to, zda se jedná o náklady variabilní či fixní</a:t>
            </a:r>
          </a:p>
          <a:p>
            <a:pPr lvl="1"/>
            <a:r>
              <a:rPr lang="cs-CZ" altLang="cs-CZ" dirty="0" smtClean="0"/>
              <a:t>Představuje limit výdajů, které nelze překročit</a:t>
            </a:r>
          </a:p>
          <a:p>
            <a:pPr lvl="1"/>
            <a:r>
              <a:rPr lang="cs-CZ" altLang="cs-CZ" dirty="0" smtClean="0"/>
              <a:t>Použití: tam, kde lze těžko (případně nákladně) odlišit VN a FN</a:t>
            </a:r>
          </a:p>
          <a:p>
            <a:r>
              <a:rPr lang="cs-CZ" altLang="cs-CZ" dirty="0" smtClean="0"/>
              <a:t>Rozpočet </a:t>
            </a:r>
            <a:r>
              <a:rPr lang="cs-CZ" altLang="cs-CZ" u="sng" dirty="0" smtClean="0"/>
              <a:t>variabilní</a:t>
            </a:r>
          </a:p>
          <a:p>
            <a:pPr lvl="1"/>
            <a:r>
              <a:rPr lang="cs-CZ" dirty="0" smtClean="0"/>
              <a:t>Předpokládá možnost odchylky skutečného objemu produkce od plánovaného</a:t>
            </a:r>
          </a:p>
          <a:p>
            <a:pPr lvl="1"/>
            <a:r>
              <a:rPr lang="cs-CZ" dirty="0" smtClean="0"/>
              <a:t>Počítá samostatně FN a samostatně VN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893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1705</Words>
  <Application>Microsoft Office PowerPoint</Application>
  <PresentationFormat>Širokoúhlá obrazovka</PresentationFormat>
  <Paragraphs>199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Motiv Office</vt:lpstr>
      <vt:lpstr>Rozpočtování</vt:lpstr>
      <vt:lpstr>Začněme finančním řízením….</vt:lpstr>
      <vt:lpstr>Kroky finančního řízení</vt:lpstr>
      <vt:lpstr>Systém plánů a rozpočtů</vt:lpstr>
      <vt:lpstr>Rozpočet</vt:lpstr>
      <vt:lpstr>Co můžeme říct o rozpočtu</vt:lpstr>
      <vt:lpstr>Rozpočet se zabývá…</vt:lpstr>
      <vt:lpstr>ROZPOČET VS. NORMA vs. LIMIT</vt:lpstr>
      <vt:lpstr>Rozpočet   pevný vs. variabilní</vt:lpstr>
      <vt:lpstr>Rozpočet klouzavý vs. pevný</vt:lpstr>
      <vt:lpstr>Proces sestavování rozpočtu</vt:lpstr>
      <vt:lpstr>Metody sestavování rozpočtu</vt:lpstr>
      <vt:lpstr>Práce s rozpočtem</vt:lpstr>
      <vt:lpstr>Kontrola rozpočtu</vt:lpstr>
      <vt:lpstr>Rozpočtový proces - zásady</vt:lpstr>
      <vt:lpstr>Důvody sestavování rozpočtu</vt:lpstr>
      <vt:lpstr>Základní funkce rozpočtu (to samé trochu jinak..)</vt:lpstr>
      <vt:lpstr>TYPY ROZPOČTŮ I.</vt:lpstr>
      <vt:lpstr>TYPY ROZPOČTŮ II.</vt:lpstr>
      <vt:lpstr>Programový rozpočet</vt:lpstr>
      <vt:lpstr>Programový rozpočet</vt:lpstr>
      <vt:lpstr>Zdrojový rozpočet</vt:lpstr>
      <vt:lpstr>Zdrojový rozpočet</vt:lpstr>
      <vt:lpstr>Cash flow rozpočet</vt:lpstr>
      <vt:lpstr>Cash flow  rozpočet</vt:lpstr>
      <vt:lpstr>Rozpočtová opatření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Rozpočtování</dc:title>
  <dc:creator>Hladká Marie</dc:creator>
  <cp:lastModifiedBy>Hladká Marie</cp:lastModifiedBy>
  <cp:revision>18</cp:revision>
  <dcterms:created xsi:type="dcterms:W3CDTF">2019-09-19T08:17:04Z</dcterms:created>
  <dcterms:modified xsi:type="dcterms:W3CDTF">2019-09-25T05:50:16Z</dcterms:modified>
</cp:coreProperties>
</file>