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5246" r:id="rId2"/>
  </p:sldMasterIdLst>
  <p:notesMasterIdLst>
    <p:notesMasterId r:id="rId44"/>
  </p:notesMasterIdLst>
  <p:handoutMasterIdLst>
    <p:handoutMasterId r:id="rId45"/>
  </p:handoutMasterIdLst>
  <p:sldIdLst>
    <p:sldId id="390" r:id="rId3"/>
    <p:sldId id="567" r:id="rId4"/>
    <p:sldId id="568" r:id="rId5"/>
    <p:sldId id="569" r:id="rId6"/>
    <p:sldId id="448" r:id="rId7"/>
    <p:sldId id="450" r:id="rId8"/>
    <p:sldId id="564" r:id="rId9"/>
    <p:sldId id="565" r:id="rId10"/>
    <p:sldId id="562" r:id="rId11"/>
    <p:sldId id="553" r:id="rId12"/>
    <p:sldId id="451" r:id="rId13"/>
    <p:sldId id="452" r:id="rId14"/>
    <p:sldId id="497" r:id="rId15"/>
    <p:sldId id="566" r:id="rId16"/>
    <p:sldId id="491" r:id="rId17"/>
    <p:sldId id="495" r:id="rId18"/>
    <p:sldId id="502" r:id="rId19"/>
    <p:sldId id="492" r:id="rId20"/>
    <p:sldId id="570" r:id="rId21"/>
    <p:sldId id="494" r:id="rId22"/>
    <p:sldId id="493" r:id="rId23"/>
    <p:sldId id="453" r:id="rId24"/>
    <p:sldId id="552" r:id="rId25"/>
    <p:sldId id="454" r:id="rId26"/>
    <p:sldId id="455" r:id="rId27"/>
    <p:sldId id="555" r:id="rId28"/>
    <p:sldId id="472" r:id="rId29"/>
    <p:sldId id="484" r:id="rId30"/>
    <p:sldId id="563" r:id="rId31"/>
    <p:sldId id="485" r:id="rId32"/>
    <p:sldId id="486" r:id="rId33"/>
    <p:sldId id="556" r:id="rId34"/>
    <p:sldId id="487" r:id="rId35"/>
    <p:sldId id="490" r:id="rId36"/>
    <p:sldId id="489" r:id="rId37"/>
    <p:sldId id="488" r:id="rId38"/>
    <p:sldId id="474" r:id="rId39"/>
    <p:sldId id="475" r:id="rId40"/>
    <p:sldId id="476" r:id="rId41"/>
    <p:sldId id="503" r:id="rId42"/>
    <p:sldId id="505" r:id="rId43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6E"/>
    <a:srgbClr val="DD6909"/>
    <a:srgbClr val="909094"/>
    <a:srgbClr val="DCD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327" autoAdjust="0"/>
    <p:restoredTop sz="94658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65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1614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B204D9C-300F-4694-90CC-99FAFE992C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429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Klepnutím lze upravit styly předlohy textu.</a:t>
            </a:r>
          </a:p>
          <a:p>
            <a:pPr lvl="1"/>
            <a:r>
              <a:rPr lang="en-GB" noProof="0"/>
              <a:t>Druhá úroveň</a:t>
            </a:r>
          </a:p>
          <a:p>
            <a:pPr lvl="2"/>
            <a:r>
              <a:rPr lang="en-GB" noProof="0"/>
              <a:t>Třetí úroveň</a:t>
            </a:r>
          </a:p>
          <a:p>
            <a:pPr lvl="3"/>
            <a:r>
              <a:rPr lang="en-GB" noProof="0"/>
              <a:t>Čtvrtá úroveň</a:t>
            </a:r>
          </a:p>
          <a:p>
            <a:pPr lvl="4"/>
            <a:r>
              <a:rPr lang="en-GB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276" tIns="50138" rIns="100276" bIns="50138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4E2D1E-81FE-485A-96D1-EFFFF609C8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3688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4E2D1E-81FE-485A-96D1-EFFFF609C896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340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2143116"/>
            <a:ext cx="8285168" cy="4000528"/>
          </a:xfrm>
          <a:prstGeom prst="rect">
            <a:avLst/>
          </a:prstGeom>
        </p:spPr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800" b="0">
                <a:latin typeface="Arial" pitchFamily="34" charset="0"/>
                <a:cs typeface="Arial" pitchFamily="34" charset="0"/>
              </a:defRPr>
            </a:lvl3pPr>
            <a:lvl4pPr>
              <a:defRPr b="0">
                <a:latin typeface="Arial" pitchFamily="34" charset="0"/>
                <a:cs typeface="Arial" pitchFamily="34" charset="0"/>
              </a:defRPr>
            </a:lvl4pPr>
            <a:lvl5pPr>
              <a:defRPr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501122" cy="85725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42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059659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1E798-5368-46D0-8CEC-404899828D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40122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32"/>
            <a:ext cx="6019800" cy="52689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7BD2-5AA8-47F3-B683-C82FD50032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61569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643182"/>
            <a:ext cx="8229600" cy="1928826"/>
          </a:xfrm>
          <a:prstGeom prst="rect">
            <a:avLst/>
          </a:prstGeom>
        </p:spPr>
        <p:txBody>
          <a:bodyPr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03929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i strana - 3 lo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503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3"/>
          <p:cNvSpPr>
            <a:spLocks noGrp="1"/>
          </p:cNvSpPr>
          <p:nvPr>
            <p:ph type="subTitle" idx="1"/>
          </p:nvPr>
        </p:nvSpPr>
        <p:spPr>
          <a:xfrm>
            <a:off x="0" y="5734050"/>
            <a:ext cx="9144000" cy="112395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>
              <a:defRPr/>
            </a:pPr>
            <a:r>
              <a:rPr lang="en-US" sz="1400" spc="30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Click to edit Master subtitle style</a:t>
            </a:r>
            <a:endParaRPr lang="cs-CZ" sz="1400" spc="300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 userDrawn="1"/>
        </p:nvSpPr>
        <p:spPr bwMode="auto">
          <a:xfrm>
            <a:off x="0" y="2997200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Místo na název prezentace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908175" y="5589588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550" y="660400"/>
            <a:ext cx="23749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1907704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851833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5795963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507951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i strana - 4 lo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503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3"/>
          <p:cNvSpPr>
            <a:spLocks noGrp="1"/>
          </p:cNvSpPr>
          <p:nvPr>
            <p:ph type="subTitle" idx="1"/>
          </p:nvPr>
        </p:nvSpPr>
        <p:spPr>
          <a:xfrm>
            <a:off x="0" y="5734050"/>
            <a:ext cx="9144000" cy="112395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>
              <a:defRPr/>
            </a:pPr>
            <a:r>
              <a:rPr lang="en-US" sz="1400" spc="30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Click to edit Master subtitle style</a:t>
            </a:r>
            <a:endParaRPr lang="cs-CZ" sz="1400" spc="300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 userDrawn="1"/>
        </p:nvSpPr>
        <p:spPr bwMode="auto">
          <a:xfrm>
            <a:off x="0" y="2997200"/>
            <a:ext cx="914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Místo na název prezentace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908175" y="5589588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550" y="660400"/>
            <a:ext cx="23749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827584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4764220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732538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795902" y="4797152"/>
            <a:ext cx="1439862" cy="53816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087272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38" y="2000240"/>
            <a:ext cx="4038600" cy="114300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286124"/>
            <a:ext cx="4038600" cy="121444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2"/>
          </p:nvPr>
        </p:nvSpPr>
        <p:spPr>
          <a:xfrm>
            <a:off x="4643438" y="4643446"/>
            <a:ext cx="4038600" cy="121444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501122" cy="85725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426E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B0A1F-73CB-4B13-9A0B-B036084F6D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706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10/29/2020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166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223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04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53F65-CBB7-4B8D-B150-D005394BDA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45401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225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777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049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071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1963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6080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DE5D-7B34-4147-9B74-17FC43F4865C}" type="datetimeFigureOut">
              <a:rPr lang="cs-CZ" smtClean="0"/>
              <a:pPr/>
              <a:t>29.10.2020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57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98DE-BD47-425B-9986-D46C778471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672276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00240"/>
            <a:ext cx="4038600" cy="41259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00240"/>
            <a:ext cx="4038600" cy="41259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56A19-DDC8-4BA9-A0DC-5D3488D0A5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32213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034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43182"/>
            <a:ext cx="4040188" cy="348298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034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43182"/>
            <a:ext cx="4041775" cy="348298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9D1FE-EDD1-4894-A337-4157BD16B8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85268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48155-48A3-4579-AE64-445C6CAC99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33460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0E3F1-40F1-48CA-9B5D-D8A56C1349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81707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19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57232"/>
            <a:ext cx="5111750" cy="52689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71678"/>
            <a:ext cx="3008313" cy="405448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78EB9-160C-4095-A028-FB67A5C3C4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34700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28669"/>
            <a:ext cx="5486400" cy="379890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cs-C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9ED-9595-4421-A4BE-FB43F61A9D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28139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196975"/>
            <a:ext cx="82296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00250"/>
            <a:ext cx="8229600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cs-CZ" dirty="0"/>
              <a:t>www.</a:t>
            </a:r>
            <a:r>
              <a:rPr lang="cs-CZ" dirty="0" err="1"/>
              <a:t>prkpartners.com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Clr>
                <a:schemeClr val="tx1"/>
              </a:buCl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0C104D-0F08-4397-BBE6-BDED8D746D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0" name="Picture 7" descr="I:\Marketing\LOGO\PRK Partners\prkpartners-logo\prkpartners-logos\prkpartners-logo-letter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180181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66" r:id="rId1"/>
    <p:sldLayoutId id="2147485167" r:id="rId2"/>
    <p:sldLayoutId id="2147485168" r:id="rId3"/>
    <p:sldLayoutId id="2147485169" r:id="rId4"/>
    <p:sldLayoutId id="2147485170" r:id="rId5"/>
    <p:sldLayoutId id="2147485171" r:id="rId6"/>
    <p:sldLayoutId id="2147485172" r:id="rId7"/>
    <p:sldLayoutId id="2147485173" r:id="rId8"/>
    <p:sldLayoutId id="2147485174" r:id="rId9"/>
    <p:sldLayoutId id="2147485175" r:id="rId10"/>
    <p:sldLayoutId id="2147485176" r:id="rId11"/>
    <p:sldLayoutId id="2147485177" r:id="rId12"/>
    <p:sldLayoutId id="2147485178" r:id="rId13"/>
    <p:sldLayoutId id="2147485179" r:id="rId14"/>
    <p:sldLayoutId id="2147485180" r:id="rId15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00426E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26E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26E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26E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26E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426E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426E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426E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00426E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00426E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cs-CZ"/>
              <a:t>www.prkpartners.com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00C104D-0F08-4397-BBE6-BDED8D746D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92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47" r:id="rId1"/>
    <p:sldLayoutId id="2147485248" r:id="rId2"/>
    <p:sldLayoutId id="2147485249" r:id="rId3"/>
    <p:sldLayoutId id="2147485250" r:id="rId4"/>
    <p:sldLayoutId id="2147485251" r:id="rId5"/>
    <p:sldLayoutId id="2147485252" r:id="rId6"/>
    <p:sldLayoutId id="2147485253" r:id="rId7"/>
    <p:sldLayoutId id="2147485254" r:id="rId8"/>
    <p:sldLayoutId id="2147485255" r:id="rId9"/>
    <p:sldLayoutId id="2147485256" r:id="rId10"/>
    <p:sldLayoutId id="2147485257" r:id="rId11"/>
  </p:sldLayoutIdLst>
  <p:transition>
    <p:fade/>
  </p:transition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3374"/>
            <a:ext cx="7772400" cy="2043658"/>
          </a:xfrm>
        </p:spPr>
        <p:txBody>
          <a:bodyPr>
            <a:normAutofit/>
          </a:bodyPr>
          <a:lstStyle/>
          <a:p>
            <a:pPr algn="ctr"/>
            <a:br>
              <a:rPr lang="cs-CZ" sz="3200" dirty="0"/>
            </a:br>
            <a:r>
              <a:rPr lang="cs-CZ" sz="3600" dirty="0"/>
              <a:t>fundace a ústavy</a:t>
            </a:r>
            <a:br>
              <a:rPr lang="cs-CZ" sz="3600" dirty="0"/>
            </a:br>
            <a:r>
              <a:rPr lang="cs-CZ" sz="3600" dirty="0"/>
              <a:t>(v širších souvislostech)  </a:t>
            </a:r>
            <a:br>
              <a:rPr lang="cs-CZ" sz="3600" dirty="0"/>
            </a:b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4869160"/>
            <a:ext cx="6728792" cy="1440160"/>
          </a:xfrm>
        </p:spPr>
        <p:txBody>
          <a:bodyPr>
            <a:normAutofit/>
          </a:bodyPr>
          <a:lstStyle/>
          <a:p>
            <a:endParaRPr lang="cs-CZ" sz="2000" dirty="0"/>
          </a:p>
          <a:p>
            <a:r>
              <a:rPr lang="en-US" sz="2000" dirty="0"/>
              <a:t>Doc. </a:t>
            </a:r>
            <a:r>
              <a:rPr lang="en-US" sz="2000" dirty="0" err="1"/>
              <a:t>JUDr</a:t>
            </a:r>
            <a:r>
              <a:rPr lang="en-US" sz="2000" dirty="0"/>
              <a:t>. Kat</a:t>
            </a:r>
            <a:r>
              <a:rPr lang="cs-CZ" sz="2000" dirty="0"/>
              <a:t>e</a:t>
            </a:r>
            <a:r>
              <a:rPr lang="en-US" sz="2000" dirty="0" err="1"/>
              <a:t>řina</a:t>
            </a:r>
            <a:r>
              <a:rPr lang="en-US" sz="2000" dirty="0"/>
              <a:t> </a:t>
            </a:r>
            <a:r>
              <a:rPr lang="en-US" sz="2000" dirty="0" err="1"/>
              <a:t>Ronovská</a:t>
            </a:r>
            <a:r>
              <a:rPr lang="cs-CZ" sz="2000" dirty="0"/>
              <a:t>,</a:t>
            </a:r>
            <a:r>
              <a:rPr lang="en-US" sz="2000" dirty="0"/>
              <a:t> PhD. </a:t>
            </a:r>
            <a:endParaRPr lang="cs-CZ" sz="2000" dirty="0"/>
          </a:p>
          <a:p>
            <a:r>
              <a:rPr lang="cs-CZ" sz="2000" dirty="0"/>
              <a:t>Brno</a:t>
            </a:r>
          </a:p>
          <a:p>
            <a:endParaRPr lang="en-US" sz="20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nadace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7753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Nadace – základní charakteristika I.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/>
              <a:t>Trvalá</a:t>
            </a:r>
            <a:r>
              <a:rPr lang="cs-CZ" dirty="0"/>
              <a:t> služba účelu společensky nebo hospodářsky užitečnému</a:t>
            </a:r>
          </a:p>
          <a:p>
            <a:endParaRPr lang="cs-CZ" dirty="0"/>
          </a:p>
          <a:p>
            <a:r>
              <a:rPr lang="cs-CZ" u="sng" dirty="0"/>
              <a:t>Účel:</a:t>
            </a:r>
            <a:r>
              <a:rPr lang="cs-CZ" dirty="0"/>
              <a:t> veřejně prospěšný, dobročinný (i soukromě prospěšný)</a:t>
            </a:r>
          </a:p>
          <a:p>
            <a:endParaRPr lang="cs-CZ" dirty="0"/>
          </a:p>
          <a:p>
            <a:r>
              <a:rPr lang="cs-CZ" u="sng" dirty="0"/>
              <a:t>Podnikání nadací </a:t>
            </a:r>
            <a:r>
              <a:rPr lang="cs-CZ" dirty="0"/>
              <a:t>jako vedlejší činnost – přímé i „nepřímé“</a:t>
            </a:r>
          </a:p>
          <a:p>
            <a:endParaRPr lang="cs-CZ" dirty="0"/>
          </a:p>
          <a:p>
            <a:r>
              <a:rPr lang="cs-CZ" u="sng" dirty="0"/>
              <a:t>Preference vůle zakladatele</a:t>
            </a:r>
            <a:r>
              <a:rPr lang="cs-CZ" dirty="0"/>
              <a:t> - změna nadační listiny, změna nadačního účelu</a:t>
            </a:r>
          </a:p>
          <a:p>
            <a:endParaRPr lang="cs-CZ" dirty="0"/>
          </a:p>
          <a:p>
            <a:r>
              <a:rPr lang="cs-CZ" dirty="0"/>
              <a:t>Nové pojmy: nadační kapitál, nadační jistina (zvláštní režim)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Nadace – základní charakteristika II.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844824"/>
            <a:ext cx="8318228" cy="4298820"/>
          </a:xfrm>
        </p:spPr>
        <p:txBody>
          <a:bodyPr>
            <a:normAutofit lnSpcReduction="10000"/>
          </a:bodyPr>
          <a:lstStyle/>
          <a:p>
            <a:endParaRPr lang="cs-CZ" u="sng" dirty="0"/>
          </a:p>
          <a:p>
            <a:r>
              <a:rPr lang="cs-CZ" u="sng" dirty="0"/>
              <a:t>Dispozitivní úprava vnitřních poměrů </a:t>
            </a:r>
            <a:r>
              <a:rPr lang="cs-CZ" dirty="0"/>
              <a:t>(zákon požaduje i nadále existenci statutárního a kontrolního orgánu)</a:t>
            </a:r>
          </a:p>
          <a:p>
            <a:endParaRPr lang="cs-CZ" dirty="0"/>
          </a:p>
          <a:p>
            <a:r>
              <a:rPr lang="cs-CZ" u="sng" dirty="0"/>
              <a:t>Odstranění některých detailních regulací</a:t>
            </a:r>
            <a:r>
              <a:rPr lang="cs-CZ" dirty="0"/>
              <a:t>, např. investování majetku, pravidla o omezení nákladů, ALE!  </a:t>
            </a:r>
          </a:p>
          <a:p>
            <a:endParaRPr lang="cs-CZ" dirty="0"/>
          </a:p>
          <a:p>
            <a:r>
              <a:rPr lang="cs-CZ" dirty="0"/>
              <a:t>Jiná  detailní úprava včleněna: vklady do nadace, nadační kapitál (snižování a zvyšování nadačního kapitálu, přeměny fundací, zrušení nadace)</a:t>
            </a:r>
          </a:p>
          <a:p>
            <a:r>
              <a:rPr lang="cs-CZ" dirty="0"/>
              <a:t>Detailní zvláštní úprava zrušení a zániku nadací/naložení s likvidačním zůstatkem u VP nadací</a:t>
            </a:r>
          </a:p>
          <a:p>
            <a:r>
              <a:rPr lang="cs-CZ" dirty="0"/>
              <a:t>Možná </a:t>
            </a:r>
            <a:r>
              <a:rPr lang="cs-CZ" u="sng" dirty="0"/>
              <a:t>přeměna nadace na nadační fond a naopak </a:t>
            </a:r>
          </a:p>
          <a:p>
            <a:endParaRPr lang="cs-CZ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Založení a vznik nadace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Založení – soukromoprávní projev vůle – nadační listina</a:t>
            </a:r>
          </a:p>
          <a:p>
            <a:r>
              <a:rPr lang="cs-CZ" dirty="0"/>
              <a:t>Povinná forma notářského zápisu (§ 309 odst. 4 OZ)</a:t>
            </a:r>
          </a:p>
          <a:p>
            <a:r>
              <a:rPr lang="cs-CZ" dirty="0"/>
              <a:t>Minimální obsahové náležitosti  § 310 OZ</a:t>
            </a:r>
          </a:p>
          <a:p>
            <a:r>
              <a:rPr lang="cs-CZ" dirty="0"/>
              <a:t>Vznik – konstitutivním zápisem do nadačního rejstříku</a:t>
            </a:r>
          </a:p>
          <a:p>
            <a:r>
              <a:rPr lang="cs-CZ" dirty="0"/>
              <a:t>Nadace </a:t>
            </a:r>
            <a:r>
              <a:rPr lang="cs-CZ" dirty="0" err="1"/>
              <a:t>mortis</a:t>
            </a:r>
            <a:r>
              <a:rPr lang="cs-CZ" dirty="0"/>
              <a:t> causa – v praxi není běžné</a:t>
            </a:r>
          </a:p>
        </p:txBody>
      </p:sp>
    </p:spTree>
    <p:extLst>
      <p:ext uri="{BB962C8B-B14F-4D97-AF65-F5344CB8AC3E}">
        <p14:creationId xmlns:p14="http://schemas.microsoft.com/office/powerpoint/2010/main" val="400437995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NADAČNÍ LISTINA – ZAKLADATELSKÉ PRÁVNÍ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OBSAH (OBLIGATORNÍ, PRAVIDELNÝ, FAKULTATIVNÍ)</a:t>
            </a:r>
          </a:p>
          <a:p>
            <a:r>
              <a:rPr lang="cs-CZ" dirty="0"/>
              <a:t>„TAILOR MADE“ FUNDAČNÍ STRUKTRY</a:t>
            </a:r>
          </a:p>
          <a:p>
            <a:r>
              <a:rPr lang="cs-CZ" dirty="0"/>
              <a:t>FORMA</a:t>
            </a:r>
          </a:p>
          <a:p>
            <a:r>
              <a:rPr lang="cs-CZ" dirty="0"/>
              <a:t>VÝKLAD </a:t>
            </a:r>
          </a:p>
          <a:p>
            <a:r>
              <a:rPr lang="cs-CZ" dirty="0"/>
              <a:t>MOŽNOST ZMĚNY NL, MOŽNOST ZMĚNY ÚČELU – velkorysá, dvousečná zbraň!!</a:t>
            </a:r>
          </a:p>
          <a:p>
            <a:r>
              <a:rPr lang="cs-CZ" i="1" dirty="0" err="1"/>
              <a:t>Pihera</a:t>
            </a:r>
            <a:r>
              <a:rPr lang="cs-CZ" i="1" dirty="0"/>
              <a:t>, V., Ronovská, K., Fundační principy a hranice jejich flexibility. K Otázce možnosti dodatečných změn podmínek fungování </a:t>
            </a:r>
            <a:r>
              <a:rPr lang="cs-CZ" i="1" dirty="0" err="1"/>
              <a:t>svěřenských</a:t>
            </a:r>
            <a:r>
              <a:rPr lang="cs-CZ" i="1" dirty="0"/>
              <a:t> fondů a fundací, </a:t>
            </a:r>
            <a:r>
              <a:rPr lang="cs-CZ" i="1" dirty="0" err="1"/>
              <a:t>Právík</a:t>
            </a:r>
            <a:r>
              <a:rPr lang="cs-CZ" i="1" dirty="0"/>
              <a:t>, č. 9/2018, str. 705 a násl.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518104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Nadační kapitál, nadační jistina, vklad do nadace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Majetek nadace tvoří </a:t>
            </a:r>
            <a:r>
              <a:rPr lang="cs-CZ" u="sng" dirty="0"/>
              <a:t>nadační jistina a ostatní majetek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Nadační kapitál </a:t>
            </a:r>
            <a:r>
              <a:rPr lang="cs-CZ" dirty="0"/>
              <a:t>:</a:t>
            </a:r>
          </a:p>
          <a:p>
            <a:pPr>
              <a:buNone/>
            </a:pPr>
            <a:r>
              <a:rPr lang="cs-CZ" dirty="0"/>
              <a:t>-je peněžní vyjádření nadační jistiny</a:t>
            </a:r>
          </a:p>
          <a:p>
            <a:pPr>
              <a:buFontTx/>
              <a:buChar char="-"/>
            </a:pPr>
            <a:r>
              <a:rPr lang="cs-CZ" dirty="0"/>
              <a:t>jeho výše se zapisuje do NR</a:t>
            </a:r>
          </a:p>
          <a:p>
            <a:pPr>
              <a:buFontTx/>
              <a:buChar char="-"/>
            </a:pPr>
            <a:r>
              <a:rPr lang="cs-CZ" dirty="0"/>
              <a:t>Zvláštní kvalita správy nadační jistiny (§ 340 OZ)</a:t>
            </a:r>
          </a:p>
          <a:p>
            <a:pPr>
              <a:buFontTx/>
              <a:buChar char="-"/>
            </a:pPr>
            <a:r>
              <a:rPr lang="cs-CZ" dirty="0"/>
              <a:t>Zvláštní mechanismus zvyšování a snižování NK (nejasné)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Nadační příspěvek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Preference „úzkého“ pojetí  (§ 353 OZ)</a:t>
            </a:r>
          </a:p>
          <a:p>
            <a:r>
              <a:rPr lang="cs-CZ" dirty="0"/>
              <a:t>Limity:  </a:t>
            </a:r>
          </a:p>
          <a:p>
            <a:pPr>
              <a:buFontTx/>
              <a:buChar char="-"/>
            </a:pPr>
            <a:r>
              <a:rPr lang="cs-CZ" dirty="0"/>
              <a:t>Vždy v souladu s účelem</a:t>
            </a:r>
          </a:p>
          <a:p>
            <a:pPr>
              <a:buFontTx/>
              <a:buChar char="-"/>
            </a:pPr>
            <a:r>
              <a:rPr lang="cs-CZ" dirty="0"/>
              <a:t>Nesmí členům orgánů, zaměstnancům ani </a:t>
            </a:r>
            <a:r>
              <a:rPr lang="cs-CZ" b="1" u="sng" dirty="0"/>
              <a:t>osobě jim blízké</a:t>
            </a:r>
          </a:p>
          <a:p>
            <a:pPr>
              <a:buFontTx/>
              <a:buChar char="-"/>
            </a:pPr>
            <a:r>
              <a:rPr lang="cs-CZ" dirty="0"/>
              <a:t>Nesmí zakladateli (výjimky) ani osobám zakladateli blízkým (nedává smysl?)</a:t>
            </a:r>
          </a:p>
          <a:p>
            <a:pPr>
              <a:buFontTx/>
              <a:buChar char="-"/>
            </a:pPr>
            <a:r>
              <a:rPr lang="cs-CZ" dirty="0"/>
              <a:t>Jiná plnění (poskytnutí bydlení, služebnost….)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Postavení zakladatele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/>
              <a:t>Při založení a vzniku nadace:</a:t>
            </a:r>
          </a:p>
          <a:p>
            <a:pPr>
              <a:buFontTx/>
              <a:buChar char="-"/>
            </a:pPr>
            <a:r>
              <a:rPr lang="cs-CZ" dirty="0"/>
              <a:t>Fundační svoboda (a její limity) – NEPSANÉ PRAVIDLO NADAČNÍHO PRÁVA </a:t>
            </a:r>
          </a:p>
          <a:p>
            <a:pPr>
              <a:buFontTx/>
              <a:buChar char="-"/>
            </a:pPr>
            <a:r>
              <a:rPr lang="cs-CZ" dirty="0"/>
              <a:t>Jednostranné právní jednání</a:t>
            </a:r>
          </a:p>
          <a:p>
            <a:pPr>
              <a:buFontTx/>
              <a:buChar char="-"/>
            </a:pPr>
            <a:r>
              <a:rPr lang="cs-CZ" dirty="0"/>
              <a:t>Osobní právo (nezcizitelné, nepřechází na dědice)</a:t>
            </a:r>
          </a:p>
          <a:p>
            <a:pPr>
              <a:buFontTx/>
              <a:buChar char="-"/>
            </a:pPr>
            <a:r>
              <a:rPr lang="cs-CZ" dirty="0"/>
              <a:t>Nastavení základních parametrů (podnikání, přeměny…)</a:t>
            </a:r>
          </a:p>
          <a:p>
            <a:r>
              <a:rPr lang="cs-CZ" u="sng" dirty="0"/>
              <a:t>Při existenci nadace (limitované):</a:t>
            </a:r>
          </a:p>
          <a:p>
            <a:pPr>
              <a:buFontTx/>
              <a:buChar char="-"/>
            </a:pPr>
            <a:r>
              <a:rPr lang="cs-CZ" dirty="0"/>
              <a:t>Spolupůsobení/ kontrola – pokud si vymezí v NL nebo stanoví zákon</a:t>
            </a:r>
          </a:p>
          <a:p>
            <a:pPr>
              <a:buFontTx/>
              <a:buChar char="-"/>
            </a:pPr>
            <a:r>
              <a:rPr lang="cs-CZ" dirty="0"/>
              <a:t>Riziko nedostatečné oddělenosti majetkových sfér (nefunguje ochrana majetku)</a:t>
            </a:r>
          </a:p>
          <a:p>
            <a:pPr>
              <a:buFontTx/>
              <a:buChar char="-"/>
            </a:pPr>
            <a:r>
              <a:rPr lang="cs-CZ" dirty="0"/>
              <a:t>TRENNUNGSPRINICP – SPÁDOVĚ ODDĚLENOST MAJETKOVÝCH SFÉR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Organizační struktura</a:t>
            </a:r>
            <a:br>
              <a:rPr lang="cs-CZ" dirty="0"/>
            </a:br>
            <a:r>
              <a:rPr lang="cs-CZ" dirty="0"/>
              <a:t>(dispozitivní úprava, limity)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Obligatorně:</a:t>
            </a:r>
          </a:p>
          <a:p>
            <a:r>
              <a:rPr lang="cs-CZ" dirty="0"/>
              <a:t>Správní rada – statutární orgán, min. 3 členy, </a:t>
            </a:r>
            <a:r>
              <a:rPr lang="cs-CZ" dirty="0" err="1"/>
              <a:t>disp</a:t>
            </a:r>
            <a:r>
              <a:rPr lang="cs-CZ" dirty="0"/>
              <a:t>. </a:t>
            </a:r>
            <a:r>
              <a:rPr lang="cs-CZ" dirty="0" err="1"/>
              <a:t>pětilté</a:t>
            </a:r>
            <a:r>
              <a:rPr lang="cs-CZ" dirty="0"/>
              <a:t> funkční období, neslučitelnost </a:t>
            </a:r>
            <a:r>
              <a:rPr lang="cs-CZ" dirty="0" err="1"/>
              <a:t>fcí</a:t>
            </a:r>
            <a:r>
              <a:rPr lang="cs-CZ" dirty="0"/>
              <a:t>, </a:t>
            </a:r>
            <a:r>
              <a:rPr lang="cs-CZ" dirty="0" err="1"/>
              <a:t>disp</a:t>
            </a:r>
            <a:r>
              <a:rPr lang="cs-CZ" dirty="0"/>
              <a:t>. volí a odvolává sama </a:t>
            </a:r>
          </a:p>
          <a:p>
            <a:r>
              <a:rPr lang="cs-CZ" dirty="0"/>
              <a:t>Kontrolní orgán:  dozorčí rada (u velkých nadací) – volí sama sebe, revizor (i právnická osoba) - volí SR</a:t>
            </a:r>
          </a:p>
          <a:p>
            <a:pPr>
              <a:buNone/>
            </a:pPr>
            <a:r>
              <a:rPr lang="cs-CZ" u="sng" dirty="0"/>
              <a:t>Fakultativně:</a:t>
            </a:r>
            <a:r>
              <a:rPr lang="cs-CZ" dirty="0"/>
              <a:t>  další orgány (výkonný ředitel, panel dárců)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ORGÁNY NADACE JSOU POVINNY VYKONÁVAT FUNKCI S PÉČÍ ŘÁDNÉHO HOSOPDÁŘE (§159 OZ) – OTÁZKY POUŽITELNOSTI BUSINESS JUDGMENT RULE PRO NADACE?</a:t>
            </a:r>
          </a:p>
          <a:p>
            <a:pPr>
              <a:buNone/>
            </a:pPr>
            <a:r>
              <a:rPr lang="cs-CZ" dirty="0"/>
              <a:t>Viz blíže: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Beneficienti – význam u správy majetku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dirty="0"/>
              <a:t>Skuteční beneficienti“ – určení osob, výše, způsobu plnění ve statutu/ZPJ (SS nemá možnost volby)</a:t>
            </a:r>
          </a:p>
          <a:p>
            <a:pPr>
              <a:defRPr/>
            </a:pPr>
            <a:r>
              <a:rPr lang="cs-CZ" dirty="0"/>
              <a:t>„Potenciální beneficienti“ (čekatelé) – určení okruhu osob deskriptivními/normativními znaky (např. členové rodiny starší 30 let, kteří dostudovali VŠ)  </a:t>
            </a:r>
          </a:p>
          <a:p>
            <a:pPr>
              <a:defRPr/>
            </a:pPr>
            <a:r>
              <a:rPr lang="cs-CZ" dirty="0"/>
              <a:t>„Diskreční beneficienti“ – určení okruhu osob bez konkrétních kritérií, to ponecháno na SS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-----------------------------</a:t>
            </a:r>
          </a:p>
          <a:p>
            <a:pPr>
              <a:defRPr/>
            </a:pPr>
            <a:r>
              <a:rPr lang="cs-CZ" dirty="0"/>
              <a:t>Tzv. „Poslední oprávnění“ – nejsou beneficienti, příjemci zůstatku po zániku struktury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-----------------------------</a:t>
            </a:r>
          </a:p>
          <a:p>
            <a:pPr>
              <a:defRPr/>
            </a:pPr>
            <a:r>
              <a:rPr lang="cs-CZ" dirty="0"/>
              <a:t>Právo na plnění, právo na informace, právo dohledu (spolupůsobení)  - pouze „skuteční beneficienti“, potenciální?? „čekatelská práva“</a:t>
            </a:r>
          </a:p>
          <a:p>
            <a:pPr>
              <a:defRPr/>
            </a:pPr>
            <a:r>
              <a:rPr lang="cs-CZ" dirty="0"/>
              <a:t>Otázka převoditelnosti pozice beneficienta? (ex lege ne, ale může  zakladatel?, ale v souladu s účelem fundace, různá řešení v zahraničí)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799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Širší souvislosti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Rostoucí poptávka po nástrojích správy (rodinného) majetku</a:t>
            </a: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endParaRPr lang="cs-CZ" altLang="cs-CZ" sz="1600" kern="0" dirty="0">
              <a:solidFill>
                <a:srgbClr val="000000"/>
              </a:solidFill>
              <a:latin typeface="Verdana"/>
            </a:endParaRP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Fundační struktury (funkcionální pohled)</a:t>
            </a:r>
          </a:p>
          <a:p>
            <a:pPr marL="804863" lvl="1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Font typeface="Wingdings" panose="05000000000000000000" pitchFamily="2" charset="2"/>
              <a:buChar char="§"/>
            </a:pP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Fundace (nadace, nadační fondy, ústavy)</a:t>
            </a:r>
          </a:p>
          <a:p>
            <a:pPr marL="804863" lvl="1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Font typeface="Wingdings" panose="05000000000000000000" pitchFamily="2" charset="2"/>
              <a:buChar char="§"/>
            </a:pP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Trust-</a:t>
            </a:r>
            <a:r>
              <a:rPr lang="cs-CZ" altLang="cs-CZ" kern="0" dirty="0" err="1">
                <a:solidFill>
                  <a:srgbClr val="000000"/>
                </a:solidFill>
                <a:latin typeface="Verdana"/>
              </a:rPr>
              <a:t>like</a:t>
            </a: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 instituty (</a:t>
            </a:r>
            <a:r>
              <a:rPr lang="cs-CZ" altLang="cs-CZ" kern="0" dirty="0" err="1">
                <a:solidFill>
                  <a:srgbClr val="000000"/>
                </a:solidFill>
                <a:latin typeface="Verdana"/>
              </a:rPr>
              <a:t>fiducie</a:t>
            </a: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, </a:t>
            </a:r>
            <a:r>
              <a:rPr lang="cs-CZ" altLang="cs-CZ" kern="0" dirty="0" err="1">
                <a:solidFill>
                  <a:srgbClr val="000000"/>
                </a:solidFill>
                <a:latin typeface="Verdana"/>
              </a:rPr>
              <a:t>svěřenské</a:t>
            </a: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 fondy, nesamostatné nadace)</a:t>
            </a:r>
          </a:p>
          <a:p>
            <a:pPr marL="804863" lvl="1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Font typeface="Wingdings" panose="05000000000000000000" pitchFamily="2" charset="2"/>
              <a:buChar char="§"/>
            </a:pPr>
            <a:r>
              <a:rPr lang="cs-CZ" altLang="cs-CZ" kern="0" dirty="0">
                <a:solidFill>
                  <a:srgbClr val="000000"/>
                </a:solidFill>
                <a:latin typeface="Verdana"/>
              </a:rPr>
              <a:t>Trusty</a:t>
            </a: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Otevírání se soukromým účelům</a:t>
            </a: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endParaRPr lang="cs-CZ" altLang="cs-CZ" sz="1600" kern="0" dirty="0">
              <a:solidFill>
                <a:srgbClr val="000000"/>
              </a:solidFill>
              <a:latin typeface="Verdana"/>
            </a:endParaRP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Mezinárodní soutěž o „fundační kapitál“, tlak na větší flexibilitu</a:t>
            </a: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endParaRPr lang="cs-CZ" altLang="cs-CZ" sz="1600" kern="0" dirty="0">
              <a:solidFill>
                <a:srgbClr val="000000"/>
              </a:solidFill>
              <a:latin typeface="Verdana"/>
            </a:endParaRPr>
          </a:p>
          <a:p>
            <a:pPr marL="271463" lvl="0" indent="-271463" defTabSz="914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3162"/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Občanský zákoník sleduje trend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259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Dohled/reportní povinnost/audit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Soudní dohled, veřejný dohled, </a:t>
            </a:r>
            <a:r>
              <a:rPr lang="cs-CZ" u="sng" dirty="0" err="1"/>
              <a:t>dohled</a:t>
            </a:r>
            <a:r>
              <a:rPr lang="cs-CZ" u="sng" dirty="0"/>
              <a:t> zakladatele/beneficientů</a:t>
            </a:r>
          </a:p>
          <a:p>
            <a:r>
              <a:rPr lang="cs-CZ" dirty="0"/>
              <a:t>- rozdílný přístup mezi VP a ostatními fundacemi (nedostatečně zohledněno OZ, </a:t>
            </a:r>
            <a:r>
              <a:rPr lang="cs-CZ" dirty="0" err="1"/>
              <a:t>VeřRej</a:t>
            </a:r>
            <a:r>
              <a:rPr lang="cs-CZ" dirty="0"/>
              <a:t>) </a:t>
            </a:r>
          </a:p>
          <a:p>
            <a:r>
              <a:rPr lang="cs-CZ" dirty="0"/>
              <a:t>-Povinnost účtovat odděleně o nadačních příspěvcích, ostatních činnostech a nákladech na správu</a:t>
            </a:r>
          </a:p>
          <a:p>
            <a:r>
              <a:rPr lang="cs-CZ" dirty="0"/>
              <a:t>- Výroční zpráva – zákonný min. obsah § 358 OZ, povinnost zveřejnění ve sbírce listin </a:t>
            </a:r>
          </a:p>
          <a:p>
            <a:r>
              <a:rPr lang="cs-CZ" dirty="0"/>
              <a:t>- Audit účetní závěrky povinný, pokud nadační kapitál nebo obrat nadace vyšší než 5 mil. Kč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Zrušení/zánik/přeměny nadace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Podrobná úprava zrušení (s likvidací/bez likvidace):</a:t>
            </a:r>
          </a:p>
          <a:p>
            <a:pPr>
              <a:buFontTx/>
              <a:buChar char="-"/>
            </a:pPr>
            <a:r>
              <a:rPr lang="cs-CZ" dirty="0"/>
              <a:t>Dosažením účelu</a:t>
            </a:r>
          </a:p>
          <a:p>
            <a:pPr>
              <a:buFontTx/>
              <a:buChar char="-"/>
            </a:pPr>
            <a:r>
              <a:rPr lang="cs-CZ" dirty="0"/>
              <a:t>Nemůže zrušit sama sebe rozhodnutím SR (pokud není předvídáno )</a:t>
            </a:r>
          </a:p>
          <a:p>
            <a:pPr>
              <a:buNone/>
            </a:pPr>
            <a:r>
              <a:rPr lang="cs-CZ" dirty="0"/>
              <a:t>- Autoritativní zrušení soudem - § 377 OZ</a:t>
            </a:r>
          </a:p>
          <a:p>
            <a:r>
              <a:rPr lang="cs-CZ" dirty="0"/>
              <a:t>Zvláštní úprava likvidace </a:t>
            </a:r>
            <a:r>
              <a:rPr lang="cs-CZ" u="sng" dirty="0"/>
              <a:t>– zpeněžení likvidační podstaty pouze v rozsahu</a:t>
            </a:r>
            <a:r>
              <a:rPr lang="cs-CZ" dirty="0"/>
              <a:t>, režim veřejně prospěšných nadací </a:t>
            </a:r>
          </a:p>
          <a:p>
            <a:r>
              <a:rPr lang="cs-CZ" dirty="0"/>
              <a:t>Možnost fúzí nadací navzájem/nadací a nadačních fondů</a:t>
            </a:r>
          </a:p>
          <a:p>
            <a:r>
              <a:rPr lang="cs-CZ" dirty="0"/>
              <a:t>Možnost změny právní formy na nadační fond (diskutabilní, pouze pokud zakladatel výslovně vymezí)</a:t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Přidružený fond (§ 349 a </a:t>
            </a:r>
            <a:r>
              <a:rPr lang="cs-CZ" dirty="0" err="1"/>
              <a:t>násl</a:t>
            </a:r>
            <a:r>
              <a:rPr lang="cs-CZ" dirty="0"/>
              <a:t>. OZ)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844824"/>
            <a:ext cx="8318228" cy="4680520"/>
          </a:xfrm>
        </p:spPr>
        <p:txBody>
          <a:bodyPr>
            <a:normAutofit/>
          </a:bodyPr>
          <a:lstStyle/>
          <a:p>
            <a:r>
              <a:rPr lang="cs-CZ" dirty="0"/>
              <a:t>- Koncepce tzv. "nesamostatné nadace“ , účel fondu musí souviset s posláním nadace</a:t>
            </a:r>
          </a:p>
          <a:p>
            <a:r>
              <a:rPr lang="cs-CZ" dirty="0"/>
              <a:t>- Je tvořen souborem majetku, který je způsobilý být předmětem vkladu do nadace (předpoklad trvalého výnosu)</a:t>
            </a:r>
          </a:p>
          <a:p>
            <a:r>
              <a:rPr lang="cs-CZ" dirty="0"/>
              <a:t>- Majetek je svěřen </a:t>
            </a:r>
            <a:r>
              <a:rPr lang="cs-CZ" u="sng" dirty="0"/>
              <a:t>pod správu nadace na základě  písemné smlouvy (nadace není vlastník)</a:t>
            </a:r>
          </a:p>
          <a:p>
            <a:r>
              <a:rPr lang="cs-CZ" dirty="0"/>
              <a:t>- Vlastníkem majetku zůstává zakladatel/dárce</a:t>
            </a:r>
          </a:p>
          <a:p>
            <a:r>
              <a:rPr lang="cs-CZ" dirty="0"/>
              <a:t>- Nadace s majetkem fondu hospodaří odděleně, práva a povinnosti při hospodaření s přidruženým fondem </a:t>
            </a:r>
            <a:r>
              <a:rPr lang="cs-CZ" u="sng" dirty="0"/>
              <a:t>vznikají jen spravující nadaci</a:t>
            </a:r>
          </a:p>
          <a:p>
            <a:r>
              <a:rPr lang="cs-CZ" dirty="0"/>
              <a:t>- Dohodnout i další parametry: úplatnost, rozsah správy, zvláštní označení atd.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Nadační fond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96576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Nadační fond – základní charakteristika I.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2" y="1916832"/>
            <a:ext cx="7290055" cy="46085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cs-CZ" sz="3500" dirty="0"/>
              <a:t>8 ustanovení </a:t>
            </a:r>
            <a:r>
              <a:rPr lang="cs-CZ" dirty="0"/>
              <a:t>– řeší pouze základní </a:t>
            </a:r>
            <a:r>
              <a:rPr lang="cs-CZ" dirty="0" err="1"/>
              <a:t>statusové</a:t>
            </a:r>
            <a:r>
              <a:rPr lang="cs-CZ" dirty="0"/>
              <a:t> otázky </a:t>
            </a:r>
          </a:p>
          <a:p>
            <a:pPr>
              <a:lnSpc>
                <a:spcPct val="80000"/>
              </a:lnSpc>
            </a:pPr>
            <a:r>
              <a:rPr lang="cs-CZ" dirty="0"/>
              <a:t>SOUVISEJÍCÍ JUDIKATURA:</a:t>
            </a:r>
          </a:p>
          <a:p>
            <a:pPr>
              <a:lnSpc>
                <a:spcPct val="80000"/>
              </a:lnSpc>
            </a:pPr>
            <a:r>
              <a:rPr lang="cs-CZ" dirty="0">
                <a:solidFill>
                  <a:srgbClr val="FF0000"/>
                </a:solidFill>
              </a:rPr>
              <a:t>29 </a:t>
            </a:r>
            <a:r>
              <a:rPr lang="cs-CZ" dirty="0" err="1">
                <a:solidFill>
                  <a:srgbClr val="FF0000"/>
                </a:solidFill>
              </a:rPr>
              <a:t>Cdo</a:t>
            </a:r>
            <a:r>
              <a:rPr lang="cs-CZ" dirty="0">
                <a:solidFill>
                  <a:srgbClr val="FF0000"/>
                </a:solidFill>
              </a:rPr>
              <a:t> 3225/2016 – k možnosti změny zakladatelského právního jednání NF(vč. změny účelu)</a:t>
            </a:r>
          </a:p>
          <a:p>
            <a:pPr>
              <a:lnSpc>
                <a:spcPct val="80000"/>
              </a:lnSpc>
            </a:pPr>
            <a:r>
              <a:rPr lang="cs-CZ" dirty="0">
                <a:solidFill>
                  <a:srgbClr val="FF0000"/>
                </a:solidFill>
              </a:rPr>
              <a:t>VS v Praze 7 </a:t>
            </a:r>
            <a:r>
              <a:rPr lang="cs-CZ" dirty="0" err="1">
                <a:solidFill>
                  <a:srgbClr val="FF0000"/>
                </a:solidFill>
              </a:rPr>
              <a:t>Cmo</a:t>
            </a:r>
            <a:r>
              <a:rPr lang="cs-CZ" dirty="0">
                <a:solidFill>
                  <a:srgbClr val="FF0000"/>
                </a:solidFill>
              </a:rPr>
              <a:t> 507/2016 – nemožnost přezkumu rozhodnutí správní rady nadačního fondu soudem</a:t>
            </a:r>
          </a:p>
          <a:p>
            <a:pPr>
              <a:lnSpc>
                <a:spcPct val="80000"/>
              </a:lnSpc>
            </a:pPr>
            <a:r>
              <a:rPr lang="cs-CZ" dirty="0"/>
              <a:t>Účel: společensky nebo hospodářsky užitečný</a:t>
            </a:r>
          </a:p>
          <a:p>
            <a:pPr>
              <a:lnSpc>
                <a:spcPct val="80000"/>
              </a:lnSpc>
            </a:pPr>
            <a:r>
              <a:rPr lang="cs-CZ" dirty="0"/>
              <a:t>Nemusí (může) mít trvalý charakter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r>
              <a:rPr lang="cs-CZ" u="sng" dirty="0"/>
              <a:t>Ponechán značný prostor zakladateli </a:t>
            </a:r>
            <a:r>
              <a:rPr lang="cs-CZ" dirty="0"/>
              <a:t>(vnitřní organizační struktura a kontrolní mechanismy)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r>
              <a:rPr lang="cs-CZ" u="sng" dirty="0"/>
              <a:t>Vyšší flexibilita a variabilita využití </a:t>
            </a:r>
            <a:r>
              <a:rPr lang="cs-CZ" dirty="0"/>
              <a:t>(i pro soukromé účely, limit nikoli za účelem podnikání)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r>
              <a:rPr lang="cs-CZ" u="sng" dirty="0"/>
              <a:t>Zakladatel si může ponechat za trvání existence určitá práva a povinnosti</a:t>
            </a:r>
          </a:p>
          <a:p>
            <a:pPr>
              <a:lnSpc>
                <a:spcPct val="80000"/>
              </a:lnSpc>
              <a:buNone/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Nadační fond – základní charakteristika II.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8095" y="1844824"/>
            <a:ext cx="7290055" cy="46085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r>
              <a:rPr lang="cs-CZ" sz="2600" dirty="0"/>
              <a:t>Podnikání i nakládání s majetkem – méně omezení</a:t>
            </a:r>
          </a:p>
          <a:p>
            <a:pPr>
              <a:lnSpc>
                <a:spcPct val="80000"/>
              </a:lnSpc>
            </a:pPr>
            <a:endParaRPr lang="cs-CZ" sz="2600" dirty="0"/>
          </a:p>
          <a:p>
            <a:pPr>
              <a:lnSpc>
                <a:spcPct val="80000"/>
              </a:lnSpc>
            </a:pPr>
            <a:r>
              <a:rPr lang="cs-CZ" sz="2600" dirty="0"/>
              <a:t>Základ tvoří soubor majetku vzniklý v vkladů, které nemusí ( ale mohou) splňovat požadavek trvalého výnosu a darů</a:t>
            </a:r>
          </a:p>
          <a:p>
            <a:pPr>
              <a:lnSpc>
                <a:spcPct val="80000"/>
              </a:lnSpc>
            </a:pPr>
            <a:endParaRPr lang="cs-CZ" sz="2600" dirty="0"/>
          </a:p>
          <a:p>
            <a:pPr>
              <a:lnSpc>
                <a:spcPct val="80000"/>
              </a:lnSpc>
            </a:pPr>
            <a:r>
              <a:rPr lang="cs-CZ" sz="2600" dirty="0"/>
              <a:t>Nevytváří nadační jistinu ani nadační kapitál</a:t>
            </a:r>
          </a:p>
          <a:p>
            <a:pPr>
              <a:lnSpc>
                <a:spcPct val="80000"/>
              </a:lnSpc>
            </a:pPr>
            <a:endParaRPr lang="cs-CZ" sz="2600" dirty="0"/>
          </a:p>
          <a:p>
            <a:pPr>
              <a:lnSpc>
                <a:spcPct val="80000"/>
              </a:lnSpc>
            </a:pPr>
            <a:r>
              <a:rPr lang="cs-CZ" sz="2600" dirty="0"/>
              <a:t>Změna právní formy na nadaci /nadační fond??</a:t>
            </a:r>
          </a:p>
          <a:p>
            <a:pPr>
              <a:lnSpc>
                <a:spcPct val="80000"/>
              </a:lnSpc>
            </a:pPr>
            <a:endParaRPr lang="cs-CZ" sz="2600" dirty="0"/>
          </a:p>
          <a:p>
            <a:pPr>
              <a:lnSpc>
                <a:spcPct val="80000"/>
              </a:lnSpc>
            </a:pPr>
            <a:r>
              <a:rPr lang="cs-CZ" sz="2600" dirty="0"/>
              <a:t>Lze jednodušší režim vnitřních poměrů/není povinnost mít statut</a:t>
            </a:r>
          </a:p>
          <a:p>
            <a:pPr>
              <a:lnSpc>
                <a:spcPct val="80000"/>
              </a:lnSpc>
            </a:pPr>
            <a:endParaRPr lang="cs-CZ" sz="2600" dirty="0"/>
          </a:p>
          <a:p>
            <a:pPr>
              <a:lnSpc>
                <a:spcPct val="80000"/>
              </a:lnSpc>
            </a:pPr>
            <a:r>
              <a:rPr lang="cs-CZ" sz="2600" dirty="0"/>
              <a:t>Nemá obecně reportní povinnost ani povinnost auditu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Ústav soukromého práva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23433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Ústav soukromého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SPECIFIKA</a:t>
            </a:r>
            <a:r>
              <a:rPr lang="cs-CZ" b="1" u="sng" dirty="0"/>
              <a:t>: účel, postavení zakladatele, vnitřní organizační struktura</a:t>
            </a:r>
          </a:p>
          <a:p>
            <a:r>
              <a:rPr lang="cs-CZ" dirty="0"/>
              <a:t>- Ústav veřejného x soukromého práva</a:t>
            </a:r>
          </a:p>
          <a:p>
            <a:pPr>
              <a:buNone/>
            </a:pPr>
            <a:r>
              <a:rPr lang="cs-CZ" sz="2000" dirty="0"/>
              <a:t>- „souhrn prostředků, jež majíce sloužiti určitému společnému účelu tvořící technickou jednotku“ (Matějka, 1929, str. 77)</a:t>
            </a:r>
          </a:p>
          <a:p>
            <a:pPr>
              <a:buNone/>
            </a:pPr>
            <a:r>
              <a:rPr lang="cs-CZ" sz="2000" dirty="0"/>
              <a:t>- Historicky využívány k podpoře chudých, nemocných, vzdělání, vědy</a:t>
            </a:r>
          </a:p>
          <a:p>
            <a:pPr>
              <a:buNone/>
            </a:pPr>
            <a:r>
              <a:rPr lang="cs-CZ" sz="2000" dirty="0"/>
              <a:t>- Vážný 1559: „</a:t>
            </a:r>
            <a:r>
              <a:rPr lang="cs-CZ" sz="2000" i="1" dirty="0"/>
              <a:t>ústav není než druh nadace</a:t>
            </a:r>
            <a:r>
              <a:rPr lang="cs-CZ" sz="2000" dirty="0"/>
              <a:t>“</a:t>
            </a:r>
          </a:p>
          <a:p>
            <a:pPr>
              <a:buNone/>
            </a:pPr>
            <a:r>
              <a:rPr lang="cs-CZ" sz="2000" dirty="0"/>
              <a:t>- Předchůdci („konkurenti“): příspěvkové organizace – obecně prospěšné společnosti</a:t>
            </a:r>
          </a:p>
          <a:p>
            <a:r>
              <a:rPr lang="cs-CZ" dirty="0"/>
              <a:t>- majetkový substrát (fundační charakter), povinný vklad</a:t>
            </a:r>
          </a:p>
          <a:p>
            <a:r>
              <a:rPr lang="cs-CZ" dirty="0"/>
              <a:t>- ústavy veřejného práva - </a:t>
            </a:r>
            <a:r>
              <a:rPr lang="cs-CZ" dirty="0" err="1"/>
              <a:t>v.v.i</a:t>
            </a:r>
            <a:r>
              <a:rPr lang="cs-CZ" dirty="0"/>
              <a:t>., ČT, ČTK, Národní galerie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Ústav v OZ- základní charakteristika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050502"/>
            <a:ext cx="7290055" cy="422452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- Zvláštní typ právnické osoby soukromého práva (§405 a násl.)</a:t>
            </a:r>
          </a:p>
          <a:p>
            <a:r>
              <a:rPr lang="cs-CZ" dirty="0"/>
              <a:t>- </a:t>
            </a:r>
            <a:r>
              <a:rPr lang="cs-CZ" u="sng" dirty="0"/>
              <a:t>Hybridní forma ex lege </a:t>
            </a:r>
          </a:p>
          <a:p>
            <a:r>
              <a:rPr lang="cs-CZ" dirty="0"/>
              <a:t>Blíže Ronovská, K. Ústav soukromého práva: na pomezí mezi fundací a korporací, Právní rozhledy č. 6/2017. str. 191</a:t>
            </a:r>
          </a:p>
          <a:p>
            <a:r>
              <a:rPr lang="cs-CZ" u="sng" dirty="0"/>
              <a:t>- Systematické zařazení</a:t>
            </a:r>
            <a:r>
              <a:rPr lang="cs-CZ" dirty="0"/>
              <a:t>: Oddíl 4, § 405  a násl. – odůvodněno „kombinací věcného základnu s osobním prvkem“</a:t>
            </a:r>
          </a:p>
          <a:p>
            <a:r>
              <a:rPr lang="cs-CZ" u="sng" dirty="0"/>
              <a:t>- Účel: </a:t>
            </a:r>
            <a:r>
              <a:rPr lang="cs-CZ" dirty="0"/>
              <a:t>provozování činnosti užitečné společensky nebo hospodářky s využitím své osobní a majetkové složky.</a:t>
            </a:r>
          </a:p>
          <a:p>
            <a:r>
              <a:rPr lang="cs-CZ" u="sng" dirty="0"/>
              <a:t>- Činnost, </a:t>
            </a:r>
            <a:r>
              <a:rPr lang="cs-CZ" dirty="0"/>
              <a:t>jejíž výsledky jsou každému rovnocenně dostupné za podmínek předem stanovených</a:t>
            </a:r>
          </a:p>
          <a:p>
            <a:r>
              <a:rPr lang="cs-CZ" dirty="0"/>
              <a:t>- Provozuje-li závod nebo jinou </a:t>
            </a:r>
            <a:r>
              <a:rPr lang="cs-CZ" u="sng" dirty="0"/>
              <a:t>vedlejší činnost</a:t>
            </a:r>
            <a:r>
              <a:rPr lang="cs-CZ" dirty="0"/>
              <a:t>, nesmí být provoz na újmu jakosti, rozsahu a dostupnosti služeb poskytovaných v rámci hlavní činnosti</a:t>
            </a:r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712" y="2780928"/>
            <a:ext cx="4608512" cy="2320280"/>
          </a:xfrm>
          <a:prstGeom prst="rect">
            <a:avLst/>
          </a:prstGeom>
        </p:spPr>
      </p:pic>
      <p:sp>
        <p:nvSpPr>
          <p:cNvPr id="4" name="AutoShape 2" descr="VÃ½sledek obrÃ¡zku pro eierlegende wollmilchsa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9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Mezigenerační předávání </a:t>
            </a:r>
            <a:r>
              <a:rPr lang="cs-CZ" dirty="0" err="1"/>
              <a:t>majektu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altLang="cs-CZ" dirty="0"/>
              <a:t>Korporace (klausule v společenských smlouvách, akcionářských dohodách)</a:t>
            </a:r>
          </a:p>
          <a:p>
            <a:r>
              <a:rPr lang="cs-CZ" altLang="cs-CZ" dirty="0"/>
              <a:t>Fundace (nadace, nadační fondy)</a:t>
            </a:r>
          </a:p>
          <a:p>
            <a:r>
              <a:rPr lang="cs-CZ" altLang="cs-CZ" dirty="0" err="1"/>
              <a:t>Svěřenské</a:t>
            </a:r>
            <a:r>
              <a:rPr lang="cs-CZ" altLang="cs-CZ" dirty="0"/>
              <a:t> fondy</a:t>
            </a:r>
          </a:p>
          <a:p>
            <a:r>
              <a:rPr lang="cs-CZ" altLang="cs-CZ" dirty="0"/>
              <a:t>Dědické právo</a:t>
            </a:r>
          </a:p>
          <a:p>
            <a:endParaRPr lang="cs-CZ" altLang="cs-CZ" dirty="0"/>
          </a:p>
          <a:p>
            <a:pPr lvl="1"/>
            <a:r>
              <a:rPr lang="cs-CZ" altLang="cs-CZ" dirty="0"/>
              <a:t>Závěť (dovětek)</a:t>
            </a:r>
          </a:p>
          <a:p>
            <a:pPr lvl="1"/>
            <a:r>
              <a:rPr lang="cs-CZ" altLang="cs-CZ" dirty="0"/>
              <a:t>Odkaz</a:t>
            </a:r>
          </a:p>
          <a:p>
            <a:pPr lvl="1"/>
            <a:r>
              <a:rPr lang="cs-CZ" altLang="cs-CZ" dirty="0"/>
              <a:t>Dědická smlouva</a:t>
            </a:r>
          </a:p>
          <a:p>
            <a:pPr lvl="1"/>
            <a:endParaRPr lang="cs-CZ" altLang="cs-CZ" dirty="0"/>
          </a:p>
          <a:p>
            <a:pPr lvl="2"/>
            <a:r>
              <a:rPr lang="cs-CZ" altLang="cs-CZ" dirty="0"/>
              <a:t>Ochrana nepominutelných dědiců</a:t>
            </a:r>
          </a:p>
          <a:p>
            <a:r>
              <a:rPr lang="cs-CZ" altLang="cs-CZ" dirty="0"/>
              <a:t>Darování pro případ smrti</a:t>
            </a:r>
          </a:p>
          <a:p>
            <a:r>
              <a:rPr lang="cs-CZ" altLang="cs-CZ" dirty="0"/>
              <a:t>Rodinná charta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4694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Ústav v OZ- základní charakteristika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- Specifické postavení zakladatele ústavu</a:t>
            </a:r>
          </a:p>
          <a:p>
            <a:r>
              <a:rPr lang="cs-CZ" dirty="0"/>
              <a:t>(stojí mimo ústav, ex lege nadán řadou pravomocí, vč. zrušení)</a:t>
            </a:r>
          </a:p>
          <a:p>
            <a:r>
              <a:rPr lang="cs-CZ" dirty="0"/>
              <a:t>- </a:t>
            </a:r>
            <a:r>
              <a:rPr lang="cs-CZ" u="sng" dirty="0"/>
              <a:t>svoboda ustavování, svébytnost úpravy, </a:t>
            </a:r>
            <a:r>
              <a:rPr lang="cs-CZ" u="sng" dirty="0" err="1"/>
              <a:t>dispozitivita</a:t>
            </a:r>
            <a:r>
              <a:rPr lang="cs-CZ" u="sng" dirty="0"/>
              <a:t> úpravy</a:t>
            </a:r>
          </a:p>
          <a:p>
            <a:r>
              <a:rPr lang="cs-CZ" dirty="0"/>
              <a:t>- Stručná úprava – základní parametry (název, účel, min. obsah zakladatelského právního jednání, vznik, orgány, zrušení, zánik..)</a:t>
            </a:r>
          </a:p>
          <a:p>
            <a:r>
              <a:rPr lang="cs-CZ" dirty="0"/>
              <a:t>- Na právní poměry ústavu se použije </a:t>
            </a:r>
            <a:r>
              <a:rPr lang="cs-CZ" u="sng" dirty="0"/>
              <a:t>„obdobně</a:t>
            </a:r>
            <a:r>
              <a:rPr lang="cs-CZ" dirty="0"/>
              <a:t>“  ustanovení o nadaci (problematické )</a:t>
            </a:r>
          </a:p>
          <a:p>
            <a:r>
              <a:rPr lang="cs-CZ" dirty="0"/>
              <a:t>Spíše vykládat jako „přiměřeně“ </a:t>
            </a:r>
          </a:p>
          <a:p>
            <a:r>
              <a:rPr lang="cs-CZ" dirty="0">
                <a:solidFill>
                  <a:srgbClr val="FF0000"/>
                </a:solidFill>
              </a:rPr>
              <a:t>Tématu nově viz 29 </a:t>
            </a:r>
            <a:r>
              <a:rPr lang="cs-CZ" dirty="0" err="1">
                <a:solidFill>
                  <a:srgbClr val="FF0000"/>
                </a:solidFill>
              </a:rPr>
              <a:t>Cdo</a:t>
            </a:r>
            <a:r>
              <a:rPr lang="cs-CZ" dirty="0">
                <a:solidFill>
                  <a:srgbClr val="FF0000"/>
                </a:solidFill>
              </a:rPr>
              <a:t> 4197/2015!! – FORMA PROSTÁ PÍSEMNÁ 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Založení/vznik ústavu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Zakladatelské právní jednání </a:t>
            </a:r>
            <a:r>
              <a:rPr lang="cs-CZ" dirty="0" err="1"/>
              <a:t>inter</a:t>
            </a:r>
            <a:r>
              <a:rPr lang="cs-CZ" dirty="0"/>
              <a:t> </a:t>
            </a:r>
            <a:r>
              <a:rPr lang="cs-CZ" dirty="0" err="1"/>
              <a:t>vivos</a:t>
            </a:r>
            <a:r>
              <a:rPr lang="cs-CZ" dirty="0"/>
              <a:t>/</a:t>
            </a:r>
            <a:r>
              <a:rPr lang="cs-CZ" dirty="0" err="1"/>
              <a:t>mortis</a:t>
            </a:r>
            <a:r>
              <a:rPr lang="cs-CZ" dirty="0"/>
              <a:t> causa</a:t>
            </a:r>
          </a:p>
          <a:p>
            <a:r>
              <a:rPr lang="cs-CZ" dirty="0"/>
              <a:t>FO, PO (ne stát?)</a:t>
            </a:r>
          </a:p>
          <a:p>
            <a:r>
              <a:rPr lang="cs-CZ" u="sng" dirty="0"/>
              <a:t>Forma:</a:t>
            </a:r>
            <a:r>
              <a:rPr lang="cs-CZ" dirty="0"/>
              <a:t> písemná forma x NZ? (nejednotnost judikatury)</a:t>
            </a:r>
          </a:p>
          <a:p>
            <a:r>
              <a:rPr lang="cs-CZ" dirty="0"/>
              <a:t>(mladší VS Praha 7 </a:t>
            </a:r>
            <a:r>
              <a:rPr lang="cs-CZ" dirty="0" err="1"/>
              <a:t>Cmo</a:t>
            </a:r>
            <a:r>
              <a:rPr lang="cs-CZ" dirty="0"/>
              <a:t> 295/2015 x starší 7 </a:t>
            </a:r>
            <a:r>
              <a:rPr lang="cs-CZ" dirty="0" err="1"/>
              <a:t>Cmo</a:t>
            </a:r>
            <a:r>
              <a:rPr lang="cs-CZ" dirty="0"/>
              <a:t> 448/2014)</a:t>
            </a:r>
          </a:p>
          <a:p>
            <a:r>
              <a:rPr lang="cs-CZ" u="sng" dirty="0"/>
              <a:t>Obsah </a:t>
            </a:r>
            <a:r>
              <a:rPr lang="cs-CZ" dirty="0"/>
              <a:t>min.:</a:t>
            </a:r>
          </a:p>
          <a:p>
            <a:pPr>
              <a:buFontTx/>
              <a:buChar char="-"/>
            </a:pPr>
            <a:r>
              <a:rPr lang="cs-CZ" dirty="0"/>
              <a:t>název, sídlo</a:t>
            </a:r>
          </a:p>
          <a:p>
            <a:pPr>
              <a:buFontTx/>
              <a:buChar char="-"/>
            </a:pPr>
            <a:r>
              <a:rPr lang="cs-CZ" dirty="0"/>
              <a:t>Účel vymezením předmětu činnosti, podnikání</a:t>
            </a:r>
          </a:p>
          <a:p>
            <a:pPr>
              <a:buFontTx/>
              <a:buChar char="-"/>
            </a:pPr>
            <a:r>
              <a:rPr lang="cs-CZ" u="sng" dirty="0"/>
              <a:t>Výše vkladu </a:t>
            </a:r>
            <a:r>
              <a:rPr lang="cs-CZ" dirty="0"/>
              <a:t>(může být vklad O,- Kč)??? – NE!!</a:t>
            </a:r>
          </a:p>
          <a:p>
            <a:pPr>
              <a:buFontTx/>
              <a:buChar char="-"/>
            </a:pPr>
            <a:r>
              <a:rPr lang="cs-CZ" dirty="0"/>
              <a:t>Počet členů SR a jména a bydliště prvních členů</a:t>
            </a:r>
          </a:p>
          <a:p>
            <a:pPr>
              <a:buFontTx/>
              <a:buChar char="-"/>
            </a:pPr>
            <a:r>
              <a:rPr lang="cs-CZ" dirty="0"/>
              <a:t>Podrobnosti o organizaci ústavu</a:t>
            </a:r>
          </a:p>
          <a:p>
            <a:r>
              <a:rPr lang="cs-CZ" dirty="0"/>
              <a:t>Vznik – konstitutivní zápis do rejstříku ústavů (§35 </a:t>
            </a:r>
            <a:r>
              <a:rPr lang="cs-CZ" dirty="0" err="1"/>
              <a:t>VeřRej</a:t>
            </a:r>
            <a:r>
              <a:rPr lang="cs-CZ" dirty="0"/>
              <a:t>)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Silné postavení zakladatele ústavu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zákon explicitně vymezuje široká oprávnění zakladatele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nepřevoditelnost pozici zakladatele (stejně jako u fundací) –osobní právo </a:t>
            </a:r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X Usnesení Vrchního soudu v Olomouci ze dne 18. 10. 2016, sen. zn. 8 </a:t>
            </a:r>
            <a:r>
              <a:rPr lang="cs-CZ" i="1" dirty="0" err="1">
                <a:solidFill>
                  <a:srgbClr val="FF0000"/>
                </a:solidFill>
              </a:rPr>
              <a:t>Cmo</a:t>
            </a:r>
            <a:r>
              <a:rPr lang="cs-CZ" i="1" dirty="0">
                <a:solidFill>
                  <a:srgbClr val="FF0000"/>
                </a:solidFill>
              </a:rPr>
              <a:t> 285/2016) </a:t>
            </a:r>
            <a:r>
              <a:rPr lang="cs-CZ" i="1" dirty="0"/>
              <a:t>– převoditelnost zakladatelských práv(argumentace převoditelností práv OPS, ale tam explicitně vyjádřeno v zákoně) – nedoporučeno k publikaci do Sbírky rozhodnutí a stanovisek 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i="1" dirty="0"/>
              <a:t> </a:t>
            </a:r>
            <a:r>
              <a:rPr lang="cs-CZ" dirty="0"/>
              <a:t>delegace některých oprávnění na orgány či 3 osoby – možná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změna účelu? zpětvzetí?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75979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u="sng" dirty="0"/>
              <a:t>Obligatorně:</a:t>
            </a:r>
          </a:p>
          <a:p>
            <a:r>
              <a:rPr lang="cs-CZ" dirty="0"/>
              <a:t>Správní rada – výsadní postavení při správě majetku, jmenuje a odvolává zakladatel (nebo určí jiný způsob), dis. sama sebe, dis. 3 </a:t>
            </a:r>
            <a:r>
              <a:rPr lang="cs-CZ" dirty="0" err="1"/>
              <a:t>leté</a:t>
            </a:r>
            <a:r>
              <a:rPr lang="cs-CZ" dirty="0"/>
              <a:t> funkční období, </a:t>
            </a:r>
            <a:r>
              <a:rPr lang="cs-CZ" dirty="0" err="1"/>
              <a:t>neslučitelsnost</a:t>
            </a:r>
            <a:r>
              <a:rPr lang="cs-CZ" dirty="0"/>
              <a:t> </a:t>
            </a:r>
            <a:r>
              <a:rPr lang="cs-CZ" dirty="0" err="1"/>
              <a:t>fcí</a:t>
            </a:r>
            <a:r>
              <a:rPr lang="cs-CZ" dirty="0"/>
              <a:t>,</a:t>
            </a:r>
          </a:p>
          <a:p>
            <a:r>
              <a:rPr lang="cs-CZ" dirty="0"/>
              <a:t>Ředitel – statutární orgán (zbytková působnost)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Fakultativně:</a:t>
            </a:r>
          </a:p>
          <a:p>
            <a:pPr>
              <a:buNone/>
            </a:pPr>
            <a:r>
              <a:rPr lang="cs-CZ" dirty="0"/>
              <a:t>Dozorčí rada a</a:t>
            </a:r>
            <a:r>
              <a:rPr lang="cs-CZ" b="1" dirty="0"/>
              <a:t> </a:t>
            </a:r>
            <a:r>
              <a:rPr lang="cs-CZ" dirty="0"/>
              <a:t>další orgány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Odměňování: obvyklá odměna u ředitele, ostatní čestné funkce (dispozitivní) – VŽDY VYMEZIT V ZL!!!!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Reportní povinnost/audit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Povinnost vést účetnictví</a:t>
            </a:r>
          </a:p>
          <a:p>
            <a:r>
              <a:rPr lang="cs-CZ" dirty="0"/>
              <a:t>Povinnost vypracovat a zveřejnit výroční zprávu ve sbírce listin RS</a:t>
            </a:r>
          </a:p>
          <a:p>
            <a:r>
              <a:rPr lang="cs-CZ" dirty="0"/>
              <a:t>Povinnost auditu při výši čistého obratu nad 10 mil. Kč, nebo pokud tak stanoví ZPJ nebo statut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Ústav zrušení/zánik/přeměny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Zrušit lze neplní-li dlouhodobě svůj účel + § 172 OZ</a:t>
            </a:r>
          </a:p>
          <a:p>
            <a:r>
              <a:rPr lang="cs-CZ" dirty="0"/>
              <a:t>Může zrušit zakladatel, pokud si vyhradí právo (popř. správní rada)</a:t>
            </a:r>
          </a:p>
          <a:p>
            <a:r>
              <a:rPr lang="cs-CZ" dirty="0"/>
              <a:t>Majetkové poměry zakladatelů se neobnovují</a:t>
            </a:r>
          </a:p>
          <a:p>
            <a:r>
              <a:rPr lang="cs-CZ" dirty="0"/>
              <a:t>Omezení u VP ústavů co se týče dispozice s likvidačním zůstatkem</a:t>
            </a:r>
          </a:p>
          <a:p>
            <a:r>
              <a:rPr lang="cs-CZ" dirty="0"/>
              <a:t>Zřejmě lze fúze (přes § 181)</a:t>
            </a:r>
          </a:p>
          <a:p>
            <a:r>
              <a:rPr lang="cs-CZ" dirty="0"/>
              <a:t>- Nelze změna právní formy (jen na ústav ze spolku, OPS) </a:t>
            </a:r>
          </a:p>
          <a:p>
            <a:r>
              <a:rPr lang="cs-CZ" dirty="0"/>
              <a:t>Rozdělení? </a:t>
            </a:r>
          </a:p>
          <a:p>
            <a:r>
              <a:rPr lang="cs-CZ" dirty="0"/>
              <a:t>Zánik výmazem z veřejného rejstříku</a:t>
            </a:r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 prospěšná společnost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- Zachována plná právní kontinuita existujících OPS – nadále se řídí „dosavadními předpisy“</a:t>
            </a:r>
          </a:p>
          <a:p>
            <a:r>
              <a:rPr lang="cs-CZ" dirty="0"/>
              <a:t>- Zrušen zákon č. 248/1995 Sb., o obecně prospěšných společnostech (již nebude možno novelizovat)</a:t>
            </a:r>
          </a:p>
          <a:p>
            <a:r>
              <a:rPr lang="cs-CZ" dirty="0"/>
              <a:t>- Nové nebude možno zakládat, existující „dožijí“</a:t>
            </a:r>
          </a:p>
          <a:p>
            <a:r>
              <a:rPr lang="cs-CZ" dirty="0"/>
              <a:t>§ 3050: možnost přeměny na ústav, nadaci, nadační fond</a:t>
            </a:r>
          </a:p>
          <a:p>
            <a:r>
              <a:rPr lang="cs-CZ" dirty="0"/>
              <a:t>- Ustanovení o přeměně právnických osob OZ se použijí „obdobně“ pro přeměnu OPS na ZÚ, N, NF</a:t>
            </a:r>
          </a:p>
          <a:p>
            <a:r>
              <a:rPr lang="cs-CZ" dirty="0">
                <a:solidFill>
                  <a:srgbClr val="FF0000"/>
                </a:solidFill>
              </a:rPr>
              <a:t>- aktuální judikatura k OPS: 29 </a:t>
            </a:r>
            <a:r>
              <a:rPr lang="cs-CZ" dirty="0" err="1">
                <a:solidFill>
                  <a:srgbClr val="FF0000"/>
                </a:solidFill>
              </a:rPr>
              <a:t>Cdo</a:t>
            </a:r>
            <a:r>
              <a:rPr lang="cs-CZ" dirty="0">
                <a:solidFill>
                  <a:srgbClr val="FF0000"/>
                </a:solidFill>
              </a:rPr>
              <a:t> 3478/2016 ze dne 28.6. 2018</a:t>
            </a:r>
          </a:p>
          <a:p>
            <a:r>
              <a:rPr lang="cs-CZ" dirty="0">
                <a:solidFill>
                  <a:srgbClr val="FF0000"/>
                </a:solidFill>
              </a:rPr>
              <a:t>(viz prezentace „spolkové právo“)</a:t>
            </a:r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Ústav vs. OPS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VÝHODY: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+/-Fundační základ(vždy nutný majetkový vklad), </a:t>
            </a:r>
          </a:p>
          <a:p>
            <a:pPr>
              <a:buNone/>
            </a:pPr>
            <a:r>
              <a:rPr lang="cs-CZ" dirty="0"/>
              <a:t>+ Jednodušší pravidla pro fungování, aktuální</a:t>
            </a:r>
          </a:p>
          <a:p>
            <a:pPr>
              <a:buNone/>
            </a:pPr>
            <a:r>
              <a:rPr lang="cs-CZ" dirty="0"/>
              <a:t>+ Širší účel: provozování činnost užitečné společensky nebo hospodářsky</a:t>
            </a:r>
          </a:p>
          <a:p>
            <a:pPr>
              <a:buNone/>
            </a:pPr>
            <a:r>
              <a:rPr lang="cs-CZ" dirty="0"/>
              <a:t>+/- Silné postavení zakladatele i za trvání existence ústavu(odlišuje ústav od ostatních fundací) </a:t>
            </a:r>
          </a:p>
          <a:p>
            <a:pPr>
              <a:buNone/>
            </a:pPr>
            <a:r>
              <a:rPr lang="cs-CZ" dirty="0"/>
              <a:t>+ Není povinnost mít dozorčí radu</a:t>
            </a:r>
          </a:p>
          <a:p>
            <a:pPr>
              <a:buNone/>
            </a:pPr>
            <a:r>
              <a:rPr lang="cs-CZ" dirty="0"/>
              <a:t>+ Podnikání přímé i „nepřímé“ (zejména formou majetkové účasti na podnikání jiných osob)</a:t>
            </a:r>
          </a:p>
          <a:p>
            <a:pPr>
              <a:buNone/>
            </a:pPr>
            <a:r>
              <a:rPr lang="cs-CZ" dirty="0"/>
              <a:t>+/- Možnost budoucí změny úpravy, pokud se ukáže, že nutno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Ústav vs. OPS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NEVÝHODY:</a:t>
            </a:r>
          </a:p>
          <a:p>
            <a:pPr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„ústav“ (spíše psychologický prvek)</a:t>
            </a:r>
          </a:p>
          <a:p>
            <a:pPr>
              <a:buFontTx/>
              <a:buChar char="-"/>
            </a:pPr>
            <a:r>
              <a:rPr lang="cs-CZ" dirty="0"/>
              <a:t>administrativní náročnost transformace (transakční náklady)</a:t>
            </a:r>
          </a:p>
          <a:p>
            <a:pPr>
              <a:buFontTx/>
              <a:buChar char="-"/>
            </a:pPr>
            <a:r>
              <a:rPr lang="cs-CZ" dirty="0"/>
              <a:t>Nový, neznámý, nevyzkoušený Nejasnost rozsahu využití nadační „obdobně“ nadací</a:t>
            </a:r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Související literatura - fundace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endParaRPr lang="cs-CZ" sz="1800" dirty="0"/>
          </a:p>
          <a:p>
            <a:r>
              <a:rPr lang="cs-CZ" sz="1800" b="1" dirty="0"/>
              <a:t>Ronovská, K., </a:t>
            </a:r>
            <a:r>
              <a:rPr lang="cs-CZ" sz="1800" b="1" dirty="0" err="1"/>
              <a:t>Pihera</a:t>
            </a:r>
            <a:r>
              <a:rPr lang="cs-CZ" sz="1800" b="1" dirty="0"/>
              <a:t>, V. K možnosti změny zakládací listiny (včetně změny účelu) nadačního fondu, Právní rozhledy 15-16/2018, str. 556 a násl.</a:t>
            </a:r>
          </a:p>
          <a:p>
            <a:r>
              <a:rPr lang="cs-CZ" sz="1800" b="1" dirty="0" err="1"/>
              <a:t>Pihera</a:t>
            </a:r>
            <a:r>
              <a:rPr lang="cs-CZ" sz="1800" b="1" dirty="0"/>
              <a:t>, V., Ronovská, K., Fundační principy a hranice jejich flexibility. K Otázce možnosti dodatečných změn podmínek fungování </a:t>
            </a:r>
            <a:r>
              <a:rPr lang="cs-CZ" sz="1800" b="1" dirty="0" err="1"/>
              <a:t>svěřenských</a:t>
            </a:r>
            <a:r>
              <a:rPr lang="cs-CZ" sz="1800" b="1" dirty="0"/>
              <a:t> fondů a fundací, </a:t>
            </a:r>
            <a:r>
              <a:rPr lang="cs-CZ" sz="1800" b="1" dirty="0" err="1"/>
              <a:t>Právík</a:t>
            </a:r>
            <a:r>
              <a:rPr lang="cs-CZ" sz="1800" b="1" dirty="0"/>
              <a:t>, č. 9/2018, str. 705 a násl.</a:t>
            </a:r>
          </a:p>
          <a:p>
            <a:r>
              <a:rPr lang="nl-NL" sz="1800" dirty="0"/>
              <a:t>Havel, B., Ronovská, K., Nadační fond v realitě nového občanského zákoníku. Právní rozhledy, Praha: Nakladatelství C.H. Beck, 2014, roč. 2014, č. 3, s. 82 - 88.</a:t>
            </a:r>
            <a:endParaRPr lang="cs-CZ" sz="1800" dirty="0"/>
          </a:p>
          <a:p>
            <a:r>
              <a:rPr lang="cs-CZ" sz="1800" dirty="0"/>
              <a:t>Ronovská, K., Havel, B. </a:t>
            </a:r>
            <a:r>
              <a:rPr lang="cs-CZ" sz="1800" dirty="0" err="1"/>
              <a:t>Kogentnost</a:t>
            </a:r>
            <a:r>
              <a:rPr lang="cs-CZ" sz="1800" dirty="0"/>
              <a:t> úpravy právnických osob a její omezení autonomií vůle nebo vice versa? Obchodněprávní revue, Praha: Nakladatelství C.H. </a:t>
            </a:r>
            <a:r>
              <a:rPr lang="cs-CZ" sz="1800" dirty="0" err="1"/>
              <a:t>Beck</a:t>
            </a:r>
            <a:r>
              <a:rPr lang="cs-CZ" sz="1800" dirty="0"/>
              <a:t>, 2016, </a:t>
            </a:r>
            <a:r>
              <a:rPr lang="cs-CZ" sz="1800" dirty="0" err="1"/>
              <a:t>roč</a:t>
            </a:r>
            <a:r>
              <a:rPr lang="cs-CZ" sz="1800" dirty="0"/>
              <a:t>. 2016, č. 2, s. 33-39</a:t>
            </a:r>
          </a:p>
          <a:p>
            <a:r>
              <a:rPr lang="cs-CZ" sz="1800" dirty="0"/>
              <a:t>Ronovská, K. Volba formy rodinného majetku: na čem záleží?, Bulletin advokacie, 7-8/2016, str. 44 a násl.</a:t>
            </a:r>
          </a:p>
          <a:p>
            <a:r>
              <a:rPr lang="cs-CZ" sz="1800" dirty="0" err="1"/>
              <a:t>Ronovská</a:t>
            </a:r>
            <a:r>
              <a:rPr lang="cs-CZ" sz="1800" dirty="0"/>
              <a:t>, K. In: Lavický a kol. </a:t>
            </a:r>
            <a:r>
              <a:rPr lang="cs-CZ" sz="1800" i="1" dirty="0"/>
              <a:t>Komentář: Obecná část. § 1–654</a:t>
            </a:r>
            <a:r>
              <a:rPr lang="cs-CZ" sz="1800" dirty="0"/>
              <a:t>. Praha: C. H. </a:t>
            </a:r>
            <a:r>
              <a:rPr lang="cs-CZ" sz="1800" dirty="0" err="1"/>
              <a:t>Beck</a:t>
            </a:r>
            <a:r>
              <a:rPr lang="cs-CZ" sz="1800" dirty="0"/>
              <a:t>. 2014. </a:t>
            </a:r>
            <a:r>
              <a:rPr lang="cs-CZ" sz="1800" i="1" dirty="0"/>
              <a:t>Výklad k fundacím a nadacím  a nadačním fondům.</a:t>
            </a:r>
          </a:p>
          <a:p>
            <a:endParaRPr lang="cs-CZ" sz="1800" dirty="0"/>
          </a:p>
          <a:p>
            <a:endParaRPr lang="cs-CZ" sz="18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tendence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altLang="cs-CZ" dirty="0"/>
              <a:t>Vzrůstající význam autonomie vůle, snaha udržet majetek „vcelku“, střet trustového/fundačního a dědického práva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altLang="cs-CZ" dirty="0"/>
              <a:t>„Europeizace“ dědického práva (nařízení č. 650/2012, o příslušnosti, rozhodném právu, uznávání a výkonu rozhodnutí a přijímání a výkonu veřejných listin v dědických věcech a o vytvoření evropského dědického osvědčení)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altLang="cs-CZ" dirty="0"/>
              <a:t>Význam mimoprávních faktorů (politická, regionální stabilita, daňový režim)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altLang="cs-CZ" dirty="0"/>
              <a:t>Mísení trustových a fundačních konceptů, hledání optimálního atraktivního zákonného rámce?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altLang="cs-CZ" dirty="0"/>
              <a:t>Transparentnost / ochrana soukromí – 5 AML Směrnice (účinnost leden 2020)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345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Ještě související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l-NL" sz="3200" dirty="0"/>
              <a:t>Ronovská, K., Nadační fond po rekodifikaci soukromého práva. Subsidiarita, či analogie uvnitř nadačního práva? Právní rozhledy, Praha: Nakladatelství C. H. Beck, s. r. o., 2013, roč. 21, 13-14, s. 494-499. </a:t>
            </a:r>
            <a:endParaRPr lang="cs-CZ" sz="3200" dirty="0"/>
          </a:p>
          <a:p>
            <a:r>
              <a:rPr lang="cs-CZ" sz="3200" dirty="0" err="1"/>
              <a:t>Ronovská,K</a:t>
            </a:r>
            <a:r>
              <a:rPr lang="cs-CZ" sz="3200" dirty="0"/>
              <a:t>. K postavení zakladatelů nadací a nadačních fondů po </a:t>
            </a:r>
            <a:r>
              <a:rPr lang="cs-CZ" sz="3200" dirty="0" err="1"/>
              <a:t>rekodifikaci</a:t>
            </a:r>
            <a:r>
              <a:rPr lang="cs-CZ" sz="3200" dirty="0"/>
              <a:t> soukromého práva. Právní rozhledy, Praha: Nakladatelství C.H. </a:t>
            </a:r>
            <a:r>
              <a:rPr lang="cs-CZ" sz="3200" dirty="0" err="1"/>
              <a:t>Beck</a:t>
            </a:r>
            <a:r>
              <a:rPr lang="cs-CZ" sz="3200" dirty="0"/>
              <a:t>, 2015, </a:t>
            </a:r>
            <a:r>
              <a:rPr lang="cs-CZ" sz="3200" dirty="0" err="1"/>
              <a:t>roč</a:t>
            </a:r>
            <a:r>
              <a:rPr lang="cs-CZ" sz="3200" dirty="0"/>
              <a:t>. 2015, č. 22, s. 767 -771</a:t>
            </a:r>
          </a:p>
          <a:p>
            <a:r>
              <a:rPr lang="cs-CZ" sz="3200" dirty="0" err="1"/>
              <a:t>Ronovská</a:t>
            </a:r>
            <a:r>
              <a:rPr lang="cs-CZ" sz="3200" dirty="0"/>
              <a:t>, K</a:t>
            </a:r>
            <a:r>
              <a:rPr lang="cs-CZ" sz="3200" i="1" dirty="0"/>
              <a:t>.</a:t>
            </a:r>
            <a:r>
              <a:rPr lang="cs-CZ" sz="3200" dirty="0"/>
              <a:t> Jsou fundace z Venuše a korporace z Marsu? Několik úvah nad pronikáním korporačních prvků do nadačního práva. In: </a:t>
            </a:r>
            <a:r>
              <a:rPr lang="cs-CZ" sz="3200" dirty="0" err="1"/>
              <a:t>Ronovská</a:t>
            </a:r>
            <a:r>
              <a:rPr lang="cs-CZ" sz="3200" dirty="0"/>
              <a:t>, K. a kol. </a:t>
            </a:r>
            <a:r>
              <a:rPr lang="cs-CZ" sz="3200" i="1" dirty="0"/>
              <a:t>Metamorfózy nadačního práva v Evropě a České republice na počátku 21. století</a:t>
            </a:r>
            <a:r>
              <a:rPr lang="cs-CZ" sz="3200" dirty="0"/>
              <a:t>. Brno: Masarykova univerzita. 2015, str. 32 a </a:t>
            </a:r>
            <a:r>
              <a:rPr lang="cs-CZ" sz="3200" dirty="0" err="1"/>
              <a:t>násl</a:t>
            </a:r>
            <a:r>
              <a:rPr lang="cs-CZ" sz="3200" dirty="0"/>
              <a:t>.</a:t>
            </a:r>
          </a:p>
          <a:p>
            <a:r>
              <a:rPr lang="cs-CZ" sz="3200" dirty="0" err="1"/>
              <a:t>Ronovská</a:t>
            </a:r>
            <a:r>
              <a:rPr lang="cs-CZ" sz="3200" dirty="0"/>
              <a:t>, K. </a:t>
            </a:r>
            <a:r>
              <a:rPr lang="cs-CZ" sz="3200" i="1" dirty="0"/>
              <a:t>Nové české nadační právo v evropském srovnání</a:t>
            </a:r>
            <a:r>
              <a:rPr lang="cs-CZ" sz="3200" dirty="0"/>
              <a:t>. Praha: WK. 2012.</a:t>
            </a:r>
          </a:p>
          <a:p>
            <a:r>
              <a:rPr lang="cs-CZ" sz="3200" dirty="0" err="1"/>
              <a:t>Ronovská</a:t>
            </a:r>
            <a:r>
              <a:rPr lang="cs-CZ" sz="3200" dirty="0"/>
              <a:t>, </a:t>
            </a:r>
            <a:r>
              <a:rPr lang="cs-CZ" sz="3200" dirty="0" err="1"/>
              <a:t>K</a:t>
            </a:r>
            <a:r>
              <a:rPr lang="cs-CZ" sz="3200" dirty="0"/>
              <a:t>.Metamorfózy nadačního práva v Evropě a v České republice na počátku 21. století, MU, 2015</a:t>
            </a:r>
          </a:p>
          <a:p>
            <a:endParaRPr lang="cs-CZ" sz="3200" dirty="0"/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332656"/>
            <a:ext cx="7290054" cy="1499616"/>
          </a:xfrm>
        </p:spPr>
        <p:txBody>
          <a:bodyPr/>
          <a:lstStyle/>
          <a:p>
            <a:r>
              <a:rPr lang="cs-CZ" dirty="0"/>
              <a:t>Co vyšlo k ústavům?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628800"/>
            <a:ext cx="7290055" cy="4968552"/>
          </a:xfrm>
        </p:spPr>
        <p:txBody>
          <a:bodyPr>
            <a:normAutofit fontScale="47500" lnSpcReduction="20000"/>
          </a:bodyPr>
          <a:lstStyle/>
          <a:p>
            <a:r>
              <a:rPr lang="cs-CZ" sz="2800" dirty="0"/>
              <a:t>Ronovská, K. In Petrov/Výtisk/Beran a kol. Občanský zákoník, Komentář, C.H. Beck, 2017, s. 419 a násl.</a:t>
            </a:r>
          </a:p>
          <a:p>
            <a:r>
              <a:rPr lang="cs-CZ" sz="2800" dirty="0" err="1"/>
              <a:t>Hurdík</a:t>
            </a:r>
            <a:r>
              <a:rPr lang="cs-CZ" sz="2800" dirty="0"/>
              <a:t>, J. In: Lavický a kol. </a:t>
            </a:r>
            <a:r>
              <a:rPr lang="cs-CZ" sz="2800" i="1" dirty="0"/>
              <a:t>Komentář: Obecná část. § 1–654</a:t>
            </a:r>
            <a:r>
              <a:rPr lang="cs-CZ" sz="2800" dirty="0"/>
              <a:t>. Praha: C. H. Beck. 2014, str. 1594 a násl.</a:t>
            </a:r>
          </a:p>
          <a:p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Ronovská, K., Pět důvodů, proč nepožadovat u zakladatelských právních jednání u nadačních fondů a ústavů formu notářského zápisu. Bulletin advokacie. Praha: Česká advokátní komora. 2014, č. 11 s. 48–50.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Duba, J,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Šveřepová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K.: 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Ústav – nedostatky právní úpravy v praxi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Bulletin advokacie 10/2015, s. 53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Eliáš, K.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In: Eliáš, K. a kol. 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Občanské právo pro každého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2. vydání. Praha: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Wolters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Kluwer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2014, str. 142 a násl., 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Forejtová, M.,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Šlejharová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M., Právní úprava ústavu v občanském zákoníku a její nedostatky, Soukromé právo, 9/2016, WK, 2016, str. 17 a násl.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Holejšovský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P. K usnesení  VS v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Praza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7Cmo 295/2015, Právní rozhledy č. 11/2016, str. 416.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Deverová, L. In: Švestka, J., Dvořák, J., Fiala, J. 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Občanský zákoník: Komentář. Svazek I. P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raha: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Wolters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Kluwer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2014, str. 919 a násl. 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Ronovská, K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fundace z Venuše a korporace z Marsu? Několik úvah nad pronikáním korporačních prvků do nadačního práva.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In: Ronovská, K. a kol. </a:t>
            </a:r>
            <a:r>
              <a:rPr lang="cs-CZ" sz="2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Metamorfózy nadačního práva v Evropě a České republice na počátku 21. století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Brno: Masarykova univerzita. 2015, str. 32 a násl., </a:t>
            </a:r>
          </a:p>
          <a:p>
            <a:pPr algn="just">
              <a:lnSpc>
                <a:spcPct val="115000"/>
              </a:lnSpc>
              <a:spcAft>
                <a:spcPts val="960"/>
              </a:spcAft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4121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Fundace v OZ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Začlenění přímo do OZ –  </a:t>
            </a:r>
            <a:r>
              <a:rPr lang="cs-CZ" u="sng" dirty="0"/>
              <a:t>posun do soukromoprávní sféry </a:t>
            </a:r>
            <a:r>
              <a:rPr lang="cs-CZ" dirty="0"/>
              <a:t>(významné pro posuzování </a:t>
            </a:r>
            <a:r>
              <a:rPr lang="cs-CZ" dirty="0" err="1"/>
              <a:t>kogentnosti</a:t>
            </a:r>
            <a:r>
              <a:rPr lang="cs-CZ" dirty="0"/>
              <a:t>/</a:t>
            </a:r>
            <a:r>
              <a:rPr lang="cs-CZ" dirty="0" err="1"/>
              <a:t>dispozitivnosti</a:t>
            </a:r>
            <a:r>
              <a:rPr lang="cs-CZ" dirty="0"/>
              <a:t> právní úpravy)</a:t>
            </a:r>
          </a:p>
          <a:p>
            <a:r>
              <a:rPr lang="cs-CZ" u="sng" dirty="0"/>
              <a:t>Kontinuita existence dosavadních nadací a nadačních fondů </a:t>
            </a:r>
            <a:r>
              <a:rPr lang="cs-CZ" dirty="0"/>
              <a:t>(zrušení zákona č. 227/1997 Sb.)</a:t>
            </a:r>
          </a:p>
          <a:p>
            <a:r>
              <a:rPr lang="cs-CZ" u="sng" dirty="0"/>
              <a:t>Posílení postavení zakladatele </a:t>
            </a:r>
            <a:r>
              <a:rPr lang="cs-CZ" dirty="0"/>
              <a:t>- vyšší respekt jeho vůli, možnost ponechat si určitá práva a povinnosti , tj. návrat k „evropským kořenům“</a:t>
            </a:r>
          </a:p>
          <a:p>
            <a:r>
              <a:rPr lang="cs-CZ" u="sng" dirty="0"/>
              <a:t>Liberalizace</a:t>
            </a:r>
            <a:r>
              <a:rPr lang="cs-CZ" dirty="0"/>
              <a:t> (zejména nadačního účelu) - rozšíření možností využití</a:t>
            </a:r>
          </a:p>
          <a:p>
            <a:r>
              <a:rPr lang="cs-CZ" u="sng" dirty="0"/>
              <a:t>Změna systematiky  </a:t>
            </a:r>
            <a:r>
              <a:rPr lang="cs-CZ" dirty="0"/>
              <a:t>- oddělení úpravy nadací a nadačních fondů</a:t>
            </a:r>
          </a:p>
          <a:p>
            <a:r>
              <a:rPr lang="cs-CZ" u="sng" dirty="0" err="1"/>
              <a:t>Svěřenský</a:t>
            </a:r>
            <a:r>
              <a:rPr lang="cs-CZ" u="sng" dirty="0"/>
              <a:t> fond </a:t>
            </a:r>
            <a:r>
              <a:rPr lang="cs-CZ" dirty="0"/>
              <a:t>jako funkčně srovnatelná forma správy majetku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Fundace  - systematika členění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Část I., Hlava II. Osoby, Díl 3 Právnické osoby, Oddíl 3: Fundace: </a:t>
            </a:r>
          </a:p>
          <a:p>
            <a:r>
              <a:rPr lang="cs-CZ" dirty="0"/>
              <a:t>Obecně o fundacích ( § 303 – § 305): </a:t>
            </a:r>
            <a:r>
              <a:rPr lang="cs-CZ" i="1" dirty="0"/>
              <a:t>„ </a:t>
            </a:r>
            <a:r>
              <a:rPr lang="cs-CZ" i="1" dirty="0" err="1"/>
              <a:t>právn</a:t>
            </a:r>
            <a:r>
              <a:rPr lang="cs-CZ" i="1" dirty="0"/>
              <a:t> </a:t>
            </a:r>
            <a:r>
              <a:rPr lang="cs-CZ" i="1" dirty="0" err="1"/>
              <a:t>ická</a:t>
            </a:r>
            <a:r>
              <a:rPr lang="cs-CZ" i="1" dirty="0"/>
              <a:t> osoba vytvořená majetkem vyčleněným k určitému účelu. Její činnost se váže na účel, k němuž byla zřízena.“</a:t>
            </a:r>
          </a:p>
          <a:p>
            <a:r>
              <a:rPr lang="cs-CZ" dirty="0"/>
              <a:t>Nadace (§ 306 – § 393) – 87 ustanovení</a:t>
            </a:r>
          </a:p>
          <a:p>
            <a:r>
              <a:rPr lang="cs-CZ" dirty="0"/>
              <a:t>Nadační fond (§ 394 - § 401) – 8 ustanovení </a:t>
            </a:r>
          </a:p>
          <a:p>
            <a:r>
              <a:rPr lang="cs-CZ" i="1" dirty="0" err="1"/>
              <a:t>Nesubsidiarita</a:t>
            </a:r>
            <a:r>
              <a:rPr lang="cs-CZ" i="1" dirty="0"/>
              <a:t> mezi nadační a nadačním fondem, POUZE ANALOGIE!!!</a:t>
            </a:r>
          </a:p>
          <a:p>
            <a:r>
              <a:rPr lang="cs-CZ" b="1" i="1" dirty="0"/>
              <a:t>Nejvyšší soud, 29 </a:t>
            </a:r>
            <a:r>
              <a:rPr lang="cs-CZ" b="1" i="1" dirty="0" err="1"/>
              <a:t>Cdo</a:t>
            </a:r>
            <a:r>
              <a:rPr lang="cs-CZ" b="1" i="1" dirty="0"/>
              <a:t> 3225/2016, [NS 1884/2018]</a:t>
            </a:r>
          </a:p>
          <a:p>
            <a:r>
              <a:rPr lang="cs-CZ" dirty="0"/>
              <a:t>----------------------------------------------------------------------------</a:t>
            </a:r>
          </a:p>
          <a:p>
            <a:r>
              <a:rPr lang="cs-CZ" dirty="0"/>
              <a:t>Ústav – typově fundační forma – upravená v samostatném Oddílu 4 (§ 402 – § 418), „obdobně“ úprava nadací (spíše teleologická redukce)</a:t>
            </a:r>
          </a:p>
          <a:p>
            <a:r>
              <a:rPr lang="pt-BR" b="1" i="1" dirty="0"/>
              <a:t>Nejvyšší soud, 29 Cdo 4197/2015, [R 45/2018 civ.]</a:t>
            </a:r>
            <a:endParaRPr lang="cs-CZ" b="1" i="1" dirty="0"/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2" name="AutoShape 2" descr="VÃ½sledek obrÃ¡zku pro eierlegende wollmilchsa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72700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Účel – středobod nadačního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5530" y="2084832"/>
            <a:ext cx="7290055" cy="428740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ZÁSADNÍ VÝZNAM, DUTY OF OBEDIENCE (POVINNOST POSLUŠNOSTI ÚČELU) – MÁ I ZAKLADATEL</a:t>
            </a:r>
          </a:p>
          <a:p>
            <a:r>
              <a:rPr lang="cs-CZ" dirty="0"/>
              <a:t>- veřejně prospěšný</a:t>
            </a:r>
          </a:p>
          <a:p>
            <a:r>
              <a:rPr lang="cs-CZ" dirty="0"/>
              <a:t>- soukromě prospěšný </a:t>
            </a:r>
          </a:p>
          <a:p>
            <a:r>
              <a:rPr lang="cs-CZ" b="1" dirty="0"/>
              <a:t>Daňové právo</a:t>
            </a:r>
            <a:r>
              <a:rPr lang="cs-CZ" dirty="0"/>
              <a:t>:</a:t>
            </a:r>
          </a:p>
          <a:p>
            <a:r>
              <a:rPr lang="cs-CZ" dirty="0"/>
              <a:t>§ 17a </a:t>
            </a:r>
            <a:r>
              <a:rPr lang="cs-CZ" dirty="0" err="1"/>
              <a:t>PříjD</a:t>
            </a:r>
            <a:r>
              <a:rPr lang="cs-CZ" dirty="0"/>
              <a:t> – status veřejně prospěšného daňového poplatníka</a:t>
            </a:r>
          </a:p>
          <a:p>
            <a:r>
              <a:rPr lang="cs-CZ" dirty="0"/>
              <a:t>Není VP daňovým poplatníkem - § 17a odst. 2 písm. f) </a:t>
            </a:r>
            <a:r>
              <a:rPr lang="cs-CZ" dirty="0" err="1"/>
              <a:t>PříJD</a:t>
            </a:r>
            <a:r>
              <a:rPr lang="cs-CZ" dirty="0"/>
              <a:t>):</a:t>
            </a:r>
          </a:p>
          <a:p>
            <a:r>
              <a:rPr lang="cs-CZ" u="sng" dirty="0"/>
              <a:t>rodinná fundace, kterou se pro účely tohoto zákona </a:t>
            </a:r>
            <a:r>
              <a:rPr lang="cs-CZ" dirty="0"/>
              <a:t>rozumí nadace nebo nadační fond,</a:t>
            </a:r>
          </a:p>
          <a:p>
            <a:r>
              <a:rPr lang="cs-CZ" b="1" i="1" dirty="0"/>
              <a:t>1.</a:t>
            </a:r>
            <a:r>
              <a:rPr lang="cs-CZ" dirty="0"/>
              <a:t> které podle svého zakladatelského jednání slouží k podpoře zakladatele nebo osob blízkých zakladateli, nebo</a:t>
            </a:r>
          </a:p>
          <a:p>
            <a:r>
              <a:rPr lang="cs-CZ" b="1" i="1" dirty="0"/>
              <a:t>2.</a:t>
            </a:r>
            <a:r>
              <a:rPr lang="cs-CZ" dirty="0"/>
              <a:t> jejichž činnost směřuje k podpoře zakladatele nebo osob blízkých zakladateli.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62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Účel vs. činnost/PŘEDMĚT ČINNOSTI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ÚČEL</a:t>
            </a:r>
            <a:r>
              <a:rPr lang="cs-CZ" dirty="0"/>
              <a:t> – ODŮVODŇUJE SMYSL EXISTENCE FUNDACE (EKVIVALENT OBECNÉ VIZE, CÍLE)</a:t>
            </a:r>
          </a:p>
          <a:p>
            <a:r>
              <a:rPr lang="cs-CZ" u="sng" dirty="0"/>
              <a:t>ČINNOST</a:t>
            </a:r>
            <a:r>
              <a:rPr lang="cs-CZ" dirty="0"/>
              <a:t> – KONKRTÉTNÍ AKTIVITA SMĚŘUJÍCÍ K DOSAHOVÁNÍ ÚČELU</a:t>
            </a:r>
          </a:p>
          <a:p>
            <a:r>
              <a:rPr lang="cs-CZ" dirty="0"/>
              <a:t>PŘEDMĚT ČINNOST – SOUBOR PROSTŘEDKŮ A AGEND, KTERÝMI HODLÁ PRÁVNICKÁ OSOBA ÚČELU DOSAHOVAT</a:t>
            </a:r>
          </a:p>
          <a:p>
            <a:r>
              <a:rPr lang="cs-CZ" u="sng" dirty="0"/>
              <a:t>ÚČEL A ČINNOST JSOU VE VZTAHU CÍLE A PROSTŘEDKU K JEHO DOSAŽENÍ!!</a:t>
            </a:r>
          </a:p>
          <a:p>
            <a:r>
              <a:rPr lang="cs-CZ" dirty="0"/>
              <a:t>SLOŽITÉ A HRANIČNÍ: TATÁŽ ČINNOST MŮŽE BÝT PROSTŘEDKEM K DOSAŽENÍ RŮZNÝCH ÚČELŮ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624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Nadační (fundační) rejstříková regulace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Nadační rejstřík</a:t>
            </a:r>
            <a:r>
              <a:rPr lang="en-US" dirty="0"/>
              <a:t> je </a:t>
            </a:r>
            <a:r>
              <a:rPr lang="cs-CZ" dirty="0"/>
              <a:t>„</a:t>
            </a:r>
            <a:r>
              <a:rPr lang="en-US" dirty="0" err="1"/>
              <a:t>veře</a:t>
            </a:r>
            <a:r>
              <a:rPr lang="cs-CZ" dirty="0"/>
              <a:t>j</a:t>
            </a:r>
            <a:r>
              <a:rPr lang="en-US" dirty="0" err="1"/>
              <a:t>ný</a:t>
            </a:r>
            <a:r>
              <a:rPr lang="cs-CZ" dirty="0"/>
              <a:t>“ – co to znamená?</a:t>
            </a:r>
            <a:endParaRPr lang="en-US" dirty="0"/>
          </a:p>
          <a:p>
            <a:r>
              <a:rPr lang="cs-CZ" dirty="0"/>
              <a:t>Zachována kontinuita - prověřit, zda není nutno něco doplnit (6 měsíců), drobné změny oproti dosavadní úpravě</a:t>
            </a:r>
            <a:endParaRPr lang="en-US" dirty="0"/>
          </a:p>
          <a:p>
            <a:r>
              <a:rPr lang="en-US" dirty="0" err="1"/>
              <a:t>Princip</a:t>
            </a:r>
            <a:r>
              <a:rPr lang="en-US" dirty="0"/>
              <a:t> publicity</a:t>
            </a:r>
            <a:r>
              <a:rPr lang="cs-CZ" dirty="0"/>
              <a:t> (formální, materiální)</a:t>
            </a:r>
            <a:endParaRPr lang="en-US" dirty="0"/>
          </a:p>
          <a:p>
            <a:r>
              <a:rPr lang="en-US" dirty="0" err="1"/>
              <a:t>Notářský</a:t>
            </a:r>
            <a:r>
              <a:rPr lang="en-US" dirty="0"/>
              <a:t> </a:t>
            </a:r>
            <a:r>
              <a:rPr lang="en-US" dirty="0" err="1"/>
              <a:t>zápis</a:t>
            </a:r>
            <a:r>
              <a:rPr lang="en-US" dirty="0"/>
              <a:t> a </a:t>
            </a:r>
            <a:r>
              <a:rPr lang="cs-CZ" dirty="0"/>
              <a:t>přímý zápis notářem </a:t>
            </a:r>
          </a:p>
          <a:p>
            <a:r>
              <a:rPr lang="en-US" dirty="0" err="1"/>
              <a:t>Zapisují</a:t>
            </a:r>
            <a:r>
              <a:rPr lang="en-US" dirty="0"/>
              <a:t> se</a:t>
            </a:r>
            <a:r>
              <a:rPr lang="cs-CZ" dirty="0"/>
              <a:t>: nadace a nadační fondy</a:t>
            </a:r>
          </a:p>
          <a:p>
            <a:r>
              <a:rPr lang="cs-CZ" dirty="0"/>
              <a:t>Skutečnosti zapisované u všech </a:t>
            </a:r>
            <a:r>
              <a:rPr lang="cs-CZ" dirty="0" err="1"/>
              <a:t>p.o</a:t>
            </a:r>
            <a:r>
              <a:rPr lang="cs-CZ" dirty="0"/>
              <a:t>. (§ 25 </a:t>
            </a:r>
            <a:r>
              <a:rPr lang="cs-CZ" dirty="0" err="1"/>
              <a:t>VeřRej</a:t>
            </a:r>
            <a:r>
              <a:rPr lang="cs-CZ" dirty="0"/>
              <a:t>)</a:t>
            </a:r>
          </a:p>
          <a:p>
            <a:r>
              <a:rPr lang="cs-CZ" dirty="0"/>
              <a:t>Další skutečnosti (§ 34 </a:t>
            </a:r>
            <a:r>
              <a:rPr lang="cs-CZ" dirty="0" err="1"/>
              <a:t>VeřRej</a:t>
            </a:r>
            <a:r>
              <a:rPr lang="cs-CZ" dirty="0"/>
              <a:t>) – výše nadačního kapitálu, výše vkladu každého zakladatele, omezení určená dárcem pro nakládání s jeho darem, identifikace zakladatele, údaje o převodu závodu</a:t>
            </a:r>
          </a:p>
          <a:p>
            <a:r>
              <a:rPr lang="cs-CZ" dirty="0"/>
              <a:t>Týká jich též evidence údajů o skutečných majitelích § 118b a násl. </a:t>
            </a:r>
            <a:r>
              <a:rPr lang="cs-CZ" dirty="0" err="1"/>
              <a:t>VeřRej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60010"/>
      </p:ext>
    </p:extLst>
  </p:cSld>
  <p:clrMapOvr>
    <a:masterClrMapping/>
  </p:clrMapOvr>
  <p:transition>
    <p:fade/>
  </p:transition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RKPartners_prezentace_template_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3514</Words>
  <Application>Microsoft Office PowerPoint</Application>
  <PresentationFormat>Předvádění na obrazovce (4:3)</PresentationFormat>
  <Paragraphs>346</Paragraphs>
  <Slides>41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41</vt:i4>
      </vt:variant>
    </vt:vector>
  </HeadingPairs>
  <TitlesOfParts>
    <vt:vector size="51" baseType="lpstr">
      <vt:lpstr>Arial</vt:lpstr>
      <vt:lpstr>Calibri</vt:lpstr>
      <vt:lpstr>Times New Roman</vt:lpstr>
      <vt:lpstr>Tw Cen MT</vt:lpstr>
      <vt:lpstr>Tw Cen MT Condensed</vt:lpstr>
      <vt:lpstr>Verdana</vt:lpstr>
      <vt:lpstr>Wingdings</vt:lpstr>
      <vt:lpstr>Wingdings 3</vt:lpstr>
      <vt:lpstr>PRKPartners_prezentace_template_FINAL</vt:lpstr>
      <vt:lpstr>Integrál</vt:lpstr>
      <vt:lpstr> fundace a ústavy (v širších souvislostech)   </vt:lpstr>
      <vt:lpstr>Širší souvislosti</vt:lpstr>
      <vt:lpstr>Mezigenerační předávání majektu</vt:lpstr>
      <vt:lpstr>Obecné tendence</vt:lpstr>
      <vt:lpstr>Fundace v OZ</vt:lpstr>
      <vt:lpstr>Fundace  - systematika členění</vt:lpstr>
      <vt:lpstr>Účel – středobod nadačního práva</vt:lpstr>
      <vt:lpstr>Účel vs. činnost/PŘEDMĚT ČINNOSTI </vt:lpstr>
      <vt:lpstr>Nadační (fundační) rejstříková regulace</vt:lpstr>
      <vt:lpstr>nadace</vt:lpstr>
      <vt:lpstr>Nadace – základní charakteristika I.</vt:lpstr>
      <vt:lpstr>Nadace – základní charakteristika II.</vt:lpstr>
      <vt:lpstr>Založení a vznik nadace</vt:lpstr>
      <vt:lpstr>NADAČNÍ LISTINA – ZAKLADATELSKÉ PRÁVNÍ JEDNÁNÍ</vt:lpstr>
      <vt:lpstr>Nadační kapitál, nadační jistina, vklad do nadace</vt:lpstr>
      <vt:lpstr>Nadační příspěvek</vt:lpstr>
      <vt:lpstr>Postavení zakladatele</vt:lpstr>
      <vt:lpstr>Organizační struktura (dispozitivní úprava, limity)</vt:lpstr>
      <vt:lpstr>Beneficienti – význam u správy majetku</vt:lpstr>
      <vt:lpstr>Dohled/reportní povinnost/audit</vt:lpstr>
      <vt:lpstr>Zrušení/zánik/přeměny nadace</vt:lpstr>
      <vt:lpstr>Přidružený fond (§ 349 a násl. OZ)</vt:lpstr>
      <vt:lpstr>Nadační fond</vt:lpstr>
      <vt:lpstr>Nadační fond – základní charakteristika I.</vt:lpstr>
      <vt:lpstr>Nadační fond – základní charakteristika II.</vt:lpstr>
      <vt:lpstr>Ústav soukromého práva</vt:lpstr>
      <vt:lpstr>Ústav soukromého práva</vt:lpstr>
      <vt:lpstr>Ústav v OZ- základní charakteristika I.</vt:lpstr>
      <vt:lpstr>Prezentace aplikace PowerPoint</vt:lpstr>
      <vt:lpstr>Ústav v OZ- základní charakteristika II.</vt:lpstr>
      <vt:lpstr>Založení/vznik ústavu </vt:lpstr>
      <vt:lpstr>Silné postavení zakladatele ústavu</vt:lpstr>
      <vt:lpstr>Organizační struktura</vt:lpstr>
      <vt:lpstr>Reportní povinnost/audit</vt:lpstr>
      <vt:lpstr>Ústav zrušení/zánik/přeměny</vt:lpstr>
      <vt:lpstr>Obecně prospěšná společnost</vt:lpstr>
      <vt:lpstr>Ústav vs. OPS</vt:lpstr>
      <vt:lpstr>Ústav vs. OPS</vt:lpstr>
      <vt:lpstr>Související literatura - fundace</vt:lpstr>
      <vt:lpstr>Ještě související literatura</vt:lpstr>
      <vt:lpstr>Co vyšlo k ústavům? </vt:lpstr>
    </vt:vector>
  </TitlesOfParts>
  <Company>PRK partners s r. 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klara.kalinova</dc:creator>
  <cp:lastModifiedBy>Kateřina Ronovská</cp:lastModifiedBy>
  <cp:revision>284</cp:revision>
  <dcterms:created xsi:type="dcterms:W3CDTF">2012-02-07T14:56:34Z</dcterms:created>
  <dcterms:modified xsi:type="dcterms:W3CDTF">2020-10-29T14:34:04Z</dcterms:modified>
</cp:coreProperties>
</file>