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304" r:id="rId7"/>
    <p:sldId id="261" r:id="rId8"/>
    <p:sldId id="262" r:id="rId9"/>
    <p:sldId id="264" r:id="rId10"/>
    <p:sldId id="305" r:id="rId11"/>
    <p:sldId id="30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307" r:id="rId33"/>
    <p:sldId id="288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06" d="100"/>
          <a:sy n="106" d="100"/>
        </p:scale>
        <p:origin x="513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Kdo chybí pokud</a:t>
            </a:r>
            <a:r>
              <a:rPr lang="cs-CZ" baseline="0" dirty="0" smtClean="0"/>
              <a:t> uvažujeme jinou zemi než ČR?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4BE22-3AA0-4433-8A66-15D2075402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982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Carney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idea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comprehensive</a:t>
            </a:r>
            <a:r>
              <a:rPr lang="cs-CZ" dirty="0" smtClean="0"/>
              <a:t> </a:t>
            </a:r>
            <a:r>
              <a:rPr lang="cs-CZ" dirty="0" err="1" smtClean="0"/>
              <a:t>rationality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elected</a:t>
            </a:r>
            <a:r>
              <a:rPr lang="cs-CZ" dirty="0" smtClean="0"/>
              <a:t> </a:t>
            </a:r>
            <a:r>
              <a:rPr lang="cs-CZ" dirty="0" err="1" smtClean="0"/>
              <a:t>policymakers</a:t>
            </a:r>
            <a:r>
              <a:rPr lang="cs-CZ" dirty="0" smtClean="0"/>
              <a:t> </a:t>
            </a:r>
            <a:r>
              <a:rPr lang="cs-CZ" dirty="0" err="1" smtClean="0"/>
              <a:t>translate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into</a:t>
            </a:r>
            <a:r>
              <a:rPr lang="cs-CZ" baseline="0" dirty="0" smtClean="0"/>
              <a:t> policy in a </a:t>
            </a:r>
            <a:r>
              <a:rPr lang="cs-CZ" baseline="0" dirty="0" err="1" smtClean="0"/>
              <a:t>straightforward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manner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They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gave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clear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coherent</a:t>
            </a:r>
            <a:r>
              <a:rPr lang="cs-CZ" baseline="0" dirty="0" smtClean="0"/>
              <a:t> and rank </a:t>
            </a:r>
            <a:r>
              <a:rPr lang="cs-CZ" baseline="0" dirty="0" err="1" smtClean="0"/>
              <a:t>ordered</a:t>
            </a:r>
            <a:r>
              <a:rPr lang="cs-CZ" baseline="0" dirty="0" smtClean="0"/>
              <a:t> set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policy </a:t>
            </a:r>
            <a:r>
              <a:rPr lang="cs-CZ" baseline="0" dirty="0" err="1" smtClean="0"/>
              <a:t>preferences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organizations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carry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</a:t>
            </a:r>
            <a:r>
              <a:rPr lang="cs-CZ" baseline="0" dirty="0" smtClean="0"/>
              <a:t> in a </a:t>
            </a:r>
            <a:r>
              <a:rPr lang="cs-CZ" baseline="0" dirty="0" err="1" smtClean="0"/>
              <a:t>logical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reasoned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neutral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way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836A-00C8-42C0-8E08-ABF48AF2FAC3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391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7864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7683" y="2014200"/>
            <a:ext cx="415663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99EF4-AEF0-484D-BD99-74B635EC4D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31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FA40A6-7CC7-D54B-9668-6AC8BFE84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5D3470D-D655-BE4B-B17C-534AC779C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029068-3663-7246-9F5F-EFDCE7D1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Veřejná</a:t>
            </a:r>
            <a:r>
              <a:rPr lang="sk-SK" dirty="0" smtClean="0"/>
              <a:t> </a:t>
            </a:r>
            <a:r>
              <a:rPr lang="sk-SK" dirty="0" smtClean="0"/>
              <a:t>politika a tvorba </a:t>
            </a:r>
            <a:r>
              <a:rPr lang="sk-SK" dirty="0" err="1" smtClean="0"/>
              <a:t>programů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BKV_VPTP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4D4CD4B-062C-BE4E-AB39-55FFED551B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Blok </a:t>
            </a:r>
            <a:r>
              <a:rPr lang="sk-SK" dirty="0" smtClean="0"/>
              <a:t>1– </a:t>
            </a:r>
            <a:r>
              <a:rPr lang="sk-SK" dirty="0" err="1" smtClean="0"/>
              <a:t>verze</a:t>
            </a:r>
            <a:r>
              <a:rPr lang="sk-SK" dirty="0" smtClean="0"/>
              <a:t> pro online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69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Druhy veřejné politiky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1312" y="1557339"/>
            <a:ext cx="9219488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Aktivní VP – snaží se anticipovat možná ohrožení i rozvojové příležitosti uspokojování veřejných zájmů. Využívá metod prognózování.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Reaktivní VP – reaguje až když je veřejný zájem reálně ohrožen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Liberální VP – zasahuje až tam, kde individuální zájem ohrožuje uznaný veřejný zájem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Paternalistická VP – prosazuje uznaný veřejný zájem často bez ohledu na možnou újmu individuálních zájmů nebo na měnící se povahu lidských potřeb</a:t>
            </a:r>
            <a:r>
              <a:rPr lang="cs-CZ" altLang="cs-CZ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smtClean="0">
                <a:solidFill>
                  <a:srgbClr val="FF0000"/>
                </a:solidFill>
              </a:rPr>
              <a:t>Příklady?</a:t>
            </a:r>
            <a:endParaRPr lang="cs-CZ" alt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Možnosti směřování veřejné politiky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1133" y="1786071"/>
            <a:ext cx="9427955" cy="4522654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</a:pPr>
            <a:r>
              <a:rPr lang="cs-CZ" altLang="cs-CZ" sz="2000" dirty="0"/>
              <a:t>Z morálních hodnot </a:t>
            </a:r>
            <a:r>
              <a:rPr lang="cs-CZ" altLang="cs-CZ" sz="2000" dirty="0" smtClean="0"/>
              <a:t>(viz spor hodnot) a ideologie (viz druhy VP) </a:t>
            </a:r>
            <a:r>
              <a:rPr lang="cs-CZ" altLang="cs-CZ" sz="2000" dirty="0"/>
              <a:t>vychází zjednodušeně dvě alternativy: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předpoklad</a:t>
            </a:r>
            <a:r>
              <a:rPr lang="cs-CZ" altLang="cs-CZ" sz="2000" dirty="0"/>
              <a:t>: </a:t>
            </a:r>
            <a:r>
              <a:rPr lang="cs-CZ" altLang="cs-CZ" sz="2000" b="1" dirty="0"/>
              <a:t>společnost a její členové jsou schopni jednat zodpovědně</a:t>
            </a:r>
            <a:r>
              <a:rPr lang="cs-CZ" altLang="cs-CZ" sz="2000" dirty="0"/>
              <a:t>. </a:t>
            </a:r>
          </a:p>
          <a:p>
            <a:pPr marL="861600" lvl="1" indent="-6096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smtClean="0"/>
              <a:t>Důsledek</a:t>
            </a:r>
            <a:r>
              <a:rPr lang="cs-CZ" altLang="cs-CZ" sz="1800" dirty="0"/>
              <a:t>: plánování a správa.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předpoklad, že </a:t>
            </a:r>
            <a:r>
              <a:rPr lang="cs-CZ" altLang="cs-CZ" sz="2000" b="1" dirty="0"/>
              <a:t>lidský intelekt je omezený </a:t>
            </a:r>
            <a:r>
              <a:rPr lang="cs-CZ" altLang="cs-CZ" sz="2000" dirty="0"/>
              <a:t>a je nutno použít jiné metody k řízení společnosti. </a:t>
            </a:r>
          </a:p>
          <a:p>
            <a:pPr marL="861600" lvl="1" indent="-6096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Důsledek: lépe je spolehnout na tržní řešení.</a:t>
            </a:r>
          </a:p>
          <a:p>
            <a:pPr marL="609600" indent="-609600">
              <a:lnSpc>
                <a:spcPct val="90000"/>
              </a:lnSpc>
              <a:buNone/>
            </a:pPr>
            <a:endParaRPr lang="cs-CZ" altLang="cs-CZ" sz="2000" dirty="0"/>
          </a:p>
          <a:p>
            <a:pPr marL="609600" indent="-609600">
              <a:lnSpc>
                <a:spcPct val="90000"/>
              </a:lnSpc>
              <a:buNone/>
            </a:pPr>
            <a:endParaRPr lang="cs-CZ" altLang="cs-CZ" sz="2000" dirty="0"/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3. možnost? ….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000" dirty="0"/>
              <a:t>			</a:t>
            </a:r>
            <a:r>
              <a:rPr lang="cs-CZ" altLang="cs-CZ" sz="1800" dirty="0"/>
              <a:t>	</a:t>
            </a:r>
            <a:r>
              <a:rPr lang="cs-CZ" altLang="cs-CZ" sz="1800" dirty="0" smtClean="0"/>
              <a:t>		</a:t>
            </a:r>
          </a:p>
          <a:p>
            <a:pPr marL="1371600" lvl="2" indent="-457200">
              <a:lnSpc>
                <a:spcPct val="90000"/>
              </a:lnSpc>
              <a:buClr>
                <a:schemeClr val="tx1"/>
              </a:buClr>
            </a:pPr>
            <a:endParaRPr lang="cs-CZ" altLang="cs-CZ" sz="1800" dirty="0"/>
          </a:p>
          <a:p>
            <a:pPr marL="1371600" lvl="2" indent="-457200">
              <a:lnSpc>
                <a:spcPct val="90000"/>
              </a:lnSpc>
              <a:buClr>
                <a:schemeClr val="tx1"/>
              </a:buClr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94600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300" name="Group 4"/>
          <p:cNvGrpSpPr>
            <a:grpSpLocks noChangeAspect="1"/>
          </p:cNvGrpSpPr>
          <p:nvPr/>
        </p:nvGrpSpPr>
        <p:grpSpPr bwMode="auto">
          <a:xfrm>
            <a:off x="1704782" y="1442833"/>
            <a:ext cx="8527040" cy="4384498"/>
            <a:chOff x="2205" y="9525"/>
            <a:chExt cx="7200" cy="3701"/>
          </a:xfrm>
        </p:grpSpPr>
        <p:sp>
          <p:nvSpPr>
            <p:cNvPr id="55301" name="AutoShape 5"/>
            <p:cNvSpPr>
              <a:spLocks noChangeAspect="1" noChangeArrowheads="1"/>
            </p:cNvSpPr>
            <p:nvPr/>
          </p:nvSpPr>
          <p:spPr bwMode="auto">
            <a:xfrm>
              <a:off x="2205" y="9525"/>
              <a:ext cx="7200" cy="3701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5302" name="Rectangle 6"/>
            <p:cNvSpPr>
              <a:spLocks noChangeArrowheads="1"/>
            </p:cNvSpPr>
            <p:nvPr/>
          </p:nvSpPr>
          <p:spPr bwMode="auto">
            <a:xfrm>
              <a:off x="3789" y="9646"/>
              <a:ext cx="187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Problém:</a:t>
              </a:r>
              <a:r>
                <a:rPr lang="cs-CZ" sz="1200">
                  <a:latin typeface="Times New Roman" pitchFamily="18" charset="0"/>
                </a:rPr>
                <a:t> </a:t>
              </a:r>
              <a:endParaRPr lang="cs-CZ">
                <a:latin typeface="Tahoma" pitchFamily="34" charset="0"/>
              </a:endParaRPr>
            </a:p>
          </p:txBody>
        </p:sp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2349" y="9669"/>
              <a:ext cx="1008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Příčiny ?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4" name="Rectangle 8"/>
            <p:cNvSpPr>
              <a:spLocks noChangeArrowheads="1"/>
            </p:cNvSpPr>
            <p:nvPr/>
          </p:nvSpPr>
          <p:spPr bwMode="auto">
            <a:xfrm>
              <a:off x="6093" y="9669"/>
              <a:ext cx="1296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Důsledky ?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5" name="Rectangle 9"/>
            <p:cNvSpPr>
              <a:spLocks noChangeArrowheads="1"/>
            </p:cNvSpPr>
            <p:nvPr/>
          </p:nvSpPr>
          <p:spPr bwMode="auto">
            <a:xfrm>
              <a:off x="4221" y="10533"/>
              <a:ext cx="288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2000" b="1">
                  <a:latin typeface="Times New Roman" pitchFamily="18" charset="0"/>
                </a:rPr>
                <a:t>Politika</a:t>
              </a:r>
            </a:p>
            <a:p>
              <a:pPr algn="ctr"/>
              <a:r>
                <a:rPr lang="cs-CZ" sz="2000" i="1">
                  <a:latin typeface="Times New Roman" pitchFamily="18" charset="0"/>
                </a:rPr>
                <a:t>cíle a jejich uskutečnění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6" name="Rectangle 10"/>
            <p:cNvSpPr>
              <a:spLocks noChangeArrowheads="1"/>
            </p:cNvSpPr>
            <p:nvPr/>
          </p:nvSpPr>
          <p:spPr bwMode="auto">
            <a:xfrm>
              <a:off x="4797" y="11397"/>
              <a:ext cx="172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2000" b="1">
                  <a:latin typeface="Times New Roman" pitchFamily="18" charset="0"/>
                </a:rPr>
                <a:t>Výsledek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7" name="Rectangle 11"/>
            <p:cNvSpPr>
              <a:spLocks noChangeArrowheads="1"/>
            </p:cNvSpPr>
            <p:nvPr/>
          </p:nvSpPr>
          <p:spPr bwMode="auto">
            <a:xfrm>
              <a:off x="4221" y="12015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Vnímaný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8" name="Rectangle 12"/>
            <p:cNvSpPr>
              <a:spLocks noChangeArrowheads="1"/>
            </p:cNvSpPr>
            <p:nvPr/>
          </p:nvSpPr>
          <p:spPr bwMode="auto">
            <a:xfrm>
              <a:off x="5661" y="12015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Skutečný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9" name="Rectangle 13"/>
            <p:cNvSpPr>
              <a:spLocks noChangeArrowheads="1"/>
            </p:cNvSpPr>
            <p:nvPr/>
          </p:nvSpPr>
          <p:spPr bwMode="auto">
            <a:xfrm>
              <a:off x="7245" y="11151"/>
              <a:ext cx="158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i="1">
                  <a:latin typeface="Times New Roman" pitchFamily="18" charset="0"/>
                </a:rPr>
                <a:t>Zamýšlený</a:t>
              </a:r>
            </a:p>
            <a:p>
              <a:endParaRPr lang="cs-CZ">
                <a:latin typeface="Tahoma" pitchFamily="34" charset="0"/>
              </a:endParaRPr>
            </a:p>
          </p:txBody>
        </p:sp>
        <p:sp>
          <p:nvSpPr>
            <p:cNvPr id="55310" name="Rectangle 14"/>
            <p:cNvSpPr>
              <a:spLocks noChangeArrowheads="1"/>
            </p:cNvSpPr>
            <p:nvPr/>
          </p:nvSpPr>
          <p:spPr bwMode="auto">
            <a:xfrm>
              <a:off x="7245" y="11583"/>
              <a:ext cx="158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i="1">
                  <a:latin typeface="Times New Roman" pitchFamily="18" charset="0"/>
                </a:rPr>
                <a:t>Nezamýšlený</a:t>
              </a:r>
            </a:p>
            <a:p>
              <a:endParaRPr lang="cs-CZ">
                <a:latin typeface="Tahoma" pitchFamily="34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2637" y="12650"/>
              <a:ext cx="6475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lvl="1"/>
              <a:r>
                <a:rPr lang="cs-CZ" sz="2000" dirty="0">
                  <a:latin typeface="Times New Roman" pitchFamily="18" charset="0"/>
                </a:rPr>
                <a:t>Byl problém </a:t>
              </a:r>
              <a:r>
                <a:rPr lang="cs-CZ" sz="2000" dirty="0" smtClean="0">
                  <a:latin typeface="Times New Roman" pitchFamily="18" charset="0"/>
                </a:rPr>
                <a:t>vyřešen?</a:t>
              </a:r>
            </a:p>
            <a:p>
              <a:pPr lvl="1"/>
              <a:r>
                <a:rPr lang="cs-CZ" sz="2000" dirty="0" smtClean="0">
                  <a:latin typeface="Times New Roman" pitchFamily="18" charset="0"/>
                </a:rPr>
                <a:t>Převýšily </a:t>
              </a:r>
              <a:r>
                <a:rPr lang="cs-CZ" sz="2000" dirty="0">
                  <a:latin typeface="Times New Roman" pitchFamily="18" charset="0"/>
                </a:rPr>
                <a:t>ekonomické a společenské benefity vynaložené náklady?</a:t>
              </a:r>
            </a:p>
            <a:p>
              <a:endParaRPr lang="cs-CZ" dirty="0">
                <a:latin typeface="Times New Roman" pitchFamily="18" charset="0"/>
              </a:endParaRPr>
            </a:p>
            <a:p>
              <a:endParaRPr lang="cs-CZ" dirty="0">
                <a:latin typeface="Tahoma" pitchFamily="34" charset="0"/>
              </a:endParaRPr>
            </a:p>
          </p:txBody>
        </p:sp>
        <p:sp>
          <p:nvSpPr>
            <p:cNvPr id="55312" name="Rectangle 16"/>
            <p:cNvSpPr>
              <a:spLocks noChangeArrowheads="1"/>
            </p:cNvSpPr>
            <p:nvPr/>
          </p:nvSpPr>
          <p:spPr bwMode="auto">
            <a:xfrm>
              <a:off x="7821" y="9525"/>
              <a:ext cx="1152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i="1">
                  <a:latin typeface="Times New Roman" pitchFamily="18" charset="0"/>
                </a:rPr>
                <a:t>Ekonomické</a:t>
              </a:r>
            </a:p>
            <a:p>
              <a:endParaRPr lang="cs-CZ">
                <a:latin typeface="Tahoma" pitchFamily="34" charset="0"/>
              </a:endParaRPr>
            </a:p>
          </p:txBody>
        </p:sp>
        <p:sp>
          <p:nvSpPr>
            <p:cNvPr id="55313" name="Rectangle 17"/>
            <p:cNvSpPr>
              <a:spLocks noChangeArrowheads="1"/>
            </p:cNvSpPr>
            <p:nvPr/>
          </p:nvSpPr>
          <p:spPr bwMode="auto">
            <a:xfrm>
              <a:off x="7821" y="9813"/>
              <a:ext cx="1152" cy="4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i="1">
                  <a:latin typeface="Times New Roman" pitchFamily="18" charset="0"/>
                </a:rPr>
                <a:t>Společenské</a:t>
              </a:r>
            </a:p>
            <a:p>
              <a:endParaRPr lang="cs-CZ">
                <a:latin typeface="Tahoma" pitchFamily="34" charset="0"/>
              </a:endParaRPr>
            </a:p>
          </p:txBody>
        </p:sp>
        <p:sp>
          <p:nvSpPr>
            <p:cNvPr id="55314" name="AutoShape 18"/>
            <p:cNvSpPr>
              <a:spLocks noChangeArrowheads="1"/>
            </p:cNvSpPr>
            <p:nvPr/>
          </p:nvSpPr>
          <p:spPr bwMode="auto">
            <a:xfrm>
              <a:off x="5085" y="10245"/>
              <a:ext cx="288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315" name="AutoShape 19"/>
            <p:cNvSpPr>
              <a:spLocks noChangeArrowheads="1"/>
            </p:cNvSpPr>
            <p:nvPr/>
          </p:nvSpPr>
          <p:spPr bwMode="auto">
            <a:xfrm>
              <a:off x="5517" y="11109"/>
              <a:ext cx="288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cxnSp>
          <p:nvCxnSpPr>
            <p:cNvPr id="55316" name="AutoShape 20"/>
            <p:cNvCxnSpPr>
              <a:cxnSpLocks noChangeShapeType="1"/>
              <a:stCxn id="55308" idx="2"/>
              <a:endCxn id="55311" idx="0"/>
            </p:cNvCxnSpPr>
            <p:nvPr/>
          </p:nvCxnSpPr>
          <p:spPr bwMode="auto">
            <a:xfrm flipH="1">
              <a:off x="5733" y="12447"/>
              <a:ext cx="576" cy="2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7" name="AutoShape 21"/>
            <p:cNvCxnSpPr>
              <a:cxnSpLocks noChangeShapeType="1"/>
              <a:stCxn id="55302" idx="1"/>
              <a:endCxn id="55303" idx="3"/>
            </p:cNvCxnSpPr>
            <p:nvPr/>
          </p:nvCxnSpPr>
          <p:spPr bwMode="auto">
            <a:xfrm flipH="1">
              <a:off x="3357" y="9862"/>
              <a:ext cx="432" cy="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8" name="AutoShape 22"/>
            <p:cNvCxnSpPr>
              <a:cxnSpLocks noChangeShapeType="1"/>
              <a:stCxn id="55302" idx="3"/>
              <a:endCxn id="55304" idx="1"/>
            </p:cNvCxnSpPr>
            <p:nvPr/>
          </p:nvCxnSpPr>
          <p:spPr bwMode="auto">
            <a:xfrm>
              <a:off x="5661" y="9862"/>
              <a:ext cx="432" cy="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9" name="AutoShape 23"/>
            <p:cNvCxnSpPr>
              <a:cxnSpLocks noChangeShapeType="1"/>
              <a:stCxn id="55304" idx="3"/>
              <a:endCxn id="55312" idx="1"/>
            </p:cNvCxnSpPr>
            <p:nvPr/>
          </p:nvCxnSpPr>
          <p:spPr bwMode="auto">
            <a:xfrm flipV="1">
              <a:off x="7389" y="9741"/>
              <a:ext cx="432" cy="1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0" name="AutoShape 24"/>
            <p:cNvCxnSpPr>
              <a:cxnSpLocks noChangeShapeType="1"/>
              <a:stCxn id="55304" idx="3"/>
              <a:endCxn id="55313" idx="1"/>
            </p:cNvCxnSpPr>
            <p:nvPr/>
          </p:nvCxnSpPr>
          <p:spPr bwMode="auto">
            <a:xfrm>
              <a:off x="7389" y="9885"/>
              <a:ext cx="432" cy="1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1" name="AutoShape 25"/>
            <p:cNvCxnSpPr>
              <a:cxnSpLocks noChangeShapeType="1"/>
              <a:stCxn id="55306" idx="2"/>
              <a:endCxn id="55307" idx="0"/>
            </p:cNvCxnSpPr>
            <p:nvPr/>
          </p:nvCxnSpPr>
          <p:spPr bwMode="auto">
            <a:xfrm flipH="1">
              <a:off x="4797" y="11829"/>
              <a:ext cx="864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2" name="AutoShape 26"/>
            <p:cNvCxnSpPr>
              <a:cxnSpLocks noChangeShapeType="1"/>
              <a:stCxn id="55306" idx="2"/>
              <a:endCxn id="55308" idx="0"/>
            </p:cNvCxnSpPr>
            <p:nvPr/>
          </p:nvCxnSpPr>
          <p:spPr bwMode="auto">
            <a:xfrm>
              <a:off x="5661" y="11829"/>
              <a:ext cx="648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3" name="AutoShape 27"/>
            <p:cNvCxnSpPr>
              <a:cxnSpLocks noChangeShapeType="1"/>
              <a:stCxn id="55306" idx="3"/>
              <a:endCxn id="55309" idx="1"/>
            </p:cNvCxnSpPr>
            <p:nvPr/>
          </p:nvCxnSpPr>
          <p:spPr bwMode="auto">
            <a:xfrm flipV="1">
              <a:off x="6525" y="11367"/>
              <a:ext cx="720" cy="24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4" name="AutoShape 28"/>
            <p:cNvCxnSpPr>
              <a:cxnSpLocks noChangeShapeType="1"/>
              <a:stCxn id="55306" idx="3"/>
              <a:endCxn id="55310" idx="1"/>
            </p:cNvCxnSpPr>
            <p:nvPr/>
          </p:nvCxnSpPr>
          <p:spPr bwMode="auto">
            <a:xfrm>
              <a:off x="6525" y="11613"/>
              <a:ext cx="720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532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Politika a její 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193" y="5845843"/>
            <a:ext cx="10753200" cy="60261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Který výsledek je důležitější? Skutečný nebo vnímaný?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1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Proč je výsledek …. Důležitější?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654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Pauza</a:t>
            </a:r>
            <a:r>
              <a:rPr lang="en-GB" dirty="0" smtClean="0"/>
              <a:t> 5  min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619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ovlivňuje </a:t>
            </a:r>
            <a:r>
              <a:rPr lang="cs-CZ" b="1" dirty="0" err="1" smtClean="0"/>
              <a:t>policy</a:t>
            </a:r>
            <a:r>
              <a:rPr lang="cs-CZ" b="1" dirty="0" smtClean="0"/>
              <a:t>?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</a:t>
            </a:r>
            <a:r>
              <a:rPr lang="cs-CZ" dirty="0" err="1" smtClean="0"/>
              <a:t>politics</a:t>
            </a:r>
            <a:r>
              <a:rPr lang="cs-CZ" dirty="0" smtClean="0"/>
              <a:t> … aktéři</a:t>
            </a:r>
          </a:p>
          <a:p>
            <a:r>
              <a:rPr lang="cs-CZ" dirty="0" smtClean="0"/>
              <a:t>2) okolnosti – faktory (neživé události)</a:t>
            </a:r>
          </a:p>
          <a:p>
            <a:r>
              <a:rPr lang="cs-CZ" dirty="0" smtClean="0"/>
              <a:t>3) existující bariéry: ekonomické, fyzické,…</a:t>
            </a:r>
          </a:p>
          <a:p>
            <a:r>
              <a:rPr lang="cs-CZ" dirty="0" smtClean="0"/>
              <a:t>4) „Altruismus“ a cíle </a:t>
            </a:r>
            <a:r>
              <a:rPr lang="cs-CZ" dirty="0" err="1" smtClean="0"/>
              <a:t>policy</a:t>
            </a:r>
            <a:endParaRPr lang="cs-CZ" dirty="0" smtClean="0"/>
          </a:p>
          <a:p>
            <a:r>
              <a:rPr lang="cs-CZ" dirty="0" smtClean="0"/>
              <a:t>5) Volba nástroje a realizace </a:t>
            </a:r>
            <a:r>
              <a:rPr lang="cs-CZ" dirty="0" err="1" smtClean="0"/>
              <a:t>policy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468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aktér?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7774" y="1411357"/>
            <a:ext cx="10515600" cy="460658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Aktér (</a:t>
            </a:r>
            <a:r>
              <a:rPr lang="cs-CZ" dirty="0" err="1" smtClean="0"/>
              <a:t>Actor</a:t>
            </a:r>
            <a:r>
              <a:rPr lang="cs-CZ" dirty="0" smtClean="0"/>
              <a:t>) je živá osoba, skupina osob nebo instituce (ve smyslu organizace)</a:t>
            </a:r>
          </a:p>
          <a:p>
            <a:r>
              <a:rPr lang="cs-CZ" dirty="0" smtClean="0"/>
              <a:t>Je-li aktérem instituce (např. úřad), jsou/mohou být aktéry i jeho pracovníci</a:t>
            </a:r>
          </a:p>
          <a:p>
            <a:r>
              <a:rPr lang="cs-CZ" dirty="0" smtClean="0"/>
              <a:t>Aktéry lze různě třídit – volba třídícího kritéria je podle potřeb analýzy</a:t>
            </a:r>
          </a:p>
          <a:p>
            <a:r>
              <a:rPr lang="cs-CZ" dirty="0" smtClean="0"/>
              <a:t>Aktérem je kdokoliv, kdo tvoří, ovlivňuje nebo je ovlivněn tvorbou, realizací a hodnocením politiky nebo je účinky  politiky jakkoliv dotčen</a:t>
            </a:r>
          </a:p>
          <a:p>
            <a:r>
              <a:rPr lang="cs-CZ" dirty="0" smtClean="0"/>
              <a:t>Aktér je pojem </a:t>
            </a:r>
          </a:p>
          <a:p>
            <a:pPr lvl="1"/>
            <a:r>
              <a:rPr lang="cs-CZ" dirty="0" smtClean="0"/>
              <a:t>nadřazený, širší k pojmu zájmová skupina</a:t>
            </a:r>
          </a:p>
          <a:p>
            <a:pPr lvl="1"/>
            <a:r>
              <a:rPr lang="cs-CZ" dirty="0" smtClean="0"/>
              <a:t>Blízký k pojmu „hráč“</a:t>
            </a:r>
          </a:p>
          <a:p>
            <a:r>
              <a:rPr lang="cs-CZ" dirty="0" smtClean="0"/>
              <a:t>Pojem zájmová skupina</a:t>
            </a:r>
          </a:p>
          <a:p>
            <a:pPr lvl="1"/>
            <a:r>
              <a:rPr lang="cs-CZ" dirty="0" smtClean="0"/>
              <a:t>Kdokoliv, kdo chce/má potenciál ovlivnit </a:t>
            </a:r>
            <a:r>
              <a:rPr lang="cs-CZ" dirty="0" err="1" smtClean="0"/>
              <a:t>rozhodovatele</a:t>
            </a:r>
            <a:r>
              <a:rPr lang="cs-CZ" dirty="0" smtClean="0"/>
              <a:t> (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makers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Jako neformální skupina</a:t>
            </a:r>
          </a:p>
          <a:p>
            <a:r>
              <a:rPr lang="cs-CZ" dirty="0" smtClean="0"/>
              <a:t>Pojem cílová skupina</a:t>
            </a:r>
          </a:p>
          <a:p>
            <a:pPr lvl="1"/>
            <a:r>
              <a:rPr lang="cs-CZ" dirty="0" smtClean="0"/>
              <a:t>Aktér, nebo skupina aktérů, kteří mají být ovlivněni zamýšleným účinkem politiky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89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k modelech zkoumání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jedna z více proměnných</a:t>
            </a:r>
          </a:p>
          <a:p>
            <a:pPr lvl="1"/>
            <a:r>
              <a:rPr lang="cs-CZ" dirty="0" smtClean="0"/>
              <a:t>Koncept politického cyklu</a:t>
            </a:r>
          </a:p>
          <a:p>
            <a:pPr lvl="1"/>
            <a:r>
              <a:rPr lang="cs-CZ" dirty="0" err="1" smtClean="0"/>
              <a:t>Institucionalismus</a:t>
            </a:r>
            <a:endParaRPr lang="cs-CZ" dirty="0" smtClean="0"/>
          </a:p>
          <a:p>
            <a:r>
              <a:rPr lang="cs-CZ" dirty="0" smtClean="0"/>
              <a:t>Jako hlavní předmět zájmu</a:t>
            </a:r>
          </a:p>
          <a:p>
            <a:pPr lvl="1"/>
            <a:r>
              <a:rPr lang="cs-CZ" dirty="0" smtClean="0"/>
              <a:t>Teorie politických sítí</a:t>
            </a:r>
          </a:p>
          <a:p>
            <a:pPr lvl="2"/>
            <a:r>
              <a:rPr lang="cs-CZ" dirty="0" err="1" smtClean="0"/>
              <a:t>Advocacy</a:t>
            </a:r>
            <a:r>
              <a:rPr lang="cs-CZ" dirty="0" smtClean="0"/>
              <a:t> </a:t>
            </a:r>
            <a:r>
              <a:rPr lang="cs-CZ" dirty="0" err="1" smtClean="0"/>
              <a:t>coalition</a:t>
            </a:r>
            <a:r>
              <a:rPr lang="cs-CZ" dirty="0" smtClean="0"/>
              <a:t> Framework</a:t>
            </a:r>
          </a:p>
          <a:p>
            <a:pPr lvl="1"/>
            <a:r>
              <a:rPr lang="cs-CZ" dirty="0" smtClean="0"/>
              <a:t>Pluralismus, Korporativismus</a:t>
            </a:r>
          </a:p>
          <a:p>
            <a:pPr lvl="1"/>
            <a:r>
              <a:rPr lang="cs-CZ" dirty="0" smtClean="0"/>
              <a:t>Teorie zprostředkování – broker </a:t>
            </a:r>
            <a:r>
              <a:rPr lang="cs-CZ" dirty="0" err="1" smtClean="0"/>
              <a:t>theory</a:t>
            </a:r>
            <a:endParaRPr lang="cs-CZ" dirty="0" smtClean="0"/>
          </a:p>
          <a:p>
            <a:pPr lvl="1"/>
            <a:r>
              <a:rPr lang="cs-CZ" dirty="0" err="1" smtClean="0"/>
              <a:t>Stakeholder</a:t>
            </a:r>
            <a:r>
              <a:rPr lang="cs-CZ" dirty="0" smtClean="0"/>
              <a:t> teorie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614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aktérů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Aktéři z hlediska:</a:t>
            </a:r>
          </a:p>
          <a:p>
            <a:pPr lvl="1"/>
            <a:r>
              <a:rPr lang="cs-CZ" dirty="0" smtClean="0"/>
              <a:t>úrovně působení: lokální, národní a nadnárodní</a:t>
            </a:r>
          </a:p>
          <a:p>
            <a:pPr lvl="1"/>
            <a:r>
              <a:rPr lang="cs-CZ" dirty="0" smtClean="0"/>
              <a:t>vnitřní struktury: homogenní, heterogenní / jednotlivci, kolektiv</a:t>
            </a:r>
          </a:p>
          <a:p>
            <a:pPr lvl="1"/>
            <a:r>
              <a:rPr lang="cs-CZ" dirty="0" smtClean="0"/>
              <a:t>stupně organizovanosti: formální, neformální</a:t>
            </a:r>
          </a:p>
          <a:p>
            <a:pPr lvl="1"/>
            <a:r>
              <a:rPr lang="cs-CZ" dirty="0" smtClean="0"/>
              <a:t>Vazbě na vládu: vládní, mimovládní</a:t>
            </a:r>
          </a:p>
          <a:p>
            <a:r>
              <a:rPr lang="cs-CZ" dirty="0" smtClean="0"/>
              <a:t>Třídění slouží k pochopení jejich role a významu</a:t>
            </a:r>
          </a:p>
          <a:p>
            <a:endParaRPr lang="cs-CZ" dirty="0"/>
          </a:p>
          <a:p>
            <a:r>
              <a:rPr lang="cs-CZ" dirty="0" smtClean="0"/>
              <a:t>Každý aktér má nějaký zájem/názor/potřebu a nějakou schopnost svůj zájem prosadit, vyjednávat s ostatními, tvořit koalice, ovlivnit rozhodnutí nebo rozhodnutí přijmout,…</a:t>
            </a:r>
          </a:p>
          <a:p>
            <a:pPr lvl="1"/>
            <a:r>
              <a:rPr lang="cs-CZ" dirty="0" smtClean="0"/>
              <a:t>Zjednodušeně, každý aktér má nějaký zájem a nějaký vliv (sílu). Čím je aktér silnější, tím více je nutno brát jej v úvahu (pokud jsem </a:t>
            </a:r>
            <a:r>
              <a:rPr lang="cs-CZ" dirty="0" err="1" smtClean="0"/>
              <a:t>policy</a:t>
            </a:r>
            <a:r>
              <a:rPr lang="cs-CZ" dirty="0" smtClean="0"/>
              <a:t> maker)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631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Homogenita a heterogenita aktérů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chceme zkoumat vliv aktérů na konkrétní situaci, je nutné zvážit, za jak moc homogenní budeme považovat kolektivní aktéry</a:t>
            </a:r>
          </a:p>
          <a:p>
            <a:pPr lvl="1"/>
            <a:r>
              <a:rPr lang="cs-CZ" dirty="0" smtClean="0"/>
              <a:t>Kolektiv je tvořen jednotlivci…a ti mohou sledovat svoje zájmy</a:t>
            </a:r>
          </a:p>
          <a:p>
            <a:pPr lvl="1"/>
            <a:r>
              <a:rPr lang="cs-CZ" dirty="0" smtClean="0"/>
              <a:t>Nesouhlas jednotlivců v kolektivu, může vést ke změně kolektivního rozhodnutí/postoje</a:t>
            </a:r>
          </a:p>
          <a:p>
            <a:r>
              <a:rPr lang="cs-CZ" dirty="0" smtClean="0"/>
              <a:t>Příklad „vláda“ </a:t>
            </a:r>
          </a:p>
          <a:p>
            <a:pPr lvl="1"/>
            <a:r>
              <a:rPr lang="cs-CZ" dirty="0" smtClean="0"/>
              <a:t>Vláda = stát</a:t>
            </a:r>
          </a:p>
          <a:p>
            <a:pPr lvl="1"/>
            <a:r>
              <a:rPr lang="cs-CZ" dirty="0" smtClean="0"/>
              <a:t>Vláda = jeden aktér stojící oproti jiným aktérům např. parlament</a:t>
            </a:r>
          </a:p>
          <a:p>
            <a:pPr lvl="1"/>
            <a:r>
              <a:rPr lang="cs-CZ" dirty="0" smtClean="0"/>
              <a:t>Vláda = kolektiv jednotlivců hájících své zájmy/resorty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41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</a:t>
            </a:r>
            <a:r>
              <a:rPr lang="cs-CZ" dirty="0" err="1" smtClean="0"/>
              <a:t>info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Blok 1 </a:t>
            </a:r>
            <a:r>
              <a:rPr lang="cs-CZ" dirty="0" smtClean="0"/>
              <a:t>předmětu Veřejná politika a tvorba programů</a:t>
            </a:r>
            <a:endParaRPr lang="cs-CZ" dirty="0" smtClean="0"/>
          </a:p>
          <a:p>
            <a:pPr lvl="1"/>
            <a:r>
              <a:rPr lang="cs-CZ" dirty="0" smtClean="0"/>
              <a:t>P1 </a:t>
            </a:r>
            <a:r>
              <a:rPr lang="cs-CZ" dirty="0"/>
              <a:t>Základní pojmy, principy a modely veřejné </a:t>
            </a:r>
            <a:r>
              <a:rPr lang="cs-CZ" dirty="0" smtClean="0"/>
              <a:t>politiky</a:t>
            </a:r>
          </a:p>
          <a:p>
            <a:pPr lvl="1"/>
            <a:r>
              <a:rPr lang="cs-CZ" dirty="0" smtClean="0"/>
              <a:t>Bonusový </a:t>
            </a:r>
            <a:r>
              <a:rPr lang="cs-CZ" dirty="0" smtClean="0"/>
              <a:t>test </a:t>
            </a:r>
            <a:r>
              <a:rPr lang="cs-CZ" dirty="0" smtClean="0"/>
              <a:t>1</a:t>
            </a:r>
          </a:p>
          <a:p>
            <a:pPr lvl="1"/>
            <a:r>
              <a:rPr lang="cs-CZ" dirty="0" err="1" smtClean="0"/>
              <a:t>Reader</a:t>
            </a:r>
            <a:r>
              <a:rPr lang="cs-CZ" dirty="0" smtClean="0"/>
              <a:t> – text k bloku 1</a:t>
            </a:r>
            <a:endParaRPr lang="cs-CZ" dirty="0" smtClean="0"/>
          </a:p>
          <a:p>
            <a:pPr lvl="2"/>
            <a:endParaRPr lang="cs-CZ" dirty="0" smtClean="0"/>
          </a:p>
          <a:p>
            <a:pPr marL="914400" lvl="2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Pokud </a:t>
            </a:r>
            <a:r>
              <a:rPr lang="cs-CZ" sz="2000" dirty="0" smtClean="0">
                <a:solidFill>
                  <a:srgbClr val="FF0000"/>
                </a:solidFill>
              </a:rPr>
              <a:t>je v textu použita červená barva jedná se o dotaz, úkol pro studenty a odpověď lze získat jedině aktivitou.</a:t>
            </a:r>
            <a:endParaRPr lang="cs-CZ" sz="20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cs-CZ" dirty="0" smtClean="0"/>
              <a:t>Literatura: studijní text vložený v </a:t>
            </a:r>
            <a:r>
              <a:rPr lang="cs-CZ" dirty="0" err="1" smtClean="0"/>
              <a:t>ISu</a:t>
            </a:r>
            <a:r>
              <a:rPr lang="cs-CZ" dirty="0" smtClean="0"/>
              <a:t> k bloku 1, powerpointová prezentace, další dostupné materiály o veřejné politice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623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1103245" y="726428"/>
          <a:ext cx="8793036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2288552">
                  <a:extLst>
                    <a:ext uri="{9D8B030D-6E8A-4147-A177-3AD203B41FA5}">
                      <a16:colId xmlns:a16="http://schemas.microsoft.com/office/drawing/2014/main" val="945931686"/>
                    </a:ext>
                  </a:extLst>
                </a:gridCol>
                <a:gridCol w="3252242">
                  <a:extLst>
                    <a:ext uri="{9D8B030D-6E8A-4147-A177-3AD203B41FA5}">
                      <a16:colId xmlns:a16="http://schemas.microsoft.com/office/drawing/2014/main" val="3975776139"/>
                    </a:ext>
                  </a:extLst>
                </a:gridCol>
                <a:gridCol w="3252242">
                  <a:extLst>
                    <a:ext uri="{9D8B030D-6E8A-4147-A177-3AD203B41FA5}">
                      <a16:colId xmlns:a16="http://schemas.microsoft.com/office/drawing/2014/main" val="3979844257"/>
                    </a:ext>
                  </a:extLst>
                </a:gridCol>
              </a:tblGrid>
              <a:tr h="2885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Míra formalizace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Aktéři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568982"/>
                  </a:ext>
                </a:extLst>
              </a:tr>
              <a:tr h="2885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Jednotlivci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Kolektivní subjekty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59011"/>
                  </a:ext>
                </a:extLst>
              </a:tr>
              <a:tr h="2308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Formalizovaní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Političtí vůdci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Konzultanti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(policy analysts)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Politické strany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Stát, orgány veřejné správy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Firmy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Organizace občanského sektoru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Poradenská centra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Média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247840"/>
                  </a:ext>
                </a:extLst>
              </a:tr>
              <a:tr h="1442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Neformalizovaní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Názoroví vůdci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Političtí aktivisté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(policy enterepreneurs)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Zájmové skupiny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Názorové komunity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epistemic</a:t>
                      </a:r>
                      <a:r>
                        <a:rPr lang="cs-CZ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communities</a:t>
                      </a:r>
                      <a:r>
                        <a:rPr lang="cs-CZ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Politické komunity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policy</a:t>
                      </a:r>
                      <a:r>
                        <a:rPr lang="cs-CZ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communities</a:t>
                      </a:r>
                      <a:r>
                        <a:rPr lang="cs-CZ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06681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23099" y="6114698"/>
            <a:ext cx="7953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Tabulka 2.1: </a:t>
            </a: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Formalizovan</a:t>
            </a: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neformalizovan</a:t>
            </a: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akt</a:t>
            </a: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 ve veřejn</a:t>
            </a: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politice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Zdroj: Autoři (Potůček).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226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aktéři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8303"/>
            <a:ext cx="10515600" cy="52808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000" dirty="0" smtClean="0"/>
              <a:t>Parlament</a:t>
            </a:r>
          </a:p>
          <a:p>
            <a:pPr lvl="1"/>
            <a:r>
              <a:rPr lang="cs-CZ" sz="1600" dirty="0" smtClean="0"/>
              <a:t>PSP, Senát, Kraje, obce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Vláda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Prezident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Soudy</a:t>
            </a:r>
          </a:p>
          <a:p>
            <a:pPr lvl="1"/>
            <a:r>
              <a:rPr lang="cs-CZ" sz="1600" dirty="0" smtClean="0"/>
              <a:t>Ústavní soud, nejvyšší správní soud,….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Nezávislé instituce</a:t>
            </a:r>
          </a:p>
          <a:p>
            <a:pPr lvl="1"/>
            <a:r>
              <a:rPr lang="cs-CZ" sz="1600" dirty="0" smtClean="0"/>
              <a:t>NKÚ, Ombudsman, ČNB,…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Teoreticky servisní instituce</a:t>
            </a:r>
          </a:p>
          <a:p>
            <a:pPr lvl="1"/>
            <a:r>
              <a:rPr lang="cs-CZ" sz="1600" dirty="0" smtClean="0"/>
              <a:t>Ministerstva, státní fondy (spoluřízení nevládními aktéry)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Armáda, Policie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Nadnárodní, mezinárodní aktéři</a:t>
            </a:r>
          </a:p>
          <a:p>
            <a:pPr lvl="1"/>
            <a:r>
              <a:rPr lang="cs-CZ" sz="1600" dirty="0" smtClean="0"/>
              <a:t>EU, NATO, ostatní země,…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Resortně významní aktéři</a:t>
            </a:r>
          </a:p>
          <a:p>
            <a:pPr lvl="1"/>
            <a:r>
              <a:rPr lang="cs-CZ" sz="1600" dirty="0" smtClean="0"/>
              <a:t>Např. Zdravotní pojišťovny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Média</a:t>
            </a:r>
          </a:p>
          <a:p>
            <a:pPr>
              <a:lnSpc>
                <a:spcPct val="100000"/>
              </a:lnSpc>
            </a:pPr>
            <a:r>
              <a:rPr lang="cs-CZ" sz="2000" dirty="0" smtClean="0">
                <a:solidFill>
                  <a:srgbClr val="FF0000"/>
                </a:solidFill>
              </a:rPr>
              <a:t>… kdo chybí pokud by to nebyl příklad na ČR? </a:t>
            </a:r>
          </a:p>
          <a:p>
            <a:pPr lvl="1"/>
            <a:r>
              <a:rPr lang="cs-CZ" sz="1200" dirty="0" smtClean="0"/>
              <a:t>Uvažujte systémově (ne o jiných názvech funkcí)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617517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aktérů při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Z pohledu politického cyklu</a:t>
            </a:r>
          </a:p>
          <a:p>
            <a:pPr lvl="1"/>
            <a:r>
              <a:rPr lang="cs-CZ" dirty="0" smtClean="0"/>
              <a:t>Při formulaci </a:t>
            </a:r>
          </a:p>
          <a:p>
            <a:pPr lvl="1"/>
            <a:r>
              <a:rPr lang="cs-CZ" dirty="0" smtClean="0"/>
              <a:t>Při selekci</a:t>
            </a:r>
          </a:p>
          <a:p>
            <a:pPr lvl="1"/>
            <a:r>
              <a:rPr lang="cs-CZ" dirty="0" smtClean="0"/>
              <a:t>Při implementaci</a:t>
            </a:r>
          </a:p>
          <a:p>
            <a:r>
              <a:rPr lang="cs-CZ" dirty="0" smtClean="0"/>
              <a:t>Identifikace „významných“ aktérů v jednotlivých fázích</a:t>
            </a:r>
          </a:p>
          <a:p>
            <a:pPr lvl="1"/>
            <a:r>
              <a:rPr lang="cs-CZ" dirty="0" smtClean="0"/>
              <a:t>Kdo rozhoduje?</a:t>
            </a:r>
          </a:p>
          <a:p>
            <a:pPr lvl="1"/>
            <a:r>
              <a:rPr lang="cs-CZ" dirty="0" smtClean="0"/>
              <a:t>Kdo může vetovat</a:t>
            </a:r>
          </a:p>
          <a:p>
            <a:r>
              <a:rPr lang="cs-CZ" dirty="0" smtClean="0"/>
              <a:t>Postup identifikace</a:t>
            </a:r>
          </a:p>
          <a:p>
            <a:pPr lvl="1"/>
            <a:r>
              <a:rPr lang="cs-CZ" dirty="0" smtClean="0"/>
              <a:t>intuitivní x různé metody měření vlivu</a:t>
            </a:r>
          </a:p>
          <a:p>
            <a:pPr lvl="1"/>
            <a:r>
              <a:rPr lang="cs-CZ" dirty="0" smtClean="0"/>
              <a:t>Pokud neznám prostředí, mohu udělat zásadní chyby při intuitivním určování vlivu</a:t>
            </a:r>
          </a:p>
        </p:txBody>
      </p:sp>
    </p:spTree>
    <p:extLst>
      <p:ext uri="{BB962C8B-B14F-4D97-AF65-F5344CB8AC3E}">
        <p14:creationId xmlns:p14="http://schemas.microsoft.com/office/powerpoint/2010/main" val="2112971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Určení vlivu (síly) aktérů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Výkladem formálních pravidel</a:t>
            </a:r>
          </a:p>
          <a:p>
            <a:r>
              <a:rPr lang="cs-CZ" dirty="0" smtClean="0"/>
              <a:t>Výzkumem mezi aktéry – jejich názorem</a:t>
            </a:r>
          </a:p>
          <a:p>
            <a:r>
              <a:rPr lang="cs-CZ" dirty="0" smtClean="0"/>
              <a:t>Analýzou minulých rozhodnutí</a:t>
            </a:r>
          </a:p>
          <a:p>
            <a:pPr lvl="1"/>
            <a:r>
              <a:rPr lang="cs-CZ" dirty="0" smtClean="0"/>
              <a:t>Rozhodnutí o alokaci veřejných zdrojů</a:t>
            </a:r>
          </a:p>
          <a:p>
            <a:pPr lvl="1"/>
            <a:r>
              <a:rPr lang="cs-CZ" dirty="0" smtClean="0"/>
              <a:t>Prosazení deklarovaného zájmu</a:t>
            </a:r>
          </a:p>
          <a:p>
            <a:endParaRPr lang="cs-CZ" dirty="0" smtClean="0"/>
          </a:p>
          <a:p>
            <a:r>
              <a:rPr lang="cs-CZ" dirty="0" smtClean="0"/>
              <a:t>Kombinace různých metod s cílem poznat skutečnost</a:t>
            </a:r>
          </a:p>
        </p:txBody>
      </p:sp>
    </p:spTree>
    <p:extLst>
      <p:ext uri="{BB962C8B-B14F-4D97-AF65-F5344CB8AC3E}">
        <p14:creationId xmlns:p14="http://schemas.microsoft.com/office/powerpoint/2010/main" val="1067836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zájmu aktérů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Identifikace deklarovaného zájmu</a:t>
            </a:r>
          </a:p>
          <a:p>
            <a:r>
              <a:rPr lang="cs-CZ" dirty="0" smtClean="0"/>
              <a:t>Výzkum názorů aktéra s cílem zjistit „nedeklarované“ záměry</a:t>
            </a:r>
          </a:p>
          <a:p>
            <a:pPr lvl="1"/>
            <a:r>
              <a:rPr lang="cs-CZ" dirty="0" smtClean="0"/>
              <a:t>Výzkum názorů ostatních aktérů na zájem aktéra</a:t>
            </a:r>
          </a:p>
          <a:p>
            <a:r>
              <a:rPr lang="cs-CZ" dirty="0" smtClean="0"/>
              <a:t>Analýza minulého chování a rozhodování</a:t>
            </a:r>
          </a:p>
          <a:p>
            <a:endParaRPr lang="cs-CZ" dirty="0"/>
          </a:p>
          <a:p>
            <a:r>
              <a:rPr lang="cs-CZ" dirty="0" smtClean="0"/>
              <a:t>Aktér může, ale nemusí dát najevo skutečný zájem!</a:t>
            </a:r>
          </a:p>
          <a:p>
            <a:r>
              <a:rPr lang="cs-CZ" dirty="0"/>
              <a:t>Kombinace různých metod s cílem poznat skutečnost</a:t>
            </a:r>
          </a:p>
          <a:p>
            <a:r>
              <a:rPr lang="cs-CZ" dirty="0"/>
              <a:t>Problém – postihnout detaily…ale neutopit se v </a:t>
            </a:r>
            <a:r>
              <a:rPr lang="cs-CZ" dirty="0" err="1"/>
              <a:t>marginalitách</a:t>
            </a:r>
            <a:endParaRPr lang="cs-CZ" dirty="0"/>
          </a:p>
          <a:p>
            <a:r>
              <a:rPr lang="cs-CZ" dirty="0"/>
              <a:t>Problém - zjistit „pravdu“ o síle, zájmech aktérů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643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</a:t>
            </a:r>
          </a:p>
          <a:p>
            <a:pPr lvl="1"/>
            <a:r>
              <a:rPr lang="cs-CZ" dirty="0" err="1" smtClean="0"/>
              <a:t>Workbook</a:t>
            </a:r>
            <a:r>
              <a:rPr lang="cs-CZ" dirty="0" smtClean="0"/>
              <a:t> </a:t>
            </a:r>
            <a:r>
              <a:rPr lang="cs-CZ" dirty="0"/>
              <a:t>OPVK </a:t>
            </a:r>
            <a:r>
              <a:rPr lang="cs-CZ" dirty="0" smtClean="0"/>
              <a:t>modul 1 a 2</a:t>
            </a:r>
          </a:p>
          <a:p>
            <a:r>
              <a:rPr lang="cs-CZ" dirty="0" smtClean="0"/>
              <a:t>Doporučená</a:t>
            </a:r>
          </a:p>
          <a:p>
            <a:pPr lvl="1"/>
            <a:r>
              <a:rPr lang="cs-CZ" dirty="0" err="1" smtClean="0"/>
              <a:t>Cairney</a:t>
            </a:r>
            <a:r>
              <a:rPr lang="cs-CZ" dirty="0" smtClean="0"/>
              <a:t> P: </a:t>
            </a:r>
            <a:r>
              <a:rPr lang="cs-CZ" dirty="0" err="1" smtClean="0"/>
              <a:t>Understanding</a:t>
            </a:r>
            <a:r>
              <a:rPr lang="cs-CZ" dirty="0" smtClean="0"/>
              <a:t> Public </a:t>
            </a:r>
            <a:r>
              <a:rPr lang="cs-CZ" dirty="0" err="1" smtClean="0"/>
              <a:t>Policy</a:t>
            </a:r>
            <a:r>
              <a:rPr lang="cs-CZ" dirty="0" smtClean="0"/>
              <a:t> - kpt.1,2</a:t>
            </a:r>
          </a:p>
          <a:p>
            <a:pPr lvl="1"/>
            <a:r>
              <a:rPr lang="cs-CZ" dirty="0" err="1" smtClean="0"/>
              <a:t>Peters</a:t>
            </a:r>
            <a:r>
              <a:rPr lang="cs-CZ" dirty="0" smtClean="0"/>
              <a:t> G.: 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r>
              <a:rPr lang="cs-CZ" dirty="0" smtClean="0"/>
              <a:t> to Public </a:t>
            </a:r>
            <a:r>
              <a:rPr lang="cs-CZ" dirty="0" err="1" smtClean="0"/>
              <a:t>Policy</a:t>
            </a:r>
            <a:r>
              <a:rPr lang="cs-CZ" dirty="0" smtClean="0"/>
              <a:t> – kpt.1,2</a:t>
            </a:r>
          </a:p>
          <a:p>
            <a:pPr lvl="1"/>
            <a:r>
              <a:rPr lang="cs-CZ" dirty="0" err="1" smtClean="0"/>
              <a:t>Colebatch</a:t>
            </a:r>
            <a:r>
              <a:rPr lang="cs-CZ" dirty="0"/>
              <a:t>: Úvod do </a:t>
            </a:r>
            <a:r>
              <a:rPr lang="cs-CZ" dirty="0" err="1"/>
              <a:t>policy</a:t>
            </a:r>
            <a:r>
              <a:rPr lang="cs-CZ" dirty="0"/>
              <a:t> – kpt. 1,2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159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Pauza 5min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348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veřejné politiky - k čemu slouží?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Uspořádat a zjednodušit realitu</a:t>
            </a:r>
          </a:p>
          <a:p>
            <a:r>
              <a:rPr lang="cs-CZ" dirty="0" smtClean="0"/>
              <a:t>Určit co je důležité</a:t>
            </a:r>
          </a:p>
          <a:p>
            <a:r>
              <a:rPr lang="cs-CZ" dirty="0" smtClean="0"/>
              <a:t>Uchopit realitu</a:t>
            </a:r>
          </a:p>
          <a:p>
            <a:r>
              <a:rPr lang="cs-CZ" dirty="0" smtClean="0"/>
              <a:t>Nasměrovat výzkum</a:t>
            </a:r>
          </a:p>
          <a:p>
            <a:r>
              <a:rPr lang="cs-CZ" dirty="0" smtClean="0"/>
              <a:t>Nabídnout vysvětlení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62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zkoumat veřejnou politiku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Tradičně</a:t>
            </a:r>
          </a:p>
          <a:p>
            <a:pPr lvl="1"/>
            <a:r>
              <a:rPr lang="cs-CZ" dirty="0" smtClean="0"/>
              <a:t>Koncept politického cyklu </a:t>
            </a:r>
          </a:p>
          <a:p>
            <a:pPr lvl="1"/>
            <a:r>
              <a:rPr lang="cs-CZ" dirty="0" smtClean="0"/>
              <a:t>Koncept racionality (</a:t>
            </a:r>
            <a:r>
              <a:rPr lang="cs-CZ" dirty="0" err="1" smtClean="0"/>
              <a:t>comprehensive</a:t>
            </a:r>
            <a:r>
              <a:rPr lang="cs-CZ" dirty="0" smtClean="0"/>
              <a:t> </a:t>
            </a:r>
            <a:r>
              <a:rPr lang="cs-CZ" dirty="0" err="1" smtClean="0"/>
              <a:t>rationality</a:t>
            </a:r>
            <a:r>
              <a:rPr lang="cs-CZ" dirty="0" smtClean="0"/>
              <a:t>) / ohraničené racionality</a:t>
            </a:r>
          </a:p>
          <a:p>
            <a:r>
              <a:rPr lang="cs-CZ" dirty="0" smtClean="0"/>
              <a:t>Další</a:t>
            </a:r>
          </a:p>
          <a:p>
            <a:pPr lvl="1"/>
            <a:r>
              <a:rPr lang="cs-CZ" dirty="0" smtClean="0"/>
              <a:t>Politické sítě, </a:t>
            </a:r>
            <a:r>
              <a:rPr lang="cs-CZ" dirty="0" err="1" smtClean="0"/>
              <a:t>Advocacy</a:t>
            </a:r>
            <a:r>
              <a:rPr lang="cs-CZ" dirty="0" smtClean="0"/>
              <a:t> </a:t>
            </a:r>
            <a:r>
              <a:rPr lang="cs-CZ" dirty="0" err="1" smtClean="0"/>
              <a:t>Coalition</a:t>
            </a:r>
            <a:r>
              <a:rPr lang="cs-CZ" dirty="0" smtClean="0"/>
              <a:t> Framework</a:t>
            </a:r>
          </a:p>
          <a:p>
            <a:pPr lvl="1"/>
            <a:r>
              <a:rPr lang="cs-CZ" dirty="0" err="1" smtClean="0"/>
              <a:t>Multi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endParaRPr lang="cs-CZ" dirty="0" smtClean="0"/>
          </a:p>
          <a:p>
            <a:pPr lvl="1"/>
            <a:r>
              <a:rPr lang="cs-CZ" dirty="0" err="1" smtClean="0"/>
              <a:t>Punctuated</a:t>
            </a:r>
            <a:r>
              <a:rPr lang="cs-CZ" dirty="0" smtClean="0"/>
              <a:t> </a:t>
            </a:r>
            <a:r>
              <a:rPr lang="cs-CZ" dirty="0" err="1" smtClean="0"/>
              <a:t>equilibrium</a:t>
            </a:r>
            <a:endParaRPr lang="cs-CZ" dirty="0" smtClean="0"/>
          </a:p>
          <a:p>
            <a:pPr lvl="1"/>
            <a:r>
              <a:rPr lang="cs-CZ" dirty="0" smtClean="0"/>
              <a:t>….</a:t>
            </a:r>
          </a:p>
          <a:p>
            <a:r>
              <a:rPr lang="cs-CZ" dirty="0" smtClean="0"/>
              <a:t>Přístup</a:t>
            </a:r>
            <a:endParaRPr lang="cs-CZ" dirty="0"/>
          </a:p>
          <a:p>
            <a:pPr lvl="1"/>
            <a:r>
              <a:rPr lang="cs-CZ" dirty="0" smtClean="0"/>
              <a:t>Normativní – jak by to mělo být</a:t>
            </a:r>
          </a:p>
          <a:p>
            <a:pPr lvl="1"/>
            <a:r>
              <a:rPr lang="cs-CZ" dirty="0" smtClean="0"/>
              <a:t>Pozitivní  – jak to je</a:t>
            </a:r>
          </a:p>
        </p:txBody>
      </p:sp>
    </p:spTree>
    <p:extLst>
      <p:ext uri="{BB962C8B-B14F-4D97-AF65-F5344CB8AC3E}">
        <p14:creationId xmlns:p14="http://schemas.microsoft.com/office/powerpoint/2010/main" val="31085638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6287"/>
          </a:xfrm>
        </p:spPr>
        <p:txBody>
          <a:bodyPr/>
          <a:lstStyle/>
          <a:p>
            <a:pPr eaLnBrk="1" hangingPunct="1"/>
            <a:r>
              <a:rPr lang="cs-CZ" dirty="0" smtClean="0"/>
              <a:t>RE: Politický cyklus - proces</a:t>
            </a:r>
          </a:p>
        </p:txBody>
      </p:sp>
      <p:grpSp>
        <p:nvGrpSpPr>
          <p:cNvPr id="2" name="Zástupný symbol pro obsah 66562"/>
          <p:cNvGrpSpPr>
            <a:grpSpLocks/>
          </p:cNvGrpSpPr>
          <p:nvPr/>
        </p:nvGrpSpPr>
        <p:grpSpPr bwMode="auto">
          <a:xfrm>
            <a:off x="2208214" y="1322388"/>
            <a:ext cx="7771358" cy="4857695"/>
            <a:chOff x="1414" y="966"/>
            <a:chExt cx="2886" cy="2878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2043" y="1210"/>
              <a:ext cx="1626" cy="1626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 rot="5400000">
              <a:off x="2425" y="1592"/>
              <a:ext cx="1626" cy="1626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 rot="10800000">
              <a:off x="2043" y="1974"/>
              <a:ext cx="1626" cy="1626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1031"/>
            <p:cNvSpPr>
              <a:spLocks noChangeArrowheads="1" noTextEdit="1"/>
            </p:cNvSpPr>
            <p:nvPr/>
          </p:nvSpPr>
          <p:spPr bwMode="auto">
            <a:xfrm rot="16200000">
              <a:off x="1661" y="1592"/>
              <a:ext cx="1626" cy="1626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_s1032"/>
            <p:cNvSpPr>
              <a:spLocks noChangeArrowheads="1"/>
            </p:cNvSpPr>
            <p:nvPr/>
          </p:nvSpPr>
          <p:spPr bwMode="auto">
            <a:xfrm>
              <a:off x="3289" y="1359"/>
              <a:ext cx="613" cy="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400">
                  <a:latin typeface="Arial" charset="0"/>
                </a:rPr>
                <a:t>Problém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400">
                  <a:latin typeface="Arial" charset="0"/>
                </a:rPr>
                <a:t>(jeho rozpoznání)</a:t>
              </a:r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3290" y="2838"/>
              <a:ext cx="613" cy="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200" b="1" dirty="0">
                  <a:latin typeface="Arial" charset="0"/>
                </a:rPr>
                <a:t>Cíle politiky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200" dirty="0">
                  <a:latin typeface="Arial" charset="0"/>
                </a:rPr>
                <a:t>(Varianty </a:t>
              </a:r>
              <a:r>
                <a:rPr lang="cs-CZ" sz="2200" dirty="0" err="1">
                  <a:latin typeface="Arial" charset="0"/>
                </a:rPr>
                <a:t>řešení,nástroje</a:t>
              </a:r>
              <a:endParaRPr lang="cs-CZ" sz="2200" dirty="0">
                <a:latin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200" dirty="0">
                  <a:latin typeface="Arial" charset="0"/>
                </a:rPr>
                <a:t> a volba řešení)</a:t>
              </a:r>
            </a:p>
          </p:txBody>
        </p:sp>
        <p:sp>
          <p:nvSpPr>
            <p:cNvPr id="9" name="_s1034"/>
            <p:cNvSpPr>
              <a:spLocks noChangeArrowheads="1"/>
            </p:cNvSpPr>
            <p:nvPr/>
          </p:nvSpPr>
          <p:spPr bwMode="auto">
            <a:xfrm>
              <a:off x="1810" y="1360"/>
              <a:ext cx="613" cy="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200">
                  <a:latin typeface="Arial" charset="0"/>
                </a:rPr>
                <a:t>Zhodnocení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200">
                  <a:latin typeface="Arial" charset="0"/>
                </a:rPr>
                <a:t>(Evaluace)</a:t>
              </a:r>
            </a:p>
          </p:txBody>
        </p:sp>
        <p:sp>
          <p:nvSpPr>
            <p:cNvPr id="10" name="_s1035"/>
            <p:cNvSpPr>
              <a:spLocks noChangeArrowheads="1"/>
            </p:cNvSpPr>
            <p:nvPr/>
          </p:nvSpPr>
          <p:spPr bwMode="auto">
            <a:xfrm>
              <a:off x="1811" y="2839"/>
              <a:ext cx="613" cy="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200">
                  <a:latin typeface="Arial" charset="0"/>
                </a:rPr>
                <a:t>Uskutečnění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200">
                  <a:latin typeface="Arial" charset="0"/>
                </a:rPr>
                <a:t>(implementace)</a:t>
              </a:r>
            </a:p>
          </p:txBody>
        </p:sp>
      </p:grpSp>
      <p:sp>
        <p:nvSpPr>
          <p:cNvPr id="1037" name="Oval 13"/>
          <p:cNvSpPr>
            <a:spLocks noChangeArrowheads="1"/>
          </p:cNvSpPr>
          <p:nvPr/>
        </p:nvSpPr>
        <p:spPr bwMode="auto">
          <a:xfrm>
            <a:off x="2063750" y="1125539"/>
            <a:ext cx="2376488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Vyřešení problému</a:t>
            </a:r>
          </a:p>
          <a:p>
            <a:pPr algn="ctr"/>
            <a:r>
              <a:rPr lang="cs-CZ"/>
              <a:t>(terminace)</a:t>
            </a: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4511676" y="2133600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4224338" y="1989139"/>
            <a:ext cx="215900" cy="287337"/>
          </a:xfrm>
          <a:prstGeom prst="up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99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Bonusové </a:t>
            </a:r>
            <a:r>
              <a:rPr lang="cs-CZ" dirty="0" smtClean="0">
                <a:solidFill>
                  <a:srgbClr val="FF0000"/>
                </a:solidFill>
              </a:rPr>
              <a:t>body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Dobrovolné</a:t>
            </a:r>
          </a:p>
          <a:p>
            <a:r>
              <a:rPr lang="cs-CZ" dirty="0" smtClean="0"/>
              <a:t>2 body za účast se zapnutou kamerou</a:t>
            </a:r>
          </a:p>
          <a:p>
            <a:r>
              <a:rPr lang="cs-CZ" dirty="0" smtClean="0"/>
              <a:t>Bonusový test max. 3 body z dnešního tutoriálu</a:t>
            </a:r>
            <a:endParaRPr lang="cs-CZ" dirty="0" smtClean="0"/>
          </a:p>
          <a:p>
            <a:pPr lvl="1"/>
            <a:r>
              <a:rPr lang="cs-CZ" dirty="0" smtClean="0"/>
              <a:t>Odpovědník </a:t>
            </a:r>
            <a:r>
              <a:rPr lang="cs-CZ" dirty="0" smtClean="0"/>
              <a:t>v </a:t>
            </a:r>
            <a:r>
              <a:rPr lang="cs-CZ" dirty="0" err="1" smtClean="0"/>
              <a:t>ISu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51637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politického cyklu – problémy fází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Rozpoznání problémů</a:t>
            </a:r>
          </a:p>
          <a:p>
            <a:pPr lvl="1"/>
            <a:r>
              <a:rPr lang="cs-CZ" dirty="0" smtClean="0"/>
              <a:t>Co je problém, jaké jsou příčiny</a:t>
            </a:r>
          </a:p>
          <a:p>
            <a:r>
              <a:rPr lang="cs-CZ" dirty="0" smtClean="0"/>
              <a:t>Výběr variant, formulace cílů</a:t>
            </a:r>
          </a:p>
          <a:p>
            <a:pPr lvl="1"/>
            <a:r>
              <a:rPr lang="cs-CZ" dirty="0" smtClean="0"/>
              <a:t>„racionální“ volba ?</a:t>
            </a:r>
          </a:p>
          <a:p>
            <a:pPr lvl="1"/>
            <a:r>
              <a:rPr lang="cs-CZ" dirty="0" smtClean="0"/>
              <a:t>Správní formulace cíle</a:t>
            </a:r>
          </a:p>
          <a:p>
            <a:r>
              <a:rPr lang="cs-CZ" dirty="0" smtClean="0"/>
              <a:t>Implementace	</a:t>
            </a:r>
          </a:p>
          <a:p>
            <a:pPr lvl="1"/>
            <a:r>
              <a:rPr lang="cs-CZ" dirty="0" smtClean="0"/>
              <a:t>Podmínky uskutečnění</a:t>
            </a:r>
          </a:p>
          <a:p>
            <a:pPr lvl="1"/>
            <a:r>
              <a:rPr lang="cs-CZ" dirty="0" smtClean="0"/>
              <a:t>Vliv aktérů a faktorů</a:t>
            </a:r>
          </a:p>
          <a:p>
            <a:r>
              <a:rPr lang="cs-CZ" dirty="0" smtClean="0"/>
              <a:t>Evaluace</a:t>
            </a:r>
          </a:p>
          <a:p>
            <a:pPr lvl="1"/>
            <a:r>
              <a:rPr lang="cs-CZ" dirty="0" smtClean="0"/>
              <a:t>Děje se?</a:t>
            </a:r>
          </a:p>
          <a:p>
            <a:pPr lvl="1"/>
            <a:r>
              <a:rPr lang="cs-CZ" dirty="0" smtClean="0"/>
              <a:t>Jak se dělá</a:t>
            </a:r>
          </a:p>
          <a:p>
            <a:r>
              <a:rPr lang="cs-CZ" dirty="0" smtClean="0"/>
              <a:t>Terminace</a:t>
            </a:r>
          </a:p>
          <a:p>
            <a:pPr lvl="1"/>
            <a:r>
              <a:rPr lang="cs-CZ" dirty="0" smtClean="0"/>
              <a:t>Ukončení x neukončení politiky - role vzniklých institucí…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995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1"/>
            <a:ext cx="8229600" cy="1027113"/>
          </a:xfrm>
        </p:spPr>
        <p:txBody>
          <a:bodyPr/>
          <a:lstStyle/>
          <a:p>
            <a:pPr eaLnBrk="1" hangingPunct="1"/>
            <a:r>
              <a:rPr lang="cs-CZ" altLang="cs-CZ" sz="3200"/>
              <a:t>Koncepce politických sítí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1372" y="1268761"/>
            <a:ext cx="8771780" cy="4383087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dirty="0"/>
              <a:t>Zúčastnění aktéři (politici, odborníci, úředníci, zájmové skupiny,..) ovlivňují výsledek prostřednictvím vlastního nasazení a angažovanosti, přičemž podléhají vlivu pravidel a postupů.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dirty="0"/>
              <a:t>Z různých kombinací aktérů a pravidel jsou různé výstupy. Ty jsou ovlivněny: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altLang="cs-CZ" sz="1800" dirty="0"/>
              <a:t>Sílou vazeb mezi aktéry.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altLang="cs-CZ" sz="1800" dirty="0"/>
              <a:t>Stupněm flexibility systému.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altLang="cs-CZ" sz="1800" dirty="0"/>
              <a:t>Právním a tržním prostředím.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altLang="cs-CZ" sz="1800" dirty="0"/>
              <a:t>Druhem sítě (např. otevřenost x uzavřenost vůči novým aktérům).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dirty="0"/>
              <a:t>Akcentován je důraz na </a:t>
            </a:r>
            <a:r>
              <a:rPr lang="cs-CZ" altLang="cs-CZ" sz="2000" dirty="0" err="1"/>
              <a:t>nehierarchické</a:t>
            </a:r>
            <a:r>
              <a:rPr lang="cs-CZ" altLang="cs-CZ" sz="2000" dirty="0"/>
              <a:t> pojetí procesu interakcí. 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altLang="cs-CZ" sz="20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dirty="0"/>
              <a:t>					Sítě mohou být stabilní  i nestabilní. </a:t>
            </a:r>
            <a:endParaRPr lang="cs-CZ" altLang="cs-CZ" sz="20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dirty="0"/>
              <a:t>					Např. iron triangle – stabilní sít v USA 				</a:t>
            </a:r>
            <a:r>
              <a:rPr lang="cs-CZ" altLang="cs-CZ" sz="2000" dirty="0" smtClean="0"/>
              <a:t>	(</a:t>
            </a:r>
            <a:r>
              <a:rPr lang="cs-CZ" altLang="cs-CZ" sz="2000" dirty="0"/>
              <a:t>zájmové skupiny, vládní agentury, kongres)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977" y="3654592"/>
            <a:ext cx="3275856" cy="241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92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Příloha - Hlavní </a:t>
            </a:r>
            <a:r>
              <a:rPr lang="cs-CZ" altLang="cs-CZ" sz="3200" dirty="0"/>
              <a:t>přístupy ke zkoumání politiky </a:t>
            </a:r>
          </a:p>
        </p:txBody>
      </p:sp>
      <p:graphicFrame>
        <p:nvGraphicFramePr>
          <p:cNvPr id="3584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119372"/>
              </p:ext>
            </p:extLst>
          </p:nvPr>
        </p:nvGraphicFramePr>
        <p:xfrm>
          <a:off x="720000" y="1879303"/>
          <a:ext cx="8214941" cy="4511066"/>
        </p:xfrm>
        <a:graphic>
          <a:graphicData uri="http://schemas.openxmlformats.org/drawingml/2006/table">
            <a:tbl>
              <a:tblPr/>
              <a:tblGrid>
                <a:gridCol w="1144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8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1828">
                <a:tc rowSpan="2"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Metoda teoretické konstrukce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0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Deduktivní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Induktivní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2950">
                <a:tc row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Jednotka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 analýzy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0659" marR="40659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jednotlivec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Teorie racionální volby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(Veřejná volba)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Sociologický individualismus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(Ekonomie blahobytu)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36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kolektiv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Analýza tříd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(Marxismus)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Teorie zájmových skupin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(Pluralismus/Korporativismus)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65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struktura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Institucionalismus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(Analýza transakčních nákladů)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Socio</a:t>
                      </a: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-historický </a:t>
                      </a:r>
                      <a:r>
                        <a:rPr kumimoji="0" lang="cs-CZ" altLang="zh-C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Neoinstitucionalismus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</a:t>
                      </a:r>
                      <a:r>
                        <a:rPr kumimoji="0" lang="cs-CZ" altLang="zh-C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Statism</a:t>
                      </a: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)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1309" marR="413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720000" y="1253863"/>
            <a:ext cx="10752138" cy="27157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Úkol samostudium: rozumět základním rozdílům v teoriích, chápat jejich význam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198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Bonusový test 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949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pojmy, principy a modely veřejné </a:t>
            </a:r>
            <a:r>
              <a:rPr lang="cs-CZ" dirty="0" smtClean="0"/>
              <a:t>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45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Veřejná politika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Politika je cokoliv, co se vláda rozhodne učinit nebo neučinit</a:t>
            </a:r>
          </a:p>
          <a:p>
            <a:pPr>
              <a:lnSpc>
                <a:spcPct val="90000"/>
              </a:lnSpc>
            </a:pPr>
            <a:r>
              <a:rPr lang="cs-CZ" dirty="0"/>
              <a:t>Veřejná politika směřuje k naplnění cílů, které jsou chápany jako cíle/potřeby celé společnosti. 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Pozn.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Zájem celé společnosti x zájem většiny společnosti x zájem elity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Význam VP roste, jak roste „stát“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1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Obsah pojmu veřejná politika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8404" y="1773238"/>
            <a:ext cx="9202397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/>
              <a:t>Zde napomůže angličtina…. </a:t>
            </a:r>
            <a:endParaRPr lang="cs-CZ" altLang="cs-CZ" sz="2400" i="1"/>
          </a:p>
          <a:p>
            <a:pPr eaLnBrk="1" hangingPunct="1">
              <a:lnSpc>
                <a:spcPct val="90000"/>
              </a:lnSpc>
            </a:pPr>
            <a:r>
              <a:rPr lang="cs-CZ" altLang="cs-CZ" i="1" dirty="0"/>
              <a:t>Polity</a:t>
            </a:r>
            <a:r>
              <a:rPr lang="cs-CZ" altLang="cs-CZ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Konkrétní nebo </a:t>
            </a:r>
            <a:r>
              <a:rPr lang="cs-CZ" altLang="cs-CZ" sz="2400" b="1" dirty="0"/>
              <a:t>existující řád</a:t>
            </a:r>
            <a:r>
              <a:rPr lang="cs-CZ" altLang="cs-CZ" sz="2400" dirty="0"/>
              <a:t>, instituce.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i="1" dirty="0" err="1"/>
              <a:t>Politics</a:t>
            </a:r>
            <a:r>
              <a:rPr lang="cs-CZ" altLang="cs-CZ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b="1" dirty="0"/>
              <a:t>Proces</a:t>
            </a:r>
            <a:r>
              <a:rPr lang="cs-CZ" altLang="cs-CZ" sz="2400" dirty="0"/>
              <a:t> a dynamická složka vytvářené politiky.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Ohled na různé zájmy a konflikty.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i="1" dirty="0" err="1"/>
              <a:t>Policy</a:t>
            </a:r>
            <a:r>
              <a:rPr lang="cs-CZ" altLang="cs-CZ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Obsah, </a:t>
            </a:r>
            <a:r>
              <a:rPr lang="cs-CZ" altLang="cs-CZ" sz="2400" dirty="0" err="1"/>
              <a:t>výsledek,materiál</a:t>
            </a:r>
            <a:r>
              <a:rPr lang="cs-CZ" altLang="cs-CZ" sz="2400" dirty="0"/>
              <a:t>, </a:t>
            </a:r>
            <a:r>
              <a:rPr lang="cs-CZ" altLang="cs-CZ" sz="2400" b="1" dirty="0"/>
              <a:t>cíl</a:t>
            </a:r>
            <a:r>
              <a:rPr lang="cs-CZ" altLang="cs-CZ" sz="2400" dirty="0"/>
              <a:t>, konkrétní politika. 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	</a:t>
            </a:r>
            <a:r>
              <a:rPr lang="cs-CZ" altLang="cs-CZ" sz="2400" dirty="0"/>
              <a:t>Konkrétní politický řád tvoří rámec (</a:t>
            </a:r>
            <a:r>
              <a:rPr lang="cs-CZ" altLang="cs-CZ" sz="2400" i="1" dirty="0"/>
              <a:t>polity</a:t>
            </a:r>
            <a:r>
              <a:rPr lang="cs-CZ" altLang="cs-CZ" sz="2400" dirty="0"/>
              <a:t>), v němž na základě strategie politického konfliktu a konsensu (</a:t>
            </a:r>
            <a:r>
              <a:rPr lang="cs-CZ" altLang="cs-CZ" sz="2400" i="1" dirty="0" err="1"/>
              <a:t>politics</a:t>
            </a:r>
            <a:r>
              <a:rPr lang="cs-CZ" altLang="cs-CZ" sz="2400" dirty="0"/>
              <a:t>) vzniká materiální stránka (</a:t>
            </a:r>
            <a:r>
              <a:rPr lang="cs-CZ" altLang="cs-CZ" sz="2400" i="1" dirty="0" err="1"/>
              <a:t>policy</a:t>
            </a:r>
            <a:r>
              <a:rPr lang="cs-CZ" alt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6791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Veřejná a sociální politika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Vždy </a:t>
            </a:r>
            <a:r>
              <a:rPr lang="cs-CZ" dirty="0"/>
              <a:t>limituje meze svobody jednotlivce</a:t>
            </a:r>
          </a:p>
          <a:p>
            <a:pPr lvl="1"/>
            <a:r>
              <a:rPr lang="cs-CZ" dirty="0"/>
              <a:t>Vždy ovlivňuje tržní prostředí</a:t>
            </a:r>
          </a:p>
          <a:p>
            <a:r>
              <a:rPr lang="cs-CZ" dirty="0"/>
              <a:t>Lze ji ovlivnit/využít/ignorovat, ale nelze se vyhnout jejímu vlivu</a:t>
            </a:r>
          </a:p>
          <a:p>
            <a:r>
              <a:rPr lang="cs-CZ" b="1" dirty="0"/>
              <a:t>Dva pohledy:</a:t>
            </a:r>
          </a:p>
          <a:p>
            <a:pPr lvl="1"/>
            <a:r>
              <a:rPr lang="cs-CZ" dirty="0"/>
              <a:t>Idealistický: jak by to být mělo</a:t>
            </a:r>
          </a:p>
          <a:p>
            <a:pPr lvl="1"/>
            <a:r>
              <a:rPr lang="cs-CZ" dirty="0"/>
              <a:t>Pragmatický: jak to je, a jak to využít ke svému prospěchu</a:t>
            </a:r>
          </a:p>
        </p:txBody>
      </p:sp>
    </p:spTree>
    <p:extLst>
      <p:ext uri="{BB962C8B-B14F-4D97-AF65-F5344CB8AC3E}">
        <p14:creationId xmlns:p14="http://schemas.microsoft.com/office/powerpoint/2010/main" val="345294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</a:t>
            </a:r>
            <a:r>
              <a:rPr lang="cs-CZ" dirty="0" smtClean="0"/>
              <a:t>politika jako vědní disciplína</a:t>
            </a:r>
            <a:endParaRPr lang="cs-CZ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Nemá jednotnou definici, definice vycházejí z těchto obecných principů:</a:t>
            </a:r>
          </a:p>
          <a:p>
            <a:pPr lvl="1"/>
            <a:r>
              <a:rPr lang="cs-CZ" altLang="zh-CN" dirty="0"/>
              <a:t>Politika je činěna ve jménu „veřejnosti“.</a:t>
            </a:r>
          </a:p>
          <a:p>
            <a:pPr lvl="1"/>
            <a:r>
              <a:rPr lang="cs-CZ" altLang="zh-CN" dirty="0"/>
              <a:t>Politika je ve všeobecnosti iniciována a vykonávána vládou.</a:t>
            </a:r>
          </a:p>
          <a:p>
            <a:pPr lvl="1"/>
            <a:r>
              <a:rPr lang="cs-CZ" altLang="zh-CN" dirty="0"/>
              <a:t>Politika je interpretována a implementována prostřednictvím veřejných i soukromých aktérů.</a:t>
            </a:r>
          </a:p>
          <a:p>
            <a:pPr lvl="1"/>
            <a:r>
              <a:rPr lang="cs-CZ" altLang="zh-CN" dirty="0"/>
              <a:t>Politika je to, co vláda zamýšlí učinit, dělá i to co se rozhodne nevykonat.</a:t>
            </a:r>
          </a:p>
          <a:p>
            <a:r>
              <a:rPr lang="cs-CZ" dirty="0" smtClean="0"/>
              <a:t>Vědní disciplína</a:t>
            </a:r>
          </a:p>
          <a:p>
            <a:pPr lvl="1"/>
            <a:r>
              <a:rPr lang="cs-CZ" dirty="0" smtClean="0"/>
              <a:t>Veřejná politika x politologie (politické vědy)</a:t>
            </a:r>
          </a:p>
          <a:p>
            <a:pPr lvl="1"/>
            <a:r>
              <a:rPr lang="cs-CZ" dirty="0" smtClean="0"/>
              <a:t>60. léta 20st.</a:t>
            </a:r>
          </a:p>
          <a:p>
            <a:pPr lvl="1"/>
            <a:r>
              <a:rPr lang="cs-CZ" dirty="0" err="1" smtClean="0"/>
              <a:t>Multidisciplinarita</a:t>
            </a:r>
            <a:r>
              <a:rPr lang="cs-CZ" dirty="0" smtClean="0"/>
              <a:t> – politologie, ekonomie, právo, sociologie,…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5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6075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Hodnotové </a:t>
            </a:r>
            <a:r>
              <a:rPr lang="cs-CZ" sz="4000" dirty="0"/>
              <a:t>základy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15064"/>
            <a:ext cx="9320784" cy="51845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ROVNOST x SVOBODA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Rovnost absolutní nebo Rovnost šancí</a:t>
            </a:r>
          </a:p>
          <a:p>
            <a:pPr lvl="2"/>
            <a:r>
              <a:rPr lang="cs-CZ" dirty="0" smtClean="0"/>
              <a:t>versus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Svoboda až po hranici svobody druhého</a:t>
            </a:r>
          </a:p>
          <a:p>
            <a:pPr marL="457200" lvl="1" indent="0">
              <a:buNone/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Která hodnota je důležitější?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Pro rozvoj společnosti?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Pro dlouhodobou stabilitu a růst společnosti?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Pro reprezentativní demokracii?</a:t>
            </a:r>
          </a:p>
          <a:p>
            <a:pPr marL="457200" lvl="1" indent="0">
              <a:buNone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Je možné dosahovat je současně?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Jaké je přijatelné omezení svobody ve prospěch rovnosti šancí?</a:t>
            </a:r>
          </a:p>
          <a:p>
            <a:pPr lvl="1"/>
            <a:r>
              <a:rPr lang="cs-CZ" dirty="0" smtClean="0"/>
              <a:t>Pozitivní diskriminace? </a:t>
            </a:r>
            <a:r>
              <a:rPr lang="cs-CZ" dirty="0" smtClean="0">
                <a:solidFill>
                  <a:srgbClr val="FF0000"/>
                </a:solidFill>
              </a:rPr>
              <a:t>Co je to? Proč ano, proč ne?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4" id="{EB9BBFD1-4945-FF4B-B444-0FA2E299937D}" vid="{6E2C3D73-0B21-D247-8C5E-B7166C29BA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muni-econ-prezentace-16x9-cz</Template>
  <TotalTime>61</TotalTime>
  <Words>1476</Words>
  <Application>Microsoft Office PowerPoint</Application>
  <PresentationFormat>Širokoúhlá obrazovka</PresentationFormat>
  <Paragraphs>324</Paragraphs>
  <Slides>33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SimSun</vt:lpstr>
      <vt:lpstr>Arial</vt:lpstr>
      <vt:lpstr>Calibri</vt:lpstr>
      <vt:lpstr>Palatino Linotype</vt:lpstr>
      <vt:lpstr>黑体</vt:lpstr>
      <vt:lpstr>Tahoma</vt:lpstr>
      <vt:lpstr>Times New Roman</vt:lpstr>
      <vt:lpstr>Wingdings</vt:lpstr>
      <vt:lpstr>Prezentace_MU_CZ</vt:lpstr>
      <vt:lpstr>Veřejná politika a tvorba programů BKV_VPTP</vt:lpstr>
      <vt:lpstr>Úvodní info</vt:lpstr>
      <vt:lpstr>Bonusové body</vt:lpstr>
      <vt:lpstr>Základní pojmy, principy a modely veřejné politiky</vt:lpstr>
      <vt:lpstr>Veřejná politika</vt:lpstr>
      <vt:lpstr>Obsah pojmu veřejná politika</vt:lpstr>
      <vt:lpstr>Veřejná a sociální politika</vt:lpstr>
      <vt:lpstr>Veřejná politika jako vědní disciplína</vt:lpstr>
      <vt:lpstr>Hodnotové základy</vt:lpstr>
      <vt:lpstr>Druhy veřejné politiky</vt:lpstr>
      <vt:lpstr>Možnosti směřování veřejné politiky</vt:lpstr>
      <vt:lpstr>Politika a její souvislosti</vt:lpstr>
      <vt:lpstr>Proč je výsledek …. Důležitější?</vt:lpstr>
      <vt:lpstr>Prezentace aplikace PowerPoint</vt:lpstr>
      <vt:lpstr>Co ovlivňuje policy?</vt:lpstr>
      <vt:lpstr>Kdo je aktér?</vt:lpstr>
      <vt:lpstr>Aktéři k modelech zkoumání politiky</vt:lpstr>
      <vt:lpstr>Druhy aktérů</vt:lpstr>
      <vt:lpstr>Homogenita a heterogenita aktérů</vt:lpstr>
      <vt:lpstr>Prezentace aplikace PowerPoint</vt:lpstr>
      <vt:lpstr>Hlavní aktéři v ČR</vt:lpstr>
      <vt:lpstr>Role aktérů při policy analysis</vt:lpstr>
      <vt:lpstr>Určení vlivu (síly) aktérů</vt:lpstr>
      <vt:lpstr>Identifikace zájmu aktérů</vt:lpstr>
      <vt:lpstr>Literatura</vt:lpstr>
      <vt:lpstr>Prezentace aplikace PowerPoint</vt:lpstr>
      <vt:lpstr>Modely veřejné politiky - k čemu slouží?</vt:lpstr>
      <vt:lpstr>Jak zkoumat veřejnou politiku</vt:lpstr>
      <vt:lpstr>RE: Politický cyklus - proces</vt:lpstr>
      <vt:lpstr>Koncept politického cyklu – problémy fází</vt:lpstr>
      <vt:lpstr>Koncepce politických sítí</vt:lpstr>
      <vt:lpstr>Příloha - Hlavní přístupy ke zkoumání politiky 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</dc:creator>
  <cp:lastModifiedBy>adm</cp:lastModifiedBy>
  <cp:revision>10</cp:revision>
  <cp:lastPrinted>1601-01-01T00:00:00Z</cp:lastPrinted>
  <dcterms:created xsi:type="dcterms:W3CDTF">2020-10-14T05:59:04Z</dcterms:created>
  <dcterms:modified xsi:type="dcterms:W3CDTF">2020-10-29T09:43:39Z</dcterms:modified>
</cp:coreProperties>
</file>