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6"/>
  </p:notesMasterIdLst>
  <p:handoutMasterIdLst>
    <p:handoutMasterId r:id="rId17"/>
  </p:handoutMasterIdLst>
  <p:sldIdLst>
    <p:sldId id="256" r:id="rId2"/>
    <p:sldId id="319" r:id="rId3"/>
    <p:sldId id="308" r:id="rId4"/>
    <p:sldId id="309" r:id="rId5"/>
    <p:sldId id="310" r:id="rId6"/>
    <p:sldId id="311" r:id="rId7"/>
    <p:sldId id="312" r:id="rId8"/>
    <p:sldId id="313" r:id="rId9"/>
    <p:sldId id="320" r:id="rId10"/>
    <p:sldId id="314" r:id="rId11"/>
    <p:sldId id="315" r:id="rId12"/>
    <p:sldId id="316" r:id="rId13"/>
    <p:sldId id="317" r:id="rId14"/>
    <p:sldId id="318" r:id="rId15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006E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06" d="100"/>
          <a:sy n="106" d="100"/>
        </p:scale>
        <p:origin x="513" y="8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1564054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 smtClean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smtClean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smtClean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smtClean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smtClean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7139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7139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1564054" cy="1065600"/>
          </a:xfrm>
          <a:prstGeom prst="rect">
            <a:avLst/>
          </a:prstGeom>
        </p:spPr>
      </p:pic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 smtClean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 smtClean="0"/>
              <a:t>Kliknutím můžete upravit styl předlohy.</a:t>
            </a:r>
            <a:endParaRPr lang="cs-CZ" noProof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65349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 smtClean="0"/>
              <a:t>Kliknutím můžete upravit styl předlohy.</a:t>
            </a:r>
            <a:endParaRPr lang="cs-CZ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65349" cy="1065600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6" y="6048000"/>
            <a:ext cx="877864" cy="597600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smtClean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ECON slid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17683" y="2014200"/>
            <a:ext cx="4156634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099EF4-AEF0-484D-BD99-74B635EC4DC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4317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7139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7139" cy="597600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7139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7139" cy="597600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2E7788A-7319-4B13-B5BD-0D72FA9D7AD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7139" cy="597600"/>
          </a:xfrm>
          <a:prstGeom prst="rect">
            <a:avLst/>
          </a:prstGeom>
        </p:spPr>
      </p:pic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smtClean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smtClean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smtClean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smtClean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smtClean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smtClean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7139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7139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7139" cy="597600"/>
          </a:xfrm>
          <a:prstGeom prst="rect">
            <a:avLst/>
          </a:prstGeom>
        </p:spPr>
      </p:pic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  <p:sldLayoutId id="2147483699" r:id="rId18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20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FEFA40A6-7CC7-D54B-9668-6AC8BFE84FD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5D3470D-D655-BE4B-B17C-534AC779C1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1029068-3663-7246-9F5F-EFDCE7D192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Veřejná</a:t>
            </a:r>
            <a:r>
              <a:rPr lang="sk-SK" dirty="0" smtClean="0"/>
              <a:t> </a:t>
            </a:r>
            <a:r>
              <a:rPr lang="sk-SK" dirty="0" smtClean="0"/>
              <a:t>politika a tvorba </a:t>
            </a:r>
            <a:r>
              <a:rPr lang="sk-SK" dirty="0" err="1" smtClean="0"/>
              <a:t>programů</a:t>
            </a:r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/>
              <a:t>BKV_VPTP</a:t>
            </a:r>
            <a:endParaRPr lang="sk-SK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74D4CD4B-062C-BE4E-AB39-55FFED551B2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Blok </a:t>
            </a:r>
            <a:r>
              <a:rPr lang="sk-SK" dirty="0" smtClean="0"/>
              <a:t>1– </a:t>
            </a:r>
            <a:r>
              <a:rPr lang="sk-SK" dirty="0" err="1" smtClean="0"/>
              <a:t>samostudium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8469713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Teorie byrokracie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en-US" dirty="0" smtClean="0"/>
              <a:t>Vážně ji musíme mít</a:t>
            </a:r>
            <a:r>
              <a:rPr lang="cs-CZ" altLang="en-US" dirty="0" smtClean="0"/>
              <a:t>?</a:t>
            </a:r>
            <a:endParaRPr lang="en-GB" altLang="en-US" dirty="0" smtClean="0"/>
          </a:p>
          <a:p>
            <a:pPr lvl="1"/>
            <a:r>
              <a:rPr lang="en-GB" altLang="en-US" dirty="0" smtClean="0"/>
              <a:t>Pro</a:t>
            </a:r>
            <a:r>
              <a:rPr lang="cs-CZ" altLang="en-US" dirty="0" smtClean="0"/>
              <a:t>č a k čemu byrokracii stát </a:t>
            </a:r>
            <a:r>
              <a:rPr lang="cs-CZ" altLang="en-US" dirty="0" err="1" smtClean="0"/>
              <a:t>pořebuje</a:t>
            </a:r>
            <a:r>
              <a:rPr lang="cs-CZ" altLang="en-US" dirty="0" smtClean="0"/>
              <a:t>?</a:t>
            </a:r>
            <a:endParaRPr lang="cs-CZ" altLang="en-US" dirty="0" smtClean="0"/>
          </a:p>
          <a:p>
            <a:pPr eaLnBrk="1" hangingPunct="1"/>
            <a:r>
              <a:rPr lang="cs-CZ" altLang="en-US" dirty="0" smtClean="0"/>
              <a:t>Ideál byrokracie podle Webera (viz základy např. ve veřejné správě). </a:t>
            </a:r>
            <a:endParaRPr lang="cs-CZ" altLang="en-US" dirty="0" smtClean="0"/>
          </a:p>
          <a:p>
            <a:pPr eaLnBrk="1" hangingPunct="1"/>
            <a:r>
              <a:rPr lang="cs-CZ" altLang="en-US" dirty="0" smtClean="0"/>
              <a:t>Kritika Webera </a:t>
            </a:r>
            <a:r>
              <a:rPr lang="en-GB" altLang="en-US" dirty="0" smtClean="0"/>
              <a:t>=&gt;</a:t>
            </a:r>
            <a:r>
              <a:rPr lang="cs-CZ" altLang="en-US" dirty="0" smtClean="0"/>
              <a:t>….</a:t>
            </a:r>
            <a:r>
              <a:rPr lang="cs-CZ" altLang="en-US" dirty="0" err="1" smtClean="0"/>
              <a:t>Niskanen</a:t>
            </a:r>
            <a:endParaRPr lang="cs-CZ" altLang="en-US" dirty="0" smtClean="0"/>
          </a:p>
          <a:p>
            <a:pPr eaLnBrk="1" hangingPunct="1"/>
            <a:r>
              <a:rPr lang="cs-CZ" altLang="en-US" dirty="0" smtClean="0"/>
              <a:t>Kritika</a:t>
            </a:r>
            <a:r>
              <a:rPr lang="en-GB" altLang="en-US" dirty="0" smtClean="0"/>
              <a:t> Ni</a:t>
            </a:r>
            <a:r>
              <a:rPr lang="cs-CZ" altLang="en-US" dirty="0" err="1" smtClean="0"/>
              <a:t>skanena</a:t>
            </a:r>
            <a:endParaRPr lang="cs-CZ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2719232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z="3600"/>
              <a:t>Teorie byrokracie podle Niskanena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en-US" smtClean="0"/>
              <a:t>Zkoumání byrokracie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en-US" smtClean="0"/>
              <a:t>Konstrukční otázky </a:t>
            </a:r>
            <a:r>
              <a:rPr lang="cs-CZ" altLang="en-US" sz="1200"/>
              <a:t>(jak definovat úřad, co byrokrat maximalizuje..)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en-US" smtClean="0"/>
              <a:t>Behaviorální </a:t>
            </a:r>
            <a:r>
              <a:rPr lang="cs-CZ" altLang="en-US" sz="1400"/>
              <a:t>(co se s chováním stane,když…)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en-US" smtClean="0"/>
              <a:t>Normativní </a:t>
            </a:r>
            <a:r>
              <a:rPr lang="cs-CZ" altLang="en-US" sz="1400"/>
              <a:t>(co lze doporučit…)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400"/>
              <a:t>Zájmy byrokrata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en-US" sz="1800"/>
              <a:t>Plat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en-US" sz="1800"/>
              <a:t>Nepeněžní požitky úřadu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en-US" sz="1800"/>
              <a:t>Reputace, status, moc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en-US" sz="1800"/>
              <a:t>Rozsah kompetencí a možnost delegace praktických činností jinam</a:t>
            </a:r>
          </a:p>
          <a:p>
            <a:pPr eaLnBrk="1" hangingPunct="1">
              <a:lnSpc>
                <a:spcPct val="90000"/>
              </a:lnSpc>
            </a:pPr>
            <a:endParaRPr lang="cs-CZ" altLang="en-US" sz="1600"/>
          </a:p>
        </p:txBody>
      </p:sp>
    </p:spTree>
    <p:extLst>
      <p:ext uri="{BB962C8B-B14F-4D97-AF65-F5344CB8AC3E}">
        <p14:creationId xmlns:p14="http://schemas.microsoft.com/office/powerpoint/2010/main" val="5576197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Zjištění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en-US" dirty="0" smtClean="0"/>
              <a:t>Snaha maximalizovat rozpočet</a:t>
            </a:r>
          </a:p>
          <a:p>
            <a:pPr eaLnBrk="1" hangingPunct="1"/>
            <a:r>
              <a:rPr lang="cs-CZ" altLang="en-US" dirty="0" smtClean="0"/>
              <a:t>Podle </a:t>
            </a:r>
            <a:r>
              <a:rPr lang="cs-CZ" altLang="en-US" dirty="0" err="1" smtClean="0"/>
              <a:t>ranné</a:t>
            </a:r>
            <a:r>
              <a:rPr lang="cs-CZ" altLang="en-US" dirty="0" smtClean="0"/>
              <a:t> </a:t>
            </a:r>
            <a:r>
              <a:rPr lang="cs-CZ" altLang="en-US" dirty="0" err="1" smtClean="0"/>
              <a:t>Niskanenovy</a:t>
            </a:r>
            <a:r>
              <a:rPr lang="cs-CZ" altLang="en-US" dirty="0" smtClean="0"/>
              <a:t> teorie tato snaha vede za určitých podmínek až k dvojnásobném výstupu než jaký by byl optimální</a:t>
            </a:r>
          </a:p>
        </p:txBody>
      </p:sp>
    </p:spTree>
    <p:extLst>
      <p:ext uri="{BB962C8B-B14F-4D97-AF65-F5344CB8AC3E}">
        <p14:creationId xmlns:p14="http://schemas.microsoft.com/office/powerpoint/2010/main" val="32090861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Kritika Niskanena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en-US" dirty="0" smtClean="0"/>
              <a:t>Byrokrat chce kariérně uspět, proto může v krátkodobém horizontu i usilovat o snížení rozpočtu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dirty="0" err="1" smtClean="0"/>
              <a:t>Migue</a:t>
            </a:r>
            <a:r>
              <a:rPr lang="cs-CZ" altLang="en-US" dirty="0" smtClean="0"/>
              <a:t>, </a:t>
            </a:r>
            <a:r>
              <a:rPr lang="cs-CZ" altLang="en-US" dirty="0" err="1" smtClean="0"/>
              <a:t>Belanger</a:t>
            </a:r>
            <a:r>
              <a:rPr lang="cs-CZ" altLang="en-US" dirty="0" smtClean="0"/>
              <a:t> – </a:t>
            </a:r>
            <a:r>
              <a:rPr lang="cs-CZ" altLang="en-US" sz="2000" b="1" dirty="0"/>
              <a:t>koncept diskrečního rozpočtu</a:t>
            </a:r>
            <a:r>
              <a:rPr lang="cs-CZ" altLang="en-US" sz="2000" dirty="0"/>
              <a:t> (tj. rozdíl celkovým rozpočtem a rozpočtem nutným k zajištěním funkcí, které sponzor požaduje)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dirty="0" smtClean="0"/>
              <a:t>Rozpočet je spíše vyjádřením zájmu úřadu a je základem vztahu mezi sponzorující institucí a úřadem</a:t>
            </a:r>
          </a:p>
          <a:p>
            <a:pPr eaLnBrk="1" hangingPunct="1">
              <a:lnSpc>
                <a:spcPct val="90000"/>
              </a:lnSpc>
            </a:pPr>
            <a:endParaRPr lang="cs-CZ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2210404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Nepovinné zpestření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en-US" dirty="0" smtClean="0">
                <a:latin typeface="Times New Roman" panose="02020603050405020304" pitchFamily="18" charset="0"/>
              </a:rPr>
              <a:t>Potůček – Nejen trh</a:t>
            </a:r>
          </a:p>
          <a:p>
            <a:pPr eaLnBrk="1" hangingPunct="1"/>
            <a:r>
              <a:rPr lang="cs-CZ" altLang="en-US" dirty="0" smtClean="0">
                <a:latin typeface="Times New Roman" panose="02020603050405020304" pitchFamily="18" charset="0"/>
              </a:rPr>
              <a:t>Potůček – Veřejná politika kpt. 4</a:t>
            </a:r>
          </a:p>
          <a:p>
            <a:pPr eaLnBrk="1" hangingPunct="1"/>
            <a:r>
              <a:rPr lang="cs-CZ" alt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Hampl, M.: </a:t>
            </a:r>
            <a:r>
              <a:rPr lang="cs-CZ" alt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Teorie byrokracie v pojetí Williama A. </a:t>
            </a:r>
            <a:r>
              <a:rPr lang="cs-CZ" alt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Niskanena</a:t>
            </a:r>
            <a:r>
              <a:rPr lang="cs-CZ" alt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Politická ekonomie,  VŠE Praha 1/2001.</a:t>
            </a:r>
            <a:r>
              <a:rPr lang="cs-CZ" altLang="en-US" b="1" dirty="0" smtClean="0">
                <a:latin typeface="Times New Roman" panose="02020603050405020304" pitchFamily="18" charset="0"/>
              </a:rPr>
              <a:t> </a:t>
            </a:r>
            <a:endParaRPr lang="cs-CZ" altLang="en-US" b="1" dirty="0" smtClean="0">
              <a:latin typeface="Times New Roman" panose="02020603050405020304" pitchFamily="18" charset="0"/>
            </a:endParaRPr>
          </a:p>
          <a:p>
            <a:pPr lvl="1"/>
            <a:r>
              <a:rPr lang="cs-CZ" altLang="en-US" b="1" dirty="0" smtClean="0">
                <a:solidFill>
                  <a:srgbClr val="00B0F0"/>
                </a:solidFill>
                <a:latin typeface="Times New Roman" panose="02020603050405020304" pitchFamily="18" charset="0"/>
              </a:rPr>
              <a:t>Pokusím se získat elektronicky a vložit do </a:t>
            </a:r>
            <a:r>
              <a:rPr lang="cs-CZ" altLang="en-US" b="1" dirty="0" err="1" smtClean="0">
                <a:solidFill>
                  <a:srgbClr val="00B0F0"/>
                </a:solidFill>
                <a:latin typeface="Times New Roman" panose="02020603050405020304" pitchFamily="18" charset="0"/>
              </a:rPr>
              <a:t>ISu</a:t>
            </a:r>
            <a:endParaRPr lang="cs-CZ" altLang="en-US" b="1" dirty="0" smtClean="0">
              <a:solidFill>
                <a:srgbClr val="00B0F0"/>
              </a:solidFill>
              <a:latin typeface="Times New Roman" panose="02020603050405020304" pitchFamily="18" charset="0"/>
            </a:endParaRPr>
          </a:p>
          <a:p>
            <a:pPr eaLnBrk="1" hangingPunct="1"/>
            <a:r>
              <a:rPr lang="cs-CZ" alt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Holländer</a:t>
            </a:r>
            <a:r>
              <a:rPr lang="cs-CZ" altLang="en-US" dirty="0" smtClean="0">
                <a:latin typeface="Times New Roman" panose="02020603050405020304" pitchFamily="18" charset="0"/>
              </a:rPr>
              <a:t> - </a:t>
            </a:r>
            <a:r>
              <a:rPr lang="cs-CZ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Základy všeobecné státovědy</a:t>
            </a:r>
            <a:r>
              <a:rPr lang="cs-CZ" altLang="en-US" dirty="0" smtClean="0">
                <a:latin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052283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Teorie státu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Samostudium</a:t>
            </a:r>
          </a:p>
          <a:p>
            <a:r>
              <a:rPr lang="cs-CZ" dirty="0" smtClean="0"/>
              <a:t>Doporučení – nastudovat příslušné pasáže pročtením doporučené literatury. </a:t>
            </a:r>
            <a:r>
              <a:rPr lang="cs-CZ" dirty="0" err="1" smtClean="0"/>
              <a:t>Powerpoint</a:t>
            </a:r>
            <a:r>
              <a:rPr lang="cs-CZ" dirty="0" smtClean="0"/>
              <a:t> především vymezuje témata.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42510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Stát a moc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en-US"/>
              <a:t>Weber: </a:t>
            </a:r>
            <a:r>
              <a:rPr lang="cs-CZ" altLang="en-US">
                <a:cs typeface="Times New Roman" panose="02020603050405020304" pitchFamily="18" charset="0"/>
              </a:rPr>
              <a:t>Stát je takové lidské společenství, které si na určitém území  nárokuje pro sebe (a to s úspěchem) </a:t>
            </a:r>
            <a:r>
              <a:rPr lang="cs-CZ" altLang="en-US" i="1">
                <a:cs typeface="Times New Roman" panose="02020603050405020304" pitchFamily="18" charset="0"/>
              </a:rPr>
              <a:t>monopol legitimního fyzického násilí</a:t>
            </a:r>
            <a:r>
              <a:rPr lang="cs-CZ" altLang="en-US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>
                <a:cs typeface="Times New Roman" panose="02020603050405020304" pitchFamily="18" charset="0"/>
              </a:rPr>
              <a:t>Jellinek</a:t>
            </a:r>
            <a:r>
              <a:rPr lang="cs-CZ" altLang="en-US"/>
              <a:t>:</a:t>
            </a:r>
            <a:r>
              <a:rPr lang="cs-CZ" altLang="en-US">
                <a:cs typeface="Times New Roman" panose="02020603050405020304" pitchFamily="18" charset="0"/>
              </a:rPr>
              <a:t> </a:t>
            </a:r>
            <a:r>
              <a:rPr lang="cs-CZ" altLang="en-US" b="1" i="1">
                <a:cs typeface="Times New Roman" panose="02020603050405020304" pitchFamily="18" charset="0"/>
              </a:rPr>
              <a:t>státní území, obyvatelstvo, a státní moc</a:t>
            </a:r>
            <a:r>
              <a:rPr lang="cs-CZ" altLang="en-US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/>
              <a:t>Moc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sz="2400" i="1">
                <a:cs typeface="Times New Roman" panose="02020603050405020304" pitchFamily="18" charset="0"/>
              </a:rPr>
              <a:t>Weber</a:t>
            </a:r>
            <a:r>
              <a:rPr lang="cs-CZ" altLang="en-US" sz="2400">
                <a:cs typeface="Times New Roman" panose="02020603050405020304" pitchFamily="18" charset="0"/>
              </a:rPr>
              <a:t>: </a:t>
            </a:r>
            <a:r>
              <a:rPr lang="cs-CZ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možnost prosadit svou vlastní vůli uvnitř nějakého sociálního vztahu i navzdory odporu</a:t>
            </a:r>
            <a:r>
              <a:rPr lang="cs-CZ" altLang="en-US" sz="2400">
                <a:latin typeface="Times New Roman" panose="02020603050405020304" pitchFamily="18" charset="0"/>
              </a:rPr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Moc je omezením svobody jednotlivce za účelem reprodukce skupiny (společnosti).</a:t>
            </a:r>
          </a:p>
        </p:txBody>
      </p:sp>
    </p:spTree>
    <p:extLst>
      <p:ext uri="{BB962C8B-B14F-4D97-AF65-F5344CB8AC3E}">
        <p14:creationId xmlns:p14="http://schemas.microsoft.com/office/powerpoint/2010/main" val="3979025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Veřejná moc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82766" y="2017713"/>
            <a:ext cx="9496322" cy="4114800"/>
          </a:xfrm>
        </p:spPr>
        <p:txBody>
          <a:bodyPr/>
          <a:lstStyle/>
          <a:p>
            <a:pPr eaLnBrk="1" hangingPunct="1"/>
            <a:r>
              <a:rPr lang="cs-CZ" alt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Veřejnou mocí </a:t>
            </a:r>
            <a:r>
              <a:rPr lang="cs-CZ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rozumíme řídící systém skupiny lidí (společnosti) relativně nezávislým (suverénním) na mocenských systémech jiných skupin.</a:t>
            </a:r>
            <a:r>
              <a:rPr lang="cs-CZ" altLang="en-US" dirty="0" smtClean="0">
                <a:latin typeface="Times New Roman" panose="02020603050405020304" pitchFamily="18" charset="0"/>
              </a:rPr>
              <a:t> </a:t>
            </a:r>
          </a:p>
          <a:p>
            <a:pPr algn="just" eaLnBrk="1" hangingPunct="1"/>
            <a:r>
              <a:rPr lang="cs-CZ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Druhem veřejné moci, veřejnou mocí ve společnosti organizované ve formě státu, je </a:t>
            </a:r>
            <a:r>
              <a:rPr lang="cs-CZ" alt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státní moc</a:t>
            </a:r>
            <a:r>
              <a:rPr lang="cs-CZ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eaLnBrk="1" hangingPunct="1"/>
            <a:endParaRPr lang="cs-CZ" altLang="en-US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9326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Selhání	</a:t>
            </a:r>
          </a:p>
        </p:txBody>
      </p:sp>
      <p:sp>
        <p:nvSpPr>
          <p:cNvPr id="717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en-US" sz="2400" dirty="0" smtClean="0"/>
              <a:t>Trhu (viz znalosti z ekonomie)</a:t>
            </a:r>
            <a:endParaRPr lang="cs-CZ" altLang="en-US" sz="2400" dirty="0"/>
          </a:p>
          <a:p>
            <a:pPr lvl="1" eaLnBrk="1" hangingPunct="1">
              <a:lnSpc>
                <a:spcPct val="90000"/>
              </a:lnSpc>
            </a:pPr>
            <a:r>
              <a:rPr lang="cs-CZ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Existence veřejných statků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Externality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Nedokonalá konkurence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asymetrie</a:t>
            </a:r>
            <a:endParaRPr lang="cs-CZ" altLang="en-US" dirty="0"/>
          </a:p>
          <a:p>
            <a:pPr eaLnBrk="1" hangingPunct="1">
              <a:lnSpc>
                <a:spcPct val="90000"/>
              </a:lnSpc>
            </a:pPr>
            <a:r>
              <a:rPr lang="cs-CZ" altLang="en-US" sz="2400" dirty="0" smtClean="0"/>
              <a:t>Státu </a:t>
            </a:r>
            <a:endParaRPr lang="cs-CZ" altLang="en-US" sz="2400" dirty="0"/>
          </a:p>
          <a:p>
            <a:pPr lvl="1" eaLnBrk="1" hangingPunct="1">
              <a:lnSpc>
                <a:spcPct val="90000"/>
              </a:lnSpc>
            </a:pPr>
            <a:r>
              <a:rPr lang="cs-CZ" altLang="en-US" dirty="0"/>
              <a:t>Selhání totalitních systémů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en-US" dirty="0"/>
              <a:t>Selhání přímé demokracie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en-US" dirty="0"/>
              <a:t>Selhání typická pro výkon správy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en-US" dirty="0"/>
              <a:t>Selhání vlastní decentralizovaným soustavám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en-US" dirty="0"/>
              <a:t>Selhání reprezentativní demokracie</a:t>
            </a:r>
          </a:p>
          <a:p>
            <a:pPr eaLnBrk="1" hangingPunct="1">
              <a:lnSpc>
                <a:spcPct val="90000"/>
              </a:lnSpc>
            </a:pPr>
            <a:endParaRPr lang="cs-CZ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016611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Selhání přímé demokracie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65675" y="2017713"/>
            <a:ext cx="9513413" cy="4114800"/>
          </a:xfrm>
        </p:spPr>
        <p:txBody>
          <a:bodyPr/>
          <a:lstStyle/>
          <a:p>
            <a:pPr algn="just" eaLnBrk="1" hangingPunct="1">
              <a:buSzTx/>
              <a:buFont typeface="Wingdings" panose="05000000000000000000" pitchFamily="2" charset="2"/>
              <a:buChar char="§"/>
            </a:pPr>
            <a:r>
              <a:rPr lang="cs-CZ" altLang="en-US" b="1" i="1" dirty="0" smtClean="0">
                <a:latin typeface="Times New Roman" panose="02020603050405020304" pitchFamily="18" charset="0"/>
              </a:rPr>
              <a:t>úskalí referenda</a:t>
            </a:r>
            <a:r>
              <a:rPr lang="cs-CZ" altLang="en-US" dirty="0" smtClean="0">
                <a:latin typeface="Times New Roman" panose="02020603050405020304" pitchFamily="18" charset="0"/>
              </a:rPr>
              <a:t> – problém s formulací otázky v referendu, aby byla současně srozumitelná, nenávodná a zároveň plně vystihovala podstatu problému;</a:t>
            </a:r>
          </a:p>
          <a:p>
            <a:pPr algn="just" eaLnBrk="1" hangingPunct="1">
              <a:buSzTx/>
              <a:buFont typeface="Wingdings" panose="05000000000000000000" pitchFamily="2" charset="2"/>
              <a:buChar char="§"/>
            </a:pPr>
            <a:r>
              <a:rPr lang="cs-CZ" altLang="en-US" b="1" i="1" dirty="0" smtClean="0">
                <a:latin typeface="Times New Roman" panose="02020603050405020304" pitchFamily="18" charset="0"/>
              </a:rPr>
              <a:t>nevýrazná většina vítězí nad vyhraněnou menšinou</a:t>
            </a:r>
            <a:r>
              <a:rPr lang="cs-CZ" altLang="en-US" dirty="0" smtClean="0">
                <a:latin typeface="Times New Roman" panose="02020603050405020304" pitchFamily="18" charset="0"/>
              </a:rPr>
              <a:t> – většina může mít opačný názor k problému, který se jí nedotýká než vyhraněná menšina, které se věc přímo dotýká.</a:t>
            </a:r>
          </a:p>
        </p:txBody>
      </p:sp>
    </p:spTree>
    <p:extLst>
      <p:ext uri="{BB962C8B-B14F-4D97-AF65-F5344CB8AC3E}">
        <p14:creationId xmlns:p14="http://schemas.microsoft.com/office/powerpoint/2010/main" val="14700704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957129" y="609600"/>
            <a:ext cx="9426709" cy="762000"/>
          </a:xfrm>
        </p:spPr>
        <p:txBody>
          <a:bodyPr/>
          <a:lstStyle/>
          <a:p>
            <a:pPr eaLnBrk="1" hangingPunct="1"/>
            <a:r>
              <a:rPr lang="cs-CZ" altLang="en-US" sz="3200" dirty="0"/>
              <a:t>Selhání reprezentativní demokracie 1/2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28045" y="1752601"/>
            <a:ext cx="9351043" cy="4379913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SzTx/>
              <a:buFont typeface="Wingdings" panose="05000000000000000000" pitchFamily="2" charset="2"/>
              <a:buChar char="§"/>
            </a:pPr>
            <a:r>
              <a:rPr lang="cs-CZ" altLang="en-US" sz="2600" i="1" dirty="0">
                <a:latin typeface="Times New Roman" panose="02020603050405020304" pitchFamily="18" charset="0"/>
              </a:rPr>
              <a:t>volební paradox</a:t>
            </a:r>
            <a:r>
              <a:rPr lang="cs-CZ" altLang="en-US" sz="2600" dirty="0">
                <a:latin typeface="Times New Roman" panose="02020603050405020304" pitchFamily="18" charset="0"/>
              </a:rPr>
              <a:t> – podmínky kdy volební systém vzhledem k preferencím voličů selhává (výběrem volebního systému lze výrazně ovlivnit celkové výsledky politických stran i pořadí kandidátů);</a:t>
            </a:r>
          </a:p>
          <a:p>
            <a:pPr algn="just" eaLnBrk="1" hangingPunct="1">
              <a:lnSpc>
                <a:spcPct val="90000"/>
              </a:lnSpc>
              <a:buSzTx/>
              <a:buFont typeface="Wingdings" panose="05000000000000000000" pitchFamily="2" charset="2"/>
              <a:buChar char="§"/>
            </a:pPr>
            <a:r>
              <a:rPr lang="cs-CZ" altLang="en-US" sz="2600" i="1" dirty="0">
                <a:latin typeface="Times New Roman" panose="02020603050405020304" pitchFamily="18" charset="0"/>
              </a:rPr>
              <a:t>„balíčky“ preferencí</a:t>
            </a:r>
            <a:r>
              <a:rPr lang="cs-CZ" altLang="en-US" sz="2600" dirty="0">
                <a:latin typeface="Times New Roman" panose="02020603050405020304" pitchFamily="18" charset="0"/>
              </a:rPr>
              <a:t> – existuje několik, pro voliče významných, politických agend a může vyhrát i kandidát, který nezískal většinovou podporu ani v jedné agendě, pokud se mu podaří uspokojit jednotlivé skupiny voličů v těch agendách, které je nejvíce tíží;</a:t>
            </a:r>
          </a:p>
          <a:p>
            <a:pPr algn="just" eaLnBrk="1" hangingPunct="1">
              <a:lnSpc>
                <a:spcPct val="90000"/>
              </a:lnSpc>
              <a:buSzTx/>
              <a:buFont typeface="Wingdings" panose="05000000000000000000" pitchFamily="2" charset="2"/>
              <a:buChar char="§"/>
            </a:pPr>
            <a:r>
              <a:rPr lang="cs-CZ" altLang="en-US" sz="2600" i="1" dirty="0">
                <a:latin typeface="Times New Roman" panose="02020603050405020304" pitchFamily="18" charset="0"/>
              </a:rPr>
              <a:t>odcizení zvolených reprezentantů zájmům voličů</a:t>
            </a:r>
            <a:r>
              <a:rPr lang="cs-CZ" altLang="en-US" sz="2600" dirty="0">
                <a:latin typeface="Times New Roman" panose="02020603050405020304" pitchFamily="18" charset="0"/>
              </a:rPr>
              <a:t> – kontrola zvolených zástupců ze strany voličů je obtížná, někdy nemožná;</a:t>
            </a:r>
          </a:p>
          <a:p>
            <a:pPr eaLnBrk="1" hangingPunct="1">
              <a:lnSpc>
                <a:spcPct val="90000"/>
              </a:lnSpc>
            </a:pPr>
            <a:endParaRPr lang="cs-CZ" altLang="en-US" sz="26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4647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02407" y="617538"/>
            <a:ext cx="9365569" cy="677862"/>
          </a:xfrm>
        </p:spPr>
        <p:txBody>
          <a:bodyPr/>
          <a:lstStyle/>
          <a:p>
            <a:pPr eaLnBrk="1" hangingPunct="1"/>
            <a:r>
              <a:rPr lang="cs-CZ" altLang="en-US" sz="3200" dirty="0"/>
              <a:t>Selhání reprezentativní demokracie 2/2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8942" y="2017713"/>
            <a:ext cx="9650146" cy="41148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SzTx/>
              <a:buFont typeface="Wingdings" panose="05000000000000000000" pitchFamily="2" charset="2"/>
              <a:buChar char="§"/>
            </a:pPr>
            <a:r>
              <a:rPr lang="cs-CZ" altLang="en-US" i="1" dirty="0">
                <a:latin typeface="Times New Roman" panose="02020603050405020304" pitchFamily="18" charset="0"/>
              </a:rPr>
              <a:t>vliv organizovaných zájmů</a:t>
            </a:r>
            <a:r>
              <a:rPr lang="cs-CZ" altLang="en-US" dirty="0">
                <a:latin typeface="Times New Roman" panose="02020603050405020304" pitchFamily="18" charset="0"/>
              </a:rPr>
              <a:t> (lobby) -  silné skupiny jsou schopny si prosadit lepší podmínky na náklady celé společnosti;</a:t>
            </a:r>
          </a:p>
          <a:p>
            <a:pPr algn="just" eaLnBrk="1" hangingPunct="1">
              <a:lnSpc>
                <a:spcPct val="90000"/>
              </a:lnSpc>
              <a:buSzTx/>
              <a:buFont typeface="Wingdings" panose="05000000000000000000" pitchFamily="2" charset="2"/>
              <a:buChar char="§"/>
            </a:pPr>
            <a:r>
              <a:rPr lang="cs-CZ" altLang="en-US" i="1" dirty="0">
                <a:latin typeface="Times New Roman" panose="02020603050405020304" pitchFamily="18" charset="0"/>
              </a:rPr>
              <a:t>omezený časový horizont</a:t>
            </a:r>
            <a:r>
              <a:rPr lang="cs-CZ" altLang="en-US" dirty="0">
                <a:latin typeface="Times New Roman" panose="02020603050405020304" pitchFamily="18" charset="0"/>
              </a:rPr>
              <a:t> -  většina politických rozhodnutí se děje pouze v horizontu jednoho volebního období, proto existuje riziko, že krátkodobý prospěch je upřednostněn i  s vědomím dlouhodobé ztráty;</a:t>
            </a:r>
          </a:p>
          <a:p>
            <a:pPr algn="just" eaLnBrk="1" hangingPunct="1">
              <a:lnSpc>
                <a:spcPct val="90000"/>
              </a:lnSpc>
              <a:buSzTx/>
              <a:buFont typeface="Wingdings" panose="05000000000000000000" pitchFamily="2" charset="2"/>
              <a:buChar char="§"/>
            </a:pPr>
            <a:r>
              <a:rPr lang="cs-CZ" altLang="en-US" i="1" dirty="0">
                <a:latin typeface="Times New Roman" panose="02020603050405020304" pitchFamily="18" charset="0"/>
              </a:rPr>
              <a:t>vliv masmédií</a:t>
            </a:r>
            <a:r>
              <a:rPr lang="cs-CZ" altLang="en-US" dirty="0">
                <a:latin typeface="Times New Roman" panose="02020603050405020304" pitchFamily="18" charset="0"/>
              </a:rPr>
              <a:t> – hromadné sdělovací prostředky mají silnou moc ovlivnit různé skupiny obyvatel a tím i ovlivnit preference jednotlivých stran.</a:t>
            </a:r>
          </a:p>
          <a:p>
            <a:pPr eaLnBrk="1" hangingPunct="1">
              <a:lnSpc>
                <a:spcPct val="90000"/>
              </a:lnSpc>
            </a:pPr>
            <a:endParaRPr lang="cs-CZ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4585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ÚKOL k samostudiu</a:t>
            </a:r>
          </a:p>
          <a:p>
            <a:r>
              <a:rPr lang="cs-CZ" dirty="0" smtClean="0"/>
              <a:t>Která z uvedených selhání státu by bylo možné ze seznamu vyškrtnout a proč? Co z těchto selhání nemusí za selhání považovat pokud se budeme na problém dívat jinak?</a:t>
            </a:r>
          </a:p>
          <a:p>
            <a:endParaRPr lang="cs-CZ" dirty="0" smtClean="0"/>
          </a:p>
          <a:p>
            <a:r>
              <a:rPr lang="cs-CZ" dirty="0" smtClean="0"/>
              <a:t>Řešení ideálně konzultovat na Bloku 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4352639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4" id="{EB9BBFD1-4945-FF4B-B444-0FA2E299937D}" vid="{6E2C3D73-0B21-D247-8C5E-B7166C29BAB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muni-econ-prezentace-16x9-cz</Template>
  <TotalTime>79</TotalTime>
  <Words>454</Words>
  <Application>Microsoft Office PowerPoint</Application>
  <PresentationFormat>Širokoúhlá obrazovka</PresentationFormat>
  <Paragraphs>74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Arial</vt:lpstr>
      <vt:lpstr>Tahoma</vt:lpstr>
      <vt:lpstr>Times New Roman</vt:lpstr>
      <vt:lpstr>Wingdings</vt:lpstr>
      <vt:lpstr>Prezentace_MU_CZ</vt:lpstr>
      <vt:lpstr>Veřejná politika a tvorba programů BKV_VPTP</vt:lpstr>
      <vt:lpstr>Teorie státu</vt:lpstr>
      <vt:lpstr>Stát a moc</vt:lpstr>
      <vt:lpstr>Veřejná moc</vt:lpstr>
      <vt:lpstr>Selhání </vt:lpstr>
      <vt:lpstr>Selhání přímé demokracie</vt:lpstr>
      <vt:lpstr>Selhání reprezentativní demokracie 1/2</vt:lpstr>
      <vt:lpstr>Selhání reprezentativní demokracie 2/2</vt:lpstr>
      <vt:lpstr>Prezentace aplikace PowerPoint</vt:lpstr>
      <vt:lpstr>Teorie byrokracie</vt:lpstr>
      <vt:lpstr>Teorie byrokracie podle Niskanena</vt:lpstr>
      <vt:lpstr>Zjištění</vt:lpstr>
      <vt:lpstr>Kritika Niskanena</vt:lpstr>
      <vt:lpstr>Nepovinné zpestření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adm</dc:creator>
  <cp:lastModifiedBy>adm</cp:lastModifiedBy>
  <cp:revision>11</cp:revision>
  <cp:lastPrinted>1601-01-01T00:00:00Z</cp:lastPrinted>
  <dcterms:created xsi:type="dcterms:W3CDTF">2020-10-14T05:59:04Z</dcterms:created>
  <dcterms:modified xsi:type="dcterms:W3CDTF">2020-10-29T10:02:00Z</dcterms:modified>
</cp:coreProperties>
</file>