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4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6259" autoAdjust="0"/>
  </p:normalViewPr>
  <p:slideViewPr>
    <p:cSldViewPr snapToGrid="0">
      <p:cViewPr varScale="1">
        <p:scale>
          <a:sx n="73" d="100"/>
          <a:sy n="73" d="100"/>
        </p:scale>
        <p:origin x="80" y="5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7864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7683" y="2014200"/>
            <a:ext cx="415663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FA40A6-7CC7-D54B-9668-6AC8BFE84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5D3470D-D655-BE4B-B17C-534AC779C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029068-3663-7246-9F5F-EFDCE7D1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Implementace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4D4CD4B-062C-BE4E-AB39-55FFED551B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BKV_VPTP</a:t>
            </a:r>
          </a:p>
          <a:p>
            <a:endParaRPr lang="sk-SK" dirty="0"/>
          </a:p>
          <a:p>
            <a:r>
              <a:rPr lang="sk-SK" dirty="0" smtClean="0"/>
              <a:t>Ing. Marek Pavlík, </a:t>
            </a:r>
            <a:r>
              <a:rPr lang="sk-SK" dirty="0" err="1" smtClean="0"/>
              <a:t>Ph.D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69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Bottom-up analýza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Identifikace sítě účastníků </a:t>
            </a:r>
          </a:p>
          <a:p>
            <a:r>
              <a:rPr lang="cs-CZ" altLang="cs-CZ"/>
              <a:t>Zkoumání jejich cílů, strategií, aktivit a kontaktů.</a:t>
            </a:r>
          </a:p>
          <a:p>
            <a:r>
              <a:rPr lang="cs-CZ" altLang="cs-CZ"/>
              <a:t>Identifikace aktérů zapojených do plánování, financování a provádění vládních i nevládních programů.</a:t>
            </a:r>
          </a:p>
        </p:txBody>
      </p:sp>
    </p:spTree>
    <p:extLst>
      <p:ext uri="{BB962C8B-B14F-4D97-AF65-F5344CB8AC3E}">
        <p14:creationId xmlns:p14="http://schemas.microsoft.com/office/powerpoint/2010/main" val="3875689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Bottom-up analýza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600"/>
              <a:t>analýza problémů, které jednotliví aktéři pociťují a strategiemi vytvořenými pro jejich řešení. </a:t>
            </a:r>
          </a:p>
          <a:p>
            <a:pPr>
              <a:lnSpc>
                <a:spcPct val="80000"/>
              </a:lnSpc>
            </a:pPr>
            <a:r>
              <a:rPr lang="cs-CZ" altLang="cs-CZ" sz="2600"/>
              <a:t>Tento přístup umožňuje zjišťování všech účinků programu.</a:t>
            </a:r>
          </a:p>
          <a:p>
            <a:pPr>
              <a:lnSpc>
                <a:spcPct val="80000"/>
              </a:lnSpc>
            </a:pPr>
            <a:r>
              <a:rPr lang="cs-CZ" altLang="cs-CZ" sz="2600"/>
              <a:t>(-) přeceňování vlivu jednotlivých aktérů a periferie (ve vztahu k centru).  </a:t>
            </a:r>
          </a:p>
          <a:p>
            <a:pPr>
              <a:lnSpc>
                <a:spcPct val="80000"/>
              </a:lnSpc>
            </a:pPr>
            <a:r>
              <a:rPr lang="cs-CZ" altLang="cs-CZ" sz="2600"/>
              <a:t>(-) neschopnost vyjít z explicitní teorie faktorů ovlivňujících implementaci veřejného programu. </a:t>
            </a:r>
          </a:p>
        </p:txBody>
      </p:sp>
    </p:spTree>
    <p:extLst>
      <p:ext uri="{BB962C8B-B14F-4D97-AF65-F5344CB8AC3E}">
        <p14:creationId xmlns:p14="http://schemas.microsoft.com/office/powerpoint/2010/main" val="614148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Bottom-up analýza vhodná tam: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kde se na implementaci programu podílí větší množství mocensky nezávislých institucí, případně tam, kde neexistuje jednoznačná legislativní úprava daného politického procesu.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4493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2789" y="349251"/>
            <a:ext cx="8229600" cy="919162"/>
          </a:xfrm>
        </p:spPr>
        <p:txBody>
          <a:bodyPr/>
          <a:lstStyle/>
          <a:p>
            <a:r>
              <a:rPr lang="cs-CZ" altLang="cs-CZ" dirty="0"/>
              <a:t>Teoretické modely implementace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6614" y="1268413"/>
            <a:ext cx="9434186" cy="4857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i="1" dirty="0"/>
              <a:t>Autoritativní model</a:t>
            </a:r>
            <a:r>
              <a:rPr lang="cs-CZ" altLang="cs-CZ" dirty="0"/>
              <a:t> – spoléhá především na nástroje  řízení jako jsou směrnice, nařízení, plánování, hierarchická struktura apod. </a:t>
            </a:r>
            <a:endParaRPr lang="cs-CZ" altLang="cs-CZ" sz="3000" dirty="0"/>
          </a:p>
          <a:p>
            <a:pPr>
              <a:lnSpc>
                <a:spcPct val="80000"/>
              </a:lnSpc>
            </a:pPr>
            <a:r>
              <a:rPr lang="cs-CZ" altLang="cs-CZ" i="1" dirty="0"/>
              <a:t>Participativní model</a:t>
            </a:r>
            <a:r>
              <a:rPr lang="cs-CZ" altLang="cs-CZ" dirty="0"/>
              <a:t> – klade důraz na nepřímé nástroje řízení jako např. stanovování cílů, spontánnost, vzdělávání, vyjednávání, spolupráce apod</a:t>
            </a:r>
            <a:r>
              <a:rPr lang="cs-CZ" altLang="cs-CZ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i="1" dirty="0"/>
              <a:t>Model koalice účastníků</a:t>
            </a:r>
            <a:r>
              <a:rPr lang="cs-CZ" altLang="cs-CZ" dirty="0"/>
              <a:t> - vychází z představy plurality ,,hráčů", kteří se podílejí na aktualizaci konkrétní politiky a kteří spolu komunikují, vyjednávají, dosahují kompromisů, ale kteří současně sdílejí společný soubor hodnot a snaží se dosáhnout stejných cílů</a:t>
            </a:r>
            <a:r>
              <a:rPr lang="cs-CZ" altLang="cs-CZ" dirty="0" smtClean="0"/>
              <a:t>.</a:t>
            </a: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i="1" dirty="0"/>
              <a:t>Nekonečně se učící model</a:t>
            </a:r>
            <a:r>
              <a:rPr lang="cs-CZ" altLang="cs-CZ" dirty="0"/>
              <a:t> -   </a:t>
            </a:r>
            <a:r>
              <a:rPr lang="cs-CZ" altLang="cs-CZ" dirty="0" smtClean="0"/>
              <a:t>představa</a:t>
            </a:r>
            <a:r>
              <a:rPr lang="cs-CZ" altLang="cs-CZ" dirty="0"/>
              <a:t>, že k optimálnímu řešení se dospívá postupně formou kroků, ve kterých jsou cestou pokusů a omylů zlepšovány metody a techniky určené k dosažení cíle.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841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Faktory ovlivňující proces implementace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Vnitřní x vnější</a:t>
            </a:r>
          </a:p>
          <a:p>
            <a:pPr lvl="1"/>
            <a:r>
              <a:rPr lang="cs-CZ" altLang="cs-CZ"/>
              <a:t>Restrukturalizace ministerstva x Nový zákon mají vliv na realizaci cíle</a:t>
            </a:r>
          </a:p>
          <a:p>
            <a:r>
              <a:rPr lang="cs-CZ" altLang="cs-CZ"/>
              <a:t>Předvídatelné x nepředvídatelné</a:t>
            </a:r>
          </a:p>
          <a:p>
            <a:pPr lvl="1"/>
            <a:r>
              <a:rPr lang="cs-CZ" altLang="cs-CZ"/>
              <a:t>Reakce cílové skupiny x povodeň</a:t>
            </a:r>
          </a:p>
          <a:p>
            <a:r>
              <a:rPr lang="cs-CZ" altLang="cs-CZ"/>
              <a:t>Silné x slabé (svým vlivem)</a:t>
            </a:r>
          </a:p>
          <a:p>
            <a:pPr lvl="1"/>
            <a:r>
              <a:rPr lang="cs-CZ" altLang="cs-CZ"/>
              <a:t>Vliv suchého léta na: dotační program do zemědělství x program na podporu výstavby azylového bydlení</a:t>
            </a:r>
          </a:p>
        </p:txBody>
      </p:sp>
    </p:spTree>
    <p:extLst>
      <p:ext uri="{BB962C8B-B14F-4D97-AF65-F5344CB8AC3E}">
        <p14:creationId xmlns:p14="http://schemas.microsoft.com/office/powerpoint/2010/main" val="3778973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Nepovinné zpestření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Potůček- Veřejná politika – str.41-57</a:t>
            </a:r>
          </a:p>
          <a:p>
            <a:r>
              <a:rPr lang="cs-CZ" altLang="cs-CZ"/>
              <a:t>Winkler, J. – Implementace. Brno 2002. ISBN 80-210-2932-3</a:t>
            </a:r>
          </a:p>
        </p:txBody>
      </p:sp>
    </p:spTree>
    <p:extLst>
      <p:ext uri="{BB962C8B-B14F-4D97-AF65-F5344CB8AC3E}">
        <p14:creationId xmlns:p14="http://schemas.microsoft.com/office/powerpoint/2010/main" val="272453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Pojem „implementace“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Implementace jako </a:t>
            </a:r>
            <a:r>
              <a:rPr lang="cs-CZ" altLang="cs-CZ" b="1"/>
              <a:t>stav uskutečnění</a:t>
            </a:r>
            <a:r>
              <a:rPr lang="cs-CZ" altLang="cs-CZ"/>
              <a:t>. Vztah mezi zamýšlenými cíli a výsledkem</a:t>
            </a:r>
          </a:p>
          <a:p>
            <a:r>
              <a:rPr lang="cs-CZ" altLang="cs-CZ"/>
              <a:t>Implementace jako </a:t>
            </a:r>
            <a:r>
              <a:rPr lang="cs-CZ" altLang="cs-CZ" b="1"/>
              <a:t>proces realizace</a:t>
            </a:r>
            <a:r>
              <a:rPr lang="cs-CZ" altLang="cs-CZ"/>
              <a:t>, na povaze interakcí mezi aktéry závisí výsledek programu</a:t>
            </a:r>
          </a:p>
        </p:txBody>
      </p:sp>
    </p:spTree>
    <p:extLst>
      <p:ext uri="{BB962C8B-B14F-4D97-AF65-F5344CB8AC3E}">
        <p14:creationId xmlns:p14="http://schemas.microsoft.com/office/powerpoint/2010/main" val="132952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Implementační deficit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rozdíl mezi původně plánovaným cílem a skutečně pozorovaným výsledkem</a:t>
            </a:r>
          </a:p>
          <a:p>
            <a:r>
              <a:rPr lang="cs-CZ" altLang="cs-CZ"/>
              <a:t>Vznik ID</a:t>
            </a:r>
          </a:p>
          <a:p>
            <a:pPr lvl="1"/>
            <a:r>
              <a:rPr lang="cs-CZ" altLang="cs-CZ"/>
              <a:t>ve fázi tvorby – špatně stanoveným cílem vzniká de facto ID</a:t>
            </a:r>
          </a:p>
          <a:p>
            <a:pPr lvl="1"/>
            <a:r>
              <a:rPr lang="cs-CZ" altLang="cs-CZ"/>
              <a:t>Špatná hypotéza (příliš vysoké očekávání)</a:t>
            </a:r>
          </a:p>
          <a:p>
            <a:pPr lvl="1"/>
            <a:r>
              <a:rPr lang="cs-CZ" altLang="cs-CZ"/>
              <a:t>Ve fázi implementace</a:t>
            </a:r>
          </a:p>
        </p:txBody>
      </p:sp>
    </p:spTree>
    <p:extLst>
      <p:ext uri="{BB962C8B-B14F-4D97-AF65-F5344CB8AC3E}">
        <p14:creationId xmlns:p14="http://schemas.microsoft.com/office/powerpoint/2010/main" val="161436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 noChangeAspect="1"/>
          </p:cNvGrpSpPr>
          <p:nvPr/>
        </p:nvGrpSpPr>
        <p:grpSpPr bwMode="auto">
          <a:xfrm>
            <a:off x="1139868" y="53976"/>
            <a:ext cx="8678821" cy="6804025"/>
            <a:chOff x="2198" y="7062"/>
            <a:chExt cx="7200" cy="6624"/>
          </a:xfrm>
        </p:grpSpPr>
        <p:sp>
          <p:nvSpPr>
            <p:cNvPr id="40963" name="AutoShape 3"/>
            <p:cNvSpPr>
              <a:spLocks noChangeAspect="1" noChangeArrowheads="1"/>
            </p:cNvSpPr>
            <p:nvPr/>
          </p:nvSpPr>
          <p:spPr bwMode="auto">
            <a:xfrm>
              <a:off x="2198" y="7062"/>
              <a:ext cx="7200" cy="66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2630" y="9222"/>
              <a:ext cx="1584" cy="57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pPr algn="ctr"/>
              <a:r>
                <a:rPr lang="cs-CZ" altLang="cs-CZ">
                  <a:latin typeface="Times New Roman" panose="02020603050405020304" pitchFamily="18" charset="0"/>
                </a:rPr>
                <a:t>Aktéři</a:t>
              </a:r>
              <a:endParaRPr lang="cs-CZ" altLang="cs-CZ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4934" y="7206"/>
              <a:ext cx="1872" cy="7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pPr algn="ctr"/>
              <a:r>
                <a:rPr lang="cs-CZ" altLang="cs-CZ" sz="2000">
                  <a:latin typeface="Times New Roman" panose="02020603050405020304" pitchFamily="18" charset="0"/>
                </a:rPr>
                <a:t>Zdravotní politika</a:t>
              </a:r>
              <a:endParaRPr lang="cs-CZ" altLang="cs-CZ" sz="2000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7382" y="9222"/>
              <a:ext cx="1728" cy="57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pPr algn="ctr"/>
              <a:r>
                <a:rPr lang="cs-CZ" altLang="cs-CZ">
                  <a:latin typeface="Times New Roman" panose="02020603050405020304" pitchFamily="18" charset="0"/>
                </a:rPr>
                <a:t>Faktory</a:t>
              </a:r>
              <a:endParaRPr lang="cs-CZ" altLang="cs-CZ"/>
            </a:p>
          </p:txBody>
        </p:sp>
        <p:sp>
          <p:nvSpPr>
            <p:cNvPr id="40967" name="Oval 7"/>
            <p:cNvSpPr>
              <a:spLocks noChangeArrowheads="1"/>
            </p:cNvSpPr>
            <p:nvPr/>
          </p:nvSpPr>
          <p:spPr bwMode="auto">
            <a:xfrm>
              <a:off x="4646" y="8934"/>
              <a:ext cx="2304" cy="1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pPr algn="ctr"/>
              <a:r>
                <a:rPr lang="cs-CZ" altLang="cs-CZ" b="1" i="1" dirty="0">
                  <a:latin typeface="Times New Roman" panose="02020603050405020304" pitchFamily="18" charset="0"/>
                </a:rPr>
                <a:t>Proces implementace</a:t>
              </a:r>
              <a:endParaRPr lang="cs-CZ" altLang="cs-CZ" dirty="0"/>
            </a:p>
          </p:txBody>
        </p:sp>
        <p:sp>
          <p:nvSpPr>
            <p:cNvPr id="40968" name="Rectangle 8"/>
            <p:cNvSpPr>
              <a:spLocks noChangeArrowheads="1"/>
            </p:cNvSpPr>
            <p:nvPr/>
          </p:nvSpPr>
          <p:spPr bwMode="auto">
            <a:xfrm>
              <a:off x="4934" y="10518"/>
              <a:ext cx="2016" cy="7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pPr algn="ctr"/>
              <a:r>
                <a:rPr lang="cs-CZ" altLang="cs-CZ" sz="1400" b="1">
                  <a:latin typeface="Times New Roman" panose="02020603050405020304" pitchFamily="18" charset="0"/>
                </a:rPr>
                <a:t>Výsledek procesu implementace</a:t>
              </a:r>
              <a:endParaRPr lang="cs-CZ" altLang="cs-CZ"/>
            </a:p>
          </p:txBody>
        </p:sp>
        <p:sp>
          <p:nvSpPr>
            <p:cNvPr id="40969" name="Rectangle 9"/>
            <p:cNvSpPr>
              <a:spLocks noChangeArrowheads="1"/>
            </p:cNvSpPr>
            <p:nvPr/>
          </p:nvSpPr>
          <p:spPr bwMode="auto">
            <a:xfrm>
              <a:off x="5798" y="12822"/>
              <a:ext cx="2304" cy="7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pPr algn="ctr"/>
              <a:r>
                <a:rPr lang="cs-CZ" altLang="cs-CZ">
                  <a:latin typeface="Times New Roman" panose="02020603050405020304" pitchFamily="18" charset="0"/>
                </a:rPr>
                <a:t>Doporučení pro tvorbu ZP</a:t>
              </a:r>
              <a:endParaRPr lang="cs-CZ" altLang="cs-CZ"/>
            </a:p>
          </p:txBody>
        </p:sp>
        <p:sp>
          <p:nvSpPr>
            <p:cNvPr id="40970" name="Rectangle 10"/>
            <p:cNvSpPr>
              <a:spLocks noChangeArrowheads="1"/>
            </p:cNvSpPr>
            <p:nvPr/>
          </p:nvSpPr>
          <p:spPr bwMode="auto">
            <a:xfrm>
              <a:off x="3350" y="8070"/>
              <a:ext cx="187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cs-CZ" dirty="0">
                  <a:latin typeface="Times New Roman" panose="02020603050405020304" pitchFamily="18" charset="0"/>
                </a:rPr>
                <a:t>Cíle zdravotní</a:t>
              </a:r>
              <a:endParaRPr lang="cs-CZ" altLang="cs-CZ" dirty="0"/>
            </a:p>
          </p:txBody>
        </p:sp>
        <p:sp>
          <p:nvSpPr>
            <p:cNvPr id="40971" name="Rectangle 11"/>
            <p:cNvSpPr>
              <a:spLocks noChangeArrowheads="1"/>
            </p:cNvSpPr>
            <p:nvPr/>
          </p:nvSpPr>
          <p:spPr bwMode="auto">
            <a:xfrm>
              <a:off x="6662" y="8070"/>
              <a:ext cx="144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>
                  <a:latin typeface="Times New Roman" panose="02020603050405020304" pitchFamily="18" charset="0"/>
                </a:rPr>
                <a:t>Cíle ostatní</a:t>
              </a:r>
              <a:endParaRPr lang="cs-CZ" altLang="cs-CZ"/>
            </a:p>
          </p:txBody>
        </p:sp>
        <p:sp>
          <p:nvSpPr>
            <p:cNvPr id="40972" name="Rectangle 12"/>
            <p:cNvSpPr>
              <a:spLocks noChangeArrowheads="1"/>
            </p:cNvSpPr>
            <p:nvPr/>
          </p:nvSpPr>
          <p:spPr bwMode="auto">
            <a:xfrm>
              <a:off x="2630" y="10230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>
                  <a:latin typeface="Times New Roman" panose="02020603050405020304" pitchFamily="18" charset="0"/>
                </a:rPr>
                <a:t>zájem</a:t>
              </a:r>
              <a:endParaRPr lang="cs-CZ" altLang="cs-CZ"/>
            </a:p>
          </p:txBody>
        </p:sp>
        <p:sp>
          <p:nvSpPr>
            <p:cNvPr id="40973" name="Rectangle 13"/>
            <p:cNvSpPr>
              <a:spLocks noChangeArrowheads="1"/>
            </p:cNvSpPr>
            <p:nvPr/>
          </p:nvSpPr>
          <p:spPr bwMode="auto">
            <a:xfrm>
              <a:off x="2630" y="10950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>
                  <a:latin typeface="Times New Roman" panose="02020603050405020304" pitchFamily="18" charset="0"/>
                </a:rPr>
                <a:t>váha</a:t>
              </a:r>
              <a:endParaRPr lang="cs-CZ" altLang="cs-CZ"/>
            </a:p>
          </p:txBody>
        </p:sp>
        <p:sp>
          <p:nvSpPr>
            <p:cNvPr id="40974" name="Rectangle 14"/>
            <p:cNvSpPr>
              <a:spLocks noChangeArrowheads="1"/>
            </p:cNvSpPr>
            <p:nvPr/>
          </p:nvSpPr>
          <p:spPr bwMode="auto">
            <a:xfrm>
              <a:off x="7958" y="10230"/>
              <a:ext cx="100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>
                  <a:latin typeface="Times New Roman" panose="02020603050405020304" pitchFamily="18" charset="0"/>
                </a:rPr>
                <a:t>stabilita</a:t>
              </a:r>
              <a:endParaRPr lang="cs-CZ" altLang="cs-CZ"/>
            </a:p>
          </p:txBody>
        </p:sp>
        <p:sp>
          <p:nvSpPr>
            <p:cNvPr id="40975" name="Rectangle 15"/>
            <p:cNvSpPr>
              <a:spLocks noChangeArrowheads="1"/>
            </p:cNvSpPr>
            <p:nvPr/>
          </p:nvSpPr>
          <p:spPr bwMode="auto">
            <a:xfrm>
              <a:off x="7958" y="10950"/>
              <a:ext cx="100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>
                  <a:latin typeface="Times New Roman" panose="02020603050405020304" pitchFamily="18" charset="0"/>
                </a:rPr>
                <a:t>váha</a:t>
              </a:r>
              <a:endParaRPr lang="cs-CZ" altLang="cs-CZ"/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 flipH="1">
              <a:off x="4790" y="7926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auto">
            <a:xfrm>
              <a:off x="6806" y="7926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78" name="AutoShape 18"/>
            <p:cNvSpPr>
              <a:spLocks noChangeArrowheads="1"/>
            </p:cNvSpPr>
            <p:nvPr/>
          </p:nvSpPr>
          <p:spPr bwMode="auto">
            <a:xfrm>
              <a:off x="4214" y="9510"/>
              <a:ext cx="432" cy="144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0979" name="AutoShape 19"/>
            <p:cNvSpPr>
              <a:spLocks noChangeArrowheads="1"/>
            </p:cNvSpPr>
            <p:nvPr/>
          </p:nvSpPr>
          <p:spPr bwMode="auto">
            <a:xfrm>
              <a:off x="6950" y="9510"/>
              <a:ext cx="432" cy="144"/>
            </a:xfrm>
            <a:prstGeom prst="left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0980" name="AutoShape 20"/>
            <p:cNvSpPr>
              <a:spLocks noChangeArrowheads="1"/>
            </p:cNvSpPr>
            <p:nvPr/>
          </p:nvSpPr>
          <p:spPr bwMode="auto">
            <a:xfrm>
              <a:off x="5798" y="10086"/>
              <a:ext cx="144" cy="432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auto">
            <a:xfrm flipV="1">
              <a:off x="4070" y="9798"/>
              <a:ext cx="1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auto">
            <a:xfrm>
              <a:off x="3782" y="10374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auto">
            <a:xfrm>
              <a:off x="3782" y="11094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auto">
            <a:xfrm flipV="1">
              <a:off x="7670" y="9798"/>
              <a:ext cx="0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auto">
            <a:xfrm flipH="1">
              <a:off x="7670" y="10518"/>
              <a:ext cx="2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auto">
            <a:xfrm flipH="1">
              <a:off x="7670" y="11094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auto">
            <a:xfrm>
              <a:off x="4646" y="8646"/>
              <a:ext cx="72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auto">
            <a:xfrm flipH="1">
              <a:off x="6518" y="8646"/>
              <a:ext cx="72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9" name="Rectangle 29"/>
            <p:cNvSpPr>
              <a:spLocks noChangeArrowheads="1"/>
            </p:cNvSpPr>
            <p:nvPr/>
          </p:nvSpPr>
          <p:spPr bwMode="auto">
            <a:xfrm>
              <a:off x="5942" y="11670"/>
              <a:ext cx="187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cs-CZ" sz="1600">
                  <a:latin typeface="Times New Roman" panose="02020603050405020304" pitchFamily="18" charset="0"/>
                </a:rPr>
                <a:t>Implementační deficit, přebytek</a:t>
              </a:r>
              <a:endParaRPr lang="cs-CZ" altLang="cs-CZ" sz="1600"/>
            </a:p>
          </p:txBody>
        </p:sp>
        <p:sp>
          <p:nvSpPr>
            <p:cNvPr id="40990" name="Rectangle 30"/>
            <p:cNvSpPr>
              <a:spLocks noChangeArrowheads="1"/>
            </p:cNvSpPr>
            <p:nvPr/>
          </p:nvSpPr>
          <p:spPr bwMode="auto">
            <a:xfrm>
              <a:off x="3206" y="11670"/>
              <a:ext cx="216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cs-CZ">
                  <a:latin typeface="Times New Roman" panose="02020603050405020304" pitchFamily="18" charset="0"/>
                </a:rPr>
                <a:t>Cíle ZP splněny</a:t>
              </a:r>
              <a:endParaRPr lang="cs-CZ" altLang="cs-CZ"/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auto">
            <a:xfrm flipH="1">
              <a:off x="4790" y="11238"/>
              <a:ext cx="432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auto">
            <a:xfrm>
              <a:off x="6086" y="11238"/>
              <a:ext cx="28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93" name="AutoShape 33"/>
            <p:cNvSpPr>
              <a:spLocks noChangeArrowheads="1"/>
            </p:cNvSpPr>
            <p:nvPr/>
          </p:nvSpPr>
          <p:spPr bwMode="auto">
            <a:xfrm>
              <a:off x="6086" y="12390"/>
              <a:ext cx="144" cy="432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96653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Přístupy k analýze implementačního procesu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205038"/>
            <a:ext cx="8229600" cy="3954462"/>
          </a:xfrm>
        </p:spPr>
        <p:txBody>
          <a:bodyPr/>
          <a:lstStyle/>
          <a:p>
            <a:r>
              <a:rPr lang="cs-CZ" altLang="cs-CZ" dirty="0"/>
              <a:t>Shora dolů (top-</a:t>
            </a:r>
            <a:r>
              <a:rPr lang="cs-CZ" altLang="cs-CZ" dirty="0" err="1"/>
              <a:t>down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Zdola nahoru (</a:t>
            </a:r>
            <a:r>
              <a:rPr lang="cs-CZ" altLang="cs-CZ" dirty="0" err="1"/>
              <a:t>bottom</a:t>
            </a:r>
            <a:r>
              <a:rPr lang="cs-CZ" altLang="cs-CZ" dirty="0"/>
              <a:t>-up)</a:t>
            </a:r>
          </a:p>
          <a:p>
            <a:r>
              <a:rPr lang="cs-CZ" altLang="cs-CZ" dirty="0"/>
              <a:t>Syntetizující </a:t>
            </a:r>
            <a:r>
              <a:rPr lang="cs-CZ" altLang="cs-CZ" dirty="0" smtClean="0"/>
              <a:t>přístupy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837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Top-down analýza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Jsou cíle navzájem konzistentní?</a:t>
            </a:r>
          </a:p>
          <a:p>
            <a:r>
              <a:rPr lang="cs-CZ" altLang="cs-CZ"/>
              <a:t>Dosažení plánovaných cílů? </a:t>
            </a:r>
          </a:p>
          <a:p>
            <a:r>
              <a:rPr lang="cs-CZ" altLang="cs-CZ"/>
              <a:t>Jaké byly hlavní faktory?</a:t>
            </a:r>
          </a:p>
          <a:p>
            <a:r>
              <a:rPr lang="cs-CZ" altLang="cs-CZ"/>
              <a:t>Jaká byla průběžná korekce?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8303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Soubor podmínek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600"/>
              <a:t>Jasné a konzistentní cíle programu.</a:t>
            </a:r>
          </a:p>
          <a:p>
            <a:pPr>
              <a:lnSpc>
                <a:spcPct val="90000"/>
              </a:lnSpc>
            </a:pPr>
            <a:r>
              <a:rPr lang="cs-CZ" altLang="cs-CZ" sz="2600"/>
              <a:t>Adekvátní teoretický kauzální model vlivu (impact-model).</a:t>
            </a:r>
          </a:p>
          <a:p>
            <a:pPr>
              <a:lnSpc>
                <a:spcPct val="90000"/>
              </a:lnSpc>
            </a:pPr>
            <a:r>
              <a:rPr lang="cs-CZ" altLang="cs-CZ" sz="2600"/>
              <a:t>Právně strukturovaný implementační proces.</a:t>
            </a:r>
          </a:p>
          <a:p>
            <a:pPr>
              <a:lnSpc>
                <a:spcPct val="90000"/>
              </a:lnSpc>
            </a:pPr>
            <a:r>
              <a:rPr lang="cs-CZ" altLang="cs-CZ" sz="2600"/>
              <a:t>Angažovaní, s programem loajální a kompetentní úředníci.</a:t>
            </a:r>
          </a:p>
          <a:p>
            <a:pPr>
              <a:lnSpc>
                <a:spcPct val="90000"/>
              </a:lnSpc>
            </a:pPr>
            <a:r>
              <a:rPr lang="cs-CZ" altLang="cs-CZ" sz="2600"/>
              <a:t>Podpora zájmových skupin a politických autorit, politická legitimita programu.</a:t>
            </a:r>
          </a:p>
          <a:p>
            <a:pPr>
              <a:lnSpc>
                <a:spcPct val="90000"/>
              </a:lnSpc>
            </a:pPr>
            <a:r>
              <a:rPr lang="cs-CZ" altLang="cs-CZ" sz="2600"/>
              <a:t>Stabilita sociálně ekonomických podmínek, jejich změny, které nenarušují podstatně politickou podporu nebo kauzální model.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600"/>
          </a:p>
        </p:txBody>
      </p:sp>
    </p:spTree>
    <p:extLst>
      <p:ext uri="{BB962C8B-B14F-4D97-AF65-F5344CB8AC3E}">
        <p14:creationId xmlns:p14="http://schemas.microsoft.com/office/powerpoint/2010/main" val="3963267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Top-down analýza negativa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600"/>
              <a:t>(-) </a:t>
            </a:r>
            <a:r>
              <a:rPr lang="cs-CZ" altLang="cs-CZ" sz="2600" b="1"/>
              <a:t>tendence podceňovat vliv dalších aktérů</a:t>
            </a:r>
            <a:r>
              <a:rPr lang="cs-CZ" altLang="cs-CZ" sz="2600"/>
              <a:t> na proces implementace.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600"/>
          </a:p>
          <a:p>
            <a:pPr>
              <a:lnSpc>
                <a:spcPct val="80000"/>
              </a:lnSpc>
            </a:pPr>
            <a:r>
              <a:rPr lang="cs-CZ" altLang="cs-CZ" sz="2600"/>
              <a:t>(-) metoda je jen obtížně uplatnitelná tam, kde </a:t>
            </a:r>
            <a:r>
              <a:rPr lang="cs-CZ" altLang="cs-CZ" sz="2600" b="1"/>
              <a:t>centrální úroveň chybí</a:t>
            </a:r>
            <a:r>
              <a:rPr lang="cs-CZ" altLang="cs-CZ" sz="2600"/>
              <a:t>, nebo na rozhodování má vliv skupina činitelů na centrální úrovni, přičemž žádná tato skupina nemá převažující vliv.</a:t>
            </a:r>
            <a:r>
              <a:rPr lang="cs-CZ" altLang="cs-CZ" sz="21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92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Top-down analýza je vhodná tam: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kde cílem analýzy je zjistit výhradně </a:t>
            </a:r>
            <a:r>
              <a:rPr lang="cs-CZ" altLang="cs-CZ" b="1"/>
              <a:t>efektivnost programu</a:t>
            </a:r>
            <a:r>
              <a:rPr lang="cs-CZ" altLang="cs-CZ"/>
              <a:t> nebo v oblastech, kde je dominantní jeden veřejný program. </a:t>
            </a:r>
          </a:p>
          <a:p>
            <a:r>
              <a:rPr lang="cs-CZ" altLang="cs-CZ"/>
              <a:t>kde existuje </a:t>
            </a:r>
            <a:r>
              <a:rPr lang="cs-CZ" altLang="cs-CZ" b="1"/>
              <a:t>jednoznačná legislativa</a:t>
            </a:r>
            <a:r>
              <a:rPr lang="cs-CZ" altLang="cs-CZ"/>
              <a:t> a tam kde jsou v rámci výzkumu zjišťovány spíše </a:t>
            </a:r>
            <a:r>
              <a:rPr lang="cs-CZ" altLang="cs-CZ" b="1"/>
              <a:t>průměrné výsledky</a:t>
            </a:r>
            <a:r>
              <a:rPr lang="cs-CZ" altLang="cs-CZ"/>
              <a:t> před regionálními odlišnostmi.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901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4" id="{EB9BBFD1-4945-FF4B-B444-0FA2E299937D}" vid="{6E2C3D73-0B21-D247-8C5E-B7166C29BA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muni-econ-prezentace-16x9-cz</Template>
  <TotalTime>3</TotalTime>
  <Words>483</Words>
  <Application>Microsoft Office PowerPoint</Application>
  <PresentationFormat>Širokoúhlá obrazovka</PresentationFormat>
  <Paragraphs>78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Tahoma</vt:lpstr>
      <vt:lpstr>Times New Roman</vt:lpstr>
      <vt:lpstr>Wingdings</vt:lpstr>
      <vt:lpstr>Prezentace_MU_CZ</vt:lpstr>
      <vt:lpstr>Implementace</vt:lpstr>
      <vt:lpstr>Pojem „implementace“</vt:lpstr>
      <vt:lpstr>Implementační deficit</vt:lpstr>
      <vt:lpstr>Prezentace aplikace PowerPoint</vt:lpstr>
      <vt:lpstr>Přístupy k analýze implementačního procesu</vt:lpstr>
      <vt:lpstr>Top-down analýza</vt:lpstr>
      <vt:lpstr>Soubor podmínek</vt:lpstr>
      <vt:lpstr>Top-down analýza negativa</vt:lpstr>
      <vt:lpstr>Top-down analýza je vhodná tam:</vt:lpstr>
      <vt:lpstr>Bottom-up analýza</vt:lpstr>
      <vt:lpstr>Bottom-up analýza</vt:lpstr>
      <vt:lpstr>Bottom-up analýza vhodná tam:</vt:lpstr>
      <vt:lpstr>Teoretické modely implementace</vt:lpstr>
      <vt:lpstr>Faktory ovlivňující proces implementace</vt:lpstr>
      <vt:lpstr>Nepovinné zpestření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</dc:creator>
  <cp:lastModifiedBy>adm</cp:lastModifiedBy>
  <cp:revision>2</cp:revision>
  <cp:lastPrinted>1601-01-01T00:00:00Z</cp:lastPrinted>
  <dcterms:created xsi:type="dcterms:W3CDTF">2020-12-18T17:44:30Z</dcterms:created>
  <dcterms:modified xsi:type="dcterms:W3CDTF">2020-12-18T17:47:55Z</dcterms:modified>
</cp:coreProperties>
</file>