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816" y="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li Laxton" userId="994fe8badd9c9863" providerId="LiveId" clId="{61F8DDE5-18E2-4392-ACAD-B130C3C2507F}"/>
    <pc:docChg chg="modSld">
      <pc:chgData name="Dali Laxton" userId="994fe8badd9c9863" providerId="LiveId" clId="{61F8DDE5-18E2-4392-ACAD-B130C3C2507F}" dt="2020-10-22T14:21:29.525" v="15" actId="20577"/>
      <pc:docMkLst>
        <pc:docMk/>
      </pc:docMkLst>
      <pc:sldChg chg="modSp mod">
        <pc:chgData name="Dali Laxton" userId="994fe8badd9c9863" providerId="LiveId" clId="{61F8DDE5-18E2-4392-ACAD-B130C3C2507F}" dt="2020-10-22T14:21:29.525" v="15" actId="20577"/>
        <pc:sldMkLst>
          <pc:docMk/>
          <pc:sldMk cId="0" sldId="263"/>
        </pc:sldMkLst>
        <pc:spChg chg="mod">
          <ac:chgData name="Dali Laxton" userId="994fe8badd9c9863" providerId="LiveId" clId="{61F8DDE5-18E2-4392-ACAD-B130C3C2507F}" dt="2020-10-22T14:21:29.525" v="15" actId="20577"/>
          <ac:spMkLst>
            <pc:docMk/>
            <pc:sldMk cId="0" sldId="263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7A17C-D699-4F42-B8A1-7126B8235693}" type="datetimeFigureOut">
              <a:rPr lang="en-US" smtClean="0"/>
              <a:t>22-Oct-20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A96E3-4F61-4AE2-B0FB-9A9956E35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666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2A96E3-4F61-4AE2-B0FB-9A9956E3556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900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22-Oct-20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22-Oct-20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22-Oct-20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22-Oct-20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22-Oct-20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47107" y="2488768"/>
            <a:ext cx="3097784" cy="940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55978" y="2074417"/>
            <a:ext cx="10010775" cy="3853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22-Oct-20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Seminar</a:t>
            </a:r>
            <a:r>
              <a:rPr spc="-70" dirty="0"/>
              <a:t> </a:t>
            </a:r>
            <a:r>
              <a:rPr dirty="0"/>
              <a:t>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F55B54D2-FC09-41DA-8871-5AF4BB1A90A7}"/>
              </a:ext>
            </a:extLst>
          </p:cNvPr>
          <p:cNvSpPr txBox="1">
            <a:spLocks/>
          </p:cNvSpPr>
          <p:nvPr/>
        </p:nvSpPr>
        <p:spPr>
          <a:xfrm>
            <a:off x="1351591" y="685800"/>
            <a:ext cx="51923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alibri Light"/>
                <a:ea typeface="+mj-ea"/>
                <a:cs typeface="Calibri Light"/>
              </a:defRPr>
            </a:lvl1pPr>
          </a:lstStyle>
          <a:p>
            <a:pPr marL="12700">
              <a:spcBef>
                <a:spcPts val="105"/>
              </a:spcBef>
            </a:pPr>
            <a:r>
              <a:rPr lang="en-US" sz="4400" kern="0" spc="-20" dirty="0"/>
              <a:t>Problem 8</a:t>
            </a:r>
            <a:endParaRPr lang="en-US" sz="4400" kern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4F71DC-B306-44E1-8676-0C067EB64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0612" y="1375942"/>
            <a:ext cx="10567988" cy="5078313"/>
          </a:xfrm>
        </p:spPr>
        <p:txBody>
          <a:bodyPr/>
          <a:lstStyle/>
          <a:p>
            <a:pPr algn="l"/>
            <a:endParaRPr lang="en-US" sz="2200" b="0" i="0" u="none" strike="noStrike" baseline="0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algn="l"/>
            <a:r>
              <a:rPr lang="en-US" sz="22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Klara has been working for an engineering firm and earning an annual salary of $80,000. She decides to open her own engineering business. Her annual expenses will include $15,000 for office rent, $3,000 for equipment rental, $1,000 for supplies, $1,200 for utilities, and a $35,000 salary for a secretary/bookkeeper. Klara will cover her start-up expenses by cashing in a $20,000 certificate of deposit on which she was earning annual interest of $500.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What is Klara’s annual implicit cost?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What is Klara’s annual accounting cost? </a:t>
            </a:r>
            <a:endParaRPr lang="en-US" sz="2200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What is Klara’s annual economic cost?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According to Klara’s accountant, what is the revenue that will yield her business $50,000 in profits? </a:t>
            </a:r>
            <a:endParaRPr lang="en-US" sz="2200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According to an economist, what is the revenue that will </a:t>
            </a:r>
            <a:r>
              <a:rPr lang="en-US" sz="2200" b="0" i="0" u="none" strike="noStrike" baseline="0">
                <a:solidFill>
                  <a:srgbClr val="000000"/>
                </a:solidFill>
                <a:latin typeface="Book Antiqua" panose="02040602050305030304" pitchFamily="18" charset="0"/>
              </a:rPr>
              <a:t>yield </a:t>
            </a:r>
            <a:r>
              <a:rPr lang="en-US" sz="2200">
                <a:solidFill>
                  <a:srgbClr val="000000"/>
                </a:solidFill>
                <a:latin typeface="Book Antiqua" panose="02040602050305030304" pitchFamily="18" charset="0"/>
              </a:rPr>
              <a:t>Klara</a:t>
            </a:r>
            <a:r>
              <a:rPr lang="en-US" sz="2200" b="0" i="0" u="none" strike="noStrike" baseline="0">
                <a:solidFill>
                  <a:srgbClr val="000000"/>
                </a:solidFill>
                <a:latin typeface="Book Antiqua" panose="02040602050305030304" pitchFamily="18" charset="0"/>
              </a:rPr>
              <a:t>’s </a:t>
            </a:r>
            <a:r>
              <a:rPr lang="en-US" sz="22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business $50,000 in economic profits? </a:t>
            </a:r>
          </a:p>
          <a:p>
            <a:endParaRPr lang="en-US" sz="2200" b="0" i="0" u="none" strike="noStrike" baseline="0" dirty="0">
              <a:solidFill>
                <a:srgbClr val="00000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234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23190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/>
              <a:t>Problem</a:t>
            </a:r>
            <a:r>
              <a:rPr sz="4400" spc="-90" dirty="0"/>
              <a:t> </a:t>
            </a:r>
            <a:r>
              <a:rPr sz="4400" dirty="0"/>
              <a:t>1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06602" y="4507483"/>
            <a:ext cx="10520680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86055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libri"/>
                <a:cs typeface="Calibri"/>
              </a:rPr>
              <a:t>Suppose </a:t>
            </a:r>
            <a:r>
              <a:rPr sz="2400" spc="-10" dirty="0">
                <a:latin typeface="Calibri"/>
                <a:cs typeface="Calibri"/>
              </a:rPr>
              <a:t>that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fisherman </a:t>
            </a:r>
            <a:r>
              <a:rPr sz="2400" spc="-10" dirty="0">
                <a:latin typeface="Calibri"/>
                <a:cs typeface="Calibri"/>
              </a:rPr>
              <a:t>exhibits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relationship between </a:t>
            </a:r>
            <a:r>
              <a:rPr sz="2400" spc="-15" dirty="0">
                <a:latin typeface="Calibri"/>
                <a:cs typeface="Calibri"/>
              </a:rPr>
              <a:t>hours </a:t>
            </a:r>
            <a:r>
              <a:rPr sz="2400" spc="-10" dirty="0">
                <a:latin typeface="Calibri"/>
                <a:cs typeface="Calibri"/>
              </a:rPr>
              <a:t>spent </a:t>
            </a:r>
            <a:r>
              <a:rPr sz="2400" spc="-5" dirty="0">
                <a:latin typeface="Calibri"/>
                <a:cs typeface="Calibri"/>
              </a:rPr>
              <a:t>fishing </a:t>
            </a:r>
            <a:r>
              <a:rPr sz="2400" dirty="0">
                <a:latin typeface="Calibri"/>
                <a:cs typeface="Calibri"/>
              </a:rPr>
              <a:t>and  the </a:t>
            </a:r>
            <a:r>
              <a:rPr sz="2400" spc="-5" dirty="0">
                <a:latin typeface="Calibri"/>
                <a:cs typeface="Calibri"/>
              </a:rPr>
              <a:t>quantity of fish </a:t>
            </a:r>
            <a:r>
              <a:rPr sz="2400" spc="-10" dirty="0">
                <a:latin typeface="Calibri"/>
                <a:cs typeface="Calibri"/>
              </a:rPr>
              <a:t>caught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above.</a:t>
            </a:r>
            <a:endParaRPr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lphaLcParenR"/>
              <a:tabLst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What </a:t>
            </a:r>
            <a:r>
              <a:rPr sz="2400" dirty="0">
                <a:latin typeface="Calibri"/>
                <a:cs typeface="Calibri"/>
              </a:rPr>
              <a:t>is the </a:t>
            </a:r>
            <a:r>
              <a:rPr sz="2400" spc="-5" dirty="0">
                <a:latin typeface="Calibri"/>
                <a:cs typeface="Calibri"/>
              </a:rPr>
              <a:t>marginal </a:t>
            </a:r>
            <a:r>
              <a:rPr sz="2400" spc="-10" dirty="0">
                <a:latin typeface="Calibri"/>
                <a:cs typeface="Calibri"/>
              </a:rPr>
              <a:t>product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each </a:t>
            </a:r>
            <a:r>
              <a:rPr sz="2400" spc="-5" dirty="0">
                <a:latin typeface="Calibri"/>
                <a:cs typeface="Calibri"/>
              </a:rPr>
              <a:t>hour </a:t>
            </a:r>
            <a:r>
              <a:rPr sz="2400" spc="-10" dirty="0">
                <a:latin typeface="Calibri"/>
                <a:cs typeface="Calibri"/>
              </a:rPr>
              <a:t>spent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fishing?</a:t>
            </a:r>
            <a:endParaRPr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lphaLcParenR"/>
              <a:tabLst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Use </a:t>
            </a:r>
            <a:r>
              <a:rPr sz="2400" dirty="0">
                <a:latin typeface="Calibri"/>
                <a:cs typeface="Calibri"/>
              </a:rPr>
              <a:t>this </a:t>
            </a:r>
            <a:r>
              <a:rPr sz="2400" spc="-15" dirty="0">
                <a:latin typeface="Calibri"/>
                <a:cs typeface="Calibri"/>
              </a:rPr>
              <a:t>data to </a:t>
            </a:r>
            <a:r>
              <a:rPr sz="2400" spc="-10" dirty="0">
                <a:latin typeface="Calibri"/>
                <a:cs typeface="Calibri"/>
              </a:rPr>
              <a:t>graph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20" dirty="0">
                <a:latin typeface="Calibri"/>
                <a:cs typeface="Calibri"/>
              </a:rPr>
              <a:t>fisherman’s </a:t>
            </a:r>
            <a:r>
              <a:rPr sz="2400" spc="-10" dirty="0">
                <a:latin typeface="Calibri"/>
                <a:cs typeface="Calibri"/>
              </a:rPr>
              <a:t>production </a:t>
            </a:r>
            <a:r>
              <a:rPr sz="2400" spc="-5" dirty="0">
                <a:latin typeface="Calibri"/>
                <a:cs typeface="Calibri"/>
              </a:rPr>
              <a:t>function. Explain </a:t>
            </a:r>
            <a:r>
              <a:rPr sz="2400" dirty="0">
                <a:latin typeface="Calibri"/>
                <a:cs typeface="Calibri"/>
              </a:rPr>
              <a:t>its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shape.</a:t>
            </a:r>
            <a:endParaRPr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lphaLcParenR"/>
              <a:tabLst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The fisherman has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15" dirty="0">
                <a:latin typeface="Calibri"/>
                <a:cs typeface="Calibri"/>
              </a:rPr>
              <a:t>fixed </a:t>
            </a:r>
            <a:r>
              <a:rPr sz="2400" spc="-20" dirty="0">
                <a:latin typeface="Calibri"/>
                <a:cs typeface="Calibri"/>
              </a:rPr>
              <a:t>cost </a:t>
            </a:r>
            <a:r>
              <a:rPr sz="2400" spc="-5" dirty="0">
                <a:latin typeface="Calibri"/>
                <a:cs typeface="Calibri"/>
              </a:rPr>
              <a:t>of 10$ (his pole). The opportunity </a:t>
            </a:r>
            <a:r>
              <a:rPr sz="2400" spc="-20" dirty="0">
                <a:latin typeface="Calibri"/>
                <a:cs typeface="Calibri"/>
              </a:rPr>
              <a:t>cost </a:t>
            </a:r>
            <a:r>
              <a:rPr sz="2400" spc="-5" dirty="0">
                <a:latin typeface="Calibri"/>
                <a:cs typeface="Calibri"/>
              </a:rPr>
              <a:t>of his </a:t>
            </a:r>
            <a:r>
              <a:rPr sz="2400" dirty="0">
                <a:latin typeface="Calibri"/>
                <a:cs typeface="Calibri"/>
              </a:rPr>
              <a:t>time</a:t>
            </a:r>
            <a:r>
              <a:rPr sz="2400" spc="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Calibri"/>
                <a:cs typeface="Calibri"/>
              </a:rPr>
              <a:t>$5 </a:t>
            </a:r>
            <a:r>
              <a:rPr sz="2400" spc="-5" dirty="0">
                <a:latin typeface="Calibri"/>
                <a:cs typeface="Calibri"/>
              </a:rPr>
              <a:t>per </a:t>
            </a:r>
            <a:r>
              <a:rPr sz="2400" spc="-55" dirty="0">
                <a:latin typeface="Calibri"/>
                <a:cs typeface="Calibri"/>
              </a:rPr>
              <a:t>hour. </a:t>
            </a:r>
            <a:r>
              <a:rPr sz="2400" spc="-10" dirty="0">
                <a:latin typeface="Calibri"/>
                <a:cs typeface="Calibri"/>
              </a:rPr>
              <a:t>Graph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20" dirty="0">
                <a:latin typeface="Calibri"/>
                <a:cs typeface="Calibri"/>
              </a:rPr>
              <a:t>fisherman’s </a:t>
            </a:r>
            <a:r>
              <a:rPr sz="2400" spc="-15" dirty="0">
                <a:latin typeface="Calibri"/>
                <a:cs typeface="Calibri"/>
              </a:rPr>
              <a:t>total-cost </a:t>
            </a:r>
            <a:r>
              <a:rPr sz="2400" spc="-5" dirty="0">
                <a:latin typeface="Calibri"/>
                <a:cs typeface="Calibri"/>
              </a:rPr>
              <a:t>curve. Explain </a:t>
            </a:r>
            <a:r>
              <a:rPr sz="2400" dirty="0">
                <a:latin typeface="Calibri"/>
                <a:cs typeface="Calibri"/>
              </a:rPr>
              <a:t>its</a:t>
            </a:r>
            <a:r>
              <a:rPr sz="2400" spc="4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shape.</a:t>
            </a:r>
            <a:endParaRPr sz="2400" dirty="0">
              <a:latin typeface="Calibri"/>
              <a:cs typeface="Calibri"/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002B29D6-B9EE-48F6-AAC8-38F54911C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559464"/>
              </p:ext>
            </p:extLst>
          </p:nvPr>
        </p:nvGraphicFramePr>
        <p:xfrm>
          <a:off x="806602" y="1405980"/>
          <a:ext cx="10394798" cy="27185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41398">
                  <a:extLst>
                    <a:ext uri="{9D8B030D-6E8A-4147-A177-3AD203B41FA5}">
                      <a16:colId xmlns:a16="http://schemas.microsoft.com/office/drawing/2014/main" val="28577698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676144627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841454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1855823245"/>
                    </a:ext>
                  </a:extLst>
                </a:gridCol>
              </a:tblGrid>
              <a:tr h="4859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Hours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Quantity of fish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Marginal Product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cost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01813708"/>
                  </a:ext>
                </a:extLst>
              </a:tr>
              <a:tr h="26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161235"/>
                  </a:ext>
                </a:extLst>
              </a:tr>
              <a:tr h="26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77942528"/>
                  </a:ext>
                </a:extLst>
              </a:tr>
              <a:tr h="26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90596470"/>
                  </a:ext>
                </a:extLst>
              </a:tr>
              <a:tr h="26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07497528"/>
                  </a:ext>
                </a:extLst>
              </a:tr>
              <a:tr h="26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79945204"/>
                  </a:ext>
                </a:extLst>
              </a:tr>
              <a:tr h="2619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8900164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23190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/>
              <a:t>Problem</a:t>
            </a:r>
            <a:r>
              <a:rPr sz="4400" spc="-90" dirty="0"/>
              <a:t> </a:t>
            </a:r>
            <a:r>
              <a:rPr sz="4400" dirty="0"/>
              <a:t>2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6939" y="1793189"/>
            <a:ext cx="10255885" cy="2897505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12700" marR="5080">
              <a:lnSpc>
                <a:spcPts val="3030"/>
              </a:lnSpc>
              <a:spcBef>
                <a:spcPts val="475"/>
              </a:spcBef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When the </a:t>
            </a:r>
            <a:r>
              <a:rPr sz="2800" spc="-10" dirty="0">
                <a:latin typeface="Calibri"/>
                <a:cs typeface="Calibri"/>
              </a:rPr>
              <a:t>marginal </a:t>
            </a:r>
            <a:r>
              <a:rPr sz="2800" spc="-15" dirty="0">
                <a:latin typeface="Calibri"/>
                <a:cs typeface="Calibri"/>
              </a:rPr>
              <a:t>product </a:t>
            </a:r>
            <a:r>
              <a:rPr sz="2800" spc="-5" dirty="0">
                <a:latin typeface="Calibri"/>
                <a:cs typeface="Calibri"/>
              </a:rPr>
              <a:t>of labor </a:t>
            </a:r>
            <a:r>
              <a:rPr sz="2800" spc="-10" dirty="0">
                <a:latin typeface="Calibri"/>
                <a:cs typeface="Calibri"/>
              </a:rPr>
              <a:t>increases </a:t>
            </a:r>
            <a:r>
              <a:rPr sz="2800" spc="-5" dirty="0">
                <a:latin typeface="Calibri"/>
                <a:cs typeface="Calibri"/>
              </a:rPr>
              <a:t>as the amount of labor  </a:t>
            </a:r>
            <a:r>
              <a:rPr sz="2800" spc="-10" dirty="0">
                <a:latin typeface="Calibri"/>
                <a:cs typeface="Calibri"/>
              </a:rPr>
              <a:t>employed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increases,</a:t>
            </a:r>
            <a:endParaRPr sz="2800" dirty="0">
              <a:latin typeface="Calibri"/>
              <a:cs typeface="Calibri"/>
            </a:endParaRPr>
          </a:p>
          <a:p>
            <a:pPr marL="370840" indent="-358775">
              <a:lnSpc>
                <a:spcPct val="100000"/>
              </a:lnSpc>
              <a:spcBef>
                <a:spcPts val="740"/>
              </a:spcBef>
              <a:buAutoNum type="alphaLcParenR"/>
              <a:tabLst>
                <a:tab pos="371475" algn="l"/>
              </a:tabLst>
            </a:pPr>
            <a:r>
              <a:rPr sz="2800" spc="-10" dirty="0">
                <a:latin typeface="Calibri"/>
                <a:cs typeface="Calibri"/>
              </a:rPr>
              <a:t>the </a:t>
            </a:r>
            <a:r>
              <a:rPr sz="2800" spc="-5" dirty="0">
                <a:latin typeface="Calibri"/>
                <a:cs typeface="Calibri"/>
              </a:rPr>
              <a:t>additional </a:t>
            </a:r>
            <a:r>
              <a:rPr sz="2800" spc="-25" dirty="0">
                <a:latin typeface="Calibri"/>
                <a:cs typeface="Calibri"/>
              </a:rPr>
              <a:t>worker </a:t>
            </a:r>
            <a:r>
              <a:rPr sz="2800" spc="-10" dirty="0">
                <a:latin typeface="Calibri"/>
                <a:cs typeface="Calibri"/>
              </a:rPr>
              <a:t>has </a:t>
            </a:r>
            <a:r>
              <a:rPr sz="2800" spc="-5" dirty="0">
                <a:latin typeface="Calibri"/>
                <a:cs typeface="Calibri"/>
              </a:rPr>
              <a:t>made </a:t>
            </a:r>
            <a:r>
              <a:rPr sz="2800" spc="-10" dirty="0">
                <a:latin typeface="Calibri"/>
                <a:cs typeface="Calibri"/>
              </a:rPr>
              <a:t>other </a:t>
            </a:r>
            <a:r>
              <a:rPr sz="2800" spc="-30" dirty="0">
                <a:latin typeface="Calibri"/>
                <a:cs typeface="Calibri"/>
              </a:rPr>
              <a:t>workers </a:t>
            </a:r>
            <a:r>
              <a:rPr sz="2800" spc="-15" dirty="0">
                <a:latin typeface="Calibri"/>
                <a:cs typeface="Calibri"/>
              </a:rPr>
              <a:t>more</a:t>
            </a:r>
            <a:r>
              <a:rPr sz="2800" spc="14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productive</a:t>
            </a:r>
            <a:endParaRPr sz="2800" dirty="0">
              <a:latin typeface="Calibri"/>
              <a:cs typeface="Calibri"/>
            </a:endParaRPr>
          </a:p>
          <a:p>
            <a:pPr marL="387985" indent="-375920">
              <a:lnSpc>
                <a:spcPct val="100000"/>
              </a:lnSpc>
              <a:spcBef>
                <a:spcPts val="675"/>
              </a:spcBef>
              <a:buAutoNum type="alphaLcParenR"/>
              <a:tabLst>
                <a:tab pos="388620" algn="l"/>
              </a:tabLst>
            </a:pP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firm </a:t>
            </a:r>
            <a:r>
              <a:rPr sz="2800" spc="-5" dirty="0">
                <a:latin typeface="Calibri"/>
                <a:cs typeface="Calibri"/>
              </a:rPr>
              <a:t>also </a:t>
            </a:r>
            <a:r>
              <a:rPr sz="2800" spc="-15" dirty="0">
                <a:latin typeface="Calibri"/>
                <a:cs typeface="Calibri"/>
              </a:rPr>
              <a:t>must </a:t>
            </a:r>
            <a:r>
              <a:rPr sz="2800" spc="-25" dirty="0">
                <a:latin typeface="Calibri"/>
                <a:cs typeface="Calibri"/>
              </a:rPr>
              <a:t>have </a:t>
            </a:r>
            <a:r>
              <a:rPr sz="2800" spc="-10" dirty="0">
                <a:latin typeface="Calibri"/>
                <a:cs typeface="Calibri"/>
              </a:rPr>
              <a:t>increased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amount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17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capital</a:t>
            </a:r>
            <a:endParaRPr sz="2800" dirty="0">
              <a:latin typeface="Calibri"/>
              <a:cs typeface="Calibri"/>
            </a:endParaRPr>
          </a:p>
          <a:p>
            <a:pPr marL="351790" indent="-339725">
              <a:lnSpc>
                <a:spcPct val="100000"/>
              </a:lnSpc>
              <a:spcBef>
                <a:spcPts val="660"/>
              </a:spcBef>
              <a:buAutoNum type="alphaLcParenR"/>
              <a:tabLst>
                <a:tab pos="352425" algn="l"/>
              </a:tabLst>
            </a:pP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0" dirty="0">
                <a:latin typeface="Calibri"/>
                <a:cs typeface="Calibri"/>
              </a:rPr>
              <a:t>firm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spc="-15" dirty="0">
                <a:latin typeface="Calibri"/>
                <a:cs typeface="Calibri"/>
              </a:rPr>
              <a:t>experiencing </a:t>
            </a:r>
            <a:r>
              <a:rPr sz="2800" spc="-10" dirty="0">
                <a:latin typeface="Calibri"/>
                <a:cs typeface="Calibri"/>
              </a:rPr>
              <a:t>economies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9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scale</a:t>
            </a:r>
            <a:endParaRPr sz="2800" dirty="0">
              <a:latin typeface="Calibri"/>
              <a:cs typeface="Calibri"/>
            </a:endParaRPr>
          </a:p>
          <a:p>
            <a:pPr marL="387985" indent="-375920">
              <a:lnSpc>
                <a:spcPct val="100000"/>
              </a:lnSpc>
              <a:spcBef>
                <a:spcPts val="660"/>
              </a:spcBef>
              <a:buAutoNum type="alphaLcParenR"/>
              <a:tabLst>
                <a:tab pos="388620" algn="l"/>
              </a:tabLst>
            </a:pPr>
            <a:r>
              <a:rPr sz="2800" spc="-15" dirty="0">
                <a:latin typeface="Calibri"/>
                <a:cs typeface="Calibri"/>
              </a:rPr>
              <a:t>there </a:t>
            </a:r>
            <a:r>
              <a:rPr sz="2800" spc="-5" dirty="0">
                <a:latin typeface="Calibri"/>
                <a:cs typeface="Calibri"/>
              </a:rPr>
              <a:t>has been an </a:t>
            </a:r>
            <a:r>
              <a:rPr sz="2800" spc="-20" dirty="0">
                <a:latin typeface="Calibri"/>
                <a:cs typeface="Calibri"/>
              </a:rPr>
              <a:t>improvement </a:t>
            </a:r>
            <a:r>
              <a:rPr sz="2800" spc="-5" dirty="0">
                <a:latin typeface="Calibri"/>
                <a:cs typeface="Calibri"/>
              </a:rPr>
              <a:t>in the </a:t>
            </a:r>
            <a:r>
              <a:rPr sz="2800" spc="-15" dirty="0">
                <a:latin typeface="Calibri"/>
                <a:cs typeface="Calibri"/>
              </a:rPr>
              <a:t>available</a:t>
            </a:r>
            <a:r>
              <a:rPr sz="2800" spc="1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technology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23190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/>
              <a:t>Problem</a:t>
            </a:r>
            <a:r>
              <a:rPr sz="4400" spc="-90" dirty="0"/>
              <a:t> </a:t>
            </a:r>
            <a:r>
              <a:rPr sz="4400" dirty="0"/>
              <a:t>3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1114450" y="4611116"/>
            <a:ext cx="8785225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libri"/>
                <a:cs typeface="Calibri"/>
              </a:rPr>
              <a:t>The table </a:t>
            </a:r>
            <a:r>
              <a:rPr sz="2400" spc="-10" dirty="0">
                <a:latin typeface="Calibri"/>
                <a:cs typeface="Calibri"/>
              </a:rPr>
              <a:t>above gives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short-run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5" dirty="0">
                <a:latin typeface="Calibri"/>
                <a:cs typeface="Calibri"/>
              </a:rPr>
              <a:t>long-run </a:t>
            </a:r>
            <a:r>
              <a:rPr sz="2400" spc="-15" dirty="0">
                <a:latin typeface="Calibri"/>
                <a:cs typeface="Calibri"/>
              </a:rPr>
              <a:t>total costs </a:t>
            </a:r>
            <a:r>
              <a:rPr sz="2400" spc="-20" dirty="0">
                <a:latin typeface="Calibri"/>
                <a:cs typeface="Calibri"/>
              </a:rPr>
              <a:t>for </a:t>
            </a:r>
            <a:r>
              <a:rPr sz="2400" spc="-10" dirty="0">
                <a:latin typeface="Calibri"/>
                <a:cs typeface="Calibri"/>
              </a:rPr>
              <a:t>various  levels of </a:t>
            </a:r>
            <a:r>
              <a:rPr sz="2400" spc="-5" dirty="0">
                <a:latin typeface="Calibri"/>
                <a:cs typeface="Calibri"/>
              </a:rPr>
              <a:t>output </a:t>
            </a:r>
            <a:r>
              <a:rPr sz="2400" spc="-10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certain firm.</a:t>
            </a:r>
            <a:endParaRPr sz="2400">
              <a:latin typeface="Calibri"/>
              <a:cs typeface="Calibri"/>
            </a:endParaRPr>
          </a:p>
          <a:p>
            <a:pPr marL="12700" marR="15240">
              <a:lnSpc>
                <a:spcPct val="100000"/>
              </a:lnSpc>
              <a:buAutoNum type="alphaLcParenR"/>
              <a:tabLst>
                <a:tab pos="319405" algn="l"/>
              </a:tabLst>
            </a:pPr>
            <a:r>
              <a:rPr sz="2400" dirty="0">
                <a:latin typeface="Calibri"/>
                <a:cs typeface="Calibri"/>
              </a:rPr>
              <a:t>Which </a:t>
            </a:r>
            <a:r>
              <a:rPr sz="2400" spc="-10" dirty="0">
                <a:latin typeface="Calibri"/>
                <a:cs typeface="Calibri"/>
              </a:rPr>
              <a:t>column, </a:t>
            </a:r>
            <a:r>
              <a:rPr sz="2400" i="1" spc="-20" dirty="0">
                <a:latin typeface="Calibri"/>
                <a:cs typeface="Calibri"/>
              </a:rPr>
              <a:t>TC</a:t>
            </a:r>
            <a:r>
              <a:rPr sz="2400" spc="-20" dirty="0">
                <a:latin typeface="Calibri"/>
                <a:cs typeface="Calibri"/>
              </a:rPr>
              <a:t>1 </a:t>
            </a:r>
            <a:r>
              <a:rPr sz="2400" spc="-5" dirty="0">
                <a:latin typeface="Calibri"/>
                <a:cs typeface="Calibri"/>
              </a:rPr>
              <a:t>or </a:t>
            </a:r>
            <a:r>
              <a:rPr sz="2400" i="1" spc="-15" dirty="0">
                <a:latin typeface="Calibri"/>
                <a:cs typeface="Calibri"/>
              </a:rPr>
              <a:t>TC</a:t>
            </a:r>
            <a:r>
              <a:rPr sz="2400" spc="-15" dirty="0">
                <a:latin typeface="Calibri"/>
                <a:cs typeface="Calibri"/>
              </a:rPr>
              <a:t>2, </a:t>
            </a:r>
            <a:r>
              <a:rPr sz="2400" spc="-10" dirty="0">
                <a:latin typeface="Calibri"/>
                <a:cs typeface="Calibri"/>
              </a:rPr>
              <a:t>gives </a:t>
            </a:r>
            <a:r>
              <a:rPr sz="2400" spc="-5" dirty="0">
                <a:latin typeface="Calibri"/>
                <a:cs typeface="Calibri"/>
              </a:rPr>
              <a:t>long-run </a:t>
            </a:r>
            <a:r>
              <a:rPr sz="2400" spc="-15" dirty="0">
                <a:latin typeface="Calibri"/>
                <a:cs typeface="Calibri"/>
              </a:rPr>
              <a:t>total cost, </a:t>
            </a:r>
            <a:r>
              <a:rPr sz="2400" dirty="0">
                <a:latin typeface="Calibri"/>
                <a:cs typeface="Calibri"/>
              </a:rPr>
              <a:t>and which </a:t>
            </a:r>
            <a:r>
              <a:rPr sz="2400" spc="-10" dirty="0">
                <a:latin typeface="Calibri"/>
                <a:cs typeface="Calibri"/>
              </a:rPr>
              <a:t>gives  </a:t>
            </a:r>
            <a:r>
              <a:rPr sz="2400" spc="-5" dirty="0">
                <a:latin typeface="Calibri"/>
                <a:cs typeface="Calibri"/>
              </a:rPr>
              <a:t>short-run </a:t>
            </a:r>
            <a:r>
              <a:rPr sz="2400" spc="-15" dirty="0">
                <a:latin typeface="Calibri"/>
                <a:cs typeface="Calibri"/>
              </a:rPr>
              <a:t>total cost? </a:t>
            </a:r>
            <a:r>
              <a:rPr sz="2400" spc="-10" dirty="0">
                <a:latin typeface="Calibri"/>
                <a:cs typeface="Calibri"/>
              </a:rPr>
              <a:t>How </a:t>
            </a:r>
            <a:r>
              <a:rPr sz="2400" spc="-5" dirty="0">
                <a:latin typeface="Calibri"/>
                <a:cs typeface="Calibri"/>
              </a:rPr>
              <a:t>do </a:t>
            </a:r>
            <a:r>
              <a:rPr sz="2400" spc="-10" dirty="0">
                <a:latin typeface="Calibri"/>
                <a:cs typeface="Calibri"/>
              </a:rPr>
              <a:t>you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know?</a:t>
            </a:r>
            <a:endParaRPr sz="2400">
              <a:latin typeface="Calibri"/>
              <a:cs typeface="Calibri"/>
            </a:endParaRPr>
          </a:p>
          <a:p>
            <a:pPr marL="332105" indent="-320040">
              <a:lnSpc>
                <a:spcPct val="100000"/>
              </a:lnSpc>
              <a:buAutoNum type="alphaLcParenR"/>
              <a:tabLst>
                <a:tab pos="332740" algn="l"/>
              </a:tabLst>
            </a:pPr>
            <a:r>
              <a:rPr sz="2400" spc="-15" dirty="0">
                <a:latin typeface="Calibri"/>
                <a:cs typeface="Calibri"/>
              </a:rPr>
              <a:t>For </a:t>
            </a:r>
            <a:r>
              <a:rPr sz="2400" dirty="0">
                <a:latin typeface="Calibri"/>
                <a:cs typeface="Calibri"/>
              </a:rPr>
              <a:t>each </a:t>
            </a:r>
            <a:r>
              <a:rPr sz="2400" spc="-10" dirty="0">
                <a:latin typeface="Calibri"/>
                <a:cs typeface="Calibri"/>
              </a:rPr>
              <a:t>level </a:t>
            </a:r>
            <a:r>
              <a:rPr sz="2400" spc="-5" dirty="0">
                <a:latin typeface="Calibri"/>
                <a:cs typeface="Calibri"/>
              </a:rPr>
              <a:t>of output, find short-run </a:t>
            </a:r>
            <a:r>
              <a:rPr sz="2400" i="1" spc="-10" dirty="0">
                <a:latin typeface="Calibri"/>
                <a:cs typeface="Calibri"/>
              </a:rPr>
              <a:t>TFC, </a:t>
            </a:r>
            <a:r>
              <a:rPr sz="2400" i="1" spc="-15" dirty="0">
                <a:latin typeface="Calibri"/>
                <a:cs typeface="Calibri"/>
              </a:rPr>
              <a:t>TVC, </a:t>
            </a:r>
            <a:r>
              <a:rPr sz="2400" i="1" spc="-10" dirty="0">
                <a:latin typeface="Calibri"/>
                <a:cs typeface="Calibri"/>
              </a:rPr>
              <a:t>AFC, </a:t>
            </a:r>
            <a:r>
              <a:rPr sz="2400" i="1" spc="-55" dirty="0">
                <a:latin typeface="Calibri"/>
                <a:cs typeface="Calibri"/>
              </a:rPr>
              <a:t>AVC,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i="1" dirty="0">
                <a:latin typeface="Calibri"/>
                <a:cs typeface="Calibri"/>
              </a:rPr>
              <a:t>MC</a:t>
            </a:r>
            <a:r>
              <a:rPr sz="2400" i="1" spc="6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96E0206-35B2-4D8B-8139-6586285ED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330297"/>
              </p:ext>
            </p:extLst>
          </p:nvPr>
        </p:nvGraphicFramePr>
        <p:xfrm>
          <a:off x="916939" y="1676400"/>
          <a:ext cx="10741663" cy="28122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2861">
                  <a:extLst>
                    <a:ext uri="{9D8B030D-6E8A-4147-A177-3AD203B41FA5}">
                      <a16:colId xmlns:a16="http://schemas.microsoft.com/office/drawing/2014/main" val="381164648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3340142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74486578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690891137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5343238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710650183"/>
                    </a:ext>
                  </a:extLst>
                </a:gridCol>
                <a:gridCol w="1295401">
                  <a:extLst>
                    <a:ext uri="{9D8B030D-6E8A-4147-A177-3AD203B41FA5}">
                      <a16:colId xmlns:a16="http://schemas.microsoft.com/office/drawing/2014/main" val="2430417152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1035915388"/>
                    </a:ext>
                  </a:extLst>
                </a:gridCol>
              </a:tblGrid>
              <a:tr h="323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Q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TC</a:t>
                      </a:r>
                      <a:r>
                        <a:rPr lang="en-US" sz="2000" b="1" u="none" strike="noStrike" baseline="-25000" dirty="0">
                          <a:effectLst/>
                        </a:rPr>
                        <a:t>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TC</a:t>
                      </a:r>
                      <a:r>
                        <a:rPr lang="en-US" sz="2000" b="1" u="none" strike="noStrike" baseline="-25000" dirty="0">
                          <a:effectLst/>
                        </a:rPr>
                        <a:t>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TFC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TVC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AFC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AVC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32523972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350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72575273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400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58461876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435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83957207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465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465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04258178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495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505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30145969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540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560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26268405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635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65006969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700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735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8577422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23190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/>
              <a:t>Problem</a:t>
            </a:r>
            <a:r>
              <a:rPr sz="4400" spc="-90" dirty="0"/>
              <a:t> </a:t>
            </a:r>
            <a:r>
              <a:rPr sz="4400" dirty="0"/>
              <a:t>3</a:t>
            </a:r>
            <a:endParaRPr sz="4400"/>
          </a:p>
        </p:txBody>
      </p:sp>
      <p:sp>
        <p:nvSpPr>
          <p:cNvPr id="4" name="object 4"/>
          <p:cNvSpPr txBox="1"/>
          <p:nvPr/>
        </p:nvSpPr>
        <p:spPr>
          <a:xfrm>
            <a:off x="304800" y="4120901"/>
            <a:ext cx="11734800" cy="25981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635">
              <a:lnSpc>
                <a:spcPct val="100000"/>
              </a:lnSpc>
              <a:spcBef>
                <a:spcPts val="100"/>
              </a:spcBef>
              <a:buAutoNum type="alphaLcParenR" startAt="3"/>
              <a:tabLst>
                <a:tab pos="302895" algn="l"/>
              </a:tabLst>
            </a:pPr>
            <a:r>
              <a:rPr lang="en-US" sz="2400" spc="-30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At </a:t>
            </a:r>
            <a:r>
              <a:rPr sz="2400" spc="-10" dirty="0">
                <a:latin typeface="Calibri"/>
                <a:cs typeface="Calibri"/>
              </a:rPr>
              <a:t>what </a:t>
            </a:r>
            <a:r>
              <a:rPr sz="2400" spc="-5" dirty="0">
                <a:latin typeface="Calibri"/>
                <a:cs typeface="Calibri"/>
              </a:rPr>
              <a:t>output </a:t>
            </a:r>
            <a:r>
              <a:rPr sz="2400" spc="-10" dirty="0">
                <a:latin typeface="Calibri"/>
                <a:cs typeface="Calibri"/>
              </a:rPr>
              <a:t>level would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30" dirty="0">
                <a:latin typeface="Calibri"/>
                <a:cs typeface="Calibri"/>
              </a:rPr>
              <a:t>firm’s </a:t>
            </a:r>
            <a:r>
              <a:rPr sz="2400" spc="-5" dirty="0">
                <a:latin typeface="Calibri"/>
                <a:cs typeface="Calibri"/>
              </a:rPr>
              <a:t>short-run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5" dirty="0">
                <a:latin typeface="Calibri"/>
                <a:cs typeface="Calibri"/>
              </a:rPr>
              <a:t>long-run </a:t>
            </a:r>
            <a:r>
              <a:rPr sz="2400" dirty="0">
                <a:latin typeface="Calibri"/>
                <a:cs typeface="Calibri"/>
              </a:rPr>
              <a:t>input  </a:t>
            </a:r>
            <a:r>
              <a:rPr sz="2400" spc="-10" dirty="0">
                <a:latin typeface="Calibri"/>
                <a:cs typeface="Calibri"/>
              </a:rPr>
              <a:t>mixes </a:t>
            </a:r>
            <a:r>
              <a:rPr sz="2400" spc="-5" dirty="0">
                <a:latin typeface="Calibri"/>
                <a:cs typeface="Calibri"/>
              </a:rPr>
              <a:t>be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same?</a:t>
            </a:r>
            <a:endParaRPr sz="24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buAutoNum type="alphaLcParenR" startAt="3"/>
              <a:tabLst>
                <a:tab pos="333375" algn="l"/>
              </a:tabLst>
            </a:pPr>
            <a:r>
              <a:rPr lang="en-US" sz="2400" spc="-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Starting </a:t>
            </a:r>
            <a:r>
              <a:rPr sz="2400" spc="-15" dirty="0">
                <a:latin typeface="Calibri"/>
                <a:cs typeface="Calibri"/>
              </a:rPr>
              <a:t>from </a:t>
            </a:r>
            <a:r>
              <a:rPr sz="2400" spc="-10" dirty="0">
                <a:latin typeface="Calibri"/>
                <a:cs typeface="Calibri"/>
              </a:rPr>
              <a:t>producing two </a:t>
            </a:r>
            <a:r>
              <a:rPr sz="2400" spc="-5" dirty="0">
                <a:latin typeface="Calibri"/>
                <a:cs typeface="Calibri"/>
              </a:rPr>
              <a:t>units,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firm’ </a:t>
            </a:r>
            <a:r>
              <a:rPr sz="2400" spc="-10" dirty="0">
                <a:latin typeface="Calibri"/>
                <a:cs typeface="Calibri"/>
              </a:rPr>
              <a:t>managers </a:t>
            </a:r>
            <a:r>
              <a:rPr sz="2400" spc="-5" dirty="0">
                <a:latin typeface="Calibri"/>
                <a:cs typeface="Calibri"/>
              </a:rPr>
              <a:t>decide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5" dirty="0">
                <a:latin typeface="Calibri"/>
                <a:cs typeface="Calibri"/>
              </a:rPr>
              <a:t>double  </a:t>
            </a:r>
            <a:r>
              <a:rPr sz="2400" spc="-10" dirty="0">
                <a:latin typeface="Calibri"/>
                <a:cs typeface="Calibri"/>
              </a:rPr>
              <a:t>production </a:t>
            </a:r>
            <a:r>
              <a:rPr sz="2400" spc="-15" dirty="0">
                <a:latin typeface="Calibri"/>
                <a:cs typeface="Calibri"/>
              </a:rPr>
              <a:t>to four </a:t>
            </a:r>
            <a:r>
              <a:rPr sz="2400" spc="-5" dirty="0">
                <a:latin typeface="Calibri"/>
                <a:cs typeface="Calibri"/>
              </a:rPr>
              <a:t>units. So they simply double </a:t>
            </a:r>
            <a:r>
              <a:rPr sz="2400" dirty="0">
                <a:latin typeface="Calibri"/>
                <a:cs typeface="Calibri"/>
              </a:rPr>
              <a:t>all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their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inputs</a:t>
            </a:r>
          </a:p>
          <a:p>
            <a:pPr marL="12700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in the </a:t>
            </a:r>
            <a:r>
              <a:rPr sz="2400" spc="-5" dirty="0">
                <a:latin typeface="Calibri"/>
                <a:cs typeface="Calibri"/>
              </a:rPr>
              <a:t>long run. </a:t>
            </a:r>
            <a:r>
              <a:rPr sz="2400" spc="-10" dirty="0">
                <a:latin typeface="Calibri"/>
                <a:cs typeface="Calibri"/>
              </a:rPr>
              <a:t>Comment </a:t>
            </a:r>
            <a:r>
              <a:rPr sz="2400" spc="-5" dirty="0">
                <a:latin typeface="Calibri"/>
                <a:cs typeface="Calibri"/>
              </a:rPr>
              <a:t>on </a:t>
            </a:r>
            <a:r>
              <a:rPr sz="2400" dirty="0">
                <a:latin typeface="Calibri"/>
                <a:cs typeface="Calibri"/>
              </a:rPr>
              <a:t>their </a:t>
            </a:r>
            <a:r>
              <a:rPr sz="2400" spc="-5" dirty="0">
                <a:latin typeface="Calibri"/>
                <a:cs typeface="Calibri"/>
              </a:rPr>
              <a:t>managerial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skills.</a:t>
            </a:r>
            <a:endParaRPr lang="en-US" sz="2400" spc="-5" dirty="0">
              <a:latin typeface="Calibri"/>
              <a:cs typeface="Calibri"/>
            </a:endParaRPr>
          </a:p>
          <a:p>
            <a:pPr marL="12700"/>
            <a:r>
              <a:rPr lang="en-US" sz="2400" dirty="0">
                <a:latin typeface="Calibri"/>
                <a:cs typeface="Calibri"/>
              </a:rPr>
              <a:t>e) </a:t>
            </a:r>
            <a:r>
              <a:rPr lang="en-US" sz="2400" spc="-10" dirty="0">
                <a:latin typeface="Calibri"/>
                <a:cs typeface="Calibri"/>
              </a:rPr>
              <a:t>Over what </a:t>
            </a:r>
            <a:r>
              <a:rPr lang="en-US" sz="2400" spc="-15" dirty="0">
                <a:latin typeface="Calibri"/>
                <a:cs typeface="Calibri"/>
              </a:rPr>
              <a:t>range </a:t>
            </a:r>
            <a:r>
              <a:rPr lang="en-US" sz="2400" spc="-5" dirty="0">
                <a:latin typeface="Calibri"/>
                <a:cs typeface="Calibri"/>
              </a:rPr>
              <a:t>of </a:t>
            </a:r>
            <a:r>
              <a:rPr lang="en-US" sz="2400" spc="-10" dirty="0">
                <a:latin typeface="Calibri"/>
                <a:cs typeface="Calibri"/>
              </a:rPr>
              <a:t>output </a:t>
            </a:r>
            <a:r>
              <a:rPr lang="en-US" sz="2400" spc="-5" dirty="0">
                <a:latin typeface="Calibri"/>
                <a:cs typeface="Calibri"/>
              </a:rPr>
              <a:t>do </a:t>
            </a:r>
            <a:r>
              <a:rPr lang="en-US" sz="2400" spc="-10" dirty="0">
                <a:latin typeface="Calibri"/>
                <a:cs typeface="Calibri"/>
              </a:rPr>
              <a:t>you </a:t>
            </a:r>
            <a:r>
              <a:rPr lang="en-US" sz="2400" spc="-5" dirty="0">
                <a:latin typeface="Calibri"/>
                <a:cs typeface="Calibri"/>
              </a:rPr>
              <a:t>see economies of scale?  </a:t>
            </a:r>
            <a:r>
              <a:rPr lang="en-US" sz="2400" spc="-10" dirty="0">
                <a:latin typeface="Calibri"/>
                <a:cs typeface="Calibri"/>
              </a:rPr>
              <a:t>Diseconomies </a:t>
            </a:r>
            <a:r>
              <a:rPr lang="en-US" sz="2400" spc="-5" dirty="0">
                <a:latin typeface="Calibri"/>
                <a:cs typeface="Calibri"/>
              </a:rPr>
              <a:t>of scale? </a:t>
            </a:r>
            <a:r>
              <a:rPr lang="en-US" sz="2400" spc="-15" dirty="0">
                <a:latin typeface="Calibri"/>
                <a:cs typeface="Calibri"/>
              </a:rPr>
              <a:t>Constant </a:t>
            </a:r>
            <a:r>
              <a:rPr lang="en-US" sz="2400" spc="-10" dirty="0">
                <a:latin typeface="Calibri"/>
                <a:cs typeface="Calibri"/>
              </a:rPr>
              <a:t>returns </a:t>
            </a:r>
            <a:r>
              <a:rPr lang="en-US" sz="2400" spc="-15" dirty="0">
                <a:latin typeface="Calibri"/>
                <a:cs typeface="Calibri"/>
              </a:rPr>
              <a:t>to</a:t>
            </a:r>
            <a:r>
              <a:rPr lang="en-US" sz="2400" spc="-45" dirty="0">
                <a:latin typeface="Calibri"/>
                <a:cs typeface="Calibri"/>
              </a:rPr>
              <a:t> </a:t>
            </a:r>
            <a:r>
              <a:rPr lang="en-US" sz="2400" spc="-5" dirty="0">
                <a:latin typeface="Calibri"/>
                <a:cs typeface="Calibri"/>
              </a:rPr>
              <a:t>scale?</a:t>
            </a:r>
            <a:endParaRPr lang="en-US" sz="2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endParaRPr sz="2400" dirty="0">
              <a:latin typeface="Calibri"/>
              <a:cs typeface="Calibri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C0A84D3-6921-4D27-9013-8B91DF827B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343"/>
              </p:ext>
            </p:extLst>
          </p:nvPr>
        </p:nvGraphicFramePr>
        <p:xfrm>
          <a:off x="3352800" y="1308678"/>
          <a:ext cx="5181600" cy="28122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9052">
                  <a:extLst>
                    <a:ext uri="{9D8B030D-6E8A-4147-A177-3AD203B41FA5}">
                      <a16:colId xmlns:a16="http://schemas.microsoft.com/office/drawing/2014/main" val="960409338"/>
                    </a:ext>
                  </a:extLst>
                </a:gridCol>
                <a:gridCol w="1440222">
                  <a:extLst>
                    <a:ext uri="{9D8B030D-6E8A-4147-A177-3AD203B41FA5}">
                      <a16:colId xmlns:a16="http://schemas.microsoft.com/office/drawing/2014/main" val="1352657754"/>
                    </a:ext>
                  </a:extLst>
                </a:gridCol>
                <a:gridCol w="1056163">
                  <a:extLst>
                    <a:ext uri="{9D8B030D-6E8A-4147-A177-3AD203B41FA5}">
                      <a16:colId xmlns:a16="http://schemas.microsoft.com/office/drawing/2014/main" val="2382547045"/>
                    </a:ext>
                  </a:extLst>
                </a:gridCol>
                <a:gridCol w="1056163">
                  <a:extLst>
                    <a:ext uri="{9D8B030D-6E8A-4147-A177-3AD203B41FA5}">
                      <a16:colId xmlns:a16="http://schemas.microsoft.com/office/drawing/2014/main" val="426229773"/>
                    </a:ext>
                  </a:extLst>
                </a:gridCol>
              </a:tblGrid>
              <a:tr h="323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Q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TC</a:t>
                      </a:r>
                      <a:r>
                        <a:rPr lang="en-US" sz="2000" b="1" u="none" strike="noStrike" baseline="-25000" dirty="0">
                          <a:effectLst/>
                        </a:rPr>
                        <a:t>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TC</a:t>
                      </a:r>
                      <a:r>
                        <a:rPr lang="en-US" sz="2000" b="1" u="none" strike="noStrike" baseline="-25000" dirty="0">
                          <a:effectLst/>
                        </a:rPr>
                        <a:t>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ATC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43204152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350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63911665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400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26658937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435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64786020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465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465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41291652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495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505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49067013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540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560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22721357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635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33448474"/>
                  </a:ext>
                </a:extLst>
              </a:tr>
              <a:tr h="2838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7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700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735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680192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23190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/>
              <a:t>Problem</a:t>
            </a:r>
            <a:r>
              <a:rPr sz="4400" spc="-90" dirty="0"/>
              <a:t> </a:t>
            </a:r>
            <a:r>
              <a:rPr sz="4400" dirty="0"/>
              <a:t>4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1828800" y="1426921"/>
            <a:ext cx="6433766" cy="15383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413128" y="4390390"/>
            <a:ext cx="917321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libri"/>
                <a:cs typeface="Calibri"/>
              </a:rPr>
              <a:t>Suppose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table </a:t>
            </a:r>
            <a:r>
              <a:rPr sz="2400" spc="-10" dirty="0">
                <a:latin typeface="Calibri"/>
                <a:cs typeface="Calibri"/>
              </a:rPr>
              <a:t>above represents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long </a:t>
            </a:r>
            <a:r>
              <a:rPr sz="2400" dirty="0">
                <a:latin typeface="Calibri"/>
                <a:cs typeface="Calibri"/>
              </a:rPr>
              <a:t>run </a:t>
            </a:r>
            <a:r>
              <a:rPr sz="2400" spc="-15" dirty="0">
                <a:latin typeface="Calibri"/>
                <a:cs typeface="Calibri"/>
              </a:rPr>
              <a:t>total costs </a:t>
            </a:r>
            <a:r>
              <a:rPr sz="2400" spc="-10" dirty="0">
                <a:latin typeface="Calibri"/>
                <a:cs typeface="Calibri"/>
              </a:rPr>
              <a:t>of three  </a:t>
            </a:r>
            <a:r>
              <a:rPr sz="2400" spc="-20" dirty="0">
                <a:latin typeface="Calibri"/>
                <a:cs typeface="Calibri"/>
              </a:rPr>
              <a:t>different </a:t>
            </a:r>
            <a:r>
              <a:rPr sz="2400" spc="-5" dirty="0">
                <a:latin typeface="Calibri"/>
                <a:cs typeface="Calibri"/>
              </a:rPr>
              <a:t>firms. Does </a:t>
            </a:r>
            <a:r>
              <a:rPr sz="2400" dirty="0">
                <a:latin typeface="Calibri"/>
                <a:cs typeface="Calibri"/>
              </a:rPr>
              <a:t>each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these </a:t>
            </a:r>
            <a:r>
              <a:rPr sz="2400" spc="-5" dirty="0">
                <a:latin typeface="Calibri"/>
                <a:cs typeface="Calibri"/>
              </a:rPr>
              <a:t>firms experience economies of scale or  </a:t>
            </a:r>
            <a:r>
              <a:rPr sz="2400" spc="-10" dirty="0">
                <a:latin typeface="Calibri"/>
                <a:cs typeface="Calibri"/>
              </a:rPr>
              <a:t>diseconomies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scale?</a:t>
            </a:r>
            <a:endParaRPr sz="2400">
              <a:latin typeface="Calibri"/>
              <a:cs typeface="Calibri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EB28A96-FB72-4DDE-8905-7082E8862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661805"/>
              </p:ext>
            </p:extLst>
          </p:nvPr>
        </p:nvGraphicFramePr>
        <p:xfrm>
          <a:off x="1676400" y="3256821"/>
          <a:ext cx="7063560" cy="8420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9080">
                  <a:extLst>
                    <a:ext uri="{9D8B030D-6E8A-4147-A177-3AD203B41FA5}">
                      <a16:colId xmlns:a16="http://schemas.microsoft.com/office/drawing/2014/main" val="3636196521"/>
                    </a:ext>
                  </a:extLst>
                </a:gridCol>
                <a:gridCol w="1009080">
                  <a:extLst>
                    <a:ext uri="{9D8B030D-6E8A-4147-A177-3AD203B41FA5}">
                      <a16:colId xmlns:a16="http://schemas.microsoft.com/office/drawing/2014/main" val="691931010"/>
                    </a:ext>
                  </a:extLst>
                </a:gridCol>
                <a:gridCol w="1009080">
                  <a:extLst>
                    <a:ext uri="{9D8B030D-6E8A-4147-A177-3AD203B41FA5}">
                      <a16:colId xmlns:a16="http://schemas.microsoft.com/office/drawing/2014/main" val="2894868245"/>
                    </a:ext>
                  </a:extLst>
                </a:gridCol>
                <a:gridCol w="1009080">
                  <a:extLst>
                    <a:ext uri="{9D8B030D-6E8A-4147-A177-3AD203B41FA5}">
                      <a16:colId xmlns:a16="http://schemas.microsoft.com/office/drawing/2014/main" val="551032524"/>
                    </a:ext>
                  </a:extLst>
                </a:gridCol>
                <a:gridCol w="1009080">
                  <a:extLst>
                    <a:ext uri="{9D8B030D-6E8A-4147-A177-3AD203B41FA5}">
                      <a16:colId xmlns:a16="http://schemas.microsoft.com/office/drawing/2014/main" val="2918104128"/>
                    </a:ext>
                  </a:extLst>
                </a:gridCol>
                <a:gridCol w="1009080">
                  <a:extLst>
                    <a:ext uri="{9D8B030D-6E8A-4147-A177-3AD203B41FA5}">
                      <a16:colId xmlns:a16="http://schemas.microsoft.com/office/drawing/2014/main" val="985690984"/>
                    </a:ext>
                  </a:extLst>
                </a:gridCol>
                <a:gridCol w="1009080">
                  <a:extLst>
                    <a:ext uri="{9D8B030D-6E8A-4147-A177-3AD203B41FA5}">
                      <a16:colId xmlns:a16="http://schemas.microsoft.com/office/drawing/2014/main" val="21875920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Firm 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6599408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Firm B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0104323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Firm C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7579114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1591" y="685800"/>
            <a:ext cx="51923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/>
              <a:t>Problem</a:t>
            </a:r>
            <a:r>
              <a:rPr lang="en-US" sz="4400" spc="-20" dirty="0"/>
              <a:t> 5</a:t>
            </a:r>
            <a:endParaRPr sz="440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984103"/>
              </p:ext>
            </p:extLst>
          </p:nvPr>
        </p:nvGraphicFramePr>
        <p:xfrm>
          <a:off x="1355978" y="2074417"/>
          <a:ext cx="9991090" cy="38404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4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4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21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21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3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7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800" spc="-25" dirty="0">
                          <a:latin typeface="Calibri"/>
                          <a:cs typeface="Calibri"/>
                        </a:rPr>
                        <a:t>Labor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75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800" spc="-20" dirty="0">
                          <a:latin typeface="Calibri"/>
                          <a:cs typeface="Calibri"/>
                        </a:rPr>
                        <a:t>Output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0"/>
                        </a:lnSpc>
                      </a:pPr>
                      <a:r>
                        <a:rPr sz="2800" spc="-20" dirty="0">
                          <a:latin typeface="Calibri"/>
                          <a:cs typeface="Calibri"/>
                        </a:rPr>
                        <a:t>Marginal</a:t>
                      </a:r>
                      <a:endParaRPr sz="2800">
                        <a:latin typeface="Calibri"/>
                        <a:cs typeface="Calibri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2800" spc="-25" dirty="0">
                          <a:latin typeface="Calibri"/>
                          <a:cs typeface="Calibri"/>
                        </a:rPr>
                        <a:t>Product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0"/>
                        </a:lnSpc>
                      </a:pPr>
                      <a:r>
                        <a:rPr sz="2800" spc="-45" dirty="0">
                          <a:latin typeface="Calibri"/>
                          <a:cs typeface="Calibri"/>
                        </a:rPr>
                        <a:t>Variable</a:t>
                      </a:r>
                      <a:r>
                        <a:rPr sz="28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spc="10" dirty="0">
                          <a:latin typeface="Calibri"/>
                          <a:cs typeface="Calibri"/>
                        </a:rPr>
                        <a:t>Cost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3180"/>
                        </a:lnSpc>
                      </a:pPr>
                      <a:r>
                        <a:rPr sz="2800" spc="-15" dirty="0">
                          <a:latin typeface="Calibri"/>
                          <a:cs typeface="Calibri"/>
                        </a:rPr>
                        <a:t>Fixed</a:t>
                      </a:r>
                      <a:r>
                        <a:rPr sz="2800" spc="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spc="10" dirty="0">
                          <a:latin typeface="Calibri"/>
                          <a:cs typeface="Calibri"/>
                        </a:rPr>
                        <a:t>Cost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19">
                <a:tc>
                  <a:txBody>
                    <a:bodyPr/>
                    <a:lstStyle/>
                    <a:p>
                      <a:pPr algn="ctr">
                        <a:lnSpc>
                          <a:spcPts val="3180"/>
                        </a:lnSpc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0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0"/>
                        </a:lnSpc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0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0"/>
                        </a:lnSpc>
                      </a:pPr>
                      <a:r>
                        <a:rPr sz="2800" spc="-10" dirty="0">
                          <a:latin typeface="Calibri"/>
                          <a:cs typeface="Calibri"/>
                        </a:rPr>
                        <a:t>--</a:t>
                      </a:r>
                      <a:endParaRPr sz="2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0"/>
                        </a:lnSpc>
                      </a:pPr>
                      <a:r>
                        <a:rPr sz="2800" spc="-80" dirty="0">
                          <a:latin typeface="Calibri"/>
                          <a:cs typeface="Calibri"/>
                        </a:rPr>
                        <a:t>$0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3180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$10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>
                        <a:lnSpc>
                          <a:spcPts val="3185"/>
                        </a:lnSpc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1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200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200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$20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$10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19">
                <a:tc>
                  <a:txBody>
                    <a:bodyPr/>
                    <a:lstStyle/>
                    <a:p>
                      <a:pPr algn="ctr">
                        <a:lnSpc>
                          <a:spcPts val="3185"/>
                        </a:lnSpc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2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350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2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$40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$10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19">
                <a:tc>
                  <a:txBody>
                    <a:bodyPr/>
                    <a:lstStyle/>
                    <a:p>
                      <a:pPr algn="ctr">
                        <a:lnSpc>
                          <a:spcPts val="3185"/>
                        </a:lnSpc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3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450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2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$60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$10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719">
                <a:tc>
                  <a:txBody>
                    <a:bodyPr/>
                    <a:lstStyle/>
                    <a:p>
                      <a:pPr algn="ctr">
                        <a:lnSpc>
                          <a:spcPts val="3185"/>
                        </a:lnSpc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4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80" dirty="0">
                          <a:latin typeface="Calibri"/>
                          <a:cs typeface="Calibri"/>
                        </a:rPr>
                        <a:t>50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$80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$10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>
                        <a:lnSpc>
                          <a:spcPts val="3185"/>
                        </a:lnSpc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5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80" dirty="0">
                          <a:latin typeface="Calibri"/>
                          <a:cs typeface="Calibri"/>
                        </a:rPr>
                        <a:t>25</a:t>
                      </a:r>
                      <a:endParaRPr sz="2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55" dirty="0">
                          <a:latin typeface="Calibri"/>
                          <a:cs typeface="Calibri"/>
                        </a:rPr>
                        <a:t>$100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$10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681">
                <a:tc>
                  <a:txBody>
                    <a:bodyPr/>
                    <a:lstStyle/>
                    <a:p>
                      <a:pPr algn="ctr">
                        <a:lnSpc>
                          <a:spcPts val="3185"/>
                        </a:lnSpc>
                      </a:pPr>
                      <a:r>
                        <a:rPr sz="2800" dirty="0">
                          <a:latin typeface="Calibri"/>
                          <a:cs typeface="Calibri"/>
                        </a:rPr>
                        <a:t>6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530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185"/>
                        </a:lnSpc>
                      </a:pPr>
                      <a:r>
                        <a:rPr sz="2800" spc="-60" dirty="0">
                          <a:latin typeface="Calibri"/>
                          <a:cs typeface="Calibri"/>
                        </a:rPr>
                        <a:t>$120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3185"/>
                        </a:lnSpc>
                      </a:pPr>
                      <a:r>
                        <a:rPr sz="2800" spc="-70" dirty="0">
                          <a:latin typeface="Calibri"/>
                          <a:cs typeface="Calibri"/>
                        </a:rPr>
                        <a:t>$10</a:t>
                      </a:r>
                      <a:endParaRPr sz="2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2019680" y="6144564"/>
            <a:ext cx="24009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libri"/>
                <a:cs typeface="Calibri"/>
              </a:rPr>
              <a:t>Complete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table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038571-B207-4C71-BB2D-C07E9F1273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2074417"/>
            <a:ext cx="10833353" cy="2585323"/>
          </a:xfrm>
        </p:spPr>
        <p:txBody>
          <a:bodyPr/>
          <a:lstStyle/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For a given level of output, the short-run total cost of production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a. always falls below the long-run total cost of production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b. always exceeds the long-run total cost of production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c. always equals the long-run total cost of production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d. may exceed or equal the long-run total cost of production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e. may exceed or fall below the long-run total cost of production </a:t>
            </a:r>
            <a:endParaRPr lang="en-US" sz="2800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F55B54D2-FC09-41DA-8871-5AF4BB1A90A7}"/>
              </a:ext>
            </a:extLst>
          </p:cNvPr>
          <p:cNvSpPr txBox="1">
            <a:spLocks/>
          </p:cNvSpPr>
          <p:nvPr/>
        </p:nvSpPr>
        <p:spPr>
          <a:xfrm>
            <a:off x="1351591" y="685800"/>
            <a:ext cx="51923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alibri Light"/>
                <a:ea typeface="+mj-ea"/>
                <a:cs typeface="Calibri Light"/>
              </a:defRPr>
            </a:lvl1pPr>
          </a:lstStyle>
          <a:p>
            <a:pPr marL="12700">
              <a:spcBef>
                <a:spcPts val="105"/>
              </a:spcBef>
            </a:pPr>
            <a:r>
              <a:rPr lang="en-US" sz="4400" kern="0" spc="-20" dirty="0"/>
              <a:t>Problem 6</a:t>
            </a:r>
            <a:endParaRPr lang="en-US" sz="4400" kern="0" dirty="0"/>
          </a:p>
        </p:txBody>
      </p:sp>
    </p:spTree>
    <p:extLst>
      <p:ext uri="{BB962C8B-B14F-4D97-AF65-F5344CB8AC3E}">
        <p14:creationId xmlns:p14="http://schemas.microsoft.com/office/powerpoint/2010/main" val="3842175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F55B54D2-FC09-41DA-8871-5AF4BB1A90A7}"/>
              </a:ext>
            </a:extLst>
          </p:cNvPr>
          <p:cNvSpPr txBox="1">
            <a:spLocks/>
          </p:cNvSpPr>
          <p:nvPr/>
        </p:nvSpPr>
        <p:spPr>
          <a:xfrm>
            <a:off x="1351591" y="685800"/>
            <a:ext cx="51923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alibri Light"/>
                <a:ea typeface="+mj-ea"/>
                <a:cs typeface="Calibri Light"/>
              </a:defRPr>
            </a:lvl1pPr>
          </a:lstStyle>
          <a:p>
            <a:pPr marL="12700">
              <a:spcBef>
                <a:spcPts val="105"/>
              </a:spcBef>
            </a:pPr>
            <a:r>
              <a:rPr lang="en-US" sz="4400" kern="0" spc="-20" dirty="0"/>
              <a:t>Problem 7</a:t>
            </a:r>
            <a:endParaRPr lang="en-US" sz="4400" kern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4F71DC-B306-44E1-8676-0C067EB64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55978" y="2074417"/>
            <a:ext cx="10010775" cy="3447098"/>
          </a:xfrm>
        </p:spPr>
        <p:txBody>
          <a:bodyPr/>
          <a:lstStyle/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If </a:t>
            </a:r>
            <a:r>
              <a:rPr lang="en-US" sz="2800" b="0" i="0" u="none" strike="noStrike" baseline="0" dirty="0" err="1">
                <a:solidFill>
                  <a:srgbClr val="000000"/>
                </a:solidFill>
                <a:latin typeface="Book Antiqua" panose="02040602050305030304" pitchFamily="18" charset="0"/>
              </a:rPr>
              <a:t>Papagna's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 Pizza Parlor knows that the marginal cost of the 500th pizza is $3.00 and that the average total cost of making 499 pizzas is $3.30, then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a. average costs are rising at Q = 500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b. average costs are falling at Q = 500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c. total costs are falling at Q = 500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d. average variable costs must be falling </a:t>
            </a: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e. average variable costs must be rising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38556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758</Words>
  <Application>Microsoft Office PowerPoint</Application>
  <PresentationFormat>Widescreen</PresentationFormat>
  <Paragraphs>166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Book Antiqua</vt:lpstr>
      <vt:lpstr>Calibri</vt:lpstr>
      <vt:lpstr>Calibri Light</vt:lpstr>
      <vt:lpstr>Times New Roman</vt:lpstr>
      <vt:lpstr>Office Theme</vt:lpstr>
      <vt:lpstr>Seminar 3</vt:lpstr>
      <vt:lpstr>Problem 1</vt:lpstr>
      <vt:lpstr>Problem 2</vt:lpstr>
      <vt:lpstr>Problem 3</vt:lpstr>
      <vt:lpstr>Problem 3</vt:lpstr>
      <vt:lpstr>Problem 4</vt:lpstr>
      <vt:lpstr>Problem 5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 9</dc:title>
  <dc:creator>fidelo adsadas</dc:creator>
  <cp:lastModifiedBy>Dali Laxton</cp:lastModifiedBy>
  <cp:revision>20</cp:revision>
  <dcterms:created xsi:type="dcterms:W3CDTF">2020-10-22T14:20:49Z</dcterms:created>
  <dcterms:modified xsi:type="dcterms:W3CDTF">2020-10-22T15:40:22Z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2018-10-15T00:00:00Z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2020-10-22T00:00:00Z</vt:filetime>
  </property>
</Properties>
</file>