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3.xml" ContentType="application/vnd.openxmlformats-officedocument.presentationml.tags+xml"/>
  <Override PartName="/ppt/notesSlides/notesSlide1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4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5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  <p:sldMasterId id="2147483652" r:id="rId2"/>
  </p:sldMasterIdLst>
  <p:notesMasterIdLst>
    <p:notesMasterId r:id="rId63"/>
  </p:notesMasterIdLst>
  <p:handoutMasterIdLst>
    <p:handoutMasterId r:id="rId64"/>
  </p:handoutMasterIdLst>
  <p:sldIdLst>
    <p:sldId id="266" r:id="rId3"/>
    <p:sldId id="411" r:id="rId4"/>
    <p:sldId id="413" r:id="rId5"/>
    <p:sldId id="414" r:id="rId6"/>
    <p:sldId id="358" r:id="rId7"/>
    <p:sldId id="359" r:id="rId8"/>
    <p:sldId id="360" r:id="rId9"/>
    <p:sldId id="361" r:id="rId10"/>
    <p:sldId id="362" r:id="rId11"/>
    <p:sldId id="363" r:id="rId12"/>
    <p:sldId id="364" r:id="rId13"/>
    <p:sldId id="365" r:id="rId14"/>
    <p:sldId id="366" r:id="rId15"/>
    <p:sldId id="349" r:id="rId16"/>
    <p:sldId id="285" r:id="rId17"/>
    <p:sldId id="367" r:id="rId18"/>
    <p:sldId id="415" r:id="rId19"/>
    <p:sldId id="368" r:id="rId20"/>
    <p:sldId id="369" r:id="rId21"/>
    <p:sldId id="370" r:id="rId22"/>
    <p:sldId id="371" r:id="rId23"/>
    <p:sldId id="372" r:id="rId24"/>
    <p:sldId id="373" r:id="rId25"/>
    <p:sldId id="374" r:id="rId26"/>
    <p:sldId id="375" r:id="rId27"/>
    <p:sldId id="376" r:id="rId28"/>
    <p:sldId id="377" r:id="rId29"/>
    <p:sldId id="378" r:id="rId30"/>
    <p:sldId id="379" r:id="rId31"/>
    <p:sldId id="380" r:id="rId32"/>
    <p:sldId id="381" r:id="rId33"/>
    <p:sldId id="382" r:id="rId34"/>
    <p:sldId id="383" r:id="rId35"/>
    <p:sldId id="384" r:id="rId36"/>
    <p:sldId id="385" r:id="rId37"/>
    <p:sldId id="348" r:id="rId38"/>
    <p:sldId id="351" r:id="rId39"/>
    <p:sldId id="389" r:id="rId40"/>
    <p:sldId id="390" r:id="rId41"/>
    <p:sldId id="391" r:id="rId42"/>
    <p:sldId id="392" r:id="rId43"/>
    <p:sldId id="393" r:id="rId44"/>
    <p:sldId id="394" r:id="rId45"/>
    <p:sldId id="395" r:id="rId46"/>
    <p:sldId id="396" r:id="rId47"/>
    <p:sldId id="397" r:id="rId48"/>
    <p:sldId id="398" r:id="rId49"/>
    <p:sldId id="399" r:id="rId50"/>
    <p:sldId id="400" r:id="rId51"/>
    <p:sldId id="401" r:id="rId52"/>
    <p:sldId id="352" r:id="rId53"/>
    <p:sldId id="353" r:id="rId54"/>
    <p:sldId id="354" r:id="rId55"/>
    <p:sldId id="405" r:id="rId56"/>
    <p:sldId id="416" r:id="rId57"/>
    <p:sldId id="417" r:id="rId58"/>
    <p:sldId id="418" r:id="rId59"/>
    <p:sldId id="289" r:id="rId60"/>
    <p:sldId id="356" r:id="rId61"/>
    <p:sldId id="357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B3A2C7"/>
    <a:srgbClr val="CC9900"/>
    <a:srgbClr val="A3C167"/>
    <a:srgbClr val="800040"/>
    <a:srgbClr val="FFF5DB"/>
    <a:srgbClr val="E9DEA7"/>
    <a:srgbClr val="CCFF66"/>
    <a:srgbClr val="FAC200"/>
    <a:srgbClr val="C99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62" autoAdjust="0"/>
    <p:restoredTop sz="81576" autoAdjust="0"/>
  </p:normalViewPr>
  <p:slideViewPr>
    <p:cSldViewPr snapToGrid="0">
      <p:cViewPr varScale="1">
        <p:scale>
          <a:sx n="55" d="100"/>
          <a:sy n="55" d="100"/>
        </p:scale>
        <p:origin x="1440" y="32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1" d="100"/>
        <a:sy n="111" d="100"/>
      </p:scale>
      <p:origin x="0" y="8888"/>
    </p:cViewPr>
  </p:sorterViewPr>
  <p:notesViewPr>
    <p:cSldViewPr>
      <p:cViewPr>
        <p:scale>
          <a:sx n="150" d="100"/>
          <a:sy n="150" d="100"/>
        </p:scale>
        <p:origin x="-1728" y="176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F15FA-6B4E-4FED-9D12-E83FDD54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802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A24F5-E131-4EBA-BC25-A81BE41A18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898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105000"/>
      </a:lnSpc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234950" indent="0" algn="l" defTabSz="914400" rtl="0" eaLnBrk="1" latinLnBrk="0" hangingPunct="1">
      <a:lnSpc>
        <a:spcPct val="105000"/>
      </a:lnSpc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457200" indent="0" algn="l" defTabSz="914400" rtl="0" eaLnBrk="1" latinLnBrk="0" hangingPunct="1">
      <a:lnSpc>
        <a:spcPct val="105000"/>
      </a:lnSpc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692150" indent="0" algn="l" defTabSz="914400" rtl="0" eaLnBrk="1" latinLnBrk="0" hangingPunct="1">
      <a:lnSpc>
        <a:spcPct val="105000"/>
      </a:lnSpc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914400" indent="0" algn="l" defTabSz="914400" rtl="0" eaLnBrk="1" latinLnBrk="0" hangingPunct="1">
      <a:lnSpc>
        <a:spcPct val="105000"/>
      </a:lnSpc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910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A24F5-E131-4EBA-BC25-A81BE41A1852}" type="slidenum">
              <a:rPr lang="en-US" smtClean="0"/>
              <a:pPr/>
              <a:t>0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2AA6ED-8DE6-4BD1-946A-B916DE41998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782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CFAF184-3135-4617-A8C4-1FCED5F4DCC8}" type="slidenum">
              <a:rPr lang="en-US" sz="1200">
                <a:cs typeface="Arial" charset="0"/>
              </a:rPr>
              <a:pPr algn="r"/>
              <a:t>12</a:t>
            </a:fld>
            <a:endParaRPr lang="en-US" sz="1200">
              <a:cs typeface="Arial" charset="0"/>
            </a:endParaRPr>
          </a:p>
        </p:txBody>
      </p:sp>
      <p:sp>
        <p:nvSpPr>
          <p:cNvPr id="778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778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7A3F6BA-F70D-469C-A304-42B3B2F7B24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962400"/>
            <a:ext cx="6019800" cy="4876800"/>
          </a:xfrm>
        </p:spPr>
        <p:txBody>
          <a:bodyPr>
            <a:noAutofit/>
          </a:bodyPr>
          <a:lstStyle/>
          <a:p>
            <a:endParaRPr lang="en-US" sz="1100" b="0" i="0" dirty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1295400" y="609600"/>
            <a:ext cx="4191000" cy="3143250"/>
          </a:xfr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7A3F6BA-F70D-469C-A304-42B3B2F7B24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962400"/>
            <a:ext cx="6019800" cy="4876800"/>
          </a:xfrm>
        </p:spPr>
        <p:txBody>
          <a:bodyPr>
            <a:noAutofit/>
          </a:bodyPr>
          <a:lstStyle/>
          <a:p>
            <a:endParaRPr lang="en-US" sz="1100" b="0" i="0" dirty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1295400" y="609600"/>
            <a:ext cx="4191000" cy="3143250"/>
          </a:xfr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727C2D-BC6D-487E-B6F4-587734F1A41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089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7D64D8C-1747-45FD-A86C-CEB97AC2DDBE}" type="slidenum">
              <a:rPr lang="en-US" sz="1200">
                <a:cs typeface="Arial" charset="0"/>
              </a:rPr>
              <a:pPr algn="r"/>
              <a:t>15</a:t>
            </a:fld>
            <a:endParaRPr lang="en-US" sz="1200">
              <a:cs typeface="Arial" charset="0"/>
            </a:endParaRPr>
          </a:p>
        </p:txBody>
      </p:sp>
      <p:sp>
        <p:nvSpPr>
          <p:cNvPr id="809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7A3F6BA-F70D-469C-A304-42B3B2F7B24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962400"/>
            <a:ext cx="6019800" cy="4876800"/>
          </a:xfrm>
        </p:spPr>
        <p:txBody>
          <a:bodyPr>
            <a:noAutofit/>
          </a:bodyPr>
          <a:lstStyle/>
          <a:p>
            <a:endParaRPr lang="en-US" sz="1100" b="0" i="0" dirty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1295400" y="609600"/>
            <a:ext cx="4191000" cy="3143250"/>
          </a:xfrm>
        </p:spPr>
      </p:sp>
    </p:spTree>
    <p:extLst>
      <p:ext uri="{BB962C8B-B14F-4D97-AF65-F5344CB8AC3E}">
        <p14:creationId xmlns:p14="http://schemas.microsoft.com/office/powerpoint/2010/main" val="12234757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7B3E97-5EA4-45A0-A0D5-AC92CEBB42B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192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C77C3BD-5A26-4144-8F91-70BD8CDC197D}" type="slidenum">
              <a:rPr lang="en-US" sz="1200">
                <a:cs typeface="Arial" charset="0"/>
              </a:rPr>
              <a:pPr algn="r"/>
              <a:t>17</a:t>
            </a:fld>
            <a:endParaRPr lang="en-US" sz="1200">
              <a:cs typeface="Arial" charset="0"/>
            </a:endParaRPr>
          </a:p>
        </p:txBody>
      </p:sp>
      <p:sp>
        <p:nvSpPr>
          <p:cNvPr id="819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819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4B41BE-7BA5-4874-BF8D-1E37F61ABB9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294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83879CF-4142-4B4D-A96C-F32EB4E0B829}" type="slidenum">
              <a:rPr lang="en-US" sz="1200">
                <a:cs typeface="Arial" charset="0"/>
              </a:rPr>
              <a:pPr algn="r"/>
              <a:t>18</a:t>
            </a:fld>
            <a:endParaRPr lang="en-US" sz="1200">
              <a:cs typeface="Arial" charset="0"/>
            </a:endParaRPr>
          </a:p>
        </p:txBody>
      </p:sp>
      <p:sp>
        <p:nvSpPr>
          <p:cNvPr id="829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829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1507DA-103C-4998-AAC6-6AE383B0D4F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397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AFCB65E-4CBC-4CD7-B0DE-4DFDD8E1D171}" type="slidenum">
              <a:rPr lang="en-US" sz="1200">
                <a:cs typeface="Arial" charset="0"/>
              </a:rPr>
              <a:pPr algn="r"/>
              <a:t>19</a:t>
            </a:fld>
            <a:endParaRPr lang="en-US" sz="1200">
              <a:cs typeface="Arial" charset="0"/>
            </a:endParaRPr>
          </a:p>
        </p:txBody>
      </p:sp>
      <p:sp>
        <p:nvSpPr>
          <p:cNvPr id="839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839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2BFFBF-F108-4D51-BBB2-E5A173EB0C3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499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730D9B2-0828-4C26-954C-0174F1C0C698}" type="slidenum">
              <a:rPr lang="en-US" sz="1200">
                <a:cs typeface="Arial" charset="0"/>
              </a:rPr>
              <a:pPr algn="r"/>
              <a:t>20</a:t>
            </a:fld>
            <a:endParaRPr lang="en-US" sz="1200">
              <a:cs typeface="Arial" charset="0"/>
            </a:endParaRPr>
          </a:p>
        </p:txBody>
      </p:sp>
      <p:sp>
        <p:nvSpPr>
          <p:cNvPr id="849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849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B70DEB-2AAD-4256-A798-3407079E3589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601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1D9D5B2-D1CF-434D-B0FA-2A9C6D0B805C}" type="slidenum">
              <a:rPr lang="en-US" sz="1200">
                <a:cs typeface="Arial" charset="0"/>
              </a:rPr>
              <a:pPr algn="r"/>
              <a:t>21</a:t>
            </a:fld>
            <a:endParaRPr lang="en-US" sz="1200">
              <a:cs typeface="Arial" charset="0"/>
            </a:endParaRPr>
          </a:p>
        </p:txBody>
      </p:sp>
      <p:sp>
        <p:nvSpPr>
          <p:cNvPr id="860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0C081E-4910-4248-9784-1BC9676B91E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963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D9CD49A-7569-42D3-B45F-90EDFEA87019}" type="slidenum">
              <a:rPr lang="en-US" sz="1200">
                <a:cs typeface="Arial" charset="0"/>
              </a:rPr>
              <a:pPr algn="r"/>
              <a:t>4</a:t>
            </a:fld>
            <a:endParaRPr lang="en-US" sz="1200">
              <a:cs typeface="Arial" charset="0"/>
            </a:endParaRPr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A755C4-1454-4BC3-B1B8-9A092DC5024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704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34B3525-B68B-45FC-AFF4-743B9134EB30}" type="slidenum">
              <a:rPr lang="en-US" sz="1200">
                <a:cs typeface="Arial" charset="0"/>
              </a:rPr>
              <a:pPr algn="r"/>
              <a:t>22</a:t>
            </a:fld>
            <a:endParaRPr lang="en-US" sz="1200">
              <a:cs typeface="Arial" charset="0"/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03D6E0-0324-470B-9E8A-F97B506593B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80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A3E7AB0-9A6E-408C-B872-45368EA30947}" type="slidenum">
              <a:rPr lang="en-US" sz="1200">
                <a:cs typeface="Arial" charset="0"/>
              </a:rPr>
              <a:pPr algn="r"/>
              <a:t>23</a:t>
            </a:fld>
            <a:endParaRPr lang="en-US" sz="1200">
              <a:cs typeface="Arial" charset="0"/>
            </a:endParaRPr>
          </a:p>
        </p:txBody>
      </p:sp>
      <p:sp>
        <p:nvSpPr>
          <p:cNvPr id="880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BA9FE-C083-4E8F-8740-F9E936DFA0A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90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D8944C0-8E86-4C04-A4C7-6258CEB5CA6B}" type="slidenum">
              <a:rPr lang="en-US" sz="1200">
                <a:cs typeface="Arial" charset="0"/>
              </a:rPr>
              <a:pPr algn="r"/>
              <a:t>24</a:t>
            </a:fld>
            <a:endParaRPr lang="en-US" sz="1200">
              <a:cs typeface="Arial" charset="0"/>
            </a:endParaRPr>
          </a:p>
        </p:txBody>
      </p:sp>
      <p:sp>
        <p:nvSpPr>
          <p:cNvPr id="890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0F887C-1E1C-48CF-AE86-E2C79171E56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9011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3006235-2A72-40C5-843D-407814AE8270}" type="slidenum">
              <a:rPr lang="en-US" sz="1200">
                <a:cs typeface="Arial" charset="0"/>
              </a:rPr>
              <a:pPr algn="r"/>
              <a:t>25</a:t>
            </a:fld>
            <a:endParaRPr lang="en-US" sz="1200">
              <a:cs typeface="Arial" charset="0"/>
            </a:endParaRPr>
          </a:p>
        </p:txBody>
      </p:sp>
      <p:sp>
        <p:nvSpPr>
          <p:cNvPr id="901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3A6070-B7F2-4D70-ABFA-D7C8ABD0E7A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9113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9A7DA19-2EFE-4065-BD94-C8CDD3BD6A5D}" type="slidenum">
              <a:rPr lang="en-US" sz="1200">
                <a:cs typeface="Arial" charset="0"/>
              </a:rPr>
              <a:pPr algn="r"/>
              <a:t>26</a:t>
            </a:fld>
            <a:endParaRPr lang="en-US" sz="1200">
              <a:cs typeface="Arial" charset="0"/>
            </a:endParaRPr>
          </a:p>
        </p:txBody>
      </p:sp>
      <p:sp>
        <p:nvSpPr>
          <p:cNvPr id="911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90E2A8-904C-4139-B222-D0B927D831D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9216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883680A-5DEE-45AB-AFF7-FAD3B395424D}" type="slidenum">
              <a:rPr lang="en-US" sz="1200">
                <a:cs typeface="Arial" charset="0"/>
              </a:rPr>
              <a:pPr algn="r"/>
              <a:t>27</a:t>
            </a:fld>
            <a:endParaRPr lang="en-US" sz="1200">
              <a:cs typeface="Arial" charset="0"/>
            </a:endParaRPr>
          </a:p>
        </p:txBody>
      </p:sp>
      <p:sp>
        <p:nvSpPr>
          <p:cNvPr id="921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6350" y="685800"/>
            <a:ext cx="3859213" cy="2894013"/>
          </a:xfrm>
          <a:ln/>
        </p:spPr>
      </p:sp>
      <p:sp>
        <p:nvSpPr>
          <p:cNvPr id="921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808413"/>
            <a:ext cx="5486400" cy="4954587"/>
          </a:xfrm>
          <a:noFill/>
          <a:ln/>
        </p:spPr>
        <p:txBody>
          <a:bodyPr>
            <a:noAutofit/>
          </a:bodyPr>
          <a:lstStyle/>
          <a:p>
            <a:pPr eaLnBrk="1" hangingPunct="1"/>
            <a:endParaRPr lang="en-US" sz="1100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A24F5-E131-4EBA-BC25-A81BE41A1852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630FAF-B6CB-47A5-8ED8-E778A913C21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9318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2303AC3-864C-42C7-80FE-D0F838F6F2EA}" type="slidenum">
              <a:rPr lang="en-US" sz="1200">
                <a:cs typeface="Arial" charset="0"/>
              </a:rPr>
              <a:pPr algn="r"/>
              <a:t>29</a:t>
            </a:fld>
            <a:endParaRPr lang="en-US" sz="1200">
              <a:cs typeface="Arial" charset="0"/>
            </a:endParaRPr>
          </a:p>
        </p:txBody>
      </p:sp>
      <p:sp>
        <p:nvSpPr>
          <p:cNvPr id="931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343400"/>
          </a:xfrm>
          <a:noFill/>
          <a:ln/>
        </p:spPr>
        <p:txBody>
          <a:bodyPr>
            <a:noAutofit/>
          </a:bodyPr>
          <a:lstStyle/>
          <a:p>
            <a:pPr eaLnBrk="1" hangingPunct="1"/>
            <a:endParaRPr lang="en-US" sz="1100" kern="12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0BF609-90DA-4E84-8B91-0F9EBDBE9F34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9421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29E82BF-E5E1-4270-853A-5B192935C54E}" type="slidenum">
              <a:rPr lang="en-US" sz="1200">
                <a:cs typeface="Arial" charset="0"/>
              </a:rPr>
              <a:pPr algn="r"/>
              <a:t>30</a:t>
            </a:fld>
            <a:endParaRPr lang="en-US" sz="1200">
              <a:cs typeface="Arial" charset="0"/>
            </a:endParaRPr>
          </a:p>
        </p:txBody>
      </p:sp>
      <p:sp>
        <p:nvSpPr>
          <p:cNvPr id="942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942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1D22D2-B084-424A-9BA3-B07AE3090D9F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9523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A7A1167-A82C-4920-8670-A664CE02EA2E}" type="slidenum">
              <a:rPr lang="en-US" sz="1200">
                <a:cs typeface="Arial" charset="0"/>
              </a:rPr>
              <a:pPr algn="r"/>
              <a:t>31</a:t>
            </a:fld>
            <a:endParaRPr lang="en-US" sz="1200">
              <a:cs typeface="Arial" charset="0"/>
            </a:endParaRPr>
          </a:p>
        </p:txBody>
      </p:sp>
      <p:sp>
        <p:nvSpPr>
          <p:cNvPr id="952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952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D517F2-AB22-45AE-B2C3-8485D96D652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06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24977D6-B52C-4224-97C6-5DE06C596494}" type="slidenum">
              <a:rPr lang="en-US" sz="1200">
                <a:cs typeface="Arial" charset="0"/>
              </a:rPr>
              <a:pPr algn="r"/>
              <a:t>5</a:t>
            </a:fld>
            <a:endParaRPr lang="en-US" sz="1200">
              <a:cs typeface="Arial" charset="0"/>
            </a:endParaRPr>
          </a:p>
        </p:txBody>
      </p:sp>
      <p:sp>
        <p:nvSpPr>
          <p:cNvPr id="706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6E60ED-6178-4FB9-A398-129F47257EA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962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158C8DB-6397-4EE6-B1A2-75DB38866B89}" type="slidenum">
              <a:rPr lang="en-US" sz="1200">
                <a:cs typeface="Arial" charset="0"/>
              </a:rPr>
              <a:pPr algn="r"/>
              <a:t>32</a:t>
            </a:fld>
            <a:endParaRPr lang="en-US" sz="1200">
              <a:cs typeface="Arial" charset="0"/>
            </a:endParaRPr>
          </a:p>
        </p:txBody>
      </p:sp>
      <p:sp>
        <p:nvSpPr>
          <p:cNvPr id="962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D20E5A-0088-44D6-8557-5D3EE1B95F1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4F91290-E8BF-4689-BE45-85B3A8EAB347}" type="slidenum">
              <a:rPr lang="en-US" sz="1200">
                <a:cs typeface="Arial" charset="0"/>
              </a:rPr>
              <a:pPr algn="r"/>
              <a:t>33</a:t>
            </a:fld>
            <a:endParaRPr lang="en-US" sz="1200">
              <a:cs typeface="Arial" charset="0"/>
            </a:endParaRPr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D357C5-B533-4C04-A12B-BF921906F57F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9830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F5800DF-D610-497E-8740-2873373A20DD}" type="slidenum">
              <a:rPr lang="en-US" sz="1200">
                <a:cs typeface="Arial" charset="0"/>
              </a:rPr>
              <a:pPr algn="r"/>
              <a:t>34</a:t>
            </a:fld>
            <a:endParaRPr lang="en-US" sz="1200">
              <a:cs typeface="Arial" charset="0"/>
            </a:endParaRPr>
          </a:p>
        </p:txBody>
      </p:sp>
      <p:sp>
        <p:nvSpPr>
          <p:cNvPr id="983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7A3F6BA-F70D-469C-A304-42B3B2F7B24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962400"/>
            <a:ext cx="6019800" cy="4876800"/>
          </a:xfrm>
        </p:spPr>
        <p:txBody>
          <a:bodyPr>
            <a:noAutofit/>
          </a:bodyPr>
          <a:lstStyle/>
          <a:p>
            <a:endParaRPr lang="en-US" sz="1100" b="0" i="0" dirty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1295400" y="609600"/>
            <a:ext cx="4191000" cy="3143250"/>
          </a:xfr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7A3F6BA-F70D-469C-A304-42B3B2F7B24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962400"/>
            <a:ext cx="6019800" cy="4876800"/>
          </a:xfrm>
        </p:spPr>
        <p:txBody>
          <a:bodyPr>
            <a:noAutofit/>
          </a:bodyPr>
          <a:lstStyle/>
          <a:p>
            <a:endParaRPr lang="en-US" sz="1100" b="0" i="0" dirty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1295400" y="609600"/>
            <a:ext cx="4191000" cy="3143250"/>
          </a:xfr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7A3F6BA-F70D-469C-A304-42B3B2F7B24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962400"/>
            <a:ext cx="6019800" cy="4876800"/>
          </a:xfrm>
        </p:spPr>
        <p:txBody>
          <a:bodyPr>
            <a:noAutofit/>
          </a:bodyPr>
          <a:lstStyle/>
          <a:p>
            <a:endParaRPr lang="en-US" sz="1100" b="0" i="0" dirty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1295400" y="609600"/>
            <a:ext cx="4191000" cy="3143250"/>
          </a:xfr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34B1B4-BDFF-4208-8AA0-29F5277E4C17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0240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5A12B08-41D0-451C-B1DA-A355EF271619}" type="slidenum">
              <a:rPr lang="en-US" sz="1200">
                <a:cs typeface="Arial" charset="0"/>
              </a:rPr>
              <a:pPr algn="r"/>
              <a:t>38</a:t>
            </a:fld>
            <a:endParaRPr lang="en-US" sz="1200">
              <a:cs typeface="Arial" charset="0"/>
            </a:endParaRPr>
          </a:p>
        </p:txBody>
      </p:sp>
      <p:sp>
        <p:nvSpPr>
          <p:cNvPr id="1024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954298-198B-4A61-A479-E705B9DC5AC5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0342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38CEDF6-06DB-4918-88BE-F34AFE00E6BD}" type="slidenum">
              <a:rPr lang="en-US" sz="1200">
                <a:cs typeface="Arial" charset="0"/>
              </a:rPr>
              <a:pPr algn="r"/>
              <a:t>39</a:t>
            </a:fld>
            <a:endParaRPr lang="en-US" sz="1200">
              <a:cs typeface="Arial" charset="0"/>
            </a:endParaRPr>
          </a:p>
        </p:txBody>
      </p:sp>
      <p:sp>
        <p:nvSpPr>
          <p:cNvPr id="1034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1034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91E5A0-865D-452B-A1A2-3582E8F7A452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0445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619932F-8EAE-4B81-880F-313764792D13}" type="slidenum">
              <a:rPr lang="en-US" sz="1200">
                <a:cs typeface="Arial" charset="0"/>
              </a:rPr>
              <a:pPr algn="r"/>
              <a:t>40</a:t>
            </a:fld>
            <a:endParaRPr lang="en-US" sz="1200">
              <a:cs typeface="Arial" charset="0"/>
            </a:endParaRPr>
          </a:p>
        </p:txBody>
      </p:sp>
      <p:sp>
        <p:nvSpPr>
          <p:cNvPr id="1044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1044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F426BB-5EE4-479D-97DC-7C85FF65E834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10547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620FF7C-0168-4D0C-8BA4-2E9C4E6C1A2A}" type="slidenum">
              <a:rPr lang="en-US" sz="1200">
                <a:cs typeface="Arial" charset="0"/>
              </a:rPr>
              <a:pPr algn="r"/>
              <a:t>41</a:t>
            </a:fld>
            <a:endParaRPr lang="en-US" sz="1200">
              <a:cs typeface="Arial" charset="0"/>
            </a:endParaRPr>
          </a:p>
        </p:txBody>
      </p:sp>
      <p:sp>
        <p:nvSpPr>
          <p:cNvPr id="1054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1054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18C526-501E-459D-A5FB-17401A25EE3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168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21D338D-91B1-44E3-8A5F-3A0DD40685B4}" type="slidenum">
              <a:rPr lang="en-US" sz="1200">
                <a:cs typeface="Arial" charset="0"/>
              </a:rPr>
              <a:pPr algn="r"/>
              <a:t>6</a:t>
            </a:fld>
            <a:endParaRPr lang="en-US" sz="1200">
              <a:cs typeface="Arial" charset="0"/>
            </a:endParaRPr>
          </a:p>
        </p:txBody>
      </p:sp>
      <p:sp>
        <p:nvSpPr>
          <p:cNvPr id="716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F461EA-0FC9-4D9D-8A5D-925E6FED90F6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10649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545C2CE-C09C-439D-A40D-941449CE32D2}" type="slidenum">
              <a:rPr lang="en-US" sz="1200">
                <a:cs typeface="Arial" charset="0"/>
              </a:rPr>
              <a:pPr algn="r"/>
              <a:t>42</a:t>
            </a:fld>
            <a:endParaRPr lang="en-US" sz="1200">
              <a:cs typeface="Arial" charset="0"/>
            </a:endParaRPr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1065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9A3714-BDF2-4691-8CEA-A698007B98E1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10752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5903491-D2B0-4FAC-889F-0027D67D407F}" type="slidenum">
              <a:rPr lang="en-US" sz="1200">
                <a:cs typeface="Arial" charset="0"/>
              </a:rPr>
              <a:pPr algn="r"/>
              <a:t>43</a:t>
            </a:fld>
            <a:endParaRPr lang="en-US" sz="1200">
              <a:cs typeface="Arial" charset="0"/>
            </a:endParaRPr>
          </a:p>
        </p:txBody>
      </p:sp>
      <p:sp>
        <p:nvSpPr>
          <p:cNvPr id="1075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1075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>
              <a:spcBef>
                <a:spcPct val="5500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9BE740-4F95-45EE-BBC4-C5D719D918CB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10854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229800B-ED18-49AB-96EF-F23291938CC5}" type="slidenum">
              <a:rPr lang="en-US" sz="1200">
                <a:cs typeface="Arial" charset="0"/>
              </a:rPr>
              <a:pPr algn="r"/>
              <a:t>44</a:t>
            </a:fld>
            <a:endParaRPr lang="en-US" sz="1200">
              <a:cs typeface="Arial" charset="0"/>
            </a:endParaRPr>
          </a:p>
        </p:txBody>
      </p:sp>
      <p:sp>
        <p:nvSpPr>
          <p:cNvPr id="1085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FF4C9B-CD45-4F22-B021-55D9283ED84A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10957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021B5B-D30F-4461-866E-0FC0444DB9E5}" type="slidenum">
              <a:rPr lang="en-US" sz="1200">
                <a:cs typeface="Arial" charset="0"/>
              </a:rPr>
              <a:pPr algn="r"/>
              <a:t>45</a:t>
            </a:fld>
            <a:endParaRPr lang="en-US" sz="1200">
              <a:cs typeface="Arial" charset="0"/>
            </a:endParaRPr>
          </a:p>
        </p:txBody>
      </p:sp>
      <p:sp>
        <p:nvSpPr>
          <p:cNvPr id="1095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5FA289-87D5-4153-B98D-0E575975FA18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11059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46D0EAC-11D2-473B-882C-243588B5F324}" type="slidenum">
              <a:rPr lang="en-US" sz="1200">
                <a:cs typeface="Arial" charset="0"/>
              </a:rPr>
              <a:pPr algn="r"/>
              <a:t>46</a:t>
            </a:fld>
            <a:endParaRPr lang="en-US" sz="1200">
              <a:cs typeface="Arial" charset="0"/>
            </a:endParaRPr>
          </a:p>
        </p:txBody>
      </p:sp>
      <p:sp>
        <p:nvSpPr>
          <p:cNvPr id="1105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DB9830-942F-405E-97AA-FB326402753C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11161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E50F9BC-FD34-4275-8E6D-7F27AFBEDE96}" type="slidenum">
              <a:rPr lang="en-US" sz="1200">
                <a:cs typeface="Arial" charset="0"/>
              </a:rPr>
              <a:pPr algn="r"/>
              <a:t>47</a:t>
            </a:fld>
            <a:endParaRPr lang="en-US" sz="1200">
              <a:cs typeface="Arial" charset="0"/>
            </a:endParaRPr>
          </a:p>
        </p:txBody>
      </p:sp>
      <p:sp>
        <p:nvSpPr>
          <p:cNvPr id="1116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556E9A-0323-4555-9C13-76BD3353F4E0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11264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85B6419-42CA-4B19-9620-95F276076818}" type="slidenum">
              <a:rPr lang="en-US" sz="1200">
                <a:cs typeface="Arial" charset="0"/>
              </a:rPr>
              <a:pPr algn="r"/>
              <a:t>48</a:t>
            </a:fld>
            <a:endParaRPr lang="en-US" sz="1200">
              <a:cs typeface="Arial" charset="0"/>
            </a:endParaRPr>
          </a:p>
        </p:txBody>
      </p:sp>
      <p:sp>
        <p:nvSpPr>
          <p:cNvPr id="1126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98FC22-2BBD-47C2-A88F-674DA13EA7FA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1136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DD0F97F-0168-4871-BD5B-C3AC8F9E9322}" type="slidenum">
              <a:rPr lang="en-US" sz="1200">
                <a:cs typeface="Arial" charset="0"/>
              </a:rPr>
              <a:pPr algn="r"/>
              <a:t>49</a:t>
            </a:fld>
            <a:endParaRPr lang="en-US" sz="1200">
              <a:cs typeface="Arial" charset="0"/>
            </a:endParaRPr>
          </a:p>
        </p:txBody>
      </p:sp>
      <p:sp>
        <p:nvSpPr>
          <p:cNvPr id="1136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1136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7A3F6BA-F70D-469C-A304-42B3B2F7B24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962400"/>
            <a:ext cx="6019800" cy="4876800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1295400" y="609600"/>
            <a:ext cx="4191000" cy="3143250"/>
          </a:xfr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7A3F6BA-F70D-469C-A304-42B3B2F7B24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962400"/>
            <a:ext cx="6019800" cy="4876800"/>
          </a:xfrm>
        </p:spPr>
        <p:txBody>
          <a:bodyPr>
            <a:noAutofit/>
          </a:bodyPr>
          <a:lstStyle/>
          <a:p>
            <a:endParaRPr lang="en-US" sz="1100" b="0" i="0" dirty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1295400" y="609600"/>
            <a:ext cx="4191000" cy="3143250"/>
          </a:xfr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4C3E56-2984-4F6C-A7D6-A5C66512DB9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270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AB3DBFB-1F84-48F6-94CE-2947AC4BDD5C}" type="slidenum">
              <a:rPr lang="en-US" sz="1200">
                <a:cs typeface="Arial" charset="0"/>
              </a:rPr>
              <a:pPr algn="r"/>
              <a:t>7</a:t>
            </a:fld>
            <a:endParaRPr lang="en-US" sz="1200">
              <a:cs typeface="Arial" charset="0"/>
            </a:endParaRPr>
          </a:p>
        </p:txBody>
      </p:sp>
      <p:sp>
        <p:nvSpPr>
          <p:cNvPr id="727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7A3F6BA-F70D-469C-A304-42B3B2F7B24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962400"/>
            <a:ext cx="6019800" cy="4876800"/>
          </a:xfrm>
        </p:spPr>
        <p:txBody>
          <a:bodyPr>
            <a:noAutofit/>
          </a:bodyPr>
          <a:lstStyle/>
          <a:p>
            <a:endParaRPr lang="en-US" sz="1100" b="0" i="0" dirty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1295400" y="609600"/>
            <a:ext cx="4191000" cy="3143250"/>
          </a:xfr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62A185-4CEC-4E47-8A68-CC2184E0C901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11776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7229AF6-0332-44BB-8052-0632F84FBABE}" type="slidenum">
              <a:rPr lang="en-US" sz="1200">
                <a:cs typeface="Arial" charset="0"/>
              </a:rPr>
              <a:pPr algn="r"/>
              <a:t>53</a:t>
            </a:fld>
            <a:endParaRPr lang="en-US" sz="1200">
              <a:cs typeface="Arial" charset="0"/>
            </a:endParaRPr>
          </a:p>
        </p:txBody>
      </p:sp>
      <p:sp>
        <p:nvSpPr>
          <p:cNvPr id="1177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38288" y="622300"/>
            <a:ext cx="3727450" cy="2795588"/>
          </a:xfrm>
          <a:ln/>
        </p:spPr>
      </p:sp>
      <p:sp>
        <p:nvSpPr>
          <p:cNvPr id="1177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5138" y="3489325"/>
            <a:ext cx="5986462" cy="5159375"/>
          </a:xfrm>
          <a:noFill/>
          <a:ln/>
        </p:spPr>
        <p:txBody>
          <a:bodyPr/>
          <a:lstStyle/>
          <a:p>
            <a:pPr eaLnBrk="1" hangingPunct="1"/>
            <a:endParaRPr lang="en-US" sz="1000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D939AF-E59A-4CA1-8742-9CF720EDBADD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11878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AFC867F-784F-461E-96DF-A5EDA0CE1C9D}" type="slidenum">
              <a:rPr lang="en-US" sz="1200">
                <a:cs typeface="Arial" charset="0"/>
              </a:rPr>
              <a:pPr algn="r"/>
              <a:t>54</a:t>
            </a:fld>
            <a:endParaRPr lang="en-US" sz="1200">
              <a:cs typeface="Arial" charset="0"/>
            </a:endParaRPr>
          </a:p>
        </p:txBody>
      </p:sp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59705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7AF473-1543-48BF-BA45-14C5DD1A9469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11981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23D61BC-D0DC-4C42-9C14-0FE0B4CC9491}" type="slidenum">
              <a:rPr lang="en-US" sz="1200">
                <a:cs typeface="Arial" charset="0"/>
              </a:rPr>
              <a:pPr algn="r"/>
              <a:t>55</a:t>
            </a:fld>
            <a:endParaRPr lang="en-US" sz="1200">
              <a:cs typeface="Arial" charset="0"/>
            </a:endParaRPr>
          </a:p>
        </p:txBody>
      </p:sp>
      <p:sp>
        <p:nvSpPr>
          <p:cNvPr id="1198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1198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88401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C47EE1-CDC3-4791-A96F-6A40084ABC46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41272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A3F6BA-F70D-469C-A304-42B3B2F7B24F}" type="slidenum">
              <a:rPr lang="en-US">
                <a:solidFill>
                  <a:prstClr val="black"/>
                </a:solidFill>
              </a:rPr>
              <a:pPr/>
              <a:t>57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A3F6BA-F70D-469C-A304-42B3B2F7B24F}" type="slidenum">
              <a:rPr lang="en-US">
                <a:solidFill>
                  <a:prstClr val="black"/>
                </a:solidFill>
              </a:rPr>
              <a:pPr/>
              <a:t>58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A3F6BA-F70D-469C-A304-42B3B2F7B24F}" type="slidenum">
              <a:rPr lang="en-US">
                <a:solidFill>
                  <a:prstClr val="black"/>
                </a:solidFill>
              </a:rPr>
              <a:pPr/>
              <a:t>59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25FDB4-9000-4BC8-A8C6-F3AFFBB3E3B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373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8824354-4435-4A05-89C4-CC3F93BBC69E}" type="slidenum">
              <a:rPr lang="en-US" sz="1200">
                <a:cs typeface="Arial" charset="0"/>
              </a:rPr>
              <a:pPr algn="r"/>
              <a:t>8</a:t>
            </a:fld>
            <a:endParaRPr lang="en-US" sz="1200">
              <a:cs typeface="Arial" charset="0"/>
            </a:endParaRPr>
          </a:p>
        </p:txBody>
      </p:sp>
      <p:sp>
        <p:nvSpPr>
          <p:cNvPr id="737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6CB3B5-59AF-470E-92B4-8BB7CFBBF0B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475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E13D1AE-0103-480C-90F9-4EF1A2310961}" type="slidenum">
              <a:rPr lang="en-US" sz="1200">
                <a:cs typeface="Arial" charset="0"/>
              </a:rPr>
              <a:pPr algn="r"/>
              <a:t>9</a:t>
            </a:fld>
            <a:endParaRPr lang="en-US" sz="1200">
              <a:cs typeface="Arial" charset="0"/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CF1414-5004-443A-AB9D-39C6885DCD7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577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9B8A32F-B77D-4422-BC39-040F79D1C635}" type="slidenum">
              <a:rPr lang="en-US" sz="1200">
                <a:cs typeface="Arial" charset="0"/>
              </a:rPr>
              <a:pPr algn="r"/>
              <a:t>10</a:t>
            </a:fld>
            <a:endParaRPr lang="en-US" sz="1200">
              <a:cs typeface="Arial" charset="0"/>
            </a:endParaRPr>
          </a:p>
        </p:txBody>
      </p:sp>
      <p:sp>
        <p:nvSpPr>
          <p:cNvPr id="757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984F22-BD7E-4541-9D75-62348F687F7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680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B13C54B-B117-43FF-A987-925EF4D03A7D}" type="slidenum">
              <a:rPr lang="en-US" sz="1200">
                <a:cs typeface="Arial" charset="0"/>
              </a:rPr>
              <a:pPr algn="r"/>
              <a:t>11</a:t>
            </a:fld>
            <a:endParaRPr lang="en-US" sz="1200">
              <a:cs typeface="Arial" charset="0"/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/>
          </a:bodyPr>
          <a:lstStyle>
            <a:lvl1pPr algn="l">
              <a:defRPr sz="3600" b="0">
                <a:solidFill>
                  <a:srgbClr val="006699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79581"/>
          </a:xfrm>
        </p:spPr>
        <p:txBody>
          <a:bodyPr/>
          <a:lstStyle>
            <a:lvl1pPr>
              <a:lnSpc>
                <a:spcPct val="105000"/>
              </a:lnSpc>
              <a:spcBef>
                <a:spcPts val="1200"/>
              </a:spcBef>
              <a:buClr>
                <a:srgbClr val="A3C167"/>
              </a:buClr>
              <a:buFont typeface="Wingdings" pitchFamily="2" charset="2"/>
              <a:buChar char="§"/>
              <a:defRPr sz="2800">
                <a:latin typeface="Arial" pitchFamily="34" charset="0"/>
                <a:cs typeface="Arial" pitchFamily="34" charset="0"/>
              </a:defRPr>
            </a:lvl1pPr>
            <a:lvl2pPr>
              <a:lnSpc>
                <a:spcPct val="105000"/>
              </a:lnSpc>
              <a:spcBef>
                <a:spcPts val="300"/>
              </a:spcBef>
              <a:buClr>
                <a:srgbClr val="CC9900"/>
              </a:buClr>
              <a:buFont typeface="Wingdings" pitchFamily="2" charset="2"/>
              <a:buChar char="§"/>
              <a:defRPr sz="2700">
                <a:latin typeface="Arial" pitchFamily="34" charset="0"/>
                <a:cs typeface="Arial" pitchFamily="34" charset="0"/>
              </a:defRPr>
            </a:lvl2pPr>
            <a:lvl3pPr>
              <a:lnSpc>
                <a:spcPct val="105000"/>
              </a:lnSpc>
              <a:spcBef>
                <a:spcPts val="300"/>
              </a:spcBef>
              <a:buClr>
                <a:srgbClr val="B3A2C7"/>
              </a:buClr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3pPr>
            <a:lvl4pPr>
              <a:lnSpc>
                <a:spcPct val="105000"/>
              </a:lnSpc>
              <a:spcBef>
                <a:spcPts val="300"/>
              </a:spcBef>
              <a:defRPr>
                <a:latin typeface="Arial" pitchFamily="34" charset="0"/>
                <a:cs typeface="Arial" pitchFamily="34" charset="0"/>
              </a:defRPr>
            </a:lvl4pPr>
            <a:lvl5pPr>
              <a:lnSpc>
                <a:spcPct val="105000"/>
              </a:lnSpc>
              <a:spcBef>
                <a:spcPts val="300"/>
              </a:spcBef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7543800" y="6324600"/>
            <a:ext cx="1143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56EF793-6576-47D7-8D74-034072F16359}" type="slidenum">
              <a:rPr lang="en-US" sz="1700" i="0" smtClean="0">
                <a:solidFill>
                  <a:srgbClr val="B2B2B2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pPr algn="r"/>
              <a:t>‹#›</a:t>
            </a:fld>
            <a:endParaRPr lang="en-US" sz="1700" i="0" dirty="0">
              <a:solidFill>
                <a:srgbClr val="B2B2B2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59AD-49F4-478E-A013-BE606CDD1B41}" type="datetimeFigureOut">
              <a:rPr lang="en-US" dirty="0"/>
              <a:t>15-Oct-20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A2607E-83AE-48D3-8B93-31C890718ADA}"/>
              </a:ext>
            </a:extLst>
          </p:cNvPr>
          <p:cNvSpPr txBox="1"/>
          <p:nvPr userDrawn="1"/>
        </p:nvSpPr>
        <p:spPr>
          <a:xfrm>
            <a:off x="7543800" y="6324600"/>
            <a:ext cx="1143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56EF793-6576-47D7-8D74-034072F16359}" type="slidenum">
              <a:rPr lang="en-US" sz="1700" i="0" smtClean="0">
                <a:solidFill>
                  <a:srgbClr val="B2B2B2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pPr algn="r"/>
              <a:t>‹#›</a:t>
            </a:fld>
            <a:endParaRPr lang="en-US" sz="1700" i="0" dirty="0">
              <a:solidFill>
                <a:srgbClr val="B2B2B2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930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5E8D2-BCEE-4D3D-AE6D-93BD204BAD0C}" type="datetimeFigureOut">
              <a:rPr lang="en-US" dirty="0"/>
              <a:t>15-Oct-20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4951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F110E-D48F-4A61-BE6D-11D38A61FE05}" type="datetimeFigureOut">
              <a:rPr lang="en-US" dirty="0"/>
              <a:t>15-Oct-20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90462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E700-EF95-463F-B75A-2CDEC15C5A37}" type="datetimeFigureOut">
              <a:rPr lang="en-US" dirty="0"/>
              <a:t>15-Oct-20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39905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6CC6-9B37-4318-8876-62F2332BE330}" type="datetimeFigureOut">
              <a:rPr lang="en-US" dirty="0"/>
              <a:t>15-Oct-20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79109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C7781-F104-4BD5-BC26-3DB2DD695986}" type="datetimeFigureOut">
              <a:rPr lang="en-US" dirty="0"/>
              <a:t>15-Oct-20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67503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9AD0-4BAD-48BB-B06C-62CAB66B1652}" type="datetimeFigureOut">
              <a:rPr lang="en-US" dirty="0"/>
              <a:t>15-Oct-20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4961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47D66-9247-4313-B245-9F882A4407CD}" type="datetimeFigureOut">
              <a:rPr lang="en-US" dirty="0"/>
              <a:t>15-Oct-20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788410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022A5-2C49-4E61-8AF1-56B5ABF57608}" type="datetimeFigureOut">
              <a:rPr lang="en-US" dirty="0"/>
              <a:t>15-Oct-20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970052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1F1580A0-ED6C-4884-9FFE-87471827F59A}" type="datetimeFigureOut">
              <a:rPr lang="en-US" dirty="0"/>
              <a:t>15-Oct-20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11829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-10633" y="6500422"/>
            <a:ext cx="5649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© 2015 </a:t>
            </a:r>
            <a:r>
              <a:rPr lang="en-US" sz="800" b="0" i="1" dirty="0" err="1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Cengage</a:t>
            </a:r>
            <a:r>
              <a:rPr lang="en-US" sz="800" b="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800" b="0" i="1" dirty="0">
              <a:solidFill>
                <a:srgbClr val="777777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74D98-3273-47CE-B312-A00AAFA2779F}" type="datetimeFigureOut">
              <a:rPr lang="en-US" dirty="0"/>
              <a:t>15-Oct-20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057071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-10633" y="6500422"/>
            <a:ext cx="5649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© 2015 </a:t>
            </a:r>
            <a:r>
              <a:rPr lang="en-US" sz="800" b="0" i="1" dirty="0" err="1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Cengage</a:t>
            </a:r>
            <a:r>
              <a:rPr lang="en-US" sz="800" b="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800" b="0" i="1" dirty="0">
              <a:solidFill>
                <a:srgbClr val="777777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989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7543800" y="6324600"/>
            <a:ext cx="1143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56EF793-6576-47D7-8D74-034072F16359}" type="slidenum">
              <a:rPr lang="en-US" sz="1700" i="0" smtClean="0">
                <a:solidFill>
                  <a:srgbClr val="B2B2B2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pPr algn="r"/>
              <a:t>‹#›</a:t>
            </a:fld>
            <a:endParaRPr lang="en-US" sz="1700" i="0" dirty="0">
              <a:solidFill>
                <a:srgbClr val="B2B2B2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467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AF8DD645-B9B4-46EE-B031-35C24A448A04}" type="datetimeFigureOut">
              <a:rPr lang="en-US" dirty="0"/>
              <a:t>15-Oct-20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03974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93E9-CEF0-47B7-AEA6-AFACC79966BA}" type="datetimeFigureOut">
              <a:rPr lang="en-US" dirty="0"/>
              <a:t>15-Oct-20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3A2CDA-52DE-4720-BA3E-FB6CA713836B}"/>
              </a:ext>
            </a:extLst>
          </p:cNvPr>
          <p:cNvSpPr txBox="1"/>
          <p:nvPr userDrawn="1"/>
        </p:nvSpPr>
        <p:spPr>
          <a:xfrm>
            <a:off x="7543800" y="6324600"/>
            <a:ext cx="1143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56EF793-6576-47D7-8D74-034072F16359}" type="slidenum">
              <a:rPr lang="en-US" sz="1700" i="0" smtClean="0">
                <a:solidFill>
                  <a:srgbClr val="B2B2B2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pPr algn="r"/>
              <a:t>‹#›</a:t>
            </a:fld>
            <a:endParaRPr lang="en-US" sz="1700" i="0" dirty="0">
              <a:solidFill>
                <a:srgbClr val="B2B2B2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89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34F47-3A99-4701-A7D9-FE6C4D9DA92E}" type="datetimeFigureOut">
              <a:rPr lang="en-US" dirty="0"/>
              <a:t>15-Oct-20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21844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2588-EC5C-453B-A942-AA1C7EFEEF33}" type="datetimeFigureOut">
              <a:rPr lang="en-US" dirty="0"/>
              <a:t>15-Oct-20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74480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5D575-BDA5-4AAF-81DC-5D38C213A391}" type="datetimeFigureOut">
              <a:rPr lang="en-US" dirty="0"/>
              <a:t>15-Oct-20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88919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9C5B0-21BA-48EA-B067-5E37072B4F18}" type="datetimeFigureOut">
              <a:rPr lang="en-US" dirty="0"/>
              <a:t>15-Oct-20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44449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38145"/>
            <a:ext cx="8229600" cy="884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7424"/>
            <a:ext cx="8229600" cy="4878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-10633" y="6500422"/>
            <a:ext cx="5649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© 2015 </a:t>
            </a:r>
            <a:r>
              <a:rPr lang="en-US" sz="800" b="0" i="1" dirty="0" err="1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Cengage</a:t>
            </a:r>
            <a:r>
              <a:rPr lang="en-US" sz="800" b="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800" b="0" i="1" dirty="0">
              <a:solidFill>
                <a:srgbClr val="777777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006699"/>
          </a:solidFill>
          <a:latin typeface="Arial"/>
          <a:ea typeface="+mj-ea"/>
          <a:cs typeface="Arial"/>
        </a:defRPr>
      </a:lvl1pPr>
    </p:titleStyle>
    <p:bodyStyle>
      <a:lvl1pPr marL="342900" marR="0" indent="-3429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A3C167"/>
        </a:buClr>
        <a:buSzTx/>
        <a:buFont typeface="Wingdings" charset="2"/>
        <a:buChar char="§"/>
        <a:tabLst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CC9900"/>
        </a:buClr>
        <a:buSzTx/>
        <a:buFont typeface="Wingdings" charset="2"/>
        <a:buChar char="§"/>
        <a:tabLst/>
        <a:defRPr sz="27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B3A2C7"/>
        </a:buClr>
        <a:buSzTx/>
        <a:buFont typeface="Wingdings" charset="2"/>
        <a:buChar char="§"/>
        <a:tabLst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–"/>
        <a:tabLst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»"/>
        <a:tabLst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0FE61780-2E25-4081-A2D9-4C0805256F67}" type="datetimeFigureOut">
              <a:rPr lang="en-US" dirty="0"/>
              <a:t>15-Oct-20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95301B-481A-440D-BBEC-61130F03514E}"/>
              </a:ext>
            </a:extLst>
          </p:cNvPr>
          <p:cNvSpPr txBox="1"/>
          <p:nvPr userDrawn="1"/>
        </p:nvSpPr>
        <p:spPr>
          <a:xfrm>
            <a:off x="-10633" y="6500422"/>
            <a:ext cx="5649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© 2015 </a:t>
            </a:r>
            <a:r>
              <a:rPr lang="en-US" sz="800" b="0" i="1" dirty="0" err="1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Cengage</a:t>
            </a:r>
            <a:r>
              <a:rPr lang="en-US" sz="800" b="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800" b="0" i="1" dirty="0">
              <a:solidFill>
                <a:srgbClr val="777777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48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hyperlink" Target="../../../../Program%20Files/TurningPoint/2003/Questions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hyperlink" Target="../../../../Program%20Files/TurningPoint/2003/Questions.html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hyperlink" Target="../../../../Program%20Files/TurningPoint/2003/Questions.html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hyperlink" Target="../../../../Program%20Files/TurningPoint/2003/Questions.html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hyperlink" Target="../../../../Program%20Files/TurningPoint/2003/Questions.html" TargetMode="Externa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0257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5" name="Group 12"/>
          <p:cNvGrpSpPr/>
          <p:nvPr/>
        </p:nvGrpSpPr>
        <p:grpSpPr>
          <a:xfrm>
            <a:off x="-161365" y="1009555"/>
            <a:ext cx="4809565" cy="881658"/>
            <a:chOff x="453411" y="2007849"/>
            <a:chExt cx="4272467" cy="881658"/>
          </a:xfrm>
        </p:grpSpPr>
        <p:sp>
          <p:nvSpPr>
            <p:cNvPr id="16" name="TextBox 9"/>
            <p:cNvSpPr txBox="1">
              <a:spLocks noChangeArrowheads="1"/>
            </p:cNvSpPr>
            <p:nvPr/>
          </p:nvSpPr>
          <p:spPr bwMode="auto">
            <a:xfrm>
              <a:off x="453411" y="2120066"/>
              <a:ext cx="4272467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itchFamily="18" charset="0"/>
                  <a:cs typeface="Arial" charset="0"/>
                </a:rPr>
                <a:t>Microeconomics 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646126" y="2007849"/>
              <a:ext cx="184050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endPara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0" y="2038446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Dali Laxton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90800" y="3729402"/>
            <a:ext cx="6172200" cy="2041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5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Elasticity and its Application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200" y="240268"/>
            <a:ext cx="236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Masa</a:t>
            </a:r>
            <a:r>
              <a:rPr lang="pl-PL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yk</a:t>
            </a:r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University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3652" y="4063425"/>
            <a:ext cx="2207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CD7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ea typeface="Cambria Math" pitchFamily="18" charset="0"/>
                <a:cs typeface="Arial" pitchFamily="34" charset="0"/>
              </a:rPr>
              <a:t>Lecture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480" y="4495800"/>
            <a:ext cx="14451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400" b="1" dirty="0">
                <a:solidFill>
                  <a:srgbClr val="FFCD74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Cambria Math" pitchFamily="18" charset="0"/>
                <a:ea typeface="Cambria Math" pitchFamily="18" charset="0"/>
                <a:cs typeface="Tahoma" pitchFamily="34" charset="0"/>
              </a:rPr>
              <a:t>3</a:t>
            </a:r>
            <a:endParaRPr lang="en-US" sz="6400" b="1" dirty="0">
              <a:solidFill>
                <a:srgbClr val="FFCD74"/>
              </a:solidFill>
              <a:effectLst>
                <a:outerShdw blurRad="38100" dist="38100" dir="2700000" algn="tl">
                  <a:schemeClr val="tx1">
                    <a:alpha val="43000"/>
                  </a:schemeClr>
                </a:outerShdw>
              </a:effectLst>
              <a:latin typeface="Cambria Math" pitchFamily="18" charset="0"/>
              <a:ea typeface="Cambria Math" pitchFamily="18" charset="0"/>
              <a:cs typeface="Tahoma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000"/>
                    </a14:imgEffect>
                    <a14:imgEffect>
                      <a14:saturation sat="85000"/>
                    </a14:imgEffect>
                    <a14:imgEffect>
                      <a14:brightnessContrast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7" t="13217" r="3175" b="5984"/>
          <a:stretch/>
        </p:blipFill>
        <p:spPr>
          <a:xfrm>
            <a:off x="4694609" y="389977"/>
            <a:ext cx="4212112" cy="26976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stA="35000" endPos="40000" dist="12700" dir="5400000" sy="-100000" algn="bl" rotWithShape="0"/>
          </a:effectLst>
        </p:spPr>
      </p:pic>
      <p:sp>
        <p:nvSpPr>
          <p:cNvPr id="14" name="Rectangle 13"/>
          <p:cNvSpPr/>
          <p:nvPr/>
        </p:nvSpPr>
        <p:spPr>
          <a:xfrm rot="16200000">
            <a:off x="8251789" y="2351214"/>
            <a:ext cx="141897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Wojciech Gerson (1831-1901)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8125" y="252413"/>
            <a:ext cx="8686800" cy="649287"/>
          </a:xfrm>
        </p:spPr>
        <p:txBody>
          <a:bodyPr/>
          <a:lstStyle/>
          <a:p>
            <a:pPr eaLnBrk="1" hangingPunct="1"/>
            <a:r>
              <a:rPr lang="en-US"/>
              <a:t>Calculating Percentage Changes</a:t>
            </a:r>
          </a:p>
        </p:txBody>
      </p:sp>
      <p:sp>
        <p:nvSpPr>
          <p:cNvPr id="13317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93738" y="2728913"/>
            <a:ext cx="3406775" cy="2876550"/>
            <a:chOff x="3226" y="1041"/>
            <a:chExt cx="2146" cy="1812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421" y="1302"/>
              <a:ext cx="1661" cy="1413"/>
              <a:chOff x="1098" y="1361"/>
              <a:chExt cx="2116" cy="2027"/>
            </a:xfrm>
          </p:grpSpPr>
          <p:sp>
            <p:nvSpPr>
              <p:cNvPr id="13356" name="Line 6"/>
              <p:cNvSpPr>
                <a:spLocks noChangeShapeType="1"/>
              </p:cNvSpPr>
              <p:nvPr/>
            </p:nvSpPr>
            <p:spPr bwMode="auto">
              <a:xfrm>
                <a:off x="1102" y="1361"/>
                <a:ext cx="0" cy="20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3357" name="Line 7"/>
              <p:cNvSpPr>
                <a:spLocks noChangeShapeType="1"/>
              </p:cNvSpPr>
              <p:nvPr/>
            </p:nvSpPr>
            <p:spPr bwMode="auto">
              <a:xfrm>
                <a:off x="1098" y="3388"/>
                <a:ext cx="21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13354" name="Text Box 8"/>
            <p:cNvSpPr txBox="1">
              <a:spLocks noChangeArrowheads="1"/>
            </p:cNvSpPr>
            <p:nvPr/>
          </p:nvSpPr>
          <p:spPr bwMode="auto">
            <a:xfrm>
              <a:off x="3226" y="1041"/>
              <a:ext cx="3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</a:p>
          </p:txBody>
        </p:sp>
        <p:sp>
          <p:nvSpPr>
            <p:cNvPr id="13355" name="Text Box 9"/>
            <p:cNvSpPr txBox="1">
              <a:spLocks noChangeArrowheads="1"/>
            </p:cNvSpPr>
            <p:nvPr/>
          </p:nvSpPr>
          <p:spPr bwMode="auto">
            <a:xfrm>
              <a:off x="4985" y="2565"/>
              <a:ext cx="3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355725" y="3314700"/>
            <a:ext cx="2633663" cy="1722438"/>
            <a:chOff x="3643" y="1410"/>
            <a:chExt cx="1659" cy="1085"/>
          </a:xfrm>
        </p:grpSpPr>
        <p:sp>
          <p:nvSpPr>
            <p:cNvPr id="13351" name="Line 11"/>
            <p:cNvSpPr>
              <a:spLocks noChangeShapeType="1"/>
            </p:cNvSpPr>
            <p:nvPr/>
          </p:nvSpPr>
          <p:spPr bwMode="auto">
            <a:xfrm>
              <a:off x="3643" y="1410"/>
              <a:ext cx="1379" cy="919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3352" name="Text Box 12"/>
            <p:cNvSpPr txBox="1">
              <a:spLocks noChangeArrowheads="1"/>
            </p:cNvSpPr>
            <p:nvPr/>
          </p:nvSpPr>
          <p:spPr bwMode="auto">
            <a:xfrm>
              <a:off x="4915" y="2207"/>
              <a:ext cx="3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D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-26987" y="3325813"/>
            <a:ext cx="2405063" cy="2509837"/>
            <a:chOff x="42" y="2152"/>
            <a:chExt cx="1515" cy="1581"/>
          </a:xfrm>
        </p:grpSpPr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42" y="2298"/>
              <a:ext cx="1500" cy="1435"/>
              <a:chOff x="42" y="2298"/>
              <a:chExt cx="1500" cy="1435"/>
            </a:xfrm>
          </p:grpSpPr>
          <p:sp>
            <p:nvSpPr>
              <p:cNvPr id="13346" name="Text Box 15"/>
              <p:cNvSpPr txBox="1">
                <a:spLocks noChangeArrowheads="1"/>
              </p:cNvSpPr>
              <p:nvPr/>
            </p:nvSpPr>
            <p:spPr bwMode="auto">
              <a:xfrm>
                <a:off x="42" y="2298"/>
                <a:ext cx="657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US" sz="1600" dirty="0">
                    <a:latin typeface="Arial"/>
                    <a:cs typeface="Arial"/>
                  </a:rPr>
                  <a:t>8,750 CZK</a:t>
                </a:r>
                <a:endParaRPr lang="en-US" sz="1600" baseline="-25000" dirty="0">
                  <a:latin typeface="Arial"/>
                  <a:cs typeface="Arial"/>
                </a:endParaRPr>
              </a:p>
            </p:txBody>
          </p:sp>
          <p:sp>
            <p:nvSpPr>
              <p:cNvPr id="13347" name="Text Box 16"/>
              <p:cNvSpPr txBox="1">
                <a:spLocks noChangeArrowheads="1"/>
              </p:cNvSpPr>
              <p:nvPr/>
            </p:nvSpPr>
            <p:spPr bwMode="auto">
              <a:xfrm>
                <a:off x="1172" y="3445"/>
                <a:ext cx="37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>
                    <a:latin typeface="Arial"/>
                    <a:cs typeface="Arial"/>
                  </a:rPr>
                  <a:t>8</a:t>
                </a:r>
                <a:endParaRPr lang="en-US" sz="2400" baseline="-25000">
                  <a:latin typeface="Arial"/>
                  <a:cs typeface="Arial"/>
                </a:endParaRPr>
              </a:p>
            </p:txBody>
          </p:sp>
          <p:grpSp>
            <p:nvGrpSpPr>
              <p:cNvPr id="7" name="Group 17"/>
              <p:cNvGrpSpPr>
                <a:grpSpLocks/>
              </p:cNvGrpSpPr>
              <p:nvPr/>
            </p:nvGrpSpPr>
            <p:grpSpPr bwMode="auto">
              <a:xfrm>
                <a:off x="692" y="2444"/>
                <a:ext cx="668" cy="1006"/>
                <a:chOff x="357" y="2450"/>
                <a:chExt cx="795" cy="646"/>
              </a:xfrm>
            </p:grpSpPr>
            <p:sp>
              <p:nvSpPr>
                <p:cNvPr id="13349" name="Line 18"/>
                <p:cNvSpPr>
                  <a:spLocks noChangeShapeType="1"/>
                </p:cNvSpPr>
                <p:nvPr/>
              </p:nvSpPr>
              <p:spPr bwMode="auto">
                <a:xfrm>
                  <a:off x="357" y="2450"/>
                  <a:ext cx="795" cy="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3350" name="Line 19"/>
                <p:cNvSpPr>
                  <a:spLocks noChangeShapeType="1"/>
                </p:cNvSpPr>
                <p:nvPr/>
              </p:nvSpPr>
              <p:spPr bwMode="auto">
                <a:xfrm>
                  <a:off x="1152" y="2451"/>
                  <a:ext cx="0" cy="645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</p:grpSp>
        </p:grpSp>
        <p:grpSp>
          <p:nvGrpSpPr>
            <p:cNvPr id="8" name="Group 20"/>
            <p:cNvGrpSpPr>
              <a:grpSpLocks/>
            </p:cNvGrpSpPr>
            <p:nvPr/>
          </p:nvGrpSpPr>
          <p:grpSpPr bwMode="auto">
            <a:xfrm>
              <a:off x="1315" y="2152"/>
              <a:ext cx="242" cy="333"/>
              <a:chOff x="1315" y="2152"/>
              <a:chExt cx="242" cy="333"/>
            </a:xfrm>
          </p:grpSpPr>
          <p:sp>
            <p:nvSpPr>
              <p:cNvPr id="13344" name="Text Box 21"/>
              <p:cNvSpPr txBox="1">
                <a:spLocks noChangeArrowheads="1"/>
              </p:cNvSpPr>
              <p:nvPr/>
            </p:nvSpPr>
            <p:spPr bwMode="auto">
              <a:xfrm>
                <a:off x="1319" y="2152"/>
                <a:ext cx="23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>
                    <a:latin typeface="Arial"/>
                    <a:cs typeface="Arial"/>
                  </a:rPr>
                  <a:t>B</a:t>
                </a:r>
              </a:p>
            </p:txBody>
          </p:sp>
          <p:sp>
            <p:nvSpPr>
              <p:cNvPr id="13345" name="Oval 22"/>
              <p:cNvSpPr>
                <a:spLocks noChangeArrowheads="1"/>
              </p:cNvSpPr>
              <p:nvPr/>
            </p:nvSpPr>
            <p:spPr bwMode="auto">
              <a:xfrm>
                <a:off x="1315" y="2398"/>
                <a:ext cx="88" cy="87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9" name="Group 23"/>
          <p:cNvGrpSpPr>
            <a:grpSpLocks/>
          </p:cNvGrpSpPr>
          <p:nvPr/>
        </p:nvGrpSpPr>
        <p:grpSpPr bwMode="auto">
          <a:xfrm>
            <a:off x="-123825" y="3883025"/>
            <a:ext cx="3360738" cy="1955800"/>
            <a:chOff x="-19" y="2503"/>
            <a:chExt cx="2117" cy="1232"/>
          </a:xfrm>
        </p:grpSpPr>
        <p:grpSp>
          <p:nvGrpSpPr>
            <p:cNvPr id="10" name="Group 24"/>
            <p:cNvGrpSpPr>
              <a:grpSpLocks/>
            </p:cNvGrpSpPr>
            <p:nvPr/>
          </p:nvGrpSpPr>
          <p:grpSpPr bwMode="auto">
            <a:xfrm>
              <a:off x="-19" y="2620"/>
              <a:ext cx="2031" cy="1115"/>
              <a:chOff x="-19" y="2620"/>
              <a:chExt cx="2031" cy="1115"/>
            </a:xfrm>
          </p:grpSpPr>
          <p:sp>
            <p:nvSpPr>
              <p:cNvPr id="13337" name="Text Box 25"/>
              <p:cNvSpPr txBox="1">
                <a:spLocks noChangeArrowheads="1"/>
              </p:cNvSpPr>
              <p:nvPr/>
            </p:nvSpPr>
            <p:spPr bwMode="auto">
              <a:xfrm>
                <a:off x="-19" y="2620"/>
                <a:ext cx="714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US" sz="1600" dirty="0">
                    <a:latin typeface="Arial"/>
                    <a:cs typeface="Arial"/>
                  </a:rPr>
                  <a:t>7,000 CZK</a:t>
                </a:r>
                <a:endParaRPr lang="en-US" sz="1600" baseline="-25000" dirty="0">
                  <a:latin typeface="Arial"/>
                  <a:cs typeface="Arial"/>
                </a:endParaRPr>
              </a:p>
            </p:txBody>
          </p:sp>
          <p:sp>
            <p:nvSpPr>
              <p:cNvPr id="13338" name="Text Box 26"/>
              <p:cNvSpPr txBox="1">
                <a:spLocks noChangeArrowheads="1"/>
              </p:cNvSpPr>
              <p:nvPr/>
            </p:nvSpPr>
            <p:spPr bwMode="auto">
              <a:xfrm>
                <a:off x="1667" y="3447"/>
                <a:ext cx="34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>
                    <a:latin typeface="Arial"/>
                    <a:cs typeface="Arial"/>
                  </a:rPr>
                  <a:t>12</a:t>
                </a:r>
                <a:endParaRPr lang="en-US" sz="2400" baseline="-25000">
                  <a:latin typeface="Arial"/>
                  <a:cs typeface="Arial"/>
                </a:endParaRPr>
              </a:p>
            </p:txBody>
          </p:sp>
          <p:grpSp>
            <p:nvGrpSpPr>
              <p:cNvPr id="11" name="Group 27"/>
              <p:cNvGrpSpPr>
                <a:grpSpLocks/>
              </p:cNvGrpSpPr>
              <p:nvPr/>
            </p:nvGrpSpPr>
            <p:grpSpPr bwMode="auto">
              <a:xfrm>
                <a:off x="693" y="2767"/>
                <a:ext cx="1152" cy="680"/>
                <a:chOff x="357" y="2450"/>
                <a:chExt cx="795" cy="646"/>
              </a:xfrm>
            </p:grpSpPr>
            <p:sp>
              <p:nvSpPr>
                <p:cNvPr id="13340" name="Line 28"/>
                <p:cNvSpPr>
                  <a:spLocks noChangeShapeType="1"/>
                </p:cNvSpPr>
                <p:nvPr/>
              </p:nvSpPr>
              <p:spPr bwMode="auto">
                <a:xfrm>
                  <a:off x="357" y="2450"/>
                  <a:ext cx="795" cy="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3341" name="Line 29"/>
                <p:cNvSpPr>
                  <a:spLocks noChangeShapeType="1"/>
                </p:cNvSpPr>
                <p:nvPr/>
              </p:nvSpPr>
              <p:spPr bwMode="auto">
                <a:xfrm>
                  <a:off x="1152" y="2451"/>
                  <a:ext cx="0" cy="645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</p:grpSp>
        </p:grpSp>
        <p:grpSp>
          <p:nvGrpSpPr>
            <p:cNvPr id="12" name="Group 30"/>
            <p:cNvGrpSpPr>
              <a:grpSpLocks/>
            </p:cNvGrpSpPr>
            <p:nvPr/>
          </p:nvGrpSpPr>
          <p:grpSpPr bwMode="auto">
            <a:xfrm>
              <a:off x="1798" y="2503"/>
              <a:ext cx="300" cy="303"/>
              <a:chOff x="1798" y="2503"/>
              <a:chExt cx="300" cy="303"/>
            </a:xfrm>
          </p:grpSpPr>
          <p:sp>
            <p:nvSpPr>
              <p:cNvPr id="13335" name="Text Box 31"/>
              <p:cNvSpPr txBox="1">
                <a:spLocks noChangeArrowheads="1"/>
              </p:cNvSpPr>
              <p:nvPr/>
            </p:nvSpPr>
            <p:spPr bwMode="auto">
              <a:xfrm>
                <a:off x="1851" y="2503"/>
                <a:ext cx="24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>
                    <a:latin typeface="Arial"/>
                    <a:cs typeface="Arial"/>
                  </a:rPr>
                  <a:t>A</a:t>
                </a:r>
              </a:p>
            </p:txBody>
          </p:sp>
          <p:sp>
            <p:nvSpPr>
              <p:cNvPr id="13336" name="Oval 32"/>
              <p:cNvSpPr>
                <a:spLocks noChangeArrowheads="1"/>
              </p:cNvSpPr>
              <p:nvPr/>
            </p:nvSpPr>
            <p:spPr bwMode="auto">
              <a:xfrm>
                <a:off x="1798" y="2719"/>
                <a:ext cx="88" cy="87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</p:grpSp>
      <p:sp>
        <p:nvSpPr>
          <p:cNvPr id="13322" name="Text Box 33"/>
          <p:cNvSpPr txBox="1">
            <a:spLocks noChangeArrowheads="1"/>
          </p:cNvSpPr>
          <p:nvPr/>
        </p:nvSpPr>
        <p:spPr bwMode="auto">
          <a:xfrm>
            <a:off x="1328738" y="1885950"/>
            <a:ext cx="2279650" cy="8858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>
                <a:latin typeface="Arial"/>
                <a:cs typeface="Arial"/>
              </a:rPr>
              <a:t>Deman</a:t>
            </a:r>
            <a:r>
              <a:rPr lang="en-US" altLang="moh-CA" sz="2600">
                <a:latin typeface="Arial"/>
                <a:cs typeface="Arial"/>
              </a:rPr>
              <a:t>d</a:t>
            </a:r>
            <a:r>
              <a:rPr lang="en-US" sz="2600">
                <a:latin typeface="Arial"/>
                <a:cs typeface="Arial"/>
              </a:rPr>
              <a:t> for your websites</a:t>
            </a:r>
          </a:p>
        </p:txBody>
      </p:sp>
      <p:sp>
        <p:nvSpPr>
          <p:cNvPr id="72738" name="Rectangle 34"/>
          <p:cNvSpPr>
            <a:spLocks noChangeArrowheads="1"/>
          </p:cNvSpPr>
          <p:nvPr/>
        </p:nvSpPr>
        <p:spPr bwMode="auto">
          <a:xfrm>
            <a:off x="4251325" y="1076325"/>
            <a:ext cx="3943350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latin typeface="Arial"/>
                <a:cs typeface="Arial"/>
              </a:rPr>
              <a:t>Standard method </a:t>
            </a:r>
            <a:br>
              <a:rPr lang="en-US" sz="2600">
                <a:latin typeface="Arial"/>
                <a:cs typeface="Arial"/>
              </a:rPr>
            </a:br>
            <a:r>
              <a:rPr lang="en-US" sz="2600">
                <a:latin typeface="Arial"/>
                <a:cs typeface="Arial"/>
              </a:rPr>
              <a:t>of computing the percentage (%) change:</a:t>
            </a:r>
          </a:p>
        </p:txBody>
      </p:sp>
      <p:grpSp>
        <p:nvGrpSpPr>
          <p:cNvPr id="13" name="Group 35"/>
          <p:cNvGrpSpPr>
            <a:grpSpLocks/>
          </p:cNvGrpSpPr>
          <p:nvPr/>
        </p:nvGrpSpPr>
        <p:grpSpPr bwMode="auto">
          <a:xfrm>
            <a:off x="3811588" y="2563813"/>
            <a:ext cx="5006975" cy="976312"/>
            <a:chOff x="2387" y="1832"/>
            <a:chExt cx="3154" cy="615"/>
          </a:xfrm>
        </p:grpSpPr>
        <p:sp>
          <p:nvSpPr>
            <p:cNvPr id="13327" name="Rectangle 36"/>
            <p:cNvSpPr>
              <a:spLocks noChangeArrowheads="1"/>
            </p:cNvSpPr>
            <p:nvPr/>
          </p:nvSpPr>
          <p:spPr bwMode="auto">
            <a:xfrm>
              <a:off x="2456" y="1832"/>
              <a:ext cx="3056" cy="608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grpSp>
          <p:nvGrpSpPr>
            <p:cNvPr id="14" name="Group 37"/>
            <p:cNvGrpSpPr>
              <a:grpSpLocks/>
            </p:cNvGrpSpPr>
            <p:nvPr/>
          </p:nvGrpSpPr>
          <p:grpSpPr bwMode="auto">
            <a:xfrm>
              <a:off x="2387" y="1841"/>
              <a:ext cx="3154" cy="606"/>
              <a:chOff x="2436" y="1904"/>
              <a:chExt cx="3154" cy="606"/>
            </a:xfrm>
          </p:grpSpPr>
          <p:sp>
            <p:nvSpPr>
              <p:cNvPr id="13329" name="Text Box 38"/>
              <p:cNvSpPr txBox="1">
                <a:spLocks noChangeArrowheads="1"/>
              </p:cNvSpPr>
              <p:nvPr/>
            </p:nvSpPr>
            <p:spPr bwMode="auto">
              <a:xfrm>
                <a:off x="2436" y="1904"/>
                <a:ext cx="2432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600">
                    <a:latin typeface="Arial"/>
                    <a:cs typeface="Arial"/>
                  </a:rPr>
                  <a:t>end value – start value</a:t>
                </a:r>
              </a:p>
            </p:txBody>
          </p:sp>
          <p:sp>
            <p:nvSpPr>
              <p:cNvPr id="13330" name="Text Box 39"/>
              <p:cNvSpPr txBox="1">
                <a:spLocks noChangeArrowheads="1"/>
              </p:cNvSpPr>
              <p:nvPr/>
            </p:nvSpPr>
            <p:spPr bwMode="auto">
              <a:xfrm>
                <a:off x="3065" y="2202"/>
                <a:ext cx="1203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600">
                    <a:latin typeface="Arial"/>
                    <a:cs typeface="Arial"/>
                  </a:rPr>
                  <a:t>start value</a:t>
                </a:r>
              </a:p>
            </p:txBody>
          </p:sp>
          <p:sp>
            <p:nvSpPr>
              <p:cNvPr id="13331" name="Text Box 40"/>
              <p:cNvSpPr txBox="1">
                <a:spLocks noChangeArrowheads="1"/>
              </p:cNvSpPr>
              <p:nvPr/>
            </p:nvSpPr>
            <p:spPr bwMode="auto">
              <a:xfrm>
                <a:off x="4726" y="2031"/>
                <a:ext cx="864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600">
                    <a:latin typeface="Arial"/>
                    <a:cs typeface="Arial"/>
                  </a:rPr>
                  <a:t>x 100%</a:t>
                </a:r>
              </a:p>
            </p:txBody>
          </p:sp>
          <p:sp>
            <p:nvSpPr>
              <p:cNvPr id="13332" name="Line 41"/>
              <p:cNvSpPr>
                <a:spLocks noChangeShapeType="1"/>
              </p:cNvSpPr>
              <p:nvPr/>
            </p:nvSpPr>
            <p:spPr bwMode="auto">
              <a:xfrm>
                <a:off x="2566" y="2223"/>
                <a:ext cx="21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</p:grpSp>
      <p:sp>
        <p:nvSpPr>
          <p:cNvPr id="72746" name="Rectangle 42"/>
          <p:cNvSpPr>
            <a:spLocks noChangeArrowheads="1"/>
          </p:cNvSpPr>
          <p:nvPr/>
        </p:nvSpPr>
        <p:spPr bwMode="auto">
          <a:xfrm>
            <a:off x="4494213" y="3783013"/>
            <a:ext cx="394335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latin typeface="Arial"/>
                <a:cs typeface="Arial"/>
              </a:rPr>
              <a:t>Going from A to B, </a:t>
            </a:r>
            <a:br>
              <a:rPr lang="en-US" sz="2600">
                <a:latin typeface="Arial"/>
                <a:cs typeface="Arial"/>
              </a:rPr>
            </a:br>
            <a:r>
              <a:rPr lang="en-US" sz="2600">
                <a:latin typeface="Arial"/>
                <a:cs typeface="Arial"/>
              </a:rPr>
              <a:t>the % change in </a:t>
            </a:r>
            <a:r>
              <a:rPr lang="en-US" sz="2600" b="1" i="1">
                <a:latin typeface="Arial"/>
                <a:cs typeface="Arial"/>
              </a:rPr>
              <a:t>P</a:t>
            </a:r>
            <a:r>
              <a:rPr lang="en-US" sz="2600">
                <a:latin typeface="Arial"/>
                <a:cs typeface="Arial"/>
              </a:rPr>
              <a:t> equals</a:t>
            </a:r>
          </a:p>
        </p:txBody>
      </p:sp>
      <p:sp>
        <p:nvSpPr>
          <p:cNvPr id="72747" name="Text Box 43"/>
          <p:cNvSpPr txBox="1">
            <a:spLocks noChangeArrowheads="1"/>
          </p:cNvSpPr>
          <p:nvPr/>
        </p:nvSpPr>
        <p:spPr bwMode="auto">
          <a:xfrm>
            <a:off x="4424363" y="4760913"/>
            <a:ext cx="4111625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dirty="0">
                <a:latin typeface="Arial"/>
                <a:cs typeface="Arial"/>
              </a:rPr>
              <a:t>(8,750CZK-7,000CZK)/7,000CZK = 25%</a:t>
            </a:r>
          </a:p>
        </p:txBody>
      </p:sp>
    </p:spTree>
    <p:extLst>
      <p:ext uri="{BB962C8B-B14F-4D97-AF65-F5344CB8AC3E}">
        <p14:creationId xmlns:p14="http://schemas.microsoft.com/office/powerpoint/2010/main" val="18647050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2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2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38" grpId="0"/>
      <p:bldP spid="72746" grpId="0"/>
      <p:bldP spid="727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8125" y="252413"/>
            <a:ext cx="8686800" cy="649287"/>
          </a:xfrm>
        </p:spPr>
        <p:txBody>
          <a:bodyPr/>
          <a:lstStyle/>
          <a:p>
            <a:pPr eaLnBrk="1" hangingPunct="1"/>
            <a:r>
              <a:rPr lang="en-US"/>
              <a:t>Calculating Percentage Changes</a:t>
            </a:r>
          </a:p>
        </p:txBody>
      </p:sp>
      <p:sp>
        <p:nvSpPr>
          <p:cNvPr id="14341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93738" y="2728913"/>
            <a:ext cx="3406775" cy="2876550"/>
            <a:chOff x="3226" y="1041"/>
            <a:chExt cx="2146" cy="1812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421" y="1302"/>
              <a:ext cx="1661" cy="1413"/>
              <a:chOff x="1098" y="1361"/>
              <a:chExt cx="2116" cy="2027"/>
            </a:xfrm>
          </p:grpSpPr>
          <p:sp>
            <p:nvSpPr>
              <p:cNvPr id="14372" name="Line 6"/>
              <p:cNvSpPr>
                <a:spLocks noChangeShapeType="1"/>
              </p:cNvSpPr>
              <p:nvPr/>
            </p:nvSpPr>
            <p:spPr bwMode="auto">
              <a:xfrm>
                <a:off x="1102" y="1361"/>
                <a:ext cx="0" cy="20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4373" name="Line 7"/>
              <p:cNvSpPr>
                <a:spLocks noChangeShapeType="1"/>
              </p:cNvSpPr>
              <p:nvPr/>
            </p:nvSpPr>
            <p:spPr bwMode="auto">
              <a:xfrm>
                <a:off x="1098" y="3388"/>
                <a:ext cx="21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14370" name="Text Box 8"/>
            <p:cNvSpPr txBox="1">
              <a:spLocks noChangeArrowheads="1"/>
            </p:cNvSpPr>
            <p:nvPr/>
          </p:nvSpPr>
          <p:spPr bwMode="auto">
            <a:xfrm>
              <a:off x="3226" y="1041"/>
              <a:ext cx="3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</a:p>
          </p:txBody>
        </p:sp>
        <p:sp>
          <p:nvSpPr>
            <p:cNvPr id="14371" name="Text Box 9"/>
            <p:cNvSpPr txBox="1">
              <a:spLocks noChangeArrowheads="1"/>
            </p:cNvSpPr>
            <p:nvPr/>
          </p:nvSpPr>
          <p:spPr bwMode="auto">
            <a:xfrm>
              <a:off x="4985" y="2565"/>
              <a:ext cx="3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355725" y="3314700"/>
            <a:ext cx="2633663" cy="1722438"/>
            <a:chOff x="3643" y="1410"/>
            <a:chExt cx="1659" cy="1085"/>
          </a:xfrm>
        </p:grpSpPr>
        <p:sp>
          <p:nvSpPr>
            <p:cNvPr id="14367" name="Line 11"/>
            <p:cNvSpPr>
              <a:spLocks noChangeShapeType="1"/>
            </p:cNvSpPr>
            <p:nvPr/>
          </p:nvSpPr>
          <p:spPr bwMode="auto">
            <a:xfrm>
              <a:off x="3643" y="1410"/>
              <a:ext cx="1379" cy="919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4368" name="Text Box 12"/>
            <p:cNvSpPr txBox="1">
              <a:spLocks noChangeArrowheads="1"/>
            </p:cNvSpPr>
            <p:nvPr/>
          </p:nvSpPr>
          <p:spPr bwMode="auto">
            <a:xfrm>
              <a:off x="4915" y="2207"/>
              <a:ext cx="3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D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127000" y="3325813"/>
            <a:ext cx="2251075" cy="2509837"/>
            <a:chOff x="139" y="2152"/>
            <a:chExt cx="1418" cy="1581"/>
          </a:xfrm>
        </p:grpSpPr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139" y="2293"/>
              <a:ext cx="1403" cy="1440"/>
              <a:chOff x="139" y="2293"/>
              <a:chExt cx="1403" cy="1440"/>
            </a:xfrm>
          </p:grpSpPr>
          <p:sp>
            <p:nvSpPr>
              <p:cNvPr id="14362" name="Text Box 15"/>
              <p:cNvSpPr txBox="1">
                <a:spLocks noChangeArrowheads="1"/>
              </p:cNvSpPr>
              <p:nvPr/>
            </p:nvSpPr>
            <p:spPr bwMode="auto">
              <a:xfrm>
                <a:off x="139" y="2293"/>
                <a:ext cx="556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US" sz="1600" dirty="0">
                    <a:latin typeface="Arial"/>
                    <a:cs typeface="Arial"/>
                  </a:rPr>
                  <a:t>8,750 CZK</a:t>
                </a:r>
                <a:endParaRPr lang="en-US" sz="1600" baseline="-25000" dirty="0">
                  <a:latin typeface="Arial"/>
                  <a:cs typeface="Arial"/>
                </a:endParaRPr>
              </a:p>
            </p:txBody>
          </p:sp>
          <p:sp>
            <p:nvSpPr>
              <p:cNvPr id="14363" name="Text Box 16"/>
              <p:cNvSpPr txBox="1">
                <a:spLocks noChangeArrowheads="1"/>
              </p:cNvSpPr>
              <p:nvPr/>
            </p:nvSpPr>
            <p:spPr bwMode="auto">
              <a:xfrm>
                <a:off x="1172" y="3445"/>
                <a:ext cx="37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>
                    <a:latin typeface="Arial"/>
                    <a:cs typeface="Arial"/>
                  </a:rPr>
                  <a:t>8</a:t>
                </a:r>
                <a:endParaRPr lang="en-US" sz="2400" baseline="-25000">
                  <a:latin typeface="Arial"/>
                  <a:cs typeface="Arial"/>
                </a:endParaRPr>
              </a:p>
            </p:txBody>
          </p:sp>
          <p:grpSp>
            <p:nvGrpSpPr>
              <p:cNvPr id="7" name="Group 17"/>
              <p:cNvGrpSpPr>
                <a:grpSpLocks/>
              </p:cNvGrpSpPr>
              <p:nvPr/>
            </p:nvGrpSpPr>
            <p:grpSpPr bwMode="auto">
              <a:xfrm>
                <a:off x="692" y="2444"/>
                <a:ext cx="668" cy="1006"/>
                <a:chOff x="357" y="2450"/>
                <a:chExt cx="795" cy="646"/>
              </a:xfrm>
            </p:grpSpPr>
            <p:sp>
              <p:nvSpPr>
                <p:cNvPr id="14365" name="Line 18"/>
                <p:cNvSpPr>
                  <a:spLocks noChangeShapeType="1"/>
                </p:cNvSpPr>
                <p:nvPr/>
              </p:nvSpPr>
              <p:spPr bwMode="auto">
                <a:xfrm>
                  <a:off x="357" y="2450"/>
                  <a:ext cx="795" cy="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4366" name="Line 19"/>
                <p:cNvSpPr>
                  <a:spLocks noChangeShapeType="1"/>
                </p:cNvSpPr>
                <p:nvPr/>
              </p:nvSpPr>
              <p:spPr bwMode="auto">
                <a:xfrm>
                  <a:off x="1152" y="2451"/>
                  <a:ext cx="0" cy="645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</p:grpSp>
        </p:grpSp>
        <p:grpSp>
          <p:nvGrpSpPr>
            <p:cNvPr id="8" name="Group 20"/>
            <p:cNvGrpSpPr>
              <a:grpSpLocks/>
            </p:cNvGrpSpPr>
            <p:nvPr/>
          </p:nvGrpSpPr>
          <p:grpSpPr bwMode="auto">
            <a:xfrm>
              <a:off x="1315" y="2152"/>
              <a:ext cx="242" cy="333"/>
              <a:chOff x="1315" y="2152"/>
              <a:chExt cx="242" cy="333"/>
            </a:xfrm>
          </p:grpSpPr>
          <p:sp>
            <p:nvSpPr>
              <p:cNvPr id="14360" name="Text Box 21"/>
              <p:cNvSpPr txBox="1">
                <a:spLocks noChangeArrowheads="1"/>
              </p:cNvSpPr>
              <p:nvPr/>
            </p:nvSpPr>
            <p:spPr bwMode="auto">
              <a:xfrm>
                <a:off x="1319" y="2152"/>
                <a:ext cx="23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>
                    <a:latin typeface="Arial"/>
                    <a:cs typeface="Arial"/>
                  </a:rPr>
                  <a:t>B</a:t>
                </a:r>
              </a:p>
            </p:txBody>
          </p:sp>
          <p:sp>
            <p:nvSpPr>
              <p:cNvPr id="14361" name="Oval 22"/>
              <p:cNvSpPr>
                <a:spLocks noChangeArrowheads="1"/>
              </p:cNvSpPr>
              <p:nvPr/>
            </p:nvSpPr>
            <p:spPr bwMode="auto">
              <a:xfrm>
                <a:off x="1315" y="2398"/>
                <a:ext cx="88" cy="87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9" name="Group 23"/>
          <p:cNvGrpSpPr>
            <a:grpSpLocks/>
          </p:cNvGrpSpPr>
          <p:nvPr/>
        </p:nvGrpSpPr>
        <p:grpSpPr bwMode="auto">
          <a:xfrm>
            <a:off x="95250" y="3883025"/>
            <a:ext cx="3141663" cy="1955800"/>
            <a:chOff x="119" y="2503"/>
            <a:chExt cx="1979" cy="1232"/>
          </a:xfrm>
        </p:grpSpPr>
        <p:grpSp>
          <p:nvGrpSpPr>
            <p:cNvPr id="10" name="Group 24"/>
            <p:cNvGrpSpPr>
              <a:grpSpLocks/>
            </p:cNvGrpSpPr>
            <p:nvPr/>
          </p:nvGrpSpPr>
          <p:grpSpPr bwMode="auto">
            <a:xfrm>
              <a:off x="119" y="2620"/>
              <a:ext cx="1893" cy="1115"/>
              <a:chOff x="119" y="2620"/>
              <a:chExt cx="1893" cy="1115"/>
            </a:xfrm>
          </p:grpSpPr>
          <p:sp>
            <p:nvSpPr>
              <p:cNvPr id="14353" name="Text Box 25"/>
              <p:cNvSpPr txBox="1">
                <a:spLocks noChangeArrowheads="1"/>
              </p:cNvSpPr>
              <p:nvPr/>
            </p:nvSpPr>
            <p:spPr bwMode="auto">
              <a:xfrm>
                <a:off x="119" y="2620"/>
                <a:ext cx="576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US" sz="1600" dirty="0">
                    <a:latin typeface="Arial"/>
                    <a:cs typeface="Arial"/>
                  </a:rPr>
                  <a:t>7,000 CZK</a:t>
                </a:r>
                <a:endParaRPr lang="en-US" sz="1600" baseline="-25000" dirty="0">
                  <a:latin typeface="Arial"/>
                  <a:cs typeface="Arial"/>
                </a:endParaRPr>
              </a:p>
            </p:txBody>
          </p:sp>
          <p:sp>
            <p:nvSpPr>
              <p:cNvPr id="14354" name="Text Box 26"/>
              <p:cNvSpPr txBox="1">
                <a:spLocks noChangeArrowheads="1"/>
              </p:cNvSpPr>
              <p:nvPr/>
            </p:nvSpPr>
            <p:spPr bwMode="auto">
              <a:xfrm>
                <a:off x="1667" y="3447"/>
                <a:ext cx="34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>
                    <a:latin typeface="Arial"/>
                    <a:cs typeface="Arial"/>
                  </a:rPr>
                  <a:t>12</a:t>
                </a:r>
                <a:endParaRPr lang="en-US" sz="2400" baseline="-25000">
                  <a:latin typeface="Arial"/>
                  <a:cs typeface="Arial"/>
                </a:endParaRPr>
              </a:p>
            </p:txBody>
          </p:sp>
          <p:grpSp>
            <p:nvGrpSpPr>
              <p:cNvPr id="11" name="Group 27"/>
              <p:cNvGrpSpPr>
                <a:grpSpLocks/>
              </p:cNvGrpSpPr>
              <p:nvPr/>
            </p:nvGrpSpPr>
            <p:grpSpPr bwMode="auto">
              <a:xfrm>
                <a:off x="693" y="2767"/>
                <a:ext cx="1152" cy="680"/>
                <a:chOff x="357" y="2450"/>
                <a:chExt cx="795" cy="646"/>
              </a:xfrm>
            </p:grpSpPr>
            <p:sp>
              <p:nvSpPr>
                <p:cNvPr id="14356" name="Line 28"/>
                <p:cNvSpPr>
                  <a:spLocks noChangeShapeType="1"/>
                </p:cNvSpPr>
                <p:nvPr/>
              </p:nvSpPr>
              <p:spPr bwMode="auto">
                <a:xfrm>
                  <a:off x="357" y="2450"/>
                  <a:ext cx="795" cy="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4357" name="Line 29"/>
                <p:cNvSpPr>
                  <a:spLocks noChangeShapeType="1"/>
                </p:cNvSpPr>
                <p:nvPr/>
              </p:nvSpPr>
              <p:spPr bwMode="auto">
                <a:xfrm>
                  <a:off x="1152" y="2451"/>
                  <a:ext cx="0" cy="645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</p:grpSp>
        </p:grpSp>
        <p:grpSp>
          <p:nvGrpSpPr>
            <p:cNvPr id="12" name="Group 30"/>
            <p:cNvGrpSpPr>
              <a:grpSpLocks/>
            </p:cNvGrpSpPr>
            <p:nvPr/>
          </p:nvGrpSpPr>
          <p:grpSpPr bwMode="auto">
            <a:xfrm>
              <a:off x="1798" y="2503"/>
              <a:ext cx="300" cy="303"/>
              <a:chOff x="1798" y="2503"/>
              <a:chExt cx="300" cy="303"/>
            </a:xfrm>
          </p:grpSpPr>
          <p:sp>
            <p:nvSpPr>
              <p:cNvPr id="14351" name="Text Box 31"/>
              <p:cNvSpPr txBox="1">
                <a:spLocks noChangeArrowheads="1"/>
              </p:cNvSpPr>
              <p:nvPr/>
            </p:nvSpPr>
            <p:spPr bwMode="auto">
              <a:xfrm>
                <a:off x="1851" y="2503"/>
                <a:ext cx="24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>
                    <a:latin typeface="Arial"/>
                    <a:cs typeface="Arial"/>
                  </a:rPr>
                  <a:t>A</a:t>
                </a:r>
              </a:p>
            </p:txBody>
          </p:sp>
          <p:sp>
            <p:nvSpPr>
              <p:cNvPr id="14352" name="Oval 32"/>
              <p:cNvSpPr>
                <a:spLocks noChangeArrowheads="1"/>
              </p:cNvSpPr>
              <p:nvPr/>
            </p:nvSpPr>
            <p:spPr bwMode="auto">
              <a:xfrm>
                <a:off x="1798" y="2719"/>
                <a:ext cx="88" cy="87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</p:grpSp>
      <p:sp>
        <p:nvSpPr>
          <p:cNvPr id="14346" name="Text Box 33"/>
          <p:cNvSpPr txBox="1">
            <a:spLocks noChangeArrowheads="1"/>
          </p:cNvSpPr>
          <p:nvPr/>
        </p:nvSpPr>
        <p:spPr bwMode="auto">
          <a:xfrm>
            <a:off x="1328738" y="1885950"/>
            <a:ext cx="2279650" cy="8858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>
                <a:latin typeface="Arial"/>
                <a:cs typeface="Arial"/>
              </a:rPr>
              <a:t>Deman</a:t>
            </a:r>
            <a:r>
              <a:rPr lang="en-US" altLang="moh-CA" sz="2600">
                <a:latin typeface="Arial"/>
                <a:cs typeface="Arial"/>
              </a:rPr>
              <a:t>d</a:t>
            </a:r>
            <a:r>
              <a:rPr lang="en-US" sz="2600">
                <a:latin typeface="Arial"/>
                <a:cs typeface="Arial"/>
              </a:rPr>
              <a:t> for your websites</a:t>
            </a:r>
          </a:p>
        </p:txBody>
      </p:sp>
      <p:sp>
        <p:nvSpPr>
          <p:cNvPr id="73762" name="Rectangle 34"/>
          <p:cNvSpPr>
            <a:spLocks noChangeArrowheads="1"/>
          </p:cNvSpPr>
          <p:nvPr/>
        </p:nvSpPr>
        <p:spPr bwMode="auto">
          <a:xfrm>
            <a:off x="4105275" y="984250"/>
            <a:ext cx="4591050" cy="190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10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 i="1">
                <a:solidFill>
                  <a:srgbClr val="FF0000"/>
                </a:solidFill>
                <a:latin typeface="Arial"/>
                <a:cs typeface="Arial"/>
              </a:rPr>
              <a:t>Problem</a:t>
            </a:r>
            <a:r>
              <a:rPr lang="en-US" sz="2600" i="1">
                <a:latin typeface="Arial"/>
                <a:cs typeface="Arial"/>
              </a:rPr>
              <a:t>:</a:t>
            </a:r>
            <a:r>
              <a:rPr lang="en-US" sz="2600">
                <a:latin typeface="Arial"/>
                <a:cs typeface="Arial"/>
              </a:rPr>
              <a:t>  </a:t>
            </a:r>
          </a:p>
          <a:p>
            <a:pPr>
              <a:lnSpc>
                <a:spcPct val="105000"/>
              </a:lnSpc>
              <a:spcBef>
                <a:spcPct val="10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latin typeface="Arial"/>
                <a:cs typeface="Arial"/>
              </a:rPr>
              <a:t>The standard method gives different answers depending on where you start. </a:t>
            </a:r>
            <a:r>
              <a:rPr lang="en-US" sz="3000">
                <a:latin typeface="Arial"/>
                <a:cs typeface="Arial"/>
              </a:rPr>
              <a:t>  </a:t>
            </a:r>
          </a:p>
        </p:txBody>
      </p:sp>
      <p:sp>
        <p:nvSpPr>
          <p:cNvPr id="73763" name="Rectangle 35"/>
          <p:cNvSpPr>
            <a:spLocks noChangeArrowheads="1"/>
          </p:cNvSpPr>
          <p:nvPr/>
        </p:nvSpPr>
        <p:spPr bwMode="auto">
          <a:xfrm>
            <a:off x="4130675" y="2886075"/>
            <a:ext cx="4545013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92100" indent="-292100">
              <a:lnSpc>
                <a:spcPct val="110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 dirty="0">
                <a:latin typeface="Arial"/>
                <a:cs typeface="Arial"/>
              </a:rPr>
              <a:t>From A to B, </a:t>
            </a:r>
            <a:br>
              <a:rPr lang="en-US" sz="2600" dirty="0">
                <a:latin typeface="Arial"/>
                <a:cs typeface="Arial"/>
              </a:rPr>
            </a:br>
            <a:r>
              <a:rPr lang="en-US" sz="2600" b="1" i="1" dirty="0">
                <a:latin typeface="Arial"/>
                <a:cs typeface="Arial"/>
              </a:rPr>
              <a:t>P</a:t>
            </a:r>
            <a:r>
              <a:rPr lang="en-US" sz="2600" dirty="0">
                <a:latin typeface="Arial"/>
                <a:cs typeface="Arial"/>
              </a:rPr>
              <a:t> rises 25%, </a:t>
            </a:r>
            <a:r>
              <a:rPr lang="en-US" sz="2600" b="1" i="1" dirty="0">
                <a:latin typeface="Arial"/>
                <a:cs typeface="Arial"/>
              </a:rPr>
              <a:t>Q</a:t>
            </a:r>
            <a:r>
              <a:rPr lang="en-US" sz="2600" dirty="0">
                <a:latin typeface="Arial"/>
                <a:cs typeface="Arial"/>
              </a:rPr>
              <a:t> falls 33%,</a:t>
            </a:r>
            <a:br>
              <a:rPr lang="en-US" sz="2600" dirty="0">
                <a:latin typeface="Arial"/>
                <a:cs typeface="Arial"/>
              </a:rPr>
            </a:br>
            <a:r>
              <a:rPr lang="en-US" sz="2600" dirty="0">
                <a:latin typeface="Arial"/>
                <a:cs typeface="Arial"/>
              </a:rPr>
              <a:t>elasticity = 33/25= 1.33</a:t>
            </a:r>
          </a:p>
          <a:p>
            <a:pPr marL="292100" indent="-292100">
              <a:lnSpc>
                <a:spcPct val="110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 dirty="0">
                <a:latin typeface="Arial"/>
                <a:cs typeface="Arial"/>
              </a:rPr>
              <a:t>From B to A, </a:t>
            </a:r>
            <a:br>
              <a:rPr lang="en-US" sz="2600" dirty="0">
                <a:latin typeface="Arial"/>
                <a:cs typeface="Arial"/>
              </a:rPr>
            </a:br>
            <a:r>
              <a:rPr lang="en-US" sz="2600" b="1" i="1" dirty="0">
                <a:latin typeface="Arial"/>
                <a:cs typeface="Arial"/>
              </a:rPr>
              <a:t>P</a:t>
            </a:r>
            <a:r>
              <a:rPr lang="en-US" sz="2600" dirty="0">
                <a:latin typeface="Arial"/>
                <a:cs typeface="Arial"/>
              </a:rPr>
              <a:t> falls 20%, </a:t>
            </a:r>
            <a:r>
              <a:rPr lang="en-US" sz="2600" b="1" i="1" dirty="0">
                <a:latin typeface="Arial"/>
                <a:cs typeface="Arial"/>
              </a:rPr>
              <a:t>Q</a:t>
            </a:r>
            <a:r>
              <a:rPr lang="en-US" sz="2600" dirty="0">
                <a:latin typeface="Arial"/>
                <a:cs typeface="Arial"/>
              </a:rPr>
              <a:t> rises 50%, elasticity = 50/20 = 2.50  </a:t>
            </a:r>
          </a:p>
        </p:txBody>
      </p:sp>
    </p:spTree>
    <p:extLst>
      <p:ext uri="{BB962C8B-B14F-4D97-AF65-F5344CB8AC3E}">
        <p14:creationId xmlns:p14="http://schemas.microsoft.com/office/powerpoint/2010/main" val="63464506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62" grpId="0"/>
      <p:bldP spid="7376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9900" y="252413"/>
            <a:ext cx="8229600" cy="649287"/>
          </a:xfrm>
        </p:spPr>
        <p:txBody>
          <a:bodyPr/>
          <a:lstStyle/>
          <a:p>
            <a:pPr eaLnBrk="1" hangingPunct="1"/>
            <a:r>
              <a:rPr lang="en-US"/>
              <a:t>Calculating Percentage Changes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7838" y="928688"/>
            <a:ext cx="7483475" cy="611187"/>
          </a:xfrm>
          <a:noFill/>
        </p:spPr>
        <p:txBody>
          <a:bodyPr/>
          <a:lstStyle/>
          <a:p>
            <a:pPr marL="341313" indent="-341313" eaLnBrk="1" hangingPunct="1">
              <a:lnSpc>
                <a:spcPct val="110000"/>
              </a:lnSpc>
            </a:pPr>
            <a:r>
              <a:rPr lang="en-US" sz="2700"/>
              <a:t>So, we instead use the </a:t>
            </a:r>
            <a:r>
              <a:rPr lang="en-US" sz="2700" b="1">
                <a:solidFill>
                  <a:srgbClr val="CC0000"/>
                </a:solidFill>
              </a:rPr>
              <a:t>midpoint method</a:t>
            </a:r>
            <a:r>
              <a:rPr lang="en-US" sz="2700"/>
              <a:t>: </a:t>
            </a:r>
          </a:p>
        </p:txBody>
      </p:sp>
      <p:sp>
        <p:nvSpPr>
          <p:cNvPr id="15366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757363" y="1635125"/>
            <a:ext cx="5191125" cy="1025525"/>
            <a:chOff x="1081" y="1755"/>
            <a:chExt cx="3270" cy="646"/>
          </a:xfrm>
        </p:grpSpPr>
        <p:sp>
          <p:nvSpPr>
            <p:cNvPr id="15369" name="Rectangle 6"/>
            <p:cNvSpPr>
              <a:spLocks noChangeArrowheads="1"/>
            </p:cNvSpPr>
            <p:nvPr/>
          </p:nvSpPr>
          <p:spPr bwMode="auto">
            <a:xfrm>
              <a:off x="1081" y="1755"/>
              <a:ext cx="3270" cy="643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109" y="1785"/>
              <a:ext cx="3221" cy="616"/>
              <a:chOff x="1299" y="2129"/>
              <a:chExt cx="3221" cy="616"/>
            </a:xfrm>
          </p:grpSpPr>
          <p:sp>
            <p:nvSpPr>
              <p:cNvPr id="15371" name="Text Box 8"/>
              <p:cNvSpPr txBox="1">
                <a:spLocks noChangeArrowheads="1"/>
              </p:cNvSpPr>
              <p:nvPr/>
            </p:nvSpPr>
            <p:spPr bwMode="auto">
              <a:xfrm>
                <a:off x="1299" y="2129"/>
                <a:ext cx="243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800">
                    <a:latin typeface="Arial"/>
                    <a:cs typeface="Arial"/>
                  </a:rPr>
                  <a:t>end value – start value</a:t>
                </a:r>
              </a:p>
            </p:txBody>
          </p:sp>
          <p:sp>
            <p:nvSpPr>
              <p:cNvPr id="15372" name="Text Box 9"/>
              <p:cNvSpPr txBox="1">
                <a:spLocks noChangeArrowheads="1"/>
              </p:cNvSpPr>
              <p:nvPr/>
            </p:nvSpPr>
            <p:spPr bwMode="auto">
              <a:xfrm>
                <a:off x="1937" y="2418"/>
                <a:ext cx="1203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800">
                    <a:latin typeface="Arial"/>
                    <a:cs typeface="Arial"/>
                  </a:rPr>
                  <a:t>midpoint</a:t>
                </a:r>
              </a:p>
            </p:txBody>
          </p:sp>
          <p:sp>
            <p:nvSpPr>
              <p:cNvPr id="15373" name="Text Box 10"/>
              <p:cNvSpPr txBox="1">
                <a:spLocks noChangeArrowheads="1"/>
              </p:cNvSpPr>
              <p:nvPr/>
            </p:nvSpPr>
            <p:spPr bwMode="auto">
              <a:xfrm>
                <a:off x="3656" y="2256"/>
                <a:ext cx="86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800">
                    <a:latin typeface="Arial"/>
                    <a:cs typeface="Arial"/>
                  </a:rPr>
                  <a:t>x 100%</a:t>
                </a:r>
              </a:p>
            </p:txBody>
          </p:sp>
          <p:sp>
            <p:nvSpPr>
              <p:cNvPr id="15374" name="Line 11"/>
              <p:cNvSpPr>
                <a:spLocks noChangeShapeType="1"/>
              </p:cNvSpPr>
              <p:nvPr/>
            </p:nvSpPr>
            <p:spPr bwMode="auto">
              <a:xfrm>
                <a:off x="1363" y="2439"/>
                <a:ext cx="227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</p:grpSp>
      <p:sp>
        <p:nvSpPr>
          <p:cNvPr id="74764" name="Rectangle 12"/>
          <p:cNvSpPr>
            <a:spLocks noChangeArrowheads="1"/>
          </p:cNvSpPr>
          <p:nvPr/>
        </p:nvSpPr>
        <p:spPr bwMode="auto">
          <a:xfrm>
            <a:off x="384175" y="2713038"/>
            <a:ext cx="7793038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137160" rIns="182880" bIns="137160"/>
          <a:lstStyle/>
          <a:p>
            <a:pPr marL="341313" indent="-341313">
              <a:lnSpc>
                <a:spcPct val="110000"/>
              </a:lnSpc>
              <a:spcBef>
                <a:spcPct val="40000"/>
              </a:spcBef>
              <a:buClr>
                <a:srgbClr val="A3C167"/>
              </a:buClr>
              <a:buSzPct val="100000"/>
              <a:buFont typeface="Wingdings" pitchFamily="2" charset="2"/>
              <a:buChar char="§"/>
            </a:pPr>
            <a:r>
              <a:rPr lang="en-US" sz="2700" dirty="0">
                <a:latin typeface="Arial"/>
                <a:cs typeface="Arial"/>
              </a:rPr>
              <a:t>The midpoint is the number halfway between the start and end values, the average of those values.  </a:t>
            </a:r>
          </a:p>
          <a:p>
            <a:pPr marL="341313" indent="-341313">
              <a:lnSpc>
                <a:spcPct val="110000"/>
              </a:lnSpc>
              <a:spcBef>
                <a:spcPct val="40000"/>
              </a:spcBef>
              <a:buClr>
                <a:srgbClr val="A3C167"/>
              </a:buClr>
              <a:buSzPct val="100000"/>
              <a:buFont typeface="Wingdings" pitchFamily="2" charset="2"/>
              <a:buChar char="§"/>
            </a:pPr>
            <a:r>
              <a:rPr lang="en-US" sz="2700" dirty="0">
                <a:latin typeface="Arial"/>
                <a:cs typeface="Arial"/>
              </a:rPr>
              <a:t>It doesn’t matter which value you use as the start and which as the end</a:t>
            </a:r>
            <a:r>
              <a:rPr lang="en-US" sz="2800" dirty="0">
                <a:latin typeface="Arial"/>
                <a:cs typeface="Arial"/>
              </a:rPr>
              <a:t>—</a:t>
            </a:r>
            <a:r>
              <a:rPr lang="en-US" sz="2700" dirty="0">
                <a:latin typeface="Arial"/>
                <a:cs typeface="Arial"/>
              </a:rPr>
              <a:t>you get the same answer either way!</a:t>
            </a:r>
          </a:p>
        </p:txBody>
      </p:sp>
    </p:spTree>
    <p:extLst>
      <p:ext uri="{BB962C8B-B14F-4D97-AF65-F5344CB8AC3E}">
        <p14:creationId xmlns:p14="http://schemas.microsoft.com/office/powerpoint/2010/main" val="132055938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4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4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build="p" bldLvl="4"/>
      <p:bldP spid="7476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9900" y="252413"/>
            <a:ext cx="8229600" cy="649287"/>
          </a:xfrm>
        </p:spPr>
        <p:txBody>
          <a:bodyPr/>
          <a:lstStyle/>
          <a:p>
            <a:pPr eaLnBrk="1" hangingPunct="1"/>
            <a:r>
              <a:rPr lang="en-US"/>
              <a:t>Calculating Percentage Changes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5775" y="944563"/>
            <a:ext cx="8213725" cy="1181100"/>
          </a:xfrm>
        </p:spPr>
        <p:txBody>
          <a:bodyPr/>
          <a:lstStyle/>
          <a:p>
            <a:pPr eaLnBrk="1" hangingPunct="1"/>
            <a:r>
              <a:rPr lang="en-US" sz="2700" dirty="0"/>
              <a:t>Using the midpoint method, the % change </a:t>
            </a:r>
            <a:br>
              <a:rPr lang="en-US" sz="2700" dirty="0"/>
            </a:br>
            <a:r>
              <a:rPr lang="en-US" sz="2700" dirty="0"/>
              <a:t>in </a:t>
            </a:r>
            <a:r>
              <a:rPr lang="en-US" sz="2700" b="1" i="1" dirty="0"/>
              <a:t>P</a:t>
            </a:r>
            <a:r>
              <a:rPr lang="en-US" sz="2700" dirty="0"/>
              <a:t> equals</a:t>
            </a:r>
          </a:p>
        </p:txBody>
      </p:sp>
      <p:sp>
        <p:nvSpPr>
          <p:cNvPr id="16390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270000" y="1978027"/>
            <a:ext cx="5821363" cy="1008063"/>
            <a:chOff x="367" y="2631"/>
            <a:chExt cx="3667" cy="635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367" y="2631"/>
              <a:ext cx="2540" cy="635"/>
              <a:chOff x="367" y="2631"/>
              <a:chExt cx="2540" cy="635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367" y="2631"/>
                <a:ext cx="1696" cy="635"/>
                <a:chOff x="367" y="2631"/>
                <a:chExt cx="1696" cy="635"/>
              </a:xfrm>
            </p:grpSpPr>
            <p:sp>
              <p:nvSpPr>
                <p:cNvPr id="16412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713" y="2949"/>
                  <a:ext cx="12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6413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367" y="2631"/>
                  <a:ext cx="1696" cy="3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2800" dirty="0">
                      <a:latin typeface="Arial"/>
                      <a:cs typeface="Arial"/>
                    </a:rPr>
                    <a:t>8,750– 7,000</a:t>
                  </a:r>
                </a:p>
              </p:txBody>
            </p:sp>
            <p:sp>
              <p:nvSpPr>
                <p:cNvPr id="16414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919" y="2936"/>
                  <a:ext cx="740" cy="3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2800" dirty="0">
                      <a:latin typeface="Arial"/>
                      <a:cs typeface="Arial"/>
                    </a:rPr>
                    <a:t>7,875</a:t>
                  </a:r>
                </a:p>
              </p:txBody>
            </p:sp>
          </p:grpSp>
          <p:sp>
            <p:nvSpPr>
              <p:cNvPr id="16411" name="Text Box 11"/>
              <p:cNvSpPr txBox="1">
                <a:spLocks noChangeArrowheads="1"/>
              </p:cNvSpPr>
              <p:nvPr/>
            </p:nvSpPr>
            <p:spPr bwMode="auto">
              <a:xfrm>
                <a:off x="2043" y="2780"/>
                <a:ext cx="86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800">
                    <a:latin typeface="Arial"/>
                    <a:cs typeface="Arial"/>
                  </a:rPr>
                  <a:t>x 100%</a:t>
                </a:r>
              </a:p>
            </p:txBody>
          </p:sp>
        </p:grpSp>
        <p:sp>
          <p:nvSpPr>
            <p:cNvPr id="16408" name="Rectangle 12"/>
            <p:cNvSpPr>
              <a:spLocks noChangeArrowheads="1"/>
            </p:cNvSpPr>
            <p:nvPr/>
          </p:nvSpPr>
          <p:spPr bwMode="auto">
            <a:xfrm>
              <a:off x="3186" y="2743"/>
              <a:ext cx="746" cy="37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6409" name="Text Box 13"/>
            <p:cNvSpPr txBox="1">
              <a:spLocks noChangeArrowheads="1"/>
            </p:cNvSpPr>
            <p:nvPr/>
          </p:nvSpPr>
          <p:spPr bwMode="auto">
            <a:xfrm>
              <a:off x="2863" y="2776"/>
              <a:ext cx="117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>
                  <a:latin typeface="Arial"/>
                  <a:cs typeface="Arial"/>
                </a:rPr>
                <a:t>=  22.2%</a:t>
              </a:r>
            </a:p>
          </p:txBody>
        </p:sp>
      </p:grpSp>
      <p:sp>
        <p:nvSpPr>
          <p:cNvPr id="75790" name="Rectangle 14"/>
          <p:cNvSpPr>
            <a:spLocks noChangeArrowheads="1"/>
          </p:cNvSpPr>
          <p:nvPr/>
        </p:nvSpPr>
        <p:spPr bwMode="auto">
          <a:xfrm>
            <a:off x="468313" y="3098800"/>
            <a:ext cx="7367587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5000"/>
              </a:lnSpc>
              <a:spcBef>
                <a:spcPct val="45000"/>
              </a:spcBef>
              <a:buClr>
                <a:srgbClr val="A3C167"/>
              </a:buClr>
              <a:buSzPct val="100000"/>
              <a:buFont typeface="Wingdings" pitchFamily="2" charset="2"/>
              <a:buChar char="§"/>
            </a:pPr>
            <a:r>
              <a:rPr lang="en-US" sz="2700" dirty="0">
                <a:latin typeface="Arial"/>
                <a:cs typeface="Arial"/>
              </a:rPr>
              <a:t>The % change in </a:t>
            </a:r>
            <a:r>
              <a:rPr lang="en-US" sz="2700" b="1" i="1" dirty="0">
                <a:latin typeface="Arial"/>
                <a:cs typeface="Arial"/>
              </a:rPr>
              <a:t>Q</a:t>
            </a:r>
            <a:r>
              <a:rPr lang="en-US" sz="2700" dirty="0">
                <a:latin typeface="Arial"/>
                <a:cs typeface="Arial"/>
              </a:rPr>
              <a:t> equals</a:t>
            </a: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2001838" y="3646488"/>
            <a:ext cx="4268787" cy="1014412"/>
            <a:chOff x="1261" y="2297"/>
            <a:chExt cx="2689" cy="639"/>
          </a:xfrm>
        </p:grpSpPr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1261" y="2297"/>
              <a:ext cx="1654" cy="639"/>
              <a:chOff x="1261" y="2297"/>
              <a:chExt cx="1654" cy="639"/>
            </a:xfrm>
          </p:grpSpPr>
          <p:grpSp>
            <p:nvGrpSpPr>
              <p:cNvPr id="7" name="Group 17"/>
              <p:cNvGrpSpPr>
                <a:grpSpLocks/>
              </p:cNvGrpSpPr>
              <p:nvPr/>
            </p:nvGrpSpPr>
            <p:grpSpPr bwMode="auto">
              <a:xfrm>
                <a:off x="1261" y="2297"/>
                <a:ext cx="858" cy="639"/>
                <a:chOff x="1013" y="2449"/>
                <a:chExt cx="858" cy="639"/>
              </a:xfrm>
            </p:grpSpPr>
            <p:sp>
              <p:nvSpPr>
                <p:cNvPr id="16404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104" y="2764"/>
                  <a:ext cx="68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6405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013" y="2449"/>
                  <a:ext cx="858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2800">
                      <a:latin typeface="Arial"/>
                      <a:cs typeface="Arial"/>
                    </a:rPr>
                    <a:t>12 – 8</a:t>
                  </a:r>
                </a:p>
              </p:txBody>
            </p:sp>
            <p:sp>
              <p:nvSpPr>
                <p:cNvPr id="1640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1196" y="2761"/>
                  <a:ext cx="477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2800">
                      <a:latin typeface="Arial"/>
                      <a:cs typeface="Arial"/>
                    </a:rPr>
                    <a:t>10</a:t>
                  </a:r>
                </a:p>
              </p:txBody>
            </p:sp>
          </p:grpSp>
          <p:sp>
            <p:nvSpPr>
              <p:cNvPr id="16403" name="Text Box 21"/>
              <p:cNvSpPr txBox="1">
                <a:spLocks noChangeArrowheads="1"/>
              </p:cNvSpPr>
              <p:nvPr/>
            </p:nvSpPr>
            <p:spPr bwMode="auto">
              <a:xfrm>
                <a:off x="2051" y="2446"/>
                <a:ext cx="86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800">
                    <a:latin typeface="Arial"/>
                    <a:cs typeface="Arial"/>
                  </a:rPr>
                  <a:t>x 100%</a:t>
                </a:r>
              </a:p>
            </p:txBody>
          </p:sp>
        </p:grpSp>
        <p:grpSp>
          <p:nvGrpSpPr>
            <p:cNvPr id="8" name="Group 22"/>
            <p:cNvGrpSpPr>
              <a:grpSpLocks/>
            </p:cNvGrpSpPr>
            <p:nvPr/>
          </p:nvGrpSpPr>
          <p:grpSpPr bwMode="auto">
            <a:xfrm>
              <a:off x="2913" y="2409"/>
              <a:ext cx="1037" cy="378"/>
              <a:chOff x="2913" y="2409"/>
              <a:chExt cx="1037" cy="378"/>
            </a:xfrm>
          </p:grpSpPr>
          <p:sp>
            <p:nvSpPr>
              <p:cNvPr id="16400" name="Rectangle 23"/>
              <p:cNvSpPr>
                <a:spLocks noChangeArrowheads="1"/>
              </p:cNvSpPr>
              <p:nvPr/>
            </p:nvSpPr>
            <p:spPr bwMode="auto">
              <a:xfrm>
                <a:off x="3183" y="2409"/>
                <a:ext cx="746" cy="378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6401" name="Text Box 24"/>
              <p:cNvSpPr txBox="1">
                <a:spLocks noChangeArrowheads="1"/>
              </p:cNvSpPr>
              <p:nvPr/>
            </p:nvSpPr>
            <p:spPr bwMode="auto">
              <a:xfrm>
                <a:off x="2913" y="2434"/>
                <a:ext cx="1037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800">
                    <a:latin typeface="Arial"/>
                    <a:cs typeface="Arial"/>
                  </a:rPr>
                  <a:t>=  40.0%</a:t>
                </a:r>
              </a:p>
            </p:txBody>
          </p:sp>
        </p:grpSp>
      </p:grpSp>
      <p:sp>
        <p:nvSpPr>
          <p:cNvPr id="75801" name="Rectangle 25"/>
          <p:cNvSpPr>
            <a:spLocks noChangeArrowheads="1"/>
          </p:cNvSpPr>
          <p:nvPr/>
        </p:nvSpPr>
        <p:spPr bwMode="auto">
          <a:xfrm>
            <a:off x="468313" y="4813300"/>
            <a:ext cx="73675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5000"/>
              </a:lnSpc>
              <a:spcBef>
                <a:spcPct val="45000"/>
              </a:spcBef>
              <a:buClr>
                <a:srgbClr val="A3C167"/>
              </a:buClr>
              <a:buSzPct val="100000"/>
              <a:buFont typeface="Wingdings" pitchFamily="2" charset="2"/>
              <a:buChar char="§"/>
            </a:pPr>
            <a:r>
              <a:rPr lang="en-US" sz="2700" dirty="0">
                <a:latin typeface="Arial"/>
                <a:cs typeface="Arial"/>
              </a:rPr>
              <a:t>The price elasticity of demand equals</a:t>
            </a:r>
          </a:p>
        </p:txBody>
      </p: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2705100" y="5448300"/>
            <a:ext cx="2616200" cy="519113"/>
            <a:chOff x="928" y="3408"/>
            <a:chExt cx="1648" cy="327"/>
          </a:xfrm>
        </p:grpSpPr>
        <p:sp>
          <p:nvSpPr>
            <p:cNvPr id="16396" name="Text Box 27"/>
            <p:cNvSpPr txBox="1">
              <a:spLocks noChangeArrowheads="1"/>
            </p:cNvSpPr>
            <p:nvPr/>
          </p:nvSpPr>
          <p:spPr bwMode="auto">
            <a:xfrm>
              <a:off x="928" y="3408"/>
              <a:ext cx="164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latin typeface="Arial"/>
                  <a:cs typeface="Arial"/>
                </a:rPr>
                <a:t>40/22.2  =  1.8</a:t>
              </a:r>
            </a:p>
          </p:txBody>
        </p:sp>
        <p:sp>
          <p:nvSpPr>
            <p:cNvPr id="16397" name="Rectangle 28"/>
            <p:cNvSpPr>
              <a:spLocks noChangeArrowheads="1"/>
            </p:cNvSpPr>
            <p:nvPr/>
          </p:nvSpPr>
          <p:spPr bwMode="auto">
            <a:xfrm>
              <a:off x="2079" y="3425"/>
              <a:ext cx="402" cy="289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134143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5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build="p" bldLvl="4"/>
      <p:bldP spid="75790" grpId="0"/>
      <p:bldP spid="7580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5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08963" cy="954088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2400" b="0" spc="40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ACTIVE LEARNING</a:t>
            </a:r>
            <a: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   </a:t>
            </a:r>
            <a:r>
              <a:rPr lang="en-US" sz="7100" baseline="-10000" dirty="0">
                <a:solidFill>
                  <a:srgbClr val="E27D0E"/>
                </a:solidFill>
                <a:latin typeface="Cambria Math"/>
                <a:cs typeface="Cambria Math"/>
              </a:rPr>
              <a:t>1</a:t>
            </a:r>
            <a: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   </a:t>
            </a:r>
            <a:b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</a:br>
            <a:r>
              <a:rPr lang="en-US" sz="4000" dirty="0">
                <a:solidFill>
                  <a:srgbClr val="CC9900"/>
                </a:solidFill>
                <a:cs typeface="Arial" charset="0"/>
              </a:rPr>
              <a:t>Calculate an elasticity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6500422"/>
            <a:ext cx="5649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© 2015 </a:t>
            </a:r>
            <a:r>
              <a:rPr lang="en-US" sz="800" i="1" dirty="0" err="1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Cengage</a:t>
            </a:r>
            <a:r>
              <a:rPr lang="en-US" sz="80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800" i="1" dirty="0">
              <a:solidFill>
                <a:srgbClr val="777777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2" name="Picture 1" descr="sidebar-yellow copy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04799" cy="68580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/>
          </a:bodyPr>
          <a:lstStyle/>
          <a:p>
            <a:pPr>
              <a:spcBef>
                <a:spcPct val="60000"/>
              </a:spcBef>
              <a:buClr>
                <a:srgbClr val="339966"/>
              </a:buClr>
              <a:buNone/>
            </a:pPr>
            <a:r>
              <a:rPr lang="en-US" dirty="0"/>
              <a:t>Use the following </a:t>
            </a:r>
            <a:br>
              <a:rPr lang="en-US" dirty="0"/>
            </a:br>
            <a:r>
              <a:rPr lang="en-US" dirty="0"/>
              <a:t>information to </a:t>
            </a:r>
            <a:br>
              <a:rPr lang="en-US" dirty="0"/>
            </a:br>
            <a:r>
              <a:rPr lang="en-US" dirty="0"/>
              <a:t>calculate the </a:t>
            </a:r>
            <a:br>
              <a:rPr lang="en-US" dirty="0"/>
            </a:br>
            <a:r>
              <a:rPr lang="en-US" dirty="0"/>
              <a:t>price elasticity </a:t>
            </a:r>
            <a:br>
              <a:rPr lang="en-US" dirty="0"/>
            </a:br>
            <a:r>
              <a:rPr lang="en-US" dirty="0"/>
              <a:t>of demand </a:t>
            </a:r>
            <a:br>
              <a:rPr lang="en-US" dirty="0"/>
            </a:br>
            <a:r>
              <a:rPr lang="en-US" dirty="0"/>
              <a:t>for hotel rooms:</a:t>
            </a:r>
          </a:p>
          <a:p>
            <a:pPr>
              <a:spcBef>
                <a:spcPct val="60000"/>
              </a:spcBef>
              <a:buClr>
                <a:srgbClr val="339966"/>
              </a:buClr>
              <a:buNone/>
            </a:pPr>
            <a:r>
              <a:rPr lang="en-US" dirty="0"/>
              <a:t>if </a:t>
            </a:r>
            <a:r>
              <a:rPr lang="en-US" b="1" i="1" dirty="0"/>
              <a:t>P</a:t>
            </a:r>
            <a:r>
              <a:rPr lang="en-US" dirty="0"/>
              <a:t> = $135,  </a:t>
            </a:r>
            <a:r>
              <a:rPr lang="en-US" b="1" i="1" dirty="0" err="1"/>
              <a:t>Q</a:t>
            </a:r>
            <a:r>
              <a:rPr lang="en-US" b="1" baseline="30000" dirty="0" err="1"/>
              <a:t>d</a:t>
            </a:r>
            <a:r>
              <a:rPr lang="en-US" dirty="0"/>
              <a:t> = 8600</a:t>
            </a:r>
          </a:p>
          <a:p>
            <a:pPr>
              <a:spcBef>
                <a:spcPct val="60000"/>
              </a:spcBef>
              <a:buClr>
                <a:srgbClr val="339966"/>
              </a:buClr>
              <a:buSzPct val="120000"/>
              <a:buNone/>
            </a:pPr>
            <a:r>
              <a:rPr lang="en-US" dirty="0"/>
              <a:t>if </a:t>
            </a:r>
            <a:r>
              <a:rPr lang="en-US" b="1" i="1" dirty="0"/>
              <a:t>P</a:t>
            </a:r>
            <a:r>
              <a:rPr lang="en-US" dirty="0"/>
              <a:t> = $165,  </a:t>
            </a:r>
            <a:r>
              <a:rPr lang="en-US" b="1" i="1" dirty="0" err="1"/>
              <a:t>Q</a:t>
            </a:r>
            <a:r>
              <a:rPr lang="en-US" b="1" baseline="30000" dirty="0" err="1"/>
              <a:t>d</a:t>
            </a:r>
            <a:r>
              <a:rPr lang="en-US" dirty="0"/>
              <a:t> = 7400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7756" y="1626270"/>
            <a:ext cx="4258541" cy="28393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147374" y="4436479"/>
            <a:ext cx="165462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©stefanolunardi/Shutterstock.com</a:t>
            </a:r>
          </a:p>
        </p:txBody>
      </p:sp>
    </p:spTree>
    <p:extLst>
      <p:ext uri="{BB962C8B-B14F-4D97-AF65-F5344CB8AC3E}">
        <p14:creationId xmlns:p14="http://schemas.microsoft.com/office/powerpoint/2010/main" val="78455760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5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08963" cy="954088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2400" b="0" spc="40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ACTIVE LEARNING</a:t>
            </a:r>
            <a: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   </a:t>
            </a:r>
            <a:r>
              <a:rPr lang="en-US" sz="7100" baseline="-10000" dirty="0">
                <a:solidFill>
                  <a:srgbClr val="E27D0E"/>
                </a:solidFill>
                <a:latin typeface="Cambria Math"/>
                <a:cs typeface="Cambria Math"/>
              </a:rPr>
              <a:t>1</a:t>
            </a:r>
            <a: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   </a:t>
            </a:r>
            <a:b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</a:br>
            <a:r>
              <a:rPr lang="en-US" sz="4000" dirty="0">
                <a:solidFill>
                  <a:srgbClr val="CC9900"/>
                </a:solidFill>
                <a:cs typeface="Arial" charset="0"/>
              </a:rPr>
              <a:t>Applying the principles</a:t>
            </a:r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5105400"/>
          </a:xfrm>
        </p:spPr>
        <p:txBody>
          <a:bodyPr>
            <a:normAutofit/>
          </a:bodyPr>
          <a:lstStyle/>
          <a:p>
            <a:pPr lvl="0">
              <a:spcBef>
                <a:spcPct val="65000"/>
              </a:spcBef>
              <a:buClr>
                <a:srgbClr val="339966"/>
              </a:buClr>
              <a:buSzPct val="120000"/>
              <a:buNone/>
            </a:pPr>
            <a:r>
              <a:rPr lang="en-US" dirty="0">
                <a:solidFill>
                  <a:prstClr val="black"/>
                </a:solidFill>
              </a:rPr>
              <a:t>Use midpoint method to calculate 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% change in </a:t>
            </a:r>
            <a:r>
              <a:rPr lang="en-US" b="1" i="1" dirty="0" err="1">
                <a:solidFill>
                  <a:prstClr val="black"/>
                </a:solidFill>
              </a:rPr>
              <a:t>Q</a:t>
            </a:r>
            <a:r>
              <a:rPr lang="en-US" b="1" baseline="30000" dirty="0" err="1">
                <a:solidFill>
                  <a:prstClr val="black"/>
                </a:solidFill>
              </a:rPr>
              <a:t>d</a:t>
            </a:r>
            <a:endParaRPr lang="en-US" dirty="0">
              <a:solidFill>
                <a:prstClr val="black"/>
              </a:solidFill>
            </a:endParaRPr>
          </a:p>
          <a:p>
            <a:pPr lvl="0">
              <a:spcBef>
                <a:spcPct val="40000"/>
              </a:spcBef>
              <a:buClr>
                <a:srgbClr val="339966"/>
              </a:buClr>
              <a:buSzPct val="120000"/>
              <a:buNone/>
            </a:pPr>
            <a:r>
              <a:rPr lang="en-US" dirty="0">
                <a:solidFill>
                  <a:prstClr val="black"/>
                </a:solidFill>
              </a:rPr>
              <a:t>	(8600 – 7400)/8000 = </a:t>
            </a:r>
            <a:r>
              <a:rPr lang="en-US" dirty="0">
                <a:solidFill>
                  <a:srgbClr val="FF0000"/>
                </a:solidFill>
              </a:rPr>
              <a:t>15%</a:t>
            </a:r>
          </a:p>
          <a:p>
            <a:pPr lvl="0">
              <a:spcBef>
                <a:spcPct val="65000"/>
              </a:spcBef>
              <a:buClr>
                <a:srgbClr val="339966"/>
              </a:buClr>
              <a:buSzPct val="120000"/>
              <a:buNone/>
            </a:pPr>
            <a:r>
              <a:rPr lang="en-US" dirty="0">
                <a:solidFill>
                  <a:prstClr val="black"/>
                </a:solidFill>
              </a:rPr>
              <a:t>% change in </a:t>
            </a:r>
            <a:r>
              <a:rPr lang="en-US" b="1" i="1" dirty="0">
                <a:solidFill>
                  <a:prstClr val="black"/>
                </a:solidFill>
              </a:rPr>
              <a:t>P</a:t>
            </a:r>
            <a:endParaRPr lang="en-US" dirty="0">
              <a:solidFill>
                <a:prstClr val="black"/>
              </a:solidFill>
            </a:endParaRPr>
          </a:p>
          <a:p>
            <a:pPr lvl="0">
              <a:spcBef>
                <a:spcPct val="40000"/>
              </a:spcBef>
              <a:buClr>
                <a:srgbClr val="339966"/>
              </a:buClr>
              <a:buSzPct val="120000"/>
              <a:buNone/>
            </a:pPr>
            <a:r>
              <a:rPr lang="en-US" dirty="0">
                <a:solidFill>
                  <a:prstClr val="black"/>
                </a:solidFill>
              </a:rPr>
              <a:t>	($165 – $135)/$150 = </a:t>
            </a:r>
            <a:r>
              <a:rPr lang="en-US" dirty="0">
                <a:solidFill>
                  <a:srgbClr val="FF0000"/>
                </a:solidFill>
              </a:rPr>
              <a:t>20%</a:t>
            </a:r>
          </a:p>
          <a:p>
            <a:pPr lvl="0">
              <a:spcBef>
                <a:spcPct val="65000"/>
              </a:spcBef>
              <a:buClr>
                <a:srgbClr val="339966"/>
              </a:buClr>
              <a:buSzPct val="120000"/>
              <a:buNone/>
            </a:pPr>
            <a:r>
              <a:rPr lang="en-US" dirty="0">
                <a:solidFill>
                  <a:prstClr val="black"/>
                </a:solidFill>
              </a:rPr>
              <a:t>The price elasticity of demand equals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6500422"/>
            <a:ext cx="5649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© 2015 </a:t>
            </a:r>
            <a:r>
              <a:rPr lang="en-US" sz="800" b="0" i="1" dirty="0" err="1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Cengage</a:t>
            </a:r>
            <a:r>
              <a:rPr lang="en-US" sz="800" b="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800" b="0" i="1" dirty="0">
              <a:solidFill>
                <a:srgbClr val="777777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2" name="Picture 1" descr="sidebar-yellow copy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04799" cy="6858000"/>
          </a:xfrm>
          <a:prstGeom prst="rect">
            <a:avLst/>
          </a:prstGeom>
        </p:spPr>
      </p:pic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1543050" y="5151436"/>
            <a:ext cx="2485313" cy="1177924"/>
            <a:chOff x="927" y="3173"/>
            <a:chExt cx="1327" cy="742"/>
          </a:xfrm>
        </p:grpSpPr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927" y="3173"/>
              <a:ext cx="592" cy="625"/>
              <a:chOff x="829" y="3082"/>
              <a:chExt cx="592" cy="625"/>
            </a:xfrm>
          </p:grpSpPr>
          <p:sp>
            <p:nvSpPr>
              <p:cNvPr id="9" name="Text Box 9"/>
              <p:cNvSpPr txBox="1">
                <a:spLocks noChangeArrowheads="1"/>
              </p:cNvSpPr>
              <p:nvPr/>
            </p:nvSpPr>
            <p:spPr bwMode="auto">
              <a:xfrm>
                <a:off x="835" y="3082"/>
                <a:ext cx="586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800" dirty="0">
                    <a:latin typeface="Arial"/>
                    <a:cs typeface="Arial"/>
                  </a:rPr>
                  <a:t>15%</a:t>
                </a:r>
              </a:p>
            </p:txBody>
          </p:sp>
          <p:sp>
            <p:nvSpPr>
              <p:cNvPr id="10" name="Text Box 10"/>
              <p:cNvSpPr txBox="1">
                <a:spLocks noChangeArrowheads="1"/>
              </p:cNvSpPr>
              <p:nvPr/>
            </p:nvSpPr>
            <p:spPr bwMode="auto">
              <a:xfrm>
                <a:off x="829" y="3380"/>
                <a:ext cx="586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800" dirty="0">
                    <a:latin typeface="Arial"/>
                    <a:cs typeface="Arial"/>
                  </a:rPr>
                  <a:t>20%</a:t>
                </a:r>
              </a:p>
            </p:txBody>
          </p:sp>
          <p:sp>
            <p:nvSpPr>
              <p:cNvPr id="11" name="Line 11"/>
              <p:cNvSpPr>
                <a:spLocks noChangeShapeType="1"/>
              </p:cNvSpPr>
              <p:nvPr/>
            </p:nvSpPr>
            <p:spPr bwMode="auto">
              <a:xfrm flipV="1">
                <a:off x="902" y="3392"/>
                <a:ext cx="44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1515" y="3314"/>
              <a:ext cx="739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dirty="0">
                  <a:latin typeface="Arial"/>
                  <a:cs typeface="Arial"/>
                </a:rPr>
                <a:t>=  </a:t>
              </a:r>
              <a:r>
                <a:rPr lang="en-US" sz="2800" dirty="0">
                  <a:solidFill>
                    <a:srgbClr val="FF0000"/>
                  </a:solidFill>
                  <a:latin typeface="Arial"/>
                  <a:cs typeface="Arial"/>
                </a:rPr>
                <a:t>0.75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What determines price elasticity?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382000" cy="5257800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dirty="0"/>
              <a:t>To learn the determinants of price elasticity, </a:t>
            </a:r>
            <a:br>
              <a:rPr lang="en-US" dirty="0"/>
            </a:br>
            <a:r>
              <a:rPr lang="en-US" dirty="0"/>
              <a:t>we look at a series of examples.  </a:t>
            </a:r>
            <a:br>
              <a:rPr lang="en-US" dirty="0"/>
            </a:br>
            <a:r>
              <a:rPr lang="en-US" dirty="0"/>
              <a:t>Each compares two common goods.  </a:t>
            </a:r>
          </a:p>
        </p:txBody>
      </p:sp>
      <p:sp>
        <p:nvSpPr>
          <p:cNvPr id="19462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797415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build="p" bldLvl="4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08963" cy="954088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2400" b="0" spc="40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Examples</a:t>
            </a:r>
            <a:endParaRPr lang="en-US" sz="4000" dirty="0">
              <a:solidFill>
                <a:srgbClr val="CC9900"/>
              </a:solidFill>
              <a:cs typeface="Arial" charset="0"/>
            </a:endParaRPr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533400" y="1106488"/>
            <a:ext cx="8382000" cy="5105400"/>
          </a:xfrm>
        </p:spPr>
        <p:txBody>
          <a:bodyPr>
            <a:normAutofit fontScale="92500" lnSpcReduction="10000"/>
          </a:bodyPr>
          <a:lstStyle/>
          <a:p>
            <a:pPr marL="522288" lvl="1">
              <a:spcBef>
                <a:spcPct val="25000"/>
              </a:spcBef>
            </a:pPr>
            <a:r>
              <a:rPr lang="en-US" dirty="0"/>
              <a:t>In the following examples suppose the prices of both goods rise by 20%. </a:t>
            </a:r>
          </a:p>
          <a:p>
            <a:pPr marL="522288" lvl="1">
              <a:spcBef>
                <a:spcPct val="25000"/>
              </a:spcBef>
            </a:pPr>
            <a:r>
              <a:rPr lang="en-US" dirty="0"/>
              <a:t>The good for which </a:t>
            </a:r>
            <a:r>
              <a:rPr lang="en-US" b="1" i="1" dirty="0" err="1"/>
              <a:t>Q</a:t>
            </a:r>
            <a:r>
              <a:rPr lang="en-US" b="1" baseline="30000" dirty="0" err="1"/>
              <a:t>d</a:t>
            </a:r>
            <a:r>
              <a:rPr lang="en-US" dirty="0"/>
              <a:t> falls the most (in percent) has the highest price elasticity of demand.  </a:t>
            </a:r>
            <a:br>
              <a:rPr lang="en-US" dirty="0"/>
            </a:br>
            <a:r>
              <a:rPr lang="en-US" dirty="0"/>
              <a:t>Which good is it?  Why?  </a:t>
            </a:r>
          </a:p>
          <a:p>
            <a:pPr marL="522288" lvl="1">
              <a:spcBef>
                <a:spcPct val="25000"/>
              </a:spcBef>
            </a:pPr>
            <a:r>
              <a:rPr lang="en-US" dirty="0"/>
              <a:t>What lesson does the example teach us about the determinants of the price elasticity of demand?  </a:t>
            </a:r>
          </a:p>
          <a:p>
            <a:pPr marL="750888" lvl="1" indent="-514350">
              <a:spcBef>
                <a:spcPct val="25000"/>
              </a:spcBef>
              <a:buAutoNum type="arabicParenR"/>
            </a:pPr>
            <a:r>
              <a:rPr lang="en-US" sz="2800" dirty="0"/>
              <a:t>Breakfast Cereal  vs.  Sunscreen</a:t>
            </a:r>
          </a:p>
          <a:p>
            <a:pPr marL="750888" lvl="1" indent="-514350">
              <a:spcBef>
                <a:spcPct val="25000"/>
              </a:spcBef>
              <a:buAutoNum type="arabicParenR"/>
            </a:pPr>
            <a:r>
              <a:rPr lang="en-US" sz="2800" dirty="0"/>
              <a:t>“Slim Jeans”  vs.  “Clothing”</a:t>
            </a:r>
          </a:p>
          <a:p>
            <a:pPr marL="750888" lvl="1" indent="-514350">
              <a:spcBef>
                <a:spcPct val="25000"/>
              </a:spcBef>
              <a:buAutoNum type="arabicParenR"/>
            </a:pPr>
            <a:r>
              <a:rPr lang="en-US" sz="2800" dirty="0"/>
              <a:t>Insulin  vs.  Caribbean Cruises</a:t>
            </a:r>
          </a:p>
          <a:p>
            <a:pPr marL="750888" lvl="1" indent="-514350">
              <a:spcBef>
                <a:spcPct val="25000"/>
              </a:spcBef>
              <a:buAutoNum type="arabicParenR"/>
            </a:pPr>
            <a:r>
              <a:rPr lang="en-US" sz="2800" dirty="0"/>
              <a:t>Gasoline in the Short Run vs. </a:t>
            </a:r>
            <a:br>
              <a:rPr lang="en-US" sz="2800" dirty="0"/>
            </a:br>
            <a:r>
              <a:rPr lang="en-US" sz="2800" dirty="0"/>
              <a:t>Gasoline in the Long Run</a:t>
            </a:r>
          </a:p>
          <a:p>
            <a:pPr marL="750888" lvl="1" indent="-514350">
              <a:spcBef>
                <a:spcPct val="25000"/>
              </a:spcBef>
              <a:buAutoNum type="arabicParenR"/>
            </a:pPr>
            <a:endParaRPr lang="en-US" dirty="0"/>
          </a:p>
        </p:txBody>
      </p:sp>
      <p:pic>
        <p:nvPicPr>
          <p:cNvPr id="2" name="Picture 1" descr="sidebar-yellow copy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7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04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05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5750" y="252413"/>
            <a:ext cx="8529638" cy="977900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105000"/>
              </a:lnSpc>
            </a:pPr>
            <a:r>
              <a:rPr lang="en-US" sz="3000" b="1" dirty="0"/>
              <a:t>EXAMPLE 1</a:t>
            </a:r>
            <a:br>
              <a:rPr lang="en-US" sz="3500" dirty="0"/>
            </a:br>
            <a:r>
              <a:rPr lang="en-US" sz="3500" dirty="0"/>
              <a:t>Breakfast Cereal  vs.  Sunscreen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08100"/>
            <a:ext cx="8229600" cy="5124450"/>
          </a:xfrm>
        </p:spPr>
        <p:txBody>
          <a:bodyPr>
            <a:normAutofit/>
          </a:bodyPr>
          <a:lstStyle/>
          <a:p>
            <a:pPr marL="344488" indent="-344488" eaLnBrk="1" hangingPunct="1"/>
            <a:r>
              <a:rPr lang="en-US" sz="2700" dirty="0"/>
              <a:t>The prices of both of these goods rise by 20%.  </a:t>
            </a:r>
            <a:br>
              <a:rPr lang="en-US" sz="2700" dirty="0"/>
            </a:br>
            <a:r>
              <a:rPr lang="en-US" sz="2700" dirty="0"/>
              <a:t>For which good does</a:t>
            </a:r>
            <a:r>
              <a:rPr lang="en-US" dirty="0"/>
              <a:t> </a:t>
            </a:r>
            <a:r>
              <a:rPr lang="en-US" b="1" i="1" dirty="0" err="1"/>
              <a:t>Q</a:t>
            </a:r>
            <a:r>
              <a:rPr lang="en-US" b="1" baseline="30000" dirty="0" err="1"/>
              <a:t>d</a:t>
            </a:r>
            <a:r>
              <a:rPr lang="en-US" sz="2700" dirty="0"/>
              <a:t> drop the most?  Why?</a:t>
            </a:r>
          </a:p>
          <a:p>
            <a:pPr marL="744538" lvl="1" eaLnBrk="1" hangingPunct="1">
              <a:lnSpc>
                <a:spcPct val="105000"/>
              </a:lnSpc>
              <a:spcBef>
                <a:spcPct val="30000"/>
              </a:spcBef>
            </a:pPr>
            <a:r>
              <a:rPr lang="en-US" dirty="0"/>
              <a:t>Breakfast cereal has close substitutes </a:t>
            </a:r>
            <a:br>
              <a:rPr lang="en-US" dirty="0"/>
            </a:br>
            <a:r>
              <a:rPr lang="en-US" dirty="0"/>
              <a:t>(</a:t>
            </a:r>
            <a:r>
              <a:rPr lang="en-US" i="1" dirty="0"/>
              <a:t>e.g</a:t>
            </a:r>
            <a:r>
              <a:rPr lang="en-US" dirty="0"/>
              <a:t>., pancakes, sandwiches, leftover pizza), </a:t>
            </a:r>
            <a:br>
              <a:rPr lang="en-US" dirty="0"/>
            </a:br>
            <a:r>
              <a:rPr lang="en-US" dirty="0"/>
              <a:t>so buyers can easily switch if the price rises.   </a:t>
            </a:r>
          </a:p>
          <a:p>
            <a:pPr marL="744538" lvl="1" eaLnBrk="1" hangingPunct="1">
              <a:lnSpc>
                <a:spcPct val="105000"/>
              </a:lnSpc>
              <a:spcBef>
                <a:spcPct val="30000"/>
              </a:spcBef>
            </a:pPr>
            <a:r>
              <a:rPr lang="en-US" dirty="0"/>
              <a:t>Sunscreen has no close substitutes, </a:t>
            </a:r>
            <a:br>
              <a:rPr lang="en-US" dirty="0"/>
            </a:br>
            <a:r>
              <a:rPr lang="en-US" dirty="0"/>
              <a:t>so a price increase would not affect demand very much.  </a:t>
            </a:r>
          </a:p>
          <a:p>
            <a:pPr marL="344488" indent="-344488" eaLnBrk="1" hangingPunct="1">
              <a:spcBef>
                <a:spcPct val="40000"/>
              </a:spcBef>
            </a:pPr>
            <a:r>
              <a:rPr lang="en-US" sz="2700" dirty="0"/>
              <a:t>Lesson:  </a:t>
            </a:r>
            <a:r>
              <a:rPr lang="en-US" sz="2700" b="1" i="1" dirty="0">
                <a:solidFill>
                  <a:srgbClr val="FF0000"/>
                </a:solidFill>
              </a:rPr>
              <a:t>Price elasticity is higher when close substitutes are available.</a:t>
            </a:r>
            <a:r>
              <a:rPr lang="en-US" sz="2700" dirty="0"/>
              <a:t>  </a:t>
            </a:r>
          </a:p>
        </p:txBody>
      </p:sp>
      <p:sp>
        <p:nvSpPr>
          <p:cNvPr id="20486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12" y="2439936"/>
            <a:ext cx="2476500" cy="184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90" y="2439936"/>
            <a:ext cx="2629572" cy="184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68598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 bldLvl="5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5750" y="252413"/>
            <a:ext cx="8401050" cy="977900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105000"/>
              </a:lnSpc>
            </a:pPr>
            <a:r>
              <a:rPr lang="en-US" sz="3000" b="1" dirty="0"/>
              <a:t>EXAMPLE 2</a:t>
            </a:r>
            <a:br>
              <a:rPr lang="en-US" sz="3500" dirty="0"/>
            </a:br>
            <a:r>
              <a:rPr lang="en-US" sz="3500" dirty="0"/>
              <a:t>“Slim Jeans”  vs.  “Clothing”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16934"/>
            <a:ext cx="8229600" cy="5210175"/>
          </a:xfrm>
        </p:spPr>
        <p:txBody>
          <a:bodyPr/>
          <a:lstStyle/>
          <a:p>
            <a:pPr marL="344488" indent="-344488" eaLnBrk="1" hangingPunct="1"/>
            <a:r>
              <a:rPr lang="en-US" sz="2700" dirty="0"/>
              <a:t>The prices of both goods rise by 20%.  </a:t>
            </a:r>
            <a:br>
              <a:rPr lang="en-US" sz="2700" dirty="0"/>
            </a:br>
            <a:r>
              <a:rPr lang="en-US" sz="2700" dirty="0"/>
              <a:t>For which good does</a:t>
            </a:r>
            <a:r>
              <a:rPr lang="en-US" dirty="0"/>
              <a:t> </a:t>
            </a:r>
            <a:r>
              <a:rPr lang="en-US" b="1" i="1" dirty="0" err="1"/>
              <a:t>Q</a:t>
            </a:r>
            <a:r>
              <a:rPr lang="en-US" b="1" baseline="30000" dirty="0" err="1"/>
              <a:t>d</a:t>
            </a:r>
            <a:r>
              <a:rPr lang="en-US" sz="2700" dirty="0"/>
              <a:t> drop the most?  Why?</a:t>
            </a:r>
          </a:p>
          <a:p>
            <a:pPr marL="744538" lvl="1" eaLnBrk="1" hangingPunct="1">
              <a:lnSpc>
                <a:spcPct val="105000"/>
              </a:lnSpc>
            </a:pPr>
            <a:r>
              <a:rPr lang="en-US" dirty="0"/>
              <a:t>For a narrowly defined good such as </a:t>
            </a:r>
            <a:br>
              <a:rPr lang="en-US" dirty="0"/>
            </a:br>
            <a:r>
              <a:rPr lang="en-US" dirty="0"/>
              <a:t>blue jeans, there are many substitutes </a:t>
            </a:r>
            <a:br>
              <a:rPr lang="en-US" dirty="0"/>
            </a:br>
            <a:r>
              <a:rPr lang="en-US" dirty="0"/>
              <a:t>(khakis, shorts, Speedos). </a:t>
            </a:r>
          </a:p>
          <a:p>
            <a:pPr marL="744538" lvl="1" eaLnBrk="1" hangingPunct="1">
              <a:lnSpc>
                <a:spcPct val="105000"/>
              </a:lnSpc>
            </a:pPr>
            <a:r>
              <a:rPr lang="en-US" dirty="0"/>
              <a:t>There are fewer substitutes available for broadly defined goods.  </a:t>
            </a:r>
            <a:br>
              <a:rPr lang="en-US" dirty="0"/>
            </a:br>
            <a:r>
              <a:rPr lang="en-US" dirty="0"/>
              <a:t>(Are there any substitutes for clothing?) </a:t>
            </a:r>
          </a:p>
          <a:p>
            <a:pPr marL="344488" indent="-344488" eaLnBrk="1" hangingPunct="1">
              <a:spcBef>
                <a:spcPts val="1200"/>
              </a:spcBef>
            </a:pPr>
            <a:r>
              <a:rPr lang="en-US" sz="2700" dirty="0"/>
              <a:t>Lesson:  </a:t>
            </a:r>
            <a:r>
              <a:rPr lang="en-US" sz="2700" b="1" i="1" dirty="0">
                <a:solidFill>
                  <a:srgbClr val="FF0000"/>
                </a:solidFill>
              </a:rPr>
              <a:t>Price elasticity is higher for narrowly defined goods than for broadly defined ones.</a:t>
            </a:r>
            <a:r>
              <a:rPr lang="en-US" sz="2700" b="1" i="1" dirty="0">
                <a:solidFill>
                  <a:srgbClr val="800080"/>
                </a:solidFill>
              </a:rPr>
              <a:t> </a:t>
            </a:r>
          </a:p>
        </p:txBody>
      </p:sp>
      <p:sp>
        <p:nvSpPr>
          <p:cNvPr id="21510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1" y="2930581"/>
            <a:ext cx="2323651" cy="23236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230" y="2747253"/>
            <a:ext cx="3596901" cy="220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36039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 bldLvl="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9-29 at 9.52.0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2700"/>
            <a:ext cx="304800" cy="687070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68002"/>
            <a:ext cx="8229600" cy="4808998"/>
          </a:xfrm>
          <a:prstGeom prst="rect">
            <a:avLst/>
          </a:prstGeo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3C167"/>
              </a:buClr>
              <a:buSzTx/>
              <a:buFont typeface="Wingdings" charset="2"/>
              <a:buChar char="§"/>
              <a:tabLst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C9900"/>
              </a:buClr>
              <a:buSzTx/>
              <a:buFont typeface="Wingdings" charset="2"/>
              <a:buChar char="§"/>
              <a:tabLst/>
              <a:defRPr sz="2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3A2C7"/>
              </a:buClr>
              <a:buSzTx/>
              <a:buFont typeface="Wingdings" charset="2"/>
              <a:buChar char="§"/>
              <a:tabLst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15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What factors affect buyers’ demand for goods?</a:t>
            </a:r>
          </a:p>
          <a:p>
            <a:pPr marL="285750" indent="-285750">
              <a:spcBef>
                <a:spcPts val="15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What factors affect sellers’ supply of goods? </a:t>
            </a:r>
          </a:p>
          <a:p>
            <a:pPr marL="285750" indent="-285750">
              <a:spcBef>
                <a:spcPts val="15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How do supply and demand determine the price of a good and the quantity sold?  </a:t>
            </a:r>
          </a:p>
          <a:p>
            <a:pPr marL="285750" indent="-285750">
              <a:spcBef>
                <a:spcPts val="15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How do changes in the factors that affect demand or supply affect the market price and quantity of a good?  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533400" y="188912"/>
            <a:ext cx="8458200" cy="1081044"/>
          </a:xfrm>
          <a:prstGeom prst="rect">
            <a:avLst/>
          </a:prstGeom>
          <a:noFill/>
        </p:spPr>
        <p:txBody>
          <a:bodyPr bIns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6699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105000"/>
              </a:lnSpc>
              <a:defRPr/>
            </a:pPr>
            <a:r>
              <a:rPr lang="en-US" sz="3300" kern="0" spc="20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Last Lecture</a:t>
            </a:r>
            <a:br>
              <a:rPr lang="en-US" sz="3300" kern="0" spc="20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endParaRPr lang="en-US" sz="3300" kern="0" spc="2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696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5750" y="252413"/>
            <a:ext cx="8529638" cy="977900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105000"/>
              </a:lnSpc>
            </a:pPr>
            <a:r>
              <a:rPr lang="en-US" sz="3000" b="1" dirty="0"/>
              <a:t>EXAMPLE 3</a:t>
            </a:r>
            <a:br>
              <a:rPr lang="en-US" sz="3500" dirty="0"/>
            </a:br>
            <a:r>
              <a:rPr lang="en-US" sz="3500" dirty="0"/>
              <a:t>Insulin  vs.  Caribbean Cruises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08100"/>
            <a:ext cx="8229600" cy="5010150"/>
          </a:xfrm>
        </p:spPr>
        <p:txBody>
          <a:bodyPr/>
          <a:lstStyle/>
          <a:p>
            <a:pPr marL="344488" indent="-344488" eaLnBrk="1" hangingPunct="1"/>
            <a:r>
              <a:rPr lang="en-US" sz="2700" dirty="0"/>
              <a:t>The prices of both of these goods rise by 20%.  </a:t>
            </a:r>
            <a:br>
              <a:rPr lang="en-US" sz="2700" dirty="0"/>
            </a:br>
            <a:r>
              <a:rPr lang="en-US" sz="2700" dirty="0"/>
              <a:t>For which good does</a:t>
            </a:r>
            <a:r>
              <a:rPr lang="en-US" dirty="0"/>
              <a:t> </a:t>
            </a:r>
            <a:r>
              <a:rPr lang="en-US" b="1" i="1" dirty="0" err="1"/>
              <a:t>Q</a:t>
            </a:r>
            <a:r>
              <a:rPr lang="en-US" b="1" baseline="30000" dirty="0" err="1"/>
              <a:t>d</a:t>
            </a:r>
            <a:r>
              <a:rPr lang="en-US" sz="2700" dirty="0"/>
              <a:t> drop the most?  Why?</a:t>
            </a:r>
          </a:p>
          <a:p>
            <a:pPr marL="744538" lvl="1" eaLnBrk="1" hangingPunct="1">
              <a:lnSpc>
                <a:spcPct val="105000"/>
              </a:lnSpc>
              <a:spcBef>
                <a:spcPct val="30000"/>
              </a:spcBef>
            </a:pPr>
            <a:r>
              <a:rPr lang="en-US" dirty="0"/>
              <a:t>To millions of diabetics, insulin is a necessity.  </a:t>
            </a:r>
            <a:br>
              <a:rPr lang="en-US" dirty="0"/>
            </a:br>
            <a:r>
              <a:rPr lang="en-US" dirty="0"/>
              <a:t>A rise in its price would cause little or no decrease in demand. </a:t>
            </a:r>
          </a:p>
          <a:p>
            <a:pPr marL="744538" lvl="1" eaLnBrk="1" hangingPunct="1">
              <a:lnSpc>
                <a:spcPct val="105000"/>
              </a:lnSpc>
              <a:spcBef>
                <a:spcPct val="30000"/>
              </a:spcBef>
            </a:pPr>
            <a:r>
              <a:rPr lang="en-US" dirty="0"/>
              <a:t>A cruise is a luxury.  If the price rises, </a:t>
            </a:r>
            <a:br>
              <a:rPr lang="en-US" dirty="0"/>
            </a:br>
            <a:r>
              <a:rPr lang="en-US" dirty="0"/>
              <a:t>some people will forego it.  </a:t>
            </a:r>
          </a:p>
          <a:p>
            <a:pPr marL="344488" indent="-344488" eaLnBrk="1" hangingPunct="1">
              <a:spcBef>
                <a:spcPts val="1200"/>
              </a:spcBef>
            </a:pPr>
            <a:r>
              <a:rPr lang="en-US" sz="2700" dirty="0"/>
              <a:t>Lesson:  </a:t>
            </a:r>
            <a:r>
              <a:rPr lang="en-US" sz="2700" b="1" i="1" dirty="0">
                <a:solidFill>
                  <a:srgbClr val="FF0000"/>
                </a:solidFill>
              </a:rPr>
              <a:t>Price elasticity is higher for luxuries than for necessities.</a:t>
            </a:r>
            <a:r>
              <a:rPr lang="en-US" sz="2700" b="1" i="1" dirty="0">
                <a:solidFill>
                  <a:srgbClr val="800080"/>
                </a:solidFill>
              </a:rPr>
              <a:t> </a:t>
            </a:r>
          </a:p>
        </p:txBody>
      </p:sp>
      <p:sp>
        <p:nvSpPr>
          <p:cNvPr id="22534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22" y="3040081"/>
            <a:ext cx="2276475" cy="1943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008" y="3054023"/>
            <a:ext cx="2765412" cy="193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66194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 bldLvl="5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5750" y="184150"/>
            <a:ext cx="8458200" cy="1606550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105000"/>
              </a:lnSpc>
            </a:pPr>
            <a:r>
              <a:rPr lang="en-US" sz="3000" b="1" dirty="0"/>
              <a:t>EXAMPLE 4</a:t>
            </a:r>
            <a:br>
              <a:rPr lang="en-US" sz="3000" dirty="0"/>
            </a:br>
            <a:r>
              <a:rPr lang="en-US" sz="3500" dirty="0"/>
              <a:t>Gasoline in the Short Run vs. </a:t>
            </a:r>
            <a:br>
              <a:rPr lang="en-US" sz="3500" dirty="0"/>
            </a:br>
            <a:r>
              <a:rPr lang="en-US" sz="3500" dirty="0"/>
              <a:t>Gasoline in the Long Run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71475" y="1919288"/>
            <a:ext cx="8315325" cy="4405312"/>
          </a:xfrm>
        </p:spPr>
        <p:txBody>
          <a:bodyPr/>
          <a:lstStyle/>
          <a:p>
            <a:pPr marL="344488" indent="-344488" eaLnBrk="1" hangingPunct="1"/>
            <a:r>
              <a:rPr lang="en-US" sz="2700" dirty="0"/>
              <a:t>The price of gasoline rises 20%.  Does </a:t>
            </a:r>
            <a:r>
              <a:rPr lang="en-US" sz="2700" b="1" i="1" dirty="0" err="1"/>
              <a:t>Q</a:t>
            </a:r>
            <a:r>
              <a:rPr lang="en-US" sz="2700" b="1" baseline="30000" dirty="0" err="1"/>
              <a:t>d</a:t>
            </a:r>
            <a:r>
              <a:rPr lang="en-US" sz="2700" dirty="0"/>
              <a:t> drop more in the short run or the long run?  Why?</a:t>
            </a:r>
          </a:p>
          <a:p>
            <a:pPr marL="744538" lvl="1" eaLnBrk="1" hangingPunct="1">
              <a:lnSpc>
                <a:spcPct val="105000"/>
              </a:lnSpc>
              <a:spcBef>
                <a:spcPct val="30000"/>
              </a:spcBef>
            </a:pPr>
            <a:r>
              <a:rPr lang="en-US" dirty="0"/>
              <a:t>There’s not much people can do in the </a:t>
            </a:r>
            <a:br>
              <a:rPr lang="en-US" dirty="0"/>
            </a:br>
            <a:r>
              <a:rPr lang="en-US" dirty="0"/>
              <a:t>short run, other than ride the bus or carpool.  </a:t>
            </a:r>
          </a:p>
          <a:p>
            <a:pPr marL="744538" lvl="1" eaLnBrk="1" hangingPunct="1">
              <a:lnSpc>
                <a:spcPct val="105000"/>
              </a:lnSpc>
              <a:spcBef>
                <a:spcPct val="30000"/>
              </a:spcBef>
            </a:pPr>
            <a:r>
              <a:rPr lang="en-US" dirty="0"/>
              <a:t>In the long run, people can buy smaller cars </a:t>
            </a:r>
            <a:br>
              <a:rPr lang="en-US" dirty="0"/>
            </a:br>
            <a:r>
              <a:rPr lang="en-US" dirty="0"/>
              <a:t>or live closer to work.   </a:t>
            </a:r>
          </a:p>
          <a:p>
            <a:pPr marL="344488" indent="-344488" eaLnBrk="1" hangingPunct="1">
              <a:spcBef>
                <a:spcPts val="1200"/>
              </a:spcBef>
            </a:pPr>
            <a:r>
              <a:rPr lang="en-US" sz="2700" dirty="0"/>
              <a:t>Lesson:  </a:t>
            </a:r>
            <a:r>
              <a:rPr lang="en-US" sz="2700" b="1" i="1" dirty="0">
                <a:solidFill>
                  <a:srgbClr val="FF0000"/>
                </a:solidFill>
              </a:rPr>
              <a:t>Price elasticity is higher in the </a:t>
            </a:r>
            <a:br>
              <a:rPr lang="en-US" sz="2700" b="1" i="1" dirty="0">
                <a:solidFill>
                  <a:srgbClr val="FF0000"/>
                </a:solidFill>
              </a:rPr>
            </a:br>
            <a:r>
              <a:rPr lang="en-US" sz="2700" b="1" i="1" dirty="0">
                <a:solidFill>
                  <a:srgbClr val="FF0000"/>
                </a:solidFill>
              </a:rPr>
              <a:t>long run than the short run.</a:t>
            </a:r>
            <a:r>
              <a:rPr lang="en-US" sz="2700" b="1" i="1" dirty="0">
                <a:solidFill>
                  <a:srgbClr val="800080"/>
                </a:solidFill>
              </a:rPr>
              <a:t> </a:t>
            </a:r>
          </a:p>
        </p:txBody>
      </p:sp>
      <p:sp>
        <p:nvSpPr>
          <p:cNvPr id="23558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17453215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 bldLvl="5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85750"/>
            <a:ext cx="8280400" cy="8905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400"/>
              <a:t>The Determinants of Price Elasticity:  </a:t>
            </a:r>
            <a:br>
              <a:rPr lang="en-US" sz="3400"/>
            </a:br>
            <a:r>
              <a:rPr lang="en-US" sz="3400"/>
              <a:t>A Summary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4513" y="1561153"/>
            <a:ext cx="8045450" cy="4092575"/>
          </a:xfrm>
          <a:solidFill>
            <a:srgbClr val="CC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2880" tIns="137160" rIns="182880" bIns="137160"/>
          <a:lstStyle/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dirty="0"/>
              <a:t>The price elasticity of demand depends on:</a:t>
            </a:r>
          </a:p>
          <a:p>
            <a:pPr marL="463550" lvl="1" indent="-342900" eaLnBrk="1" hangingPunct="1">
              <a:lnSpc>
                <a:spcPct val="105000"/>
              </a:lnSpc>
              <a:spcBef>
                <a:spcPct val="30000"/>
              </a:spcBef>
              <a:buClr>
                <a:srgbClr val="008080"/>
              </a:buClr>
              <a:buSzTx/>
              <a:defRPr/>
            </a:pPr>
            <a:r>
              <a:rPr lang="en-US" sz="2800" dirty="0"/>
              <a:t>the extent to which close substitutes are available</a:t>
            </a:r>
          </a:p>
          <a:p>
            <a:pPr marL="463550" lvl="1" indent="-342900" eaLnBrk="1" hangingPunct="1">
              <a:lnSpc>
                <a:spcPct val="105000"/>
              </a:lnSpc>
              <a:spcBef>
                <a:spcPct val="30000"/>
              </a:spcBef>
              <a:buClr>
                <a:srgbClr val="008080"/>
              </a:buClr>
              <a:buSzTx/>
              <a:defRPr/>
            </a:pPr>
            <a:r>
              <a:rPr lang="en-US" sz="2800" dirty="0"/>
              <a:t>whether the good is a necessity or a luxury</a:t>
            </a:r>
          </a:p>
          <a:p>
            <a:pPr marL="463550" lvl="1" indent="-342900" eaLnBrk="1" hangingPunct="1">
              <a:lnSpc>
                <a:spcPct val="105000"/>
              </a:lnSpc>
              <a:spcBef>
                <a:spcPct val="30000"/>
              </a:spcBef>
              <a:buClr>
                <a:srgbClr val="008080"/>
              </a:buClr>
              <a:buSzTx/>
              <a:defRPr/>
            </a:pPr>
            <a:r>
              <a:rPr lang="en-US" sz="2800" dirty="0"/>
              <a:t>how broadly or narrowly the good is defined</a:t>
            </a:r>
          </a:p>
          <a:p>
            <a:pPr marL="463550" lvl="1" indent="-342900">
              <a:spcBef>
                <a:spcPct val="30000"/>
              </a:spcBef>
              <a:buClr>
                <a:srgbClr val="008080"/>
              </a:buClr>
              <a:defRPr/>
            </a:pPr>
            <a:r>
              <a:rPr lang="en-US" sz="2800" dirty="0"/>
              <a:t>the time horizon—elasticity is higher in the long run than the short run </a:t>
            </a:r>
          </a:p>
        </p:txBody>
      </p:sp>
      <p:sp>
        <p:nvSpPr>
          <p:cNvPr id="24582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13531374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0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 bldLvl="5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Variety of Demand Curves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55000"/>
              </a:spcBef>
            </a:pPr>
            <a:r>
              <a:rPr lang="en-US"/>
              <a:t>The price elasticity of demand is closely related to the slope of the demand curve. </a:t>
            </a:r>
          </a:p>
          <a:p>
            <a:pPr eaLnBrk="1" hangingPunct="1">
              <a:spcBef>
                <a:spcPct val="55000"/>
              </a:spcBef>
            </a:pPr>
            <a:r>
              <a:rPr lang="en-US"/>
              <a:t>Rule of thumb:  </a:t>
            </a:r>
            <a:br>
              <a:rPr lang="en-US"/>
            </a:br>
            <a:r>
              <a:rPr lang="en-US"/>
              <a:t>The flatter the curve, the bigger the elasticity.  </a:t>
            </a:r>
            <a:br>
              <a:rPr lang="en-US"/>
            </a:br>
            <a:r>
              <a:rPr lang="en-US"/>
              <a:t>The steeper the curve, the smaller the elasticity. </a:t>
            </a:r>
          </a:p>
          <a:p>
            <a:pPr eaLnBrk="1" hangingPunct="1">
              <a:spcBef>
                <a:spcPct val="55000"/>
              </a:spcBef>
            </a:pPr>
            <a:r>
              <a:rPr lang="en-US"/>
              <a:t>Five different classifications of </a:t>
            </a:r>
            <a:r>
              <a:rPr lang="en-US" b="1" i="1"/>
              <a:t>D</a:t>
            </a:r>
            <a:r>
              <a:rPr lang="en-US"/>
              <a:t> curves.…</a:t>
            </a:r>
          </a:p>
        </p:txBody>
      </p:sp>
      <p:sp>
        <p:nvSpPr>
          <p:cNvPr id="25606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08846056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build="p" bldLvl="4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67238" y="3019425"/>
            <a:ext cx="1943100" cy="2386013"/>
            <a:chOff x="2877" y="1902"/>
            <a:chExt cx="1224" cy="1503"/>
          </a:xfrm>
        </p:grpSpPr>
        <p:sp>
          <p:nvSpPr>
            <p:cNvPr id="26665" name="Text Box 3"/>
            <p:cNvSpPr txBox="1">
              <a:spLocks noChangeArrowheads="1"/>
            </p:cNvSpPr>
            <p:nvPr/>
          </p:nvSpPr>
          <p:spPr bwMode="auto">
            <a:xfrm>
              <a:off x="3731" y="3117"/>
              <a:ext cx="37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  <a:r>
                <a:rPr lang="en-US" sz="2400" b="1" baseline="-25000"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26666" name="Text Box 4"/>
            <p:cNvSpPr txBox="1">
              <a:spLocks noChangeArrowheads="1"/>
            </p:cNvSpPr>
            <p:nvPr/>
          </p:nvSpPr>
          <p:spPr bwMode="auto">
            <a:xfrm>
              <a:off x="2877" y="1902"/>
              <a:ext cx="3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  <a:r>
                <a:rPr lang="en-US" sz="2400" b="1" baseline="-25000">
                  <a:latin typeface="Arial"/>
                  <a:cs typeface="Arial"/>
                </a:rPr>
                <a:t>1</a:t>
              </a: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265" y="2047"/>
              <a:ext cx="662" cy="1079"/>
              <a:chOff x="3265" y="2047"/>
              <a:chExt cx="662" cy="1178"/>
            </a:xfrm>
          </p:grpSpPr>
          <p:sp>
            <p:nvSpPr>
              <p:cNvPr id="26668" name="Line 6"/>
              <p:cNvSpPr>
                <a:spLocks noChangeShapeType="1"/>
              </p:cNvSpPr>
              <p:nvPr/>
            </p:nvSpPr>
            <p:spPr bwMode="auto">
              <a:xfrm>
                <a:off x="3920" y="2049"/>
                <a:ext cx="0" cy="117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26669" name="Line 7"/>
              <p:cNvSpPr>
                <a:spLocks noChangeShapeType="1"/>
              </p:cNvSpPr>
              <p:nvPr/>
            </p:nvSpPr>
            <p:spPr bwMode="auto">
              <a:xfrm>
                <a:off x="3265" y="2047"/>
                <a:ext cx="662" cy="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5935663" y="2287588"/>
            <a:ext cx="614362" cy="2676525"/>
            <a:chOff x="3739" y="1441"/>
            <a:chExt cx="387" cy="1686"/>
          </a:xfrm>
        </p:grpSpPr>
        <p:sp>
          <p:nvSpPr>
            <p:cNvPr id="26663" name="Text Box 9"/>
            <p:cNvSpPr txBox="1">
              <a:spLocks noChangeArrowheads="1"/>
            </p:cNvSpPr>
            <p:nvPr/>
          </p:nvSpPr>
          <p:spPr bwMode="auto">
            <a:xfrm>
              <a:off x="3739" y="1441"/>
              <a:ext cx="3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D</a:t>
              </a:r>
            </a:p>
          </p:txBody>
        </p:sp>
        <p:sp>
          <p:nvSpPr>
            <p:cNvPr id="26664" name="Line 10"/>
            <p:cNvSpPr>
              <a:spLocks noChangeShapeType="1"/>
            </p:cNvSpPr>
            <p:nvPr/>
          </p:nvSpPr>
          <p:spPr bwMode="auto">
            <a:xfrm flipH="1">
              <a:off x="3917" y="1692"/>
              <a:ext cx="0" cy="1435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26630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407988" y="249238"/>
            <a:ext cx="8494712" cy="619125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200">
                <a:solidFill>
                  <a:srgbClr val="CC0000"/>
                </a:solidFill>
              </a:rPr>
              <a:t>“Perfectly inelastic demand”</a:t>
            </a:r>
            <a:r>
              <a:rPr lang="en-US" sz="2700">
                <a:solidFill>
                  <a:srgbClr val="CC0000"/>
                </a:solidFill>
              </a:rPr>
              <a:t>  </a:t>
            </a:r>
            <a:r>
              <a:rPr lang="en-US" sz="2700" b="0">
                <a:solidFill>
                  <a:srgbClr val="CC0000"/>
                </a:solidFill>
              </a:rPr>
              <a:t>(one extreme case)</a:t>
            </a:r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4826000" y="2114550"/>
            <a:ext cx="3870325" cy="3060700"/>
            <a:chOff x="3226" y="1041"/>
            <a:chExt cx="2146" cy="1792"/>
          </a:xfrm>
        </p:grpSpPr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3421" y="1302"/>
              <a:ext cx="1661" cy="1413"/>
              <a:chOff x="1098" y="1361"/>
              <a:chExt cx="2116" cy="2027"/>
            </a:xfrm>
          </p:grpSpPr>
          <p:sp>
            <p:nvSpPr>
              <p:cNvPr id="26661" name="Line 14"/>
              <p:cNvSpPr>
                <a:spLocks noChangeShapeType="1"/>
              </p:cNvSpPr>
              <p:nvPr/>
            </p:nvSpPr>
            <p:spPr bwMode="auto">
              <a:xfrm>
                <a:off x="1102" y="1361"/>
                <a:ext cx="0" cy="20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26662" name="Line 15"/>
              <p:cNvSpPr>
                <a:spLocks noChangeShapeType="1"/>
              </p:cNvSpPr>
              <p:nvPr/>
            </p:nvSpPr>
            <p:spPr bwMode="auto">
              <a:xfrm>
                <a:off x="1098" y="3388"/>
                <a:ext cx="21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26659" name="Text Box 16"/>
            <p:cNvSpPr txBox="1">
              <a:spLocks noChangeArrowheads="1"/>
            </p:cNvSpPr>
            <p:nvPr/>
          </p:nvSpPr>
          <p:spPr bwMode="auto">
            <a:xfrm>
              <a:off x="3226" y="1041"/>
              <a:ext cx="387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</a:p>
          </p:txBody>
        </p:sp>
        <p:sp>
          <p:nvSpPr>
            <p:cNvPr id="26660" name="Text Box 17"/>
            <p:cNvSpPr txBox="1">
              <a:spLocks noChangeArrowheads="1"/>
            </p:cNvSpPr>
            <p:nvPr/>
          </p:nvSpPr>
          <p:spPr bwMode="auto">
            <a:xfrm>
              <a:off x="4985" y="2565"/>
              <a:ext cx="387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</a:p>
          </p:txBody>
        </p:sp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4560888" y="3706813"/>
            <a:ext cx="1727200" cy="457200"/>
            <a:chOff x="2873" y="2335"/>
            <a:chExt cx="1088" cy="288"/>
          </a:xfrm>
        </p:grpSpPr>
        <p:sp>
          <p:nvSpPr>
            <p:cNvPr id="26655" name="Text Box 19"/>
            <p:cNvSpPr txBox="1">
              <a:spLocks noChangeArrowheads="1"/>
            </p:cNvSpPr>
            <p:nvPr/>
          </p:nvSpPr>
          <p:spPr bwMode="auto">
            <a:xfrm>
              <a:off x="2873" y="2335"/>
              <a:ext cx="3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  <a:r>
                <a:rPr lang="en-US" sz="2400" b="1" baseline="-25000"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26656" name="Line 20"/>
            <p:cNvSpPr>
              <a:spLocks noChangeShapeType="1"/>
            </p:cNvSpPr>
            <p:nvPr/>
          </p:nvSpPr>
          <p:spPr bwMode="auto">
            <a:xfrm>
              <a:off x="3264" y="2463"/>
              <a:ext cx="647" cy="0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26657" name="Oval 21"/>
            <p:cNvSpPr>
              <a:spLocks noChangeArrowheads="1"/>
            </p:cNvSpPr>
            <p:nvPr/>
          </p:nvSpPr>
          <p:spPr bwMode="auto">
            <a:xfrm>
              <a:off x="3873" y="2419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392214" name="Line 22"/>
          <p:cNvSpPr>
            <a:spLocks noChangeShapeType="1"/>
          </p:cNvSpPr>
          <p:nvPr/>
        </p:nvSpPr>
        <p:spPr bwMode="auto">
          <a:xfrm rot="10800000" flipH="1" flipV="1">
            <a:off x="5313363" y="3252788"/>
            <a:ext cx="0" cy="657225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92215" name="Text Box 23"/>
          <p:cNvSpPr txBox="1">
            <a:spLocks noChangeArrowheads="1"/>
          </p:cNvSpPr>
          <p:nvPr/>
        </p:nvSpPr>
        <p:spPr bwMode="auto">
          <a:xfrm>
            <a:off x="3579813" y="4633913"/>
            <a:ext cx="1203325" cy="830997"/>
          </a:xfrm>
          <a:prstGeom prst="rect">
            <a:avLst/>
          </a:prstGeom>
          <a:solidFill>
            <a:srgbClr val="FF99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latin typeface="Arial"/>
                <a:cs typeface="Arial"/>
              </a:rPr>
              <a:t>P</a:t>
            </a:r>
            <a:r>
              <a:rPr lang="en-US" sz="2400">
                <a:latin typeface="Arial"/>
                <a:cs typeface="Arial"/>
              </a:rPr>
              <a:t>  falls by 10%</a:t>
            </a:r>
          </a:p>
        </p:txBody>
      </p:sp>
      <p:sp>
        <p:nvSpPr>
          <p:cNvPr id="392216" name="Text Box 24"/>
          <p:cNvSpPr txBox="1">
            <a:spLocks noChangeArrowheads="1"/>
          </p:cNvSpPr>
          <p:nvPr/>
        </p:nvSpPr>
        <p:spPr bwMode="auto">
          <a:xfrm>
            <a:off x="5957888" y="5486400"/>
            <a:ext cx="1836737" cy="83099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latin typeface="Arial"/>
                <a:cs typeface="Arial"/>
              </a:rPr>
              <a:t>Q</a:t>
            </a:r>
            <a:r>
              <a:rPr lang="en-US" sz="2400">
                <a:latin typeface="Arial"/>
                <a:cs typeface="Arial"/>
              </a:rPr>
              <a:t>  changes </a:t>
            </a:r>
            <a:br>
              <a:rPr lang="en-US" sz="2400">
                <a:latin typeface="Arial"/>
                <a:cs typeface="Arial"/>
              </a:rPr>
            </a:br>
            <a:r>
              <a:rPr lang="en-US" sz="2400">
                <a:latin typeface="Arial"/>
                <a:cs typeface="Arial"/>
              </a:rPr>
              <a:t>by  0%</a:t>
            </a:r>
          </a:p>
        </p:txBody>
      </p:sp>
      <p:sp>
        <p:nvSpPr>
          <p:cNvPr id="26636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  <p:sp>
        <p:nvSpPr>
          <p:cNvPr id="392218" name="Text Box 26"/>
          <p:cNvSpPr txBox="1">
            <a:spLocks noChangeArrowheads="1"/>
          </p:cNvSpPr>
          <p:nvPr/>
        </p:nvSpPr>
        <p:spPr bwMode="auto">
          <a:xfrm>
            <a:off x="6057900" y="871538"/>
            <a:ext cx="11715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>
                <a:solidFill>
                  <a:srgbClr val="009900"/>
                </a:solidFill>
                <a:latin typeface="Arial"/>
                <a:cs typeface="Arial"/>
              </a:rPr>
              <a:t>0%</a:t>
            </a:r>
            <a:endParaRPr lang="en-US" sz="2500" b="1" i="1" baseline="30000">
              <a:solidFill>
                <a:srgbClr val="009900"/>
              </a:solidFill>
              <a:latin typeface="Arial"/>
              <a:cs typeface="Arial"/>
            </a:endParaRPr>
          </a:p>
        </p:txBody>
      </p:sp>
      <p:sp>
        <p:nvSpPr>
          <p:cNvPr id="392219" name="Text Box 27"/>
          <p:cNvSpPr txBox="1">
            <a:spLocks noChangeArrowheads="1"/>
          </p:cNvSpPr>
          <p:nvPr/>
        </p:nvSpPr>
        <p:spPr bwMode="auto">
          <a:xfrm>
            <a:off x="6064250" y="1379538"/>
            <a:ext cx="11715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>
                <a:solidFill>
                  <a:srgbClr val="FF6600"/>
                </a:solidFill>
                <a:latin typeface="Arial"/>
                <a:cs typeface="Arial"/>
              </a:rPr>
              <a:t>10%</a:t>
            </a:r>
            <a:endParaRPr lang="en-US" sz="2500" b="1" i="1" baseline="30000"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392220" name="Text Box 28"/>
          <p:cNvSpPr txBox="1">
            <a:spLocks noChangeArrowheads="1"/>
          </p:cNvSpPr>
          <p:nvPr/>
        </p:nvSpPr>
        <p:spPr bwMode="auto">
          <a:xfrm>
            <a:off x="7202488" y="1111250"/>
            <a:ext cx="6826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>
                <a:solidFill>
                  <a:srgbClr val="0000FF"/>
                </a:solidFill>
                <a:latin typeface="Arial"/>
                <a:cs typeface="Arial"/>
              </a:rPr>
              <a:t>= 0</a:t>
            </a:r>
          </a:p>
        </p:txBody>
      </p: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725488" y="874713"/>
            <a:ext cx="6413500" cy="981075"/>
            <a:chOff x="747" y="551"/>
            <a:chExt cx="4040" cy="618"/>
          </a:xfrm>
        </p:grpSpPr>
        <p:sp>
          <p:nvSpPr>
            <p:cNvPr id="26648" name="Text Box 30"/>
            <p:cNvSpPr txBox="1">
              <a:spLocks noChangeArrowheads="1"/>
            </p:cNvSpPr>
            <p:nvPr/>
          </p:nvSpPr>
          <p:spPr bwMode="auto">
            <a:xfrm>
              <a:off x="747" y="603"/>
              <a:ext cx="1436" cy="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5000"/>
                </a:lnSpc>
                <a:spcBef>
                  <a:spcPct val="50000"/>
                </a:spcBef>
              </a:pPr>
              <a:r>
                <a:rPr lang="en-US" sz="2500">
                  <a:latin typeface="Arial"/>
                  <a:cs typeface="Arial"/>
                </a:rPr>
                <a:t>Price elasticity </a:t>
              </a:r>
              <a:br>
                <a:rPr lang="en-US" sz="2500">
                  <a:latin typeface="Arial"/>
                  <a:cs typeface="Arial"/>
                </a:rPr>
              </a:br>
              <a:r>
                <a:rPr lang="en-US" sz="2500">
                  <a:latin typeface="Arial"/>
                  <a:cs typeface="Arial"/>
                </a:rPr>
                <a:t>of demand</a:t>
              </a:r>
            </a:p>
          </p:txBody>
        </p:sp>
        <p:sp>
          <p:nvSpPr>
            <p:cNvPr id="26649" name="Text Box 31"/>
            <p:cNvSpPr txBox="1">
              <a:spLocks noChangeArrowheads="1"/>
            </p:cNvSpPr>
            <p:nvPr/>
          </p:nvSpPr>
          <p:spPr bwMode="auto">
            <a:xfrm>
              <a:off x="2091" y="704"/>
              <a:ext cx="289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>
                  <a:latin typeface="Arial"/>
                  <a:cs typeface="Arial"/>
                </a:rPr>
                <a:t>=</a:t>
              </a:r>
            </a:p>
          </p:txBody>
        </p:sp>
        <p:sp>
          <p:nvSpPr>
            <p:cNvPr id="26650" name="Text Box 32"/>
            <p:cNvSpPr txBox="1">
              <a:spLocks noChangeArrowheads="1"/>
            </p:cNvSpPr>
            <p:nvPr/>
          </p:nvSpPr>
          <p:spPr bwMode="auto">
            <a:xfrm>
              <a:off x="2358" y="551"/>
              <a:ext cx="1502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500">
                  <a:latin typeface="Arial"/>
                  <a:cs typeface="Arial"/>
                </a:rPr>
                <a:t>% change in </a:t>
              </a:r>
              <a:r>
                <a:rPr lang="en-US" sz="2500" b="1" i="1">
                  <a:latin typeface="Arial"/>
                  <a:cs typeface="Arial"/>
                </a:rPr>
                <a:t>Q</a:t>
              </a:r>
              <a:endParaRPr lang="en-US" sz="2500" b="1" i="1" baseline="30000">
                <a:latin typeface="Arial"/>
                <a:cs typeface="Arial"/>
              </a:endParaRPr>
            </a:p>
          </p:txBody>
        </p:sp>
        <p:sp>
          <p:nvSpPr>
            <p:cNvPr id="26651" name="Text Box 33"/>
            <p:cNvSpPr txBox="1">
              <a:spLocks noChangeArrowheads="1"/>
            </p:cNvSpPr>
            <p:nvPr/>
          </p:nvSpPr>
          <p:spPr bwMode="auto">
            <a:xfrm>
              <a:off x="2362" y="871"/>
              <a:ext cx="1502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500">
                  <a:latin typeface="Arial"/>
                  <a:cs typeface="Arial"/>
                </a:rPr>
                <a:t>% change in </a:t>
              </a:r>
              <a:r>
                <a:rPr lang="en-US" sz="2500" b="1" i="1">
                  <a:latin typeface="Arial"/>
                  <a:cs typeface="Arial"/>
                </a:rPr>
                <a:t>P</a:t>
              </a:r>
              <a:endParaRPr lang="en-US" sz="2500" b="1" i="1" baseline="30000">
                <a:latin typeface="Arial"/>
                <a:cs typeface="Arial"/>
              </a:endParaRPr>
            </a:p>
          </p:txBody>
        </p:sp>
        <p:sp>
          <p:nvSpPr>
            <p:cNvPr id="26652" name="Line 34"/>
            <p:cNvSpPr>
              <a:spLocks noChangeShapeType="1"/>
            </p:cNvSpPr>
            <p:nvPr/>
          </p:nvSpPr>
          <p:spPr bwMode="auto">
            <a:xfrm>
              <a:off x="2417" y="859"/>
              <a:ext cx="14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26653" name="Text Box 35"/>
            <p:cNvSpPr txBox="1">
              <a:spLocks noChangeArrowheads="1"/>
            </p:cNvSpPr>
            <p:nvPr/>
          </p:nvSpPr>
          <p:spPr bwMode="auto">
            <a:xfrm>
              <a:off x="3839" y="702"/>
              <a:ext cx="289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>
                  <a:latin typeface="Arial"/>
                  <a:cs typeface="Arial"/>
                </a:rPr>
                <a:t>=</a:t>
              </a:r>
            </a:p>
          </p:txBody>
        </p:sp>
        <p:sp>
          <p:nvSpPr>
            <p:cNvPr id="26654" name="Line 36"/>
            <p:cNvSpPr>
              <a:spLocks noChangeShapeType="1"/>
            </p:cNvSpPr>
            <p:nvPr/>
          </p:nvSpPr>
          <p:spPr bwMode="auto">
            <a:xfrm>
              <a:off x="4171" y="860"/>
              <a:ext cx="6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26641" name="Oval 37"/>
          <p:cNvSpPr>
            <a:spLocks noChangeArrowheads="1"/>
          </p:cNvSpPr>
          <p:nvPr/>
        </p:nvSpPr>
        <p:spPr bwMode="auto">
          <a:xfrm>
            <a:off x="6148388" y="3179763"/>
            <a:ext cx="139700" cy="138112"/>
          </a:xfrm>
          <a:prstGeom prst="ellipse">
            <a:avLst/>
          </a:prstGeom>
          <a:solidFill>
            <a:srgbClr val="000000"/>
          </a:solidFill>
          <a:ln w="9525">
            <a:noFill/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6642" name="Rectangle 38"/>
          <p:cNvSpPr>
            <a:spLocks noChangeArrowheads="1"/>
          </p:cNvSpPr>
          <p:nvPr/>
        </p:nvSpPr>
        <p:spPr bwMode="auto">
          <a:xfrm>
            <a:off x="366713" y="3221038"/>
            <a:ext cx="33909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latin typeface="Arial"/>
                <a:cs typeface="Arial"/>
              </a:rPr>
              <a:t>Consumers’ </a:t>
            </a:r>
            <a:br>
              <a:rPr lang="en-US" sz="2600">
                <a:latin typeface="Arial"/>
                <a:cs typeface="Arial"/>
              </a:rPr>
            </a:br>
            <a:r>
              <a:rPr lang="en-US" sz="2600">
                <a:latin typeface="Arial"/>
                <a:cs typeface="Arial"/>
              </a:rPr>
              <a:t>price sensitivity:</a:t>
            </a:r>
            <a:endParaRPr lang="en-US" sz="260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6643" name="Rectangle 39"/>
          <p:cNvSpPr>
            <a:spLocks noChangeArrowheads="1"/>
          </p:cNvSpPr>
          <p:nvPr/>
        </p:nvSpPr>
        <p:spPr bwMode="auto">
          <a:xfrm>
            <a:off x="365125" y="2144713"/>
            <a:ext cx="14922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 b="1" i="1">
                <a:latin typeface="Arial"/>
                <a:cs typeface="Arial"/>
              </a:rPr>
              <a:t>D</a:t>
            </a:r>
            <a:r>
              <a:rPr lang="en-US" sz="2600">
                <a:latin typeface="Arial"/>
                <a:cs typeface="Arial"/>
              </a:rPr>
              <a:t> curve:</a:t>
            </a:r>
            <a:endParaRPr lang="en-US" sz="260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6644" name="Rectangle 40"/>
          <p:cNvSpPr>
            <a:spLocks noChangeArrowheads="1"/>
          </p:cNvSpPr>
          <p:nvPr/>
        </p:nvSpPr>
        <p:spPr bwMode="auto">
          <a:xfrm>
            <a:off x="338138" y="4859338"/>
            <a:ext cx="1617662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latin typeface="Arial"/>
                <a:cs typeface="Arial"/>
              </a:rPr>
              <a:t>Elasticity:</a:t>
            </a:r>
            <a:endParaRPr lang="en-US" sz="260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6645" name="Rectangle 41"/>
          <p:cNvSpPr>
            <a:spLocks noChangeArrowheads="1"/>
          </p:cNvSpPr>
          <p:nvPr/>
        </p:nvSpPr>
        <p:spPr bwMode="auto">
          <a:xfrm>
            <a:off x="565150" y="2581275"/>
            <a:ext cx="289560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solidFill>
                  <a:srgbClr val="0000FF"/>
                </a:solidFill>
                <a:latin typeface="Arial"/>
                <a:cs typeface="Arial"/>
              </a:rPr>
              <a:t>vertical</a:t>
            </a:r>
          </a:p>
        </p:txBody>
      </p:sp>
      <p:sp>
        <p:nvSpPr>
          <p:cNvPr id="26646" name="Rectangle 42"/>
          <p:cNvSpPr>
            <a:spLocks noChangeArrowheads="1"/>
          </p:cNvSpPr>
          <p:nvPr/>
        </p:nvSpPr>
        <p:spPr bwMode="auto">
          <a:xfrm>
            <a:off x="582613" y="4079875"/>
            <a:ext cx="26241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solidFill>
                  <a:srgbClr val="0000FF"/>
                </a:solidFill>
                <a:latin typeface="Arial"/>
                <a:cs typeface="Arial"/>
              </a:rPr>
              <a:t>none</a:t>
            </a:r>
          </a:p>
        </p:txBody>
      </p:sp>
      <p:sp>
        <p:nvSpPr>
          <p:cNvPr id="392235" name="Rectangle 43"/>
          <p:cNvSpPr>
            <a:spLocks noChangeArrowheads="1"/>
          </p:cNvSpPr>
          <p:nvPr/>
        </p:nvSpPr>
        <p:spPr bwMode="auto">
          <a:xfrm>
            <a:off x="579438" y="5316538"/>
            <a:ext cx="183197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solidFill>
                  <a:srgbClr val="0000FF"/>
                </a:solidFill>
                <a:latin typeface="Arial"/>
                <a:cs typeface="Arial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36886209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2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2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9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2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2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2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214" grpId="0" animBg="1"/>
      <p:bldP spid="392215" grpId="0" animBg="1"/>
      <p:bldP spid="392216" grpId="0" animBg="1"/>
      <p:bldP spid="392218" grpId="0"/>
      <p:bldP spid="392219" grpId="0"/>
      <p:bldP spid="392220" grpId="0"/>
      <p:bldP spid="3922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984875" y="1900238"/>
            <a:ext cx="2193925" cy="2709862"/>
            <a:chOff x="3770" y="1197"/>
            <a:chExt cx="1388" cy="1707"/>
          </a:xfrm>
        </p:grpSpPr>
        <p:sp>
          <p:nvSpPr>
            <p:cNvPr id="27696" name="Arc 3"/>
            <p:cNvSpPr>
              <a:spLocks/>
            </p:cNvSpPr>
            <p:nvPr/>
          </p:nvSpPr>
          <p:spPr bwMode="auto">
            <a:xfrm flipH="1" flipV="1">
              <a:off x="3770" y="1197"/>
              <a:ext cx="1388" cy="1565"/>
            </a:xfrm>
            <a:custGeom>
              <a:avLst/>
              <a:gdLst>
                <a:gd name="T0" fmla="*/ 0 w 21334"/>
                <a:gd name="T1" fmla="*/ 0 h 18670"/>
                <a:gd name="T2" fmla="*/ 0 w 21334"/>
                <a:gd name="T3" fmla="*/ 0 h 18670"/>
                <a:gd name="T4" fmla="*/ 0 w 21334"/>
                <a:gd name="T5" fmla="*/ 0 h 18670"/>
                <a:gd name="T6" fmla="*/ 0 60000 65536"/>
                <a:gd name="T7" fmla="*/ 0 60000 65536"/>
                <a:gd name="T8" fmla="*/ 0 60000 65536"/>
                <a:gd name="T9" fmla="*/ 0 w 21334"/>
                <a:gd name="T10" fmla="*/ 0 h 18670"/>
                <a:gd name="T11" fmla="*/ 21334 w 21334"/>
                <a:gd name="T12" fmla="*/ 18670 h 186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334" h="18670" fill="none" extrusionOk="0">
                  <a:moveTo>
                    <a:pt x="10862" y="0"/>
                  </a:moveTo>
                  <a:cubicBezTo>
                    <a:pt x="16474" y="3265"/>
                    <a:pt x="20319" y="8880"/>
                    <a:pt x="21334" y="15292"/>
                  </a:cubicBezTo>
                </a:path>
                <a:path w="21334" h="18670" stroke="0" extrusionOk="0">
                  <a:moveTo>
                    <a:pt x="10862" y="0"/>
                  </a:moveTo>
                  <a:cubicBezTo>
                    <a:pt x="16474" y="3265"/>
                    <a:pt x="20319" y="8880"/>
                    <a:pt x="21334" y="15292"/>
                  </a:cubicBezTo>
                  <a:lnTo>
                    <a:pt x="0" y="18670"/>
                  </a:lnTo>
                  <a:close/>
                </a:path>
              </a:pathLst>
            </a:custGeom>
            <a:noFill/>
            <a:ln w="38100">
              <a:solidFill>
                <a:srgbClr val="0033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27697" name="Text Box 4"/>
            <p:cNvSpPr txBox="1">
              <a:spLocks noChangeArrowheads="1"/>
            </p:cNvSpPr>
            <p:nvPr/>
          </p:nvSpPr>
          <p:spPr bwMode="auto">
            <a:xfrm>
              <a:off x="4372" y="2615"/>
              <a:ext cx="352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D</a:t>
              </a:r>
            </a:p>
          </p:txBody>
        </p:sp>
      </p:grpSp>
      <p:sp>
        <p:nvSpPr>
          <p:cNvPr id="2765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07988" y="249238"/>
            <a:ext cx="8335962" cy="619125"/>
          </a:xfrm>
        </p:spPr>
        <p:txBody>
          <a:bodyPr/>
          <a:lstStyle/>
          <a:p>
            <a:pPr algn="l" eaLnBrk="1" hangingPunct="1"/>
            <a:r>
              <a:rPr lang="en-US" sz="3200">
                <a:solidFill>
                  <a:srgbClr val="CC0000"/>
                </a:solidFill>
              </a:rPr>
              <a:t>“Inelastic demand”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826000" y="2114550"/>
            <a:ext cx="3870325" cy="3060700"/>
            <a:chOff x="3226" y="1041"/>
            <a:chExt cx="2146" cy="1792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3421" y="1302"/>
              <a:ext cx="1661" cy="1413"/>
              <a:chOff x="1098" y="1361"/>
              <a:chExt cx="2116" cy="2027"/>
            </a:xfrm>
          </p:grpSpPr>
          <p:sp>
            <p:nvSpPr>
              <p:cNvPr id="27694" name="Line 8"/>
              <p:cNvSpPr>
                <a:spLocks noChangeShapeType="1"/>
              </p:cNvSpPr>
              <p:nvPr/>
            </p:nvSpPr>
            <p:spPr bwMode="auto">
              <a:xfrm>
                <a:off x="1102" y="1361"/>
                <a:ext cx="0" cy="20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27695" name="Line 9"/>
              <p:cNvSpPr>
                <a:spLocks noChangeShapeType="1"/>
              </p:cNvSpPr>
              <p:nvPr/>
            </p:nvSpPr>
            <p:spPr bwMode="auto">
              <a:xfrm>
                <a:off x="1098" y="3388"/>
                <a:ext cx="21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27692" name="Text Box 10"/>
            <p:cNvSpPr txBox="1">
              <a:spLocks noChangeArrowheads="1"/>
            </p:cNvSpPr>
            <p:nvPr/>
          </p:nvSpPr>
          <p:spPr bwMode="auto">
            <a:xfrm>
              <a:off x="3226" y="1041"/>
              <a:ext cx="387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</a:p>
          </p:txBody>
        </p:sp>
        <p:sp>
          <p:nvSpPr>
            <p:cNvPr id="27693" name="Text Box 11"/>
            <p:cNvSpPr txBox="1">
              <a:spLocks noChangeArrowheads="1"/>
            </p:cNvSpPr>
            <p:nvPr/>
          </p:nvSpPr>
          <p:spPr bwMode="auto">
            <a:xfrm>
              <a:off x="4985" y="2565"/>
              <a:ext cx="387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4567238" y="3019425"/>
            <a:ext cx="1943100" cy="2386013"/>
            <a:chOff x="2877" y="1902"/>
            <a:chExt cx="1224" cy="1503"/>
          </a:xfrm>
        </p:grpSpPr>
        <p:sp>
          <p:nvSpPr>
            <p:cNvPr id="27685" name="Text Box 13"/>
            <p:cNvSpPr txBox="1">
              <a:spLocks noChangeArrowheads="1"/>
            </p:cNvSpPr>
            <p:nvPr/>
          </p:nvSpPr>
          <p:spPr bwMode="auto">
            <a:xfrm>
              <a:off x="3731" y="3117"/>
              <a:ext cx="37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  <a:r>
                <a:rPr lang="en-US" sz="2400" b="1" baseline="-25000"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27686" name="Text Box 14"/>
            <p:cNvSpPr txBox="1">
              <a:spLocks noChangeArrowheads="1"/>
            </p:cNvSpPr>
            <p:nvPr/>
          </p:nvSpPr>
          <p:spPr bwMode="auto">
            <a:xfrm>
              <a:off x="2877" y="1902"/>
              <a:ext cx="3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  <a:r>
                <a:rPr lang="en-US" sz="2400" b="1" baseline="-25000">
                  <a:latin typeface="Arial"/>
                  <a:cs typeface="Arial"/>
                </a:rPr>
                <a:t>1</a:t>
              </a:r>
            </a:p>
          </p:txBody>
        </p: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3265" y="2047"/>
              <a:ext cx="662" cy="1079"/>
              <a:chOff x="3265" y="2047"/>
              <a:chExt cx="662" cy="1178"/>
            </a:xfrm>
          </p:grpSpPr>
          <p:sp>
            <p:nvSpPr>
              <p:cNvPr id="27689" name="Line 16"/>
              <p:cNvSpPr>
                <a:spLocks noChangeShapeType="1"/>
              </p:cNvSpPr>
              <p:nvPr/>
            </p:nvSpPr>
            <p:spPr bwMode="auto">
              <a:xfrm>
                <a:off x="3920" y="2049"/>
                <a:ext cx="0" cy="117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27690" name="Line 17"/>
              <p:cNvSpPr>
                <a:spLocks noChangeShapeType="1"/>
              </p:cNvSpPr>
              <p:nvPr/>
            </p:nvSpPr>
            <p:spPr bwMode="auto">
              <a:xfrm>
                <a:off x="3265" y="2047"/>
                <a:ext cx="662" cy="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27688" name="Oval 18"/>
            <p:cNvSpPr>
              <a:spLocks noChangeArrowheads="1"/>
            </p:cNvSpPr>
            <p:nvPr/>
          </p:nvSpPr>
          <p:spPr bwMode="auto">
            <a:xfrm>
              <a:off x="3873" y="2003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6357938" y="3916363"/>
            <a:ext cx="547687" cy="1492250"/>
            <a:chOff x="4005" y="2467"/>
            <a:chExt cx="345" cy="940"/>
          </a:xfrm>
        </p:grpSpPr>
        <p:sp>
          <p:nvSpPr>
            <p:cNvPr id="27683" name="Text Box 20"/>
            <p:cNvSpPr txBox="1">
              <a:spLocks noChangeArrowheads="1"/>
            </p:cNvSpPr>
            <p:nvPr/>
          </p:nvSpPr>
          <p:spPr bwMode="auto">
            <a:xfrm>
              <a:off x="4005" y="3119"/>
              <a:ext cx="3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  <a:r>
                <a:rPr lang="en-US" sz="2400" b="1" baseline="-25000"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27684" name="Line 21"/>
            <p:cNvSpPr>
              <a:spLocks noChangeShapeType="1"/>
            </p:cNvSpPr>
            <p:nvPr/>
          </p:nvSpPr>
          <p:spPr bwMode="auto">
            <a:xfrm>
              <a:off x="4148" y="2467"/>
              <a:ext cx="0" cy="654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4560888" y="3706813"/>
            <a:ext cx="2093912" cy="457200"/>
            <a:chOff x="2873" y="2335"/>
            <a:chExt cx="1319" cy="288"/>
          </a:xfrm>
        </p:grpSpPr>
        <p:sp>
          <p:nvSpPr>
            <p:cNvPr id="27680" name="Text Box 23"/>
            <p:cNvSpPr txBox="1">
              <a:spLocks noChangeArrowheads="1"/>
            </p:cNvSpPr>
            <p:nvPr/>
          </p:nvSpPr>
          <p:spPr bwMode="auto">
            <a:xfrm>
              <a:off x="2873" y="2335"/>
              <a:ext cx="3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  <a:r>
                <a:rPr lang="en-US" sz="2400" b="1" baseline="-25000"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27681" name="Line 24"/>
            <p:cNvSpPr>
              <a:spLocks noChangeShapeType="1"/>
            </p:cNvSpPr>
            <p:nvPr/>
          </p:nvSpPr>
          <p:spPr bwMode="auto">
            <a:xfrm flipV="1">
              <a:off x="3264" y="2463"/>
              <a:ext cx="878" cy="0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27682" name="Oval 25"/>
            <p:cNvSpPr>
              <a:spLocks noChangeArrowheads="1"/>
            </p:cNvSpPr>
            <p:nvPr/>
          </p:nvSpPr>
          <p:spPr bwMode="auto">
            <a:xfrm>
              <a:off x="4104" y="2419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394266" name="Line 26"/>
          <p:cNvSpPr>
            <a:spLocks noChangeShapeType="1"/>
          </p:cNvSpPr>
          <p:nvPr/>
        </p:nvSpPr>
        <p:spPr bwMode="auto">
          <a:xfrm rot="10800000" flipH="1" flipV="1">
            <a:off x="5313363" y="3252788"/>
            <a:ext cx="0" cy="657225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94267" name="Line 27"/>
          <p:cNvSpPr>
            <a:spLocks noChangeShapeType="1"/>
          </p:cNvSpPr>
          <p:nvPr/>
        </p:nvSpPr>
        <p:spPr bwMode="auto">
          <a:xfrm rot="5400000" flipV="1">
            <a:off x="6406357" y="4656931"/>
            <a:ext cx="0" cy="347663"/>
          </a:xfrm>
          <a:prstGeom prst="line">
            <a:avLst/>
          </a:prstGeom>
          <a:noFill/>
          <a:ln w="50800">
            <a:solidFill>
              <a:srgbClr val="0099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94268" name="Text Box 28"/>
          <p:cNvSpPr txBox="1">
            <a:spLocks noChangeArrowheads="1"/>
          </p:cNvSpPr>
          <p:nvPr/>
        </p:nvSpPr>
        <p:spPr bwMode="auto">
          <a:xfrm>
            <a:off x="5972175" y="5603875"/>
            <a:ext cx="1954213" cy="83099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latin typeface="Arial"/>
                <a:cs typeface="Arial"/>
              </a:rPr>
              <a:t>Q</a:t>
            </a:r>
            <a:r>
              <a:rPr lang="en-US" sz="2400">
                <a:latin typeface="Arial"/>
                <a:cs typeface="Arial"/>
              </a:rPr>
              <a:t>  rises less than 10%</a:t>
            </a:r>
          </a:p>
        </p:txBody>
      </p:sp>
      <p:sp>
        <p:nvSpPr>
          <p:cNvPr id="27661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  <p:sp>
        <p:nvSpPr>
          <p:cNvPr id="394270" name="Text Box 30"/>
          <p:cNvSpPr txBox="1">
            <a:spLocks noChangeArrowheads="1"/>
          </p:cNvSpPr>
          <p:nvPr/>
        </p:nvSpPr>
        <p:spPr bwMode="auto">
          <a:xfrm>
            <a:off x="6057900" y="871538"/>
            <a:ext cx="11715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>
                <a:solidFill>
                  <a:srgbClr val="009900"/>
                </a:solidFill>
                <a:latin typeface="Arial"/>
                <a:cs typeface="Arial"/>
              </a:rPr>
              <a:t>&lt; 10%</a:t>
            </a:r>
            <a:endParaRPr lang="en-US" sz="2500" b="1" i="1" baseline="30000">
              <a:solidFill>
                <a:srgbClr val="009900"/>
              </a:solidFill>
              <a:latin typeface="Arial"/>
              <a:cs typeface="Arial"/>
            </a:endParaRPr>
          </a:p>
        </p:txBody>
      </p:sp>
      <p:sp>
        <p:nvSpPr>
          <p:cNvPr id="394271" name="Text Box 31"/>
          <p:cNvSpPr txBox="1">
            <a:spLocks noChangeArrowheads="1"/>
          </p:cNvSpPr>
          <p:nvPr/>
        </p:nvSpPr>
        <p:spPr bwMode="auto">
          <a:xfrm>
            <a:off x="6064250" y="1379538"/>
            <a:ext cx="11715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>
                <a:solidFill>
                  <a:srgbClr val="FF6600"/>
                </a:solidFill>
                <a:latin typeface="Arial"/>
                <a:cs typeface="Arial"/>
              </a:rPr>
              <a:t>10%</a:t>
            </a:r>
            <a:endParaRPr lang="en-US" sz="2500" b="1" i="1" baseline="30000"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394272" name="Text Box 32"/>
          <p:cNvSpPr txBox="1">
            <a:spLocks noChangeArrowheads="1"/>
          </p:cNvSpPr>
          <p:nvPr/>
        </p:nvSpPr>
        <p:spPr bwMode="auto">
          <a:xfrm>
            <a:off x="7202488" y="1111250"/>
            <a:ext cx="6826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>
                <a:solidFill>
                  <a:srgbClr val="0000FF"/>
                </a:solidFill>
                <a:latin typeface="Arial"/>
                <a:cs typeface="Arial"/>
              </a:rPr>
              <a:t>&lt; 1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725488" y="874713"/>
            <a:ext cx="6413500" cy="981075"/>
            <a:chOff x="747" y="551"/>
            <a:chExt cx="4040" cy="618"/>
          </a:xfrm>
        </p:grpSpPr>
        <p:sp>
          <p:nvSpPr>
            <p:cNvPr id="27673" name="Text Box 34"/>
            <p:cNvSpPr txBox="1">
              <a:spLocks noChangeArrowheads="1"/>
            </p:cNvSpPr>
            <p:nvPr/>
          </p:nvSpPr>
          <p:spPr bwMode="auto">
            <a:xfrm>
              <a:off x="747" y="603"/>
              <a:ext cx="1436" cy="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5000"/>
                </a:lnSpc>
                <a:spcBef>
                  <a:spcPct val="50000"/>
                </a:spcBef>
              </a:pPr>
              <a:r>
                <a:rPr lang="en-US" sz="2500">
                  <a:latin typeface="Arial"/>
                  <a:cs typeface="Arial"/>
                </a:rPr>
                <a:t>Price elasticity </a:t>
              </a:r>
              <a:br>
                <a:rPr lang="en-US" sz="2500">
                  <a:latin typeface="Arial"/>
                  <a:cs typeface="Arial"/>
                </a:rPr>
              </a:br>
              <a:r>
                <a:rPr lang="en-US" sz="2500">
                  <a:latin typeface="Arial"/>
                  <a:cs typeface="Arial"/>
                </a:rPr>
                <a:t>of demand</a:t>
              </a:r>
            </a:p>
          </p:txBody>
        </p:sp>
        <p:sp>
          <p:nvSpPr>
            <p:cNvPr id="27674" name="Text Box 35"/>
            <p:cNvSpPr txBox="1">
              <a:spLocks noChangeArrowheads="1"/>
            </p:cNvSpPr>
            <p:nvPr/>
          </p:nvSpPr>
          <p:spPr bwMode="auto">
            <a:xfrm>
              <a:off x="2091" y="704"/>
              <a:ext cx="289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>
                  <a:latin typeface="Arial"/>
                  <a:cs typeface="Arial"/>
                </a:rPr>
                <a:t>=</a:t>
              </a:r>
            </a:p>
          </p:txBody>
        </p:sp>
        <p:sp>
          <p:nvSpPr>
            <p:cNvPr id="27675" name="Text Box 36"/>
            <p:cNvSpPr txBox="1">
              <a:spLocks noChangeArrowheads="1"/>
            </p:cNvSpPr>
            <p:nvPr/>
          </p:nvSpPr>
          <p:spPr bwMode="auto">
            <a:xfrm>
              <a:off x="2358" y="551"/>
              <a:ext cx="1502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500">
                  <a:latin typeface="Arial"/>
                  <a:cs typeface="Arial"/>
                </a:rPr>
                <a:t>% change in </a:t>
              </a:r>
              <a:r>
                <a:rPr lang="en-US" sz="2500" b="1" i="1">
                  <a:latin typeface="Arial"/>
                  <a:cs typeface="Arial"/>
                </a:rPr>
                <a:t>Q</a:t>
              </a:r>
              <a:endParaRPr lang="en-US" sz="2500" b="1" i="1" baseline="30000">
                <a:latin typeface="Arial"/>
                <a:cs typeface="Arial"/>
              </a:endParaRPr>
            </a:p>
          </p:txBody>
        </p:sp>
        <p:sp>
          <p:nvSpPr>
            <p:cNvPr id="27676" name="Text Box 37"/>
            <p:cNvSpPr txBox="1">
              <a:spLocks noChangeArrowheads="1"/>
            </p:cNvSpPr>
            <p:nvPr/>
          </p:nvSpPr>
          <p:spPr bwMode="auto">
            <a:xfrm>
              <a:off x="2362" y="871"/>
              <a:ext cx="1502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500">
                  <a:latin typeface="Arial"/>
                  <a:cs typeface="Arial"/>
                </a:rPr>
                <a:t>% change in </a:t>
              </a:r>
              <a:r>
                <a:rPr lang="en-US" sz="2500" b="1" i="1">
                  <a:latin typeface="Arial"/>
                  <a:cs typeface="Arial"/>
                </a:rPr>
                <a:t>P</a:t>
              </a:r>
              <a:endParaRPr lang="en-US" sz="2500" b="1" i="1" baseline="30000">
                <a:latin typeface="Arial"/>
                <a:cs typeface="Arial"/>
              </a:endParaRPr>
            </a:p>
          </p:txBody>
        </p:sp>
        <p:sp>
          <p:nvSpPr>
            <p:cNvPr id="27677" name="Line 38"/>
            <p:cNvSpPr>
              <a:spLocks noChangeShapeType="1"/>
            </p:cNvSpPr>
            <p:nvPr/>
          </p:nvSpPr>
          <p:spPr bwMode="auto">
            <a:xfrm>
              <a:off x="2417" y="859"/>
              <a:ext cx="14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27678" name="Text Box 39"/>
            <p:cNvSpPr txBox="1">
              <a:spLocks noChangeArrowheads="1"/>
            </p:cNvSpPr>
            <p:nvPr/>
          </p:nvSpPr>
          <p:spPr bwMode="auto">
            <a:xfrm>
              <a:off x="3839" y="702"/>
              <a:ext cx="289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>
                  <a:latin typeface="Arial"/>
                  <a:cs typeface="Arial"/>
                </a:rPr>
                <a:t>=</a:t>
              </a:r>
            </a:p>
          </p:txBody>
        </p:sp>
        <p:sp>
          <p:nvSpPr>
            <p:cNvPr id="27679" name="Line 40"/>
            <p:cNvSpPr>
              <a:spLocks noChangeShapeType="1"/>
            </p:cNvSpPr>
            <p:nvPr/>
          </p:nvSpPr>
          <p:spPr bwMode="auto">
            <a:xfrm>
              <a:off x="4171" y="860"/>
              <a:ext cx="6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394281" name="Text Box 41"/>
          <p:cNvSpPr txBox="1">
            <a:spLocks noChangeArrowheads="1"/>
          </p:cNvSpPr>
          <p:nvPr/>
        </p:nvSpPr>
        <p:spPr bwMode="auto">
          <a:xfrm>
            <a:off x="3579813" y="4633913"/>
            <a:ext cx="1203325" cy="830997"/>
          </a:xfrm>
          <a:prstGeom prst="rect">
            <a:avLst/>
          </a:prstGeom>
          <a:solidFill>
            <a:srgbClr val="FF99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latin typeface="Arial"/>
                <a:cs typeface="Arial"/>
              </a:rPr>
              <a:t>P</a:t>
            </a:r>
            <a:r>
              <a:rPr lang="en-US" sz="2400">
                <a:latin typeface="Arial"/>
                <a:cs typeface="Arial"/>
              </a:rPr>
              <a:t>  falls by 10%</a:t>
            </a:r>
          </a:p>
        </p:txBody>
      </p:sp>
      <p:sp>
        <p:nvSpPr>
          <p:cNvPr id="27667" name="Rectangle 42"/>
          <p:cNvSpPr>
            <a:spLocks noChangeArrowheads="1"/>
          </p:cNvSpPr>
          <p:nvPr/>
        </p:nvSpPr>
        <p:spPr bwMode="auto">
          <a:xfrm>
            <a:off x="366713" y="3221038"/>
            <a:ext cx="33909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latin typeface="Arial"/>
                <a:cs typeface="Arial"/>
              </a:rPr>
              <a:t>Consumers’ </a:t>
            </a:r>
            <a:br>
              <a:rPr lang="en-US" sz="2600">
                <a:latin typeface="Arial"/>
                <a:cs typeface="Arial"/>
              </a:rPr>
            </a:br>
            <a:r>
              <a:rPr lang="en-US" sz="2600">
                <a:latin typeface="Arial"/>
                <a:cs typeface="Arial"/>
              </a:rPr>
              <a:t>price sensitivity:</a:t>
            </a:r>
            <a:endParaRPr lang="en-US" sz="260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7668" name="Rectangle 43"/>
          <p:cNvSpPr>
            <a:spLocks noChangeArrowheads="1"/>
          </p:cNvSpPr>
          <p:nvPr/>
        </p:nvSpPr>
        <p:spPr bwMode="auto">
          <a:xfrm>
            <a:off x="365125" y="2144713"/>
            <a:ext cx="14922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 b="1" i="1">
                <a:latin typeface="Arial"/>
                <a:cs typeface="Arial"/>
              </a:rPr>
              <a:t>D</a:t>
            </a:r>
            <a:r>
              <a:rPr lang="en-US" sz="2600">
                <a:latin typeface="Arial"/>
                <a:cs typeface="Arial"/>
              </a:rPr>
              <a:t> curve:</a:t>
            </a:r>
            <a:endParaRPr lang="en-US" sz="260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7669" name="Rectangle 44"/>
          <p:cNvSpPr>
            <a:spLocks noChangeArrowheads="1"/>
          </p:cNvSpPr>
          <p:nvPr/>
        </p:nvSpPr>
        <p:spPr bwMode="auto">
          <a:xfrm>
            <a:off x="338138" y="4859338"/>
            <a:ext cx="1617662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latin typeface="Arial"/>
                <a:cs typeface="Arial"/>
              </a:rPr>
              <a:t>Elasticity:</a:t>
            </a:r>
            <a:endParaRPr lang="en-US" sz="260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7670" name="Rectangle 45"/>
          <p:cNvSpPr>
            <a:spLocks noChangeArrowheads="1"/>
          </p:cNvSpPr>
          <p:nvPr/>
        </p:nvSpPr>
        <p:spPr bwMode="auto">
          <a:xfrm>
            <a:off x="565150" y="2581275"/>
            <a:ext cx="289560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solidFill>
                  <a:srgbClr val="0000FF"/>
                </a:solidFill>
                <a:latin typeface="Arial"/>
                <a:cs typeface="Arial"/>
              </a:rPr>
              <a:t>relatively steep</a:t>
            </a:r>
          </a:p>
        </p:txBody>
      </p:sp>
      <p:sp>
        <p:nvSpPr>
          <p:cNvPr id="27671" name="Rectangle 46"/>
          <p:cNvSpPr>
            <a:spLocks noChangeArrowheads="1"/>
          </p:cNvSpPr>
          <p:nvPr/>
        </p:nvSpPr>
        <p:spPr bwMode="auto">
          <a:xfrm>
            <a:off x="582613" y="4079875"/>
            <a:ext cx="26241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solidFill>
                  <a:srgbClr val="0000FF"/>
                </a:solidFill>
                <a:latin typeface="Arial"/>
                <a:cs typeface="Arial"/>
              </a:rPr>
              <a:t>relatively low</a:t>
            </a:r>
          </a:p>
        </p:txBody>
      </p:sp>
      <p:sp>
        <p:nvSpPr>
          <p:cNvPr id="394287" name="Rectangle 47"/>
          <p:cNvSpPr>
            <a:spLocks noChangeArrowheads="1"/>
          </p:cNvSpPr>
          <p:nvPr/>
        </p:nvSpPr>
        <p:spPr bwMode="auto">
          <a:xfrm>
            <a:off x="579438" y="5316538"/>
            <a:ext cx="183197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solidFill>
                  <a:srgbClr val="0000FF"/>
                </a:solidFill>
                <a:latin typeface="Arial"/>
                <a:cs typeface="Arial"/>
              </a:rPr>
              <a:t>&lt; 1</a:t>
            </a:r>
          </a:p>
        </p:txBody>
      </p:sp>
    </p:spTree>
    <p:extLst>
      <p:ext uri="{BB962C8B-B14F-4D97-AF65-F5344CB8AC3E}">
        <p14:creationId xmlns:p14="http://schemas.microsoft.com/office/powerpoint/2010/main" val="13891262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4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94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4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4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94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4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66" grpId="0" animBg="1"/>
      <p:bldP spid="394267" grpId="0" animBg="1"/>
      <p:bldP spid="394268" grpId="0" animBg="1"/>
      <p:bldP spid="394270" grpId="0"/>
      <p:bldP spid="394271" grpId="0"/>
      <p:bldP spid="394272" grpId="0"/>
      <p:bldP spid="394281" grpId="0" animBg="1"/>
      <p:bldP spid="39428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900738" y="2038350"/>
            <a:ext cx="2128837" cy="2389188"/>
            <a:chOff x="4020" y="949"/>
            <a:chExt cx="1477" cy="1505"/>
          </a:xfrm>
        </p:grpSpPr>
        <p:sp>
          <p:nvSpPr>
            <p:cNvPr id="28720" name="Arc 3"/>
            <p:cNvSpPr>
              <a:spLocks/>
            </p:cNvSpPr>
            <p:nvPr/>
          </p:nvSpPr>
          <p:spPr bwMode="auto">
            <a:xfrm flipH="1" flipV="1">
              <a:off x="4020" y="949"/>
              <a:ext cx="1477" cy="1344"/>
            </a:xfrm>
            <a:custGeom>
              <a:avLst/>
              <a:gdLst>
                <a:gd name="T0" fmla="*/ 0 w 21121"/>
                <a:gd name="T1" fmla="*/ 0 h 21063"/>
                <a:gd name="T2" fmla="*/ 0 w 21121"/>
                <a:gd name="T3" fmla="*/ 0 h 21063"/>
                <a:gd name="T4" fmla="*/ 0 w 21121"/>
                <a:gd name="T5" fmla="*/ 0 h 21063"/>
                <a:gd name="T6" fmla="*/ 0 60000 65536"/>
                <a:gd name="T7" fmla="*/ 0 60000 65536"/>
                <a:gd name="T8" fmla="*/ 0 60000 65536"/>
                <a:gd name="T9" fmla="*/ 0 w 21121"/>
                <a:gd name="T10" fmla="*/ 0 h 21063"/>
                <a:gd name="T11" fmla="*/ 21121 w 21121"/>
                <a:gd name="T12" fmla="*/ 21063 h 210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21" h="21063" fill="none" extrusionOk="0">
                  <a:moveTo>
                    <a:pt x="4785" y="-1"/>
                  </a:moveTo>
                  <a:cubicBezTo>
                    <a:pt x="12985" y="1862"/>
                    <a:pt x="19359" y="8315"/>
                    <a:pt x="21120" y="16539"/>
                  </a:cubicBezTo>
                </a:path>
                <a:path w="21121" h="21063" stroke="0" extrusionOk="0">
                  <a:moveTo>
                    <a:pt x="4785" y="-1"/>
                  </a:moveTo>
                  <a:cubicBezTo>
                    <a:pt x="12985" y="1862"/>
                    <a:pt x="19359" y="8315"/>
                    <a:pt x="21120" y="16539"/>
                  </a:cubicBezTo>
                  <a:lnTo>
                    <a:pt x="0" y="21063"/>
                  </a:lnTo>
                  <a:close/>
                </a:path>
              </a:pathLst>
            </a:custGeom>
            <a:noFill/>
            <a:ln w="38100">
              <a:solidFill>
                <a:srgbClr val="0033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28721" name="Text Box 4"/>
            <p:cNvSpPr txBox="1">
              <a:spLocks noChangeArrowheads="1"/>
            </p:cNvSpPr>
            <p:nvPr/>
          </p:nvSpPr>
          <p:spPr bwMode="auto">
            <a:xfrm>
              <a:off x="5060" y="2166"/>
              <a:ext cx="3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D</a:t>
              </a:r>
            </a:p>
          </p:txBody>
        </p:sp>
      </p:grpSp>
      <p:sp>
        <p:nvSpPr>
          <p:cNvPr id="2867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07988" y="249238"/>
            <a:ext cx="5103812" cy="619125"/>
          </a:xfrm>
        </p:spPr>
        <p:txBody>
          <a:bodyPr/>
          <a:lstStyle/>
          <a:p>
            <a:pPr algn="l" eaLnBrk="1" hangingPunct="1"/>
            <a:r>
              <a:rPr lang="en-US" sz="3200">
                <a:solidFill>
                  <a:srgbClr val="CC0000"/>
                </a:solidFill>
              </a:rPr>
              <a:t>“Unit elastic demand”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826000" y="2114550"/>
            <a:ext cx="3870325" cy="3060700"/>
            <a:chOff x="3226" y="1041"/>
            <a:chExt cx="2146" cy="1792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3421" y="1302"/>
              <a:ext cx="1661" cy="1413"/>
              <a:chOff x="1098" y="1361"/>
              <a:chExt cx="2116" cy="2027"/>
            </a:xfrm>
          </p:grpSpPr>
          <p:sp>
            <p:nvSpPr>
              <p:cNvPr id="28718" name="Line 8"/>
              <p:cNvSpPr>
                <a:spLocks noChangeShapeType="1"/>
              </p:cNvSpPr>
              <p:nvPr/>
            </p:nvSpPr>
            <p:spPr bwMode="auto">
              <a:xfrm>
                <a:off x="1102" y="1361"/>
                <a:ext cx="0" cy="20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28719" name="Line 9"/>
              <p:cNvSpPr>
                <a:spLocks noChangeShapeType="1"/>
              </p:cNvSpPr>
              <p:nvPr/>
            </p:nvSpPr>
            <p:spPr bwMode="auto">
              <a:xfrm>
                <a:off x="1098" y="3388"/>
                <a:ext cx="21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28716" name="Text Box 10"/>
            <p:cNvSpPr txBox="1">
              <a:spLocks noChangeArrowheads="1"/>
            </p:cNvSpPr>
            <p:nvPr/>
          </p:nvSpPr>
          <p:spPr bwMode="auto">
            <a:xfrm>
              <a:off x="3226" y="1041"/>
              <a:ext cx="387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</a:p>
          </p:txBody>
        </p:sp>
        <p:sp>
          <p:nvSpPr>
            <p:cNvPr id="28717" name="Text Box 11"/>
            <p:cNvSpPr txBox="1">
              <a:spLocks noChangeArrowheads="1"/>
            </p:cNvSpPr>
            <p:nvPr/>
          </p:nvSpPr>
          <p:spPr bwMode="auto">
            <a:xfrm>
              <a:off x="4985" y="2565"/>
              <a:ext cx="387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4567238" y="3019425"/>
            <a:ext cx="1943100" cy="2386013"/>
            <a:chOff x="2877" y="1902"/>
            <a:chExt cx="1224" cy="1503"/>
          </a:xfrm>
        </p:grpSpPr>
        <p:sp>
          <p:nvSpPr>
            <p:cNvPr id="28709" name="Text Box 13"/>
            <p:cNvSpPr txBox="1">
              <a:spLocks noChangeArrowheads="1"/>
            </p:cNvSpPr>
            <p:nvPr/>
          </p:nvSpPr>
          <p:spPr bwMode="auto">
            <a:xfrm>
              <a:off x="3731" y="3117"/>
              <a:ext cx="37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  <a:r>
                <a:rPr lang="en-US" sz="2400" b="1" baseline="-25000"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28710" name="Text Box 14"/>
            <p:cNvSpPr txBox="1">
              <a:spLocks noChangeArrowheads="1"/>
            </p:cNvSpPr>
            <p:nvPr/>
          </p:nvSpPr>
          <p:spPr bwMode="auto">
            <a:xfrm>
              <a:off x="2877" y="1902"/>
              <a:ext cx="3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  <a:r>
                <a:rPr lang="en-US" sz="2400" b="1" baseline="-25000">
                  <a:latin typeface="Arial"/>
                  <a:cs typeface="Arial"/>
                </a:rPr>
                <a:t>1</a:t>
              </a:r>
            </a:p>
          </p:txBody>
        </p: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3265" y="2047"/>
              <a:ext cx="662" cy="1079"/>
              <a:chOff x="3265" y="2047"/>
              <a:chExt cx="662" cy="1178"/>
            </a:xfrm>
          </p:grpSpPr>
          <p:sp>
            <p:nvSpPr>
              <p:cNvPr id="28713" name="Line 16"/>
              <p:cNvSpPr>
                <a:spLocks noChangeShapeType="1"/>
              </p:cNvSpPr>
              <p:nvPr/>
            </p:nvSpPr>
            <p:spPr bwMode="auto">
              <a:xfrm>
                <a:off x="3920" y="2049"/>
                <a:ext cx="0" cy="117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28714" name="Line 17"/>
              <p:cNvSpPr>
                <a:spLocks noChangeShapeType="1"/>
              </p:cNvSpPr>
              <p:nvPr/>
            </p:nvSpPr>
            <p:spPr bwMode="auto">
              <a:xfrm>
                <a:off x="3265" y="2047"/>
                <a:ext cx="662" cy="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28712" name="Oval 18"/>
            <p:cNvSpPr>
              <a:spLocks noChangeArrowheads="1"/>
            </p:cNvSpPr>
            <p:nvPr/>
          </p:nvSpPr>
          <p:spPr bwMode="auto">
            <a:xfrm>
              <a:off x="3873" y="2003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6635750" y="3916363"/>
            <a:ext cx="547688" cy="1492250"/>
            <a:chOff x="4452" y="2467"/>
            <a:chExt cx="345" cy="940"/>
          </a:xfrm>
        </p:grpSpPr>
        <p:sp>
          <p:nvSpPr>
            <p:cNvPr id="28707" name="Text Box 20"/>
            <p:cNvSpPr txBox="1">
              <a:spLocks noChangeArrowheads="1"/>
            </p:cNvSpPr>
            <p:nvPr/>
          </p:nvSpPr>
          <p:spPr bwMode="auto">
            <a:xfrm>
              <a:off x="4452" y="3119"/>
              <a:ext cx="3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  <a:r>
                <a:rPr lang="en-US" sz="2400" b="1" baseline="-25000"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28708" name="Line 21"/>
            <p:cNvSpPr>
              <a:spLocks noChangeShapeType="1"/>
            </p:cNvSpPr>
            <p:nvPr/>
          </p:nvSpPr>
          <p:spPr bwMode="auto">
            <a:xfrm>
              <a:off x="4623" y="2467"/>
              <a:ext cx="0" cy="654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4560888" y="3706813"/>
            <a:ext cx="2411412" cy="457200"/>
            <a:chOff x="2873" y="2335"/>
            <a:chExt cx="1519" cy="288"/>
          </a:xfrm>
        </p:grpSpPr>
        <p:sp>
          <p:nvSpPr>
            <p:cNvPr id="28704" name="Text Box 23"/>
            <p:cNvSpPr txBox="1">
              <a:spLocks noChangeArrowheads="1"/>
            </p:cNvSpPr>
            <p:nvPr/>
          </p:nvSpPr>
          <p:spPr bwMode="auto">
            <a:xfrm>
              <a:off x="2873" y="2335"/>
              <a:ext cx="3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  <a:r>
                <a:rPr lang="en-US" sz="2400" b="1" baseline="-25000"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28705" name="Line 24"/>
            <p:cNvSpPr>
              <a:spLocks noChangeShapeType="1"/>
            </p:cNvSpPr>
            <p:nvPr/>
          </p:nvSpPr>
          <p:spPr bwMode="auto">
            <a:xfrm flipV="1">
              <a:off x="3264" y="2463"/>
              <a:ext cx="1087" cy="0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28706" name="Oval 25"/>
            <p:cNvSpPr>
              <a:spLocks noChangeArrowheads="1"/>
            </p:cNvSpPr>
            <p:nvPr/>
          </p:nvSpPr>
          <p:spPr bwMode="auto">
            <a:xfrm>
              <a:off x="4304" y="2419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396314" name="Line 26"/>
          <p:cNvSpPr>
            <a:spLocks noChangeShapeType="1"/>
          </p:cNvSpPr>
          <p:nvPr/>
        </p:nvSpPr>
        <p:spPr bwMode="auto">
          <a:xfrm rot="10800000" flipH="1" flipV="1">
            <a:off x="5313363" y="3263900"/>
            <a:ext cx="0" cy="657225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96315" name="Text Box 27"/>
          <p:cNvSpPr txBox="1">
            <a:spLocks noChangeArrowheads="1"/>
          </p:cNvSpPr>
          <p:nvPr/>
        </p:nvSpPr>
        <p:spPr bwMode="auto">
          <a:xfrm>
            <a:off x="6381750" y="5581650"/>
            <a:ext cx="2251075" cy="4572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latin typeface="Arial"/>
                <a:cs typeface="Arial"/>
              </a:rPr>
              <a:t>Q</a:t>
            </a:r>
            <a:r>
              <a:rPr lang="en-US" sz="2400">
                <a:latin typeface="Arial"/>
                <a:cs typeface="Arial"/>
              </a:rPr>
              <a:t> rises by 10%</a:t>
            </a:r>
          </a:p>
        </p:txBody>
      </p:sp>
      <p:sp>
        <p:nvSpPr>
          <p:cNvPr id="28684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  <p:sp>
        <p:nvSpPr>
          <p:cNvPr id="396317" name="Text Box 29"/>
          <p:cNvSpPr txBox="1">
            <a:spLocks noChangeArrowheads="1"/>
          </p:cNvSpPr>
          <p:nvPr/>
        </p:nvSpPr>
        <p:spPr bwMode="auto">
          <a:xfrm>
            <a:off x="6057900" y="871538"/>
            <a:ext cx="11715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>
                <a:solidFill>
                  <a:srgbClr val="009900"/>
                </a:solidFill>
                <a:latin typeface="Arial"/>
                <a:cs typeface="Arial"/>
              </a:rPr>
              <a:t>10%</a:t>
            </a:r>
            <a:endParaRPr lang="en-US" sz="2500" b="1" i="1" baseline="30000">
              <a:solidFill>
                <a:srgbClr val="009900"/>
              </a:solidFill>
              <a:latin typeface="Arial"/>
              <a:cs typeface="Arial"/>
            </a:endParaRPr>
          </a:p>
        </p:txBody>
      </p:sp>
      <p:sp>
        <p:nvSpPr>
          <p:cNvPr id="396318" name="Text Box 30"/>
          <p:cNvSpPr txBox="1">
            <a:spLocks noChangeArrowheads="1"/>
          </p:cNvSpPr>
          <p:nvPr/>
        </p:nvSpPr>
        <p:spPr bwMode="auto">
          <a:xfrm>
            <a:off x="6064250" y="1379538"/>
            <a:ext cx="11715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>
                <a:solidFill>
                  <a:srgbClr val="FF6600"/>
                </a:solidFill>
                <a:latin typeface="Arial"/>
                <a:cs typeface="Arial"/>
              </a:rPr>
              <a:t>10%</a:t>
            </a:r>
            <a:endParaRPr lang="en-US" sz="2500" b="1" i="1" baseline="30000"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396319" name="Text Box 31"/>
          <p:cNvSpPr txBox="1">
            <a:spLocks noChangeArrowheads="1"/>
          </p:cNvSpPr>
          <p:nvPr/>
        </p:nvSpPr>
        <p:spPr bwMode="auto">
          <a:xfrm>
            <a:off x="7202488" y="1111250"/>
            <a:ext cx="6826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>
                <a:solidFill>
                  <a:srgbClr val="0000FF"/>
                </a:solidFill>
                <a:latin typeface="Arial"/>
                <a:cs typeface="Arial"/>
              </a:rPr>
              <a:t>= 1</a:t>
            </a:r>
          </a:p>
        </p:txBody>
      </p:sp>
      <p:grpSp>
        <p:nvGrpSpPr>
          <p:cNvPr id="9" name="Group 32"/>
          <p:cNvGrpSpPr>
            <a:grpSpLocks/>
          </p:cNvGrpSpPr>
          <p:nvPr/>
        </p:nvGrpSpPr>
        <p:grpSpPr bwMode="auto">
          <a:xfrm>
            <a:off x="725488" y="874713"/>
            <a:ext cx="6413500" cy="981075"/>
            <a:chOff x="747" y="551"/>
            <a:chExt cx="4040" cy="618"/>
          </a:xfrm>
        </p:grpSpPr>
        <p:sp>
          <p:nvSpPr>
            <p:cNvPr id="28697" name="Text Box 33"/>
            <p:cNvSpPr txBox="1">
              <a:spLocks noChangeArrowheads="1"/>
            </p:cNvSpPr>
            <p:nvPr/>
          </p:nvSpPr>
          <p:spPr bwMode="auto">
            <a:xfrm>
              <a:off x="747" y="603"/>
              <a:ext cx="1436" cy="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5000"/>
                </a:lnSpc>
                <a:spcBef>
                  <a:spcPct val="50000"/>
                </a:spcBef>
              </a:pPr>
              <a:r>
                <a:rPr lang="en-US" sz="2500">
                  <a:latin typeface="Arial"/>
                  <a:cs typeface="Arial"/>
                </a:rPr>
                <a:t>Price elasticity </a:t>
              </a:r>
              <a:br>
                <a:rPr lang="en-US" sz="2500">
                  <a:latin typeface="Arial"/>
                  <a:cs typeface="Arial"/>
                </a:rPr>
              </a:br>
              <a:r>
                <a:rPr lang="en-US" sz="2500">
                  <a:latin typeface="Arial"/>
                  <a:cs typeface="Arial"/>
                </a:rPr>
                <a:t>of demand</a:t>
              </a:r>
            </a:p>
          </p:txBody>
        </p:sp>
        <p:sp>
          <p:nvSpPr>
            <p:cNvPr id="28698" name="Text Box 34"/>
            <p:cNvSpPr txBox="1">
              <a:spLocks noChangeArrowheads="1"/>
            </p:cNvSpPr>
            <p:nvPr/>
          </p:nvSpPr>
          <p:spPr bwMode="auto">
            <a:xfrm>
              <a:off x="2091" y="704"/>
              <a:ext cx="289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>
                  <a:latin typeface="Arial"/>
                  <a:cs typeface="Arial"/>
                </a:rPr>
                <a:t>=</a:t>
              </a:r>
            </a:p>
          </p:txBody>
        </p:sp>
        <p:sp>
          <p:nvSpPr>
            <p:cNvPr id="28699" name="Text Box 35"/>
            <p:cNvSpPr txBox="1">
              <a:spLocks noChangeArrowheads="1"/>
            </p:cNvSpPr>
            <p:nvPr/>
          </p:nvSpPr>
          <p:spPr bwMode="auto">
            <a:xfrm>
              <a:off x="2358" y="551"/>
              <a:ext cx="1502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500">
                  <a:latin typeface="Arial"/>
                  <a:cs typeface="Arial"/>
                </a:rPr>
                <a:t>% change in </a:t>
              </a:r>
              <a:r>
                <a:rPr lang="en-US" sz="2500" b="1" i="1">
                  <a:latin typeface="Arial"/>
                  <a:cs typeface="Arial"/>
                </a:rPr>
                <a:t>Q</a:t>
              </a:r>
              <a:endParaRPr lang="en-US" sz="2500" b="1" i="1" baseline="30000">
                <a:latin typeface="Arial"/>
                <a:cs typeface="Arial"/>
              </a:endParaRPr>
            </a:p>
          </p:txBody>
        </p:sp>
        <p:sp>
          <p:nvSpPr>
            <p:cNvPr id="28700" name="Text Box 36"/>
            <p:cNvSpPr txBox="1">
              <a:spLocks noChangeArrowheads="1"/>
            </p:cNvSpPr>
            <p:nvPr/>
          </p:nvSpPr>
          <p:spPr bwMode="auto">
            <a:xfrm>
              <a:off x="2362" y="871"/>
              <a:ext cx="1502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500">
                  <a:latin typeface="Arial"/>
                  <a:cs typeface="Arial"/>
                </a:rPr>
                <a:t>% change in </a:t>
              </a:r>
              <a:r>
                <a:rPr lang="en-US" sz="2500" b="1" i="1">
                  <a:latin typeface="Arial"/>
                  <a:cs typeface="Arial"/>
                </a:rPr>
                <a:t>P</a:t>
              </a:r>
              <a:endParaRPr lang="en-US" sz="2500" b="1" i="1" baseline="30000">
                <a:latin typeface="Arial"/>
                <a:cs typeface="Arial"/>
              </a:endParaRPr>
            </a:p>
          </p:txBody>
        </p:sp>
        <p:sp>
          <p:nvSpPr>
            <p:cNvPr id="28701" name="Line 37"/>
            <p:cNvSpPr>
              <a:spLocks noChangeShapeType="1"/>
            </p:cNvSpPr>
            <p:nvPr/>
          </p:nvSpPr>
          <p:spPr bwMode="auto">
            <a:xfrm>
              <a:off x="2417" y="859"/>
              <a:ext cx="14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28702" name="Text Box 38"/>
            <p:cNvSpPr txBox="1">
              <a:spLocks noChangeArrowheads="1"/>
            </p:cNvSpPr>
            <p:nvPr/>
          </p:nvSpPr>
          <p:spPr bwMode="auto">
            <a:xfrm>
              <a:off x="3839" y="702"/>
              <a:ext cx="289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>
                  <a:latin typeface="Arial"/>
                  <a:cs typeface="Arial"/>
                </a:rPr>
                <a:t>=</a:t>
              </a:r>
            </a:p>
          </p:txBody>
        </p:sp>
        <p:sp>
          <p:nvSpPr>
            <p:cNvPr id="28703" name="Line 39"/>
            <p:cNvSpPr>
              <a:spLocks noChangeShapeType="1"/>
            </p:cNvSpPr>
            <p:nvPr/>
          </p:nvSpPr>
          <p:spPr bwMode="auto">
            <a:xfrm>
              <a:off x="4171" y="860"/>
              <a:ext cx="6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396328" name="Line 40"/>
          <p:cNvSpPr>
            <a:spLocks noChangeShapeType="1"/>
          </p:cNvSpPr>
          <p:nvPr/>
        </p:nvSpPr>
        <p:spPr bwMode="auto">
          <a:xfrm rot="5400000" flipH="1" flipV="1">
            <a:off x="6569076" y="4503737"/>
            <a:ext cx="0" cy="657225"/>
          </a:xfrm>
          <a:prstGeom prst="line">
            <a:avLst/>
          </a:prstGeom>
          <a:noFill/>
          <a:ln w="50800">
            <a:solidFill>
              <a:srgbClr val="0099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96329" name="Text Box 41"/>
          <p:cNvSpPr txBox="1">
            <a:spLocks noChangeArrowheads="1"/>
          </p:cNvSpPr>
          <p:nvPr/>
        </p:nvSpPr>
        <p:spPr bwMode="auto">
          <a:xfrm>
            <a:off x="3579813" y="4633913"/>
            <a:ext cx="1203325" cy="830997"/>
          </a:xfrm>
          <a:prstGeom prst="rect">
            <a:avLst/>
          </a:prstGeom>
          <a:solidFill>
            <a:srgbClr val="FF99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latin typeface="Arial"/>
                <a:cs typeface="Arial"/>
              </a:rPr>
              <a:t>P</a:t>
            </a:r>
            <a:r>
              <a:rPr lang="en-US" sz="2400">
                <a:latin typeface="Arial"/>
                <a:cs typeface="Arial"/>
              </a:rPr>
              <a:t>  falls by 10%</a:t>
            </a:r>
          </a:p>
        </p:txBody>
      </p:sp>
      <p:sp>
        <p:nvSpPr>
          <p:cNvPr id="28691" name="Rectangle 42"/>
          <p:cNvSpPr>
            <a:spLocks noChangeArrowheads="1"/>
          </p:cNvSpPr>
          <p:nvPr/>
        </p:nvSpPr>
        <p:spPr bwMode="auto">
          <a:xfrm>
            <a:off x="366713" y="3221038"/>
            <a:ext cx="33909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latin typeface="Arial"/>
                <a:cs typeface="Arial"/>
              </a:rPr>
              <a:t>Consumers’ </a:t>
            </a:r>
            <a:br>
              <a:rPr lang="en-US" sz="2600">
                <a:latin typeface="Arial"/>
                <a:cs typeface="Arial"/>
              </a:rPr>
            </a:br>
            <a:r>
              <a:rPr lang="en-US" sz="2600">
                <a:latin typeface="Arial"/>
                <a:cs typeface="Arial"/>
              </a:rPr>
              <a:t>price sensitivity:</a:t>
            </a:r>
            <a:endParaRPr lang="en-US" sz="260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8692" name="Rectangle 43"/>
          <p:cNvSpPr>
            <a:spLocks noChangeArrowheads="1"/>
          </p:cNvSpPr>
          <p:nvPr/>
        </p:nvSpPr>
        <p:spPr bwMode="auto">
          <a:xfrm>
            <a:off x="338138" y="4859338"/>
            <a:ext cx="1617662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latin typeface="Arial"/>
                <a:cs typeface="Arial"/>
              </a:rPr>
              <a:t>Elasticity:</a:t>
            </a:r>
            <a:endParaRPr lang="en-US" sz="260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8693" name="Rectangle 44"/>
          <p:cNvSpPr>
            <a:spLocks noChangeArrowheads="1"/>
          </p:cNvSpPr>
          <p:nvPr/>
        </p:nvSpPr>
        <p:spPr bwMode="auto">
          <a:xfrm>
            <a:off x="582613" y="4079875"/>
            <a:ext cx="26241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solidFill>
                  <a:srgbClr val="0000FF"/>
                </a:solidFill>
                <a:latin typeface="Arial"/>
                <a:cs typeface="Arial"/>
              </a:rPr>
              <a:t>intermediate</a:t>
            </a:r>
          </a:p>
        </p:txBody>
      </p:sp>
      <p:sp>
        <p:nvSpPr>
          <p:cNvPr id="396333" name="Rectangle 45"/>
          <p:cNvSpPr>
            <a:spLocks noChangeArrowheads="1"/>
          </p:cNvSpPr>
          <p:nvPr/>
        </p:nvSpPr>
        <p:spPr bwMode="auto">
          <a:xfrm>
            <a:off x="579438" y="5316538"/>
            <a:ext cx="183197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solidFill>
                  <a:srgbClr val="0000FF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28695" name="Rectangle 46"/>
          <p:cNvSpPr>
            <a:spLocks noChangeArrowheads="1"/>
          </p:cNvSpPr>
          <p:nvPr/>
        </p:nvSpPr>
        <p:spPr bwMode="auto">
          <a:xfrm>
            <a:off x="365125" y="2144713"/>
            <a:ext cx="14922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 b="1" i="1">
                <a:latin typeface="Arial"/>
                <a:cs typeface="Arial"/>
              </a:rPr>
              <a:t>D</a:t>
            </a:r>
            <a:r>
              <a:rPr lang="en-US" sz="2600">
                <a:latin typeface="Arial"/>
                <a:cs typeface="Arial"/>
              </a:rPr>
              <a:t> curve:</a:t>
            </a:r>
            <a:endParaRPr lang="en-US" sz="260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8696" name="Rectangle 47"/>
          <p:cNvSpPr>
            <a:spLocks noChangeArrowheads="1"/>
          </p:cNvSpPr>
          <p:nvPr/>
        </p:nvSpPr>
        <p:spPr bwMode="auto">
          <a:xfrm>
            <a:off x="565150" y="2581275"/>
            <a:ext cx="3500438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solidFill>
                  <a:srgbClr val="0000FF"/>
                </a:solidFill>
                <a:latin typeface="Arial"/>
                <a:cs typeface="Arial"/>
              </a:rPr>
              <a:t>intermediate slope</a:t>
            </a:r>
          </a:p>
        </p:txBody>
      </p:sp>
    </p:spTree>
    <p:extLst>
      <p:ext uri="{BB962C8B-B14F-4D97-AF65-F5344CB8AC3E}">
        <p14:creationId xmlns:p14="http://schemas.microsoft.com/office/powerpoint/2010/main" val="40511596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6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96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6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6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9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6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314" grpId="0" animBg="1"/>
      <p:bldP spid="396315" grpId="0" animBg="1"/>
      <p:bldP spid="396317" grpId="0"/>
      <p:bldP spid="396318" grpId="0"/>
      <p:bldP spid="396319" grpId="0"/>
      <p:bldP spid="396328" grpId="0" animBg="1"/>
      <p:bldP spid="396329" grpId="0" animBg="1"/>
      <p:bldP spid="39633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726113" y="1814513"/>
            <a:ext cx="2686050" cy="2390775"/>
            <a:chOff x="3710" y="836"/>
            <a:chExt cx="1713" cy="1506"/>
          </a:xfrm>
        </p:grpSpPr>
        <p:sp>
          <p:nvSpPr>
            <p:cNvPr id="29744" name="Arc 3"/>
            <p:cNvSpPr>
              <a:spLocks/>
            </p:cNvSpPr>
            <p:nvPr/>
          </p:nvSpPr>
          <p:spPr bwMode="auto">
            <a:xfrm flipH="1" flipV="1">
              <a:off x="3710" y="836"/>
              <a:ext cx="1713" cy="1355"/>
            </a:xfrm>
            <a:custGeom>
              <a:avLst/>
              <a:gdLst>
                <a:gd name="T0" fmla="*/ 0 w 19777"/>
                <a:gd name="T1" fmla="*/ 0 h 21238"/>
                <a:gd name="T2" fmla="*/ 0 w 19777"/>
                <a:gd name="T3" fmla="*/ 0 h 21238"/>
                <a:gd name="T4" fmla="*/ 0 w 19777"/>
                <a:gd name="T5" fmla="*/ 0 h 21238"/>
                <a:gd name="T6" fmla="*/ 0 60000 65536"/>
                <a:gd name="T7" fmla="*/ 0 60000 65536"/>
                <a:gd name="T8" fmla="*/ 0 60000 65536"/>
                <a:gd name="T9" fmla="*/ 0 w 19777"/>
                <a:gd name="T10" fmla="*/ 0 h 21238"/>
                <a:gd name="T11" fmla="*/ 19777 w 19777"/>
                <a:gd name="T12" fmla="*/ 21238 h 212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777" h="21238" fill="none" extrusionOk="0">
                  <a:moveTo>
                    <a:pt x="3937" y="0"/>
                  </a:moveTo>
                  <a:cubicBezTo>
                    <a:pt x="10970" y="1303"/>
                    <a:pt x="16901" y="6004"/>
                    <a:pt x="19777" y="12552"/>
                  </a:cubicBezTo>
                </a:path>
                <a:path w="19777" h="21238" stroke="0" extrusionOk="0">
                  <a:moveTo>
                    <a:pt x="3937" y="0"/>
                  </a:moveTo>
                  <a:cubicBezTo>
                    <a:pt x="10970" y="1303"/>
                    <a:pt x="16901" y="6004"/>
                    <a:pt x="19777" y="12552"/>
                  </a:cubicBezTo>
                  <a:lnTo>
                    <a:pt x="0" y="21238"/>
                  </a:lnTo>
                  <a:close/>
                </a:path>
              </a:pathLst>
            </a:custGeom>
            <a:noFill/>
            <a:ln w="38100">
              <a:solidFill>
                <a:srgbClr val="0033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29745" name="Text Box 4"/>
            <p:cNvSpPr txBox="1">
              <a:spLocks noChangeArrowheads="1"/>
            </p:cNvSpPr>
            <p:nvPr/>
          </p:nvSpPr>
          <p:spPr bwMode="auto">
            <a:xfrm>
              <a:off x="4976" y="2054"/>
              <a:ext cx="3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D</a:t>
              </a:r>
            </a:p>
          </p:txBody>
        </p:sp>
      </p:grpSp>
      <p:sp>
        <p:nvSpPr>
          <p:cNvPr id="2970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07988" y="249238"/>
            <a:ext cx="8494712" cy="619125"/>
          </a:xfrm>
        </p:spPr>
        <p:txBody>
          <a:bodyPr/>
          <a:lstStyle/>
          <a:p>
            <a:pPr algn="l" eaLnBrk="1" hangingPunct="1"/>
            <a:r>
              <a:rPr lang="en-US" sz="3200">
                <a:solidFill>
                  <a:srgbClr val="CC0000"/>
                </a:solidFill>
              </a:rPr>
              <a:t>“Elastic demand”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826000" y="2114550"/>
            <a:ext cx="3870325" cy="3060700"/>
            <a:chOff x="3226" y="1041"/>
            <a:chExt cx="2146" cy="1792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3421" y="1302"/>
              <a:ext cx="1661" cy="1413"/>
              <a:chOff x="1098" y="1361"/>
              <a:chExt cx="2116" cy="2027"/>
            </a:xfrm>
          </p:grpSpPr>
          <p:sp>
            <p:nvSpPr>
              <p:cNvPr id="29742" name="Line 8"/>
              <p:cNvSpPr>
                <a:spLocks noChangeShapeType="1"/>
              </p:cNvSpPr>
              <p:nvPr/>
            </p:nvSpPr>
            <p:spPr bwMode="auto">
              <a:xfrm>
                <a:off x="1102" y="1361"/>
                <a:ext cx="0" cy="20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29743" name="Line 9"/>
              <p:cNvSpPr>
                <a:spLocks noChangeShapeType="1"/>
              </p:cNvSpPr>
              <p:nvPr/>
            </p:nvSpPr>
            <p:spPr bwMode="auto">
              <a:xfrm>
                <a:off x="1098" y="3388"/>
                <a:ext cx="21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29740" name="Text Box 10"/>
            <p:cNvSpPr txBox="1">
              <a:spLocks noChangeArrowheads="1"/>
            </p:cNvSpPr>
            <p:nvPr/>
          </p:nvSpPr>
          <p:spPr bwMode="auto">
            <a:xfrm>
              <a:off x="3226" y="1041"/>
              <a:ext cx="387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</a:p>
          </p:txBody>
        </p:sp>
        <p:sp>
          <p:nvSpPr>
            <p:cNvPr id="29741" name="Text Box 11"/>
            <p:cNvSpPr txBox="1">
              <a:spLocks noChangeArrowheads="1"/>
            </p:cNvSpPr>
            <p:nvPr/>
          </p:nvSpPr>
          <p:spPr bwMode="auto">
            <a:xfrm>
              <a:off x="4985" y="2565"/>
              <a:ext cx="387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4567238" y="3019425"/>
            <a:ext cx="1943100" cy="2386013"/>
            <a:chOff x="2877" y="1902"/>
            <a:chExt cx="1224" cy="1503"/>
          </a:xfrm>
        </p:grpSpPr>
        <p:sp>
          <p:nvSpPr>
            <p:cNvPr id="29733" name="Text Box 13"/>
            <p:cNvSpPr txBox="1">
              <a:spLocks noChangeArrowheads="1"/>
            </p:cNvSpPr>
            <p:nvPr/>
          </p:nvSpPr>
          <p:spPr bwMode="auto">
            <a:xfrm>
              <a:off x="3731" y="3117"/>
              <a:ext cx="37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  <a:r>
                <a:rPr lang="en-US" sz="2400" b="1" baseline="-25000"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29734" name="Text Box 14"/>
            <p:cNvSpPr txBox="1">
              <a:spLocks noChangeArrowheads="1"/>
            </p:cNvSpPr>
            <p:nvPr/>
          </p:nvSpPr>
          <p:spPr bwMode="auto">
            <a:xfrm>
              <a:off x="2877" y="1902"/>
              <a:ext cx="3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  <a:r>
                <a:rPr lang="en-US" sz="2400" b="1" baseline="-25000">
                  <a:latin typeface="Arial"/>
                  <a:cs typeface="Arial"/>
                </a:rPr>
                <a:t>1</a:t>
              </a:r>
            </a:p>
          </p:txBody>
        </p: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3265" y="2047"/>
              <a:ext cx="662" cy="1079"/>
              <a:chOff x="3265" y="2047"/>
              <a:chExt cx="662" cy="1178"/>
            </a:xfrm>
          </p:grpSpPr>
          <p:sp>
            <p:nvSpPr>
              <p:cNvPr id="29737" name="Line 16"/>
              <p:cNvSpPr>
                <a:spLocks noChangeShapeType="1"/>
              </p:cNvSpPr>
              <p:nvPr/>
            </p:nvSpPr>
            <p:spPr bwMode="auto">
              <a:xfrm>
                <a:off x="3920" y="2049"/>
                <a:ext cx="0" cy="117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29738" name="Line 17"/>
              <p:cNvSpPr>
                <a:spLocks noChangeShapeType="1"/>
              </p:cNvSpPr>
              <p:nvPr/>
            </p:nvSpPr>
            <p:spPr bwMode="auto">
              <a:xfrm>
                <a:off x="3265" y="2047"/>
                <a:ext cx="662" cy="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29736" name="Oval 18"/>
            <p:cNvSpPr>
              <a:spLocks noChangeArrowheads="1"/>
            </p:cNvSpPr>
            <p:nvPr/>
          </p:nvSpPr>
          <p:spPr bwMode="auto">
            <a:xfrm>
              <a:off x="3873" y="2003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7280275" y="3916363"/>
            <a:ext cx="547688" cy="1492250"/>
            <a:chOff x="4452" y="2467"/>
            <a:chExt cx="345" cy="940"/>
          </a:xfrm>
        </p:grpSpPr>
        <p:sp>
          <p:nvSpPr>
            <p:cNvPr id="29731" name="Text Box 20"/>
            <p:cNvSpPr txBox="1">
              <a:spLocks noChangeArrowheads="1"/>
            </p:cNvSpPr>
            <p:nvPr/>
          </p:nvSpPr>
          <p:spPr bwMode="auto">
            <a:xfrm>
              <a:off x="4452" y="3119"/>
              <a:ext cx="3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  <a:r>
                <a:rPr lang="en-US" sz="2400" b="1" baseline="-25000"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29732" name="Line 21"/>
            <p:cNvSpPr>
              <a:spLocks noChangeShapeType="1"/>
            </p:cNvSpPr>
            <p:nvPr/>
          </p:nvSpPr>
          <p:spPr bwMode="auto">
            <a:xfrm>
              <a:off x="4623" y="2467"/>
              <a:ext cx="0" cy="654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4560888" y="3706813"/>
            <a:ext cx="3060700" cy="457200"/>
            <a:chOff x="2873" y="2335"/>
            <a:chExt cx="1928" cy="288"/>
          </a:xfrm>
        </p:grpSpPr>
        <p:sp>
          <p:nvSpPr>
            <p:cNvPr id="29728" name="Text Box 23"/>
            <p:cNvSpPr txBox="1">
              <a:spLocks noChangeArrowheads="1"/>
            </p:cNvSpPr>
            <p:nvPr/>
          </p:nvSpPr>
          <p:spPr bwMode="auto">
            <a:xfrm>
              <a:off x="2873" y="2335"/>
              <a:ext cx="3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  <a:r>
                <a:rPr lang="en-US" sz="2400" b="1" baseline="-25000"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29729" name="Line 24"/>
            <p:cNvSpPr>
              <a:spLocks noChangeShapeType="1"/>
            </p:cNvSpPr>
            <p:nvPr/>
          </p:nvSpPr>
          <p:spPr bwMode="auto">
            <a:xfrm>
              <a:off x="3264" y="2463"/>
              <a:ext cx="1490" cy="0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29730" name="Oval 25"/>
            <p:cNvSpPr>
              <a:spLocks noChangeArrowheads="1"/>
            </p:cNvSpPr>
            <p:nvPr/>
          </p:nvSpPr>
          <p:spPr bwMode="auto">
            <a:xfrm>
              <a:off x="4713" y="2419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398362" name="Line 26"/>
          <p:cNvSpPr>
            <a:spLocks noChangeShapeType="1"/>
          </p:cNvSpPr>
          <p:nvPr/>
        </p:nvSpPr>
        <p:spPr bwMode="auto">
          <a:xfrm rot="10800000" flipH="1" flipV="1">
            <a:off x="5313363" y="3252788"/>
            <a:ext cx="0" cy="657225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98363" name="Line 27"/>
          <p:cNvSpPr>
            <a:spLocks noChangeShapeType="1"/>
          </p:cNvSpPr>
          <p:nvPr/>
        </p:nvSpPr>
        <p:spPr bwMode="auto">
          <a:xfrm rot="-5400000">
            <a:off x="6892132" y="4180681"/>
            <a:ext cx="0" cy="1300163"/>
          </a:xfrm>
          <a:prstGeom prst="line">
            <a:avLst/>
          </a:prstGeom>
          <a:noFill/>
          <a:ln w="50800">
            <a:solidFill>
              <a:srgbClr val="0099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98364" name="Text Box 28"/>
          <p:cNvSpPr txBox="1">
            <a:spLocks noChangeArrowheads="1"/>
          </p:cNvSpPr>
          <p:nvPr/>
        </p:nvSpPr>
        <p:spPr bwMode="auto">
          <a:xfrm>
            <a:off x="5849938" y="5548313"/>
            <a:ext cx="2166937" cy="83099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latin typeface="Arial"/>
                <a:cs typeface="Arial"/>
              </a:rPr>
              <a:t>Q</a:t>
            </a:r>
            <a:r>
              <a:rPr lang="en-US" sz="2400">
                <a:latin typeface="Arial"/>
                <a:cs typeface="Arial"/>
              </a:rPr>
              <a:t>  rises more than 10%</a:t>
            </a:r>
          </a:p>
        </p:txBody>
      </p:sp>
      <p:sp>
        <p:nvSpPr>
          <p:cNvPr id="29709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  <p:sp>
        <p:nvSpPr>
          <p:cNvPr id="398366" name="Text Box 30"/>
          <p:cNvSpPr txBox="1">
            <a:spLocks noChangeArrowheads="1"/>
          </p:cNvSpPr>
          <p:nvPr/>
        </p:nvSpPr>
        <p:spPr bwMode="auto">
          <a:xfrm>
            <a:off x="6057900" y="871538"/>
            <a:ext cx="11715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>
                <a:solidFill>
                  <a:srgbClr val="009900"/>
                </a:solidFill>
                <a:latin typeface="Arial"/>
                <a:cs typeface="Arial"/>
              </a:rPr>
              <a:t>&gt; 10%</a:t>
            </a:r>
            <a:endParaRPr lang="en-US" sz="2500" b="1" i="1" baseline="30000">
              <a:solidFill>
                <a:srgbClr val="009900"/>
              </a:solidFill>
              <a:latin typeface="Arial"/>
              <a:cs typeface="Arial"/>
            </a:endParaRPr>
          </a:p>
        </p:txBody>
      </p:sp>
      <p:sp>
        <p:nvSpPr>
          <p:cNvPr id="398367" name="Text Box 31"/>
          <p:cNvSpPr txBox="1">
            <a:spLocks noChangeArrowheads="1"/>
          </p:cNvSpPr>
          <p:nvPr/>
        </p:nvSpPr>
        <p:spPr bwMode="auto">
          <a:xfrm>
            <a:off x="6064250" y="1379538"/>
            <a:ext cx="11715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>
                <a:solidFill>
                  <a:srgbClr val="FF6600"/>
                </a:solidFill>
                <a:latin typeface="Arial"/>
                <a:cs typeface="Arial"/>
              </a:rPr>
              <a:t>10%</a:t>
            </a:r>
            <a:endParaRPr lang="en-US" sz="2500" b="1" i="1" baseline="30000"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398368" name="Text Box 32"/>
          <p:cNvSpPr txBox="1">
            <a:spLocks noChangeArrowheads="1"/>
          </p:cNvSpPr>
          <p:nvPr/>
        </p:nvSpPr>
        <p:spPr bwMode="auto">
          <a:xfrm>
            <a:off x="7202488" y="1111250"/>
            <a:ext cx="6826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>
                <a:solidFill>
                  <a:srgbClr val="0000FF"/>
                </a:solidFill>
                <a:latin typeface="Arial"/>
                <a:cs typeface="Arial"/>
              </a:rPr>
              <a:t>&gt; 1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725488" y="874713"/>
            <a:ext cx="6413500" cy="981075"/>
            <a:chOff x="747" y="551"/>
            <a:chExt cx="4040" cy="618"/>
          </a:xfrm>
        </p:grpSpPr>
        <p:sp>
          <p:nvSpPr>
            <p:cNvPr id="29721" name="Text Box 34"/>
            <p:cNvSpPr txBox="1">
              <a:spLocks noChangeArrowheads="1"/>
            </p:cNvSpPr>
            <p:nvPr/>
          </p:nvSpPr>
          <p:spPr bwMode="auto">
            <a:xfrm>
              <a:off x="747" y="603"/>
              <a:ext cx="1436" cy="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5000"/>
                </a:lnSpc>
                <a:spcBef>
                  <a:spcPct val="50000"/>
                </a:spcBef>
              </a:pPr>
              <a:r>
                <a:rPr lang="en-US" sz="2500">
                  <a:latin typeface="Arial"/>
                  <a:cs typeface="Arial"/>
                </a:rPr>
                <a:t>Price elasticity </a:t>
              </a:r>
              <a:br>
                <a:rPr lang="en-US" sz="2500">
                  <a:latin typeface="Arial"/>
                  <a:cs typeface="Arial"/>
                </a:rPr>
              </a:br>
              <a:r>
                <a:rPr lang="en-US" sz="2500">
                  <a:latin typeface="Arial"/>
                  <a:cs typeface="Arial"/>
                </a:rPr>
                <a:t>of demand</a:t>
              </a:r>
            </a:p>
          </p:txBody>
        </p:sp>
        <p:sp>
          <p:nvSpPr>
            <p:cNvPr id="29722" name="Text Box 35"/>
            <p:cNvSpPr txBox="1">
              <a:spLocks noChangeArrowheads="1"/>
            </p:cNvSpPr>
            <p:nvPr/>
          </p:nvSpPr>
          <p:spPr bwMode="auto">
            <a:xfrm>
              <a:off x="2091" y="704"/>
              <a:ext cx="289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>
                  <a:latin typeface="Arial"/>
                  <a:cs typeface="Arial"/>
                </a:rPr>
                <a:t>=</a:t>
              </a:r>
            </a:p>
          </p:txBody>
        </p:sp>
        <p:sp>
          <p:nvSpPr>
            <p:cNvPr id="29723" name="Text Box 36"/>
            <p:cNvSpPr txBox="1">
              <a:spLocks noChangeArrowheads="1"/>
            </p:cNvSpPr>
            <p:nvPr/>
          </p:nvSpPr>
          <p:spPr bwMode="auto">
            <a:xfrm>
              <a:off x="2358" y="551"/>
              <a:ext cx="1502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500">
                  <a:latin typeface="Arial"/>
                  <a:cs typeface="Arial"/>
                </a:rPr>
                <a:t>% change in </a:t>
              </a:r>
              <a:r>
                <a:rPr lang="en-US" sz="2500" b="1" i="1">
                  <a:latin typeface="Arial"/>
                  <a:cs typeface="Arial"/>
                </a:rPr>
                <a:t>Q</a:t>
              </a:r>
              <a:endParaRPr lang="en-US" sz="2500" b="1" i="1" baseline="30000">
                <a:latin typeface="Arial"/>
                <a:cs typeface="Arial"/>
              </a:endParaRPr>
            </a:p>
          </p:txBody>
        </p:sp>
        <p:sp>
          <p:nvSpPr>
            <p:cNvPr id="29724" name="Text Box 37"/>
            <p:cNvSpPr txBox="1">
              <a:spLocks noChangeArrowheads="1"/>
            </p:cNvSpPr>
            <p:nvPr/>
          </p:nvSpPr>
          <p:spPr bwMode="auto">
            <a:xfrm>
              <a:off x="2362" y="871"/>
              <a:ext cx="1502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500">
                  <a:latin typeface="Arial"/>
                  <a:cs typeface="Arial"/>
                </a:rPr>
                <a:t>% change in </a:t>
              </a:r>
              <a:r>
                <a:rPr lang="en-US" sz="2500" b="1" i="1">
                  <a:latin typeface="Arial"/>
                  <a:cs typeface="Arial"/>
                </a:rPr>
                <a:t>P</a:t>
              </a:r>
              <a:endParaRPr lang="en-US" sz="2500" b="1" i="1" baseline="30000">
                <a:latin typeface="Arial"/>
                <a:cs typeface="Arial"/>
              </a:endParaRPr>
            </a:p>
          </p:txBody>
        </p:sp>
        <p:sp>
          <p:nvSpPr>
            <p:cNvPr id="29725" name="Line 38"/>
            <p:cNvSpPr>
              <a:spLocks noChangeShapeType="1"/>
            </p:cNvSpPr>
            <p:nvPr/>
          </p:nvSpPr>
          <p:spPr bwMode="auto">
            <a:xfrm>
              <a:off x="2417" y="859"/>
              <a:ext cx="14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29726" name="Text Box 39"/>
            <p:cNvSpPr txBox="1">
              <a:spLocks noChangeArrowheads="1"/>
            </p:cNvSpPr>
            <p:nvPr/>
          </p:nvSpPr>
          <p:spPr bwMode="auto">
            <a:xfrm>
              <a:off x="3839" y="702"/>
              <a:ext cx="289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>
                  <a:latin typeface="Arial"/>
                  <a:cs typeface="Arial"/>
                </a:rPr>
                <a:t>=</a:t>
              </a:r>
            </a:p>
          </p:txBody>
        </p:sp>
        <p:sp>
          <p:nvSpPr>
            <p:cNvPr id="29727" name="Line 40"/>
            <p:cNvSpPr>
              <a:spLocks noChangeShapeType="1"/>
            </p:cNvSpPr>
            <p:nvPr/>
          </p:nvSpPr>
          <p:spPr bwMode="auto">
            <a:xfrm>
              <a:off x="4171" y="860"/>
              <a:ext cx="6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398377" name="Text Box 41"/>
          <p:cNvSpPr txBox="1">
            <a:spLocks noChangeArrowheads="1"/>
          </p:cNvSpPr>
          <p:nvPr/>
        </p:nvSpPr>
        <p:spPr bwMode="auto">
          <a:xfrm>
            <a:off x="3579813" y="4633913"/>
            <a:ext cx="1203325" cy="830997"/>
          </a:xfrm>
          <a:prstGeom prst="rect">
            <a:avLst/>
          </a:prstGeom>
          <a:solidFill>
            <a:srgbClr val="FF99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latin typeface="Arial"/>
                <a:cs typeface="Arial"/>
              </a:rPr>
              <a:t>P</a:t>
            </a:r>
            <a:r>
              <a:rPr lang="en-US" sz="2400">
                <a:latin typeface="Arial"/>
                <a:cs typeface="Arial"/>
              </a:rPr>
              <a:t>  falls by 10%</a:t>
            </a:r>
          </a:p>
        </p:txBody>
      </p:sp>
      <p:sp>
        <p:nvSpPr>
          <p:cNvPr id="29715" name="Rectangle 42"/>
          <p:cNvSpPr>
            <a:spLocks noChangeArrowheads="1"/>
          </p:cNvSpPr>
          <p:nvPr/>
        </p:nvSpPr>
        <p:spPr bwMode="auto">
          <a:xfrm>
            <a:off x="366713" y="3221038"/>
            <a:ext cx="33909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latin typeface="Arial"/>
                <a:cs typeface="Arial"/>
              </a:rPr>
              <a:t>Consumers’ </a:t>
            </a:r>
            <a:br>
              <a:rPr lang="en-US" sz="2600">
                <a:latin typeface="Arial"/>
                <a:cs typeface="Arial"/>
              </a:rPr>
            </a:br>
            <a:r>
              <a:rPr lang="en-US" sz="2600">
                <a:latin typeface="Arial"/>
                <a:cs typeface="Arial"/>
              </a:rPr>
              <a:t>price sensitivity:</a:t>
            </a:r>
            <a:endParaRPr lang="en-US" sz="260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9716" name="Rectangle 43"/>
          <p:cNvSpPr>
            <a:spLocks noChangeArrowheads="1"/>
          </p:cNvSpPr>
          <p:nvPr/>
        </p:nvSpPr>
        <p:spPr bwMode="auto">
          <a:xfrm>
            <a:off x="365125" y="2144713"/>
            <a:ext cx="14922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 b="1" i="1">
                <a:latin typeface="Arial"/>
                <a:cs typeface="Arial"/>
              </a:rPr>
              <a:t>D</a:t>
            </a:r>
            <a:r>
              <a:rPr lang="en-US" sz="2600">
                <a:latin typeface="Arial"/>
                <a:cs typeface="Arial"/>
              </a:rPr>
              <a:t> curve:</a:t>
            </a:r>
            <a:endParaRPr lang="en-US" sz="260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9717" name="Rectangle 44"/>
          <p:cNvSpPr>
            <a:spLocks noChangeArrowheads="1"/>
          </p:cNvSpPr>
          <p:nvPr/>
        </p:nvSpPr>
        <p:spPr bwMode="auto">
          <a:xfrm>
            <a:off x="338138" y="4859338"/>
            <a:ext cx="1617662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latin typeface="Arial"/>
                <a:cs typeface="Arial"/>
              </a:rPr>
              <a:t>Elasticity:</a:t>
            </a:r>
            <a:endParaRPr lang="en-US" sz="260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9718" name="Rectangle 45"/>
          <p:cNvSpPr>
            <a:spLocks noChangeArrowheads="1"/>
          </p:cNvSpPr>
          <p:nvPr/>
        </p:nvSpPr>
        <p:spPr bwMode="auto">
          <a:xfrm>
            <a:off x="565150" y="2581275"/>
            <a:ext cx="289560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solidFill>
                  <a:srgbClr val="0000FF"/>
                </a:solidFill>
                <a:latin typeface="Arial"/>
                <a:cs typeface="Arial"/>
              </a:rPr>
              <a:t>relatively flat</a:t>
            </a:r>
          </a:p>
        </p:txBody>
      </p:sp>
      <p:sp>
        <p:nvSpPr>
          <p:cNvPr id="29719" name="Rectangle 46"/>
          <p:cNvSpPr>
            <a:spLocks noChangeArrowheads="1"/>
          </p:cNvSpPr>
          <p:nvPr/>
        </p:nvSpPr>
        <p:spPr bwMode="auto">
          <a:xfrm>
            <a:off x="582613" y="4079875"/>
            <a:ext cx="26241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solidFill>
                  <a:srgbClr val="0000FF"/>
                </a:solidFill>
                <a:latin typeface="Arial"/>
                <a:cs typeface="Arial"/>
              </a:rPr>
              <a:t>relatively high</a:t>
            </a:r>
          </a:p>
        </p:txBody>
      </p:sp>
      <p:sp>
        <p:nvSpPr>
          <p:cNvPr id="398383" name="Rectangle 47"/>
          <p:cNvSpPr>
            <a:spLocks noChangeArrowheads="1"/>
          </p:cNvSpPr>
          <p:nvPr/>
        </p:nvSpPr>
        <p:spPr bwMode="auto">
          <a:xfrm>
            <a:off x="579438" y="5316538"/>
            <a:ext cx="183197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solidFill>
                  <a:srgbClr val="0000FF"/>
                </a:solidFill>
                <a:latin typeface="Arial"/>
                <a:cs typeface="Arial"/>
              </a:rPr>
              <a:t>&gt; 1</a:t>
            </a:r>
          </a:p>
        </p:txBody>
      </p:sp>
    </p:spTree>
    <p:extLst>
      <p:ext uri="{BB962C8B-B14F-4D97-AF65-F5344CB8AC3E}">
        <p14:creationId xmlns:p14="http://schemas.microsoft.com/office/powerpoint/2010/main" val="4490288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8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98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8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8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98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8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362" grpId="0" animBg="1"/>
      <p:bldP spid="398363" grpId="0" animBg="1"/>
      <p:bldP spid="398364" grpId="0" animBg="1"/>
      <p:bldP spid="398366" grpId="0"/>
      <p:bldP spid="398367" grpId="0"/>
      <p:bldP spid="398368" grpId="0"/>
      <p:bldP spid="398377" grpId="0" animBg="1"/>
      <p:bldP spid="39838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178425" y="3016250"/>
            <a:ext cx="3270250" cy="457200"/>
            <a:chOff x="3262" y="1900"/>
            <a:chExt cx="2060" cy="288"/>
          </a:xfrm>
        </p:grpSpPr>
        <p:sp>
          <p:nvSpPr>
            <p:cNvPr id="30763" name="Line 3"/>
            <p:cNvSpPr>
              <a:spLocks noChangeShapeType="1"/>
            </p:cNvSpPr>
            <p:nvPr/>
          </p:nvSpPr>
          <p:spPr bwMode="auto">
            <a:xfrm>
              <a:off x="3262" y="2045"/>
              <a:ext cx="1765" cy="0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30764" name="Text Box 4"/>
            <p:cNvSpPr txBox="1">
              <a:spLocks noChangeArrowheads="1"/>
            </p:cNvSpPr>
            <p:nvPr/>
          </p:nvSpPr>
          <p:spPr bwMode="auto">
            <a:xfrm>
              <a:off x="4948" y="1900"/>
              <a:ext cx="37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D</a:t>
              </a:r>
            </a:p>
          </p:txBody>
        </p:sp>
      </p:grpSp>
      <p:sp>
        <p:nvSpPr>
          <p:cNvPr id="3072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07988" y="249238"/>
            <a:ext cx="8477250" cy="619125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200">
                <a:solidFill>
                  <a:srgbClr val="CC0000"/>
                </a:solidFill>
              </a:rPr>
              <a:t>“Perfectly elastic demand”</a:t>
            </a:r>
            <a:r>
              <a:rPr lang="en-US" sz="2700">
                <a:solidFill>
                  <a:srgbClr val="CC0000"/>
                </a:solidFill>
              </a:rPr>
              <a:t>  </a:t>
            </a:r>
            <a:r>
              <a:rPr lang="en-US" sz="2700" b="0">
                <a:solidFill>
                  <a:srgbClr val="CC0000"/>
                </a:solidFill>
              </a:rPr>
              <a:t>(the other extreme)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826000" y="2114550"/>
            <a:ext cx="3870325" cy="3060700"/>
            <a:chOff x="3226" y="1041"/>
            <a:chExt cx="2146" cy="1792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3421" y="1302"/>
              <a:ext cx="1661" cy="1413"/>
              <a:chOff x="1098" y="1361"/>
              <a:chExt cx="2116" cy="2027"/>
            </a:xfrm>
          </p:grpSpPr>
          <p:sp>
            <p:nvSpPr>
              <p:cNvPr id="30761" name="Line 8"/>
              <p:cNvSpPr>
                <a:spLocks noChangeShapeType="1"/>
              </p:cNvSpPr>
              <p:nvPr/>
            </p:nvSpPr>
            <p:spPr bwMode="auto">
              <a:xfrm>
                <a:off x="1102" y="1361"/>
                <a:ext cx="0" cy="20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30762" name="Line 9"/>
              <p:cNvSpPr>
                <a:spLocks noChangeShapeType="1"/>
              </p:cNvSpPr>
              <p:nvPr/>
            </p:nvSpPr>
            <p:spPr bwMode="auto">
              <a:xfrm>
                <a:off x="1098" y="3388"/>
                <a:ext cx="21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30759" name="Text Box 10"/>
            <p:cNvSpPr txBox="1">
              <a:spLocks noChangeArrowheads="1"/>
            </p:cNvSpPr>
            <p:nvPr/>
          </p:nvSpPr>
          <p:spPr bwMode="auto">
            <a:xfrm>
              <a:off x="3226" y="1041"/>
              <a:ext cx="387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</a:p>
          </p:txBody>
        </p:sp>
        <p:sp>
          <p:nvSpPr>
            <p:cNvPr id="30760" name="Text Box 11"/>
            <p:cNvSpPr txBox="1">
              <a:spLocks noChangeArrowheads="1"/>
            </p:cNvSpPr>
            <p:nvPr/>
          </p:nvSpPr>
          <p:spPr bwMode="auto">
            <a:xfrm>
              <a:off x="4985" y="2565"/>
              <a:ext cx="387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</a:p>
          </p:txBody>
        </p:sp>
      </p:grpSp>
      <p:sp>
        <p:nvSpPr>
          <p:cNvPr id="30727" name="Text Box 12"/>
          <p:cNvSpPr txBox="1">
            <a:spLocks noChangeArrowheads="1"/>
          </p:cNvSpPr>
          <p:nvPr/>
        </p:nvSpPr>
        <p:spPr bwMode="auto">
          <a:xfrm>
            <a:off x="4513263" y="3019425"/>
            <a:ext cx="650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 i="1">
                <a:latin typeface="Arial"/>
                <a:cs typeface="Arial"/>
              </a:rPr>
              <a:t>P</a:t>
            </a:r>
            <a:r>
              <a:rPr lang="en-US" sz="2400" b="1" baseline="-25000">
                <a:latin typeface="Arial"/>
                <a:cs typeface="Arial"/>
              </a:rPr>
              <a:t>1</a:t>
            </a:r>
          </a:p>
        </p:txBody>
      </p: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5922963" y="3179763"/>
            <a:ext cx="587375" cy="2225675"/>
            <a:chOff x="3731" y="2003"/>
            <a:chExt cx="370" cy="1402"/>
          </a:xfrm>
        </p:grpSpPr>
        <p:sp>
          <p:nvSpPr>
            <p:cNvPr id="30755" name="Text Box 14"/>
            <p:cNvSpPr txBox="1">
              <a:spLocks noChangeArrowheads="1"/>
            </p:cNvSpPr>
            <p:nvPr/>
          </p:nvSpPr>
          <p:spPr bwMode="auto">
            <a:xfrm>
              <a:off x="3731" y="3117"/>
              <a:ext cx="37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  <a:r>
                <a:rPr lang="en-US" sz="2400" b="1" baseline="-25000"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30756" name="Line 15"/>
            <p:cNvSpPr>
              <a:spLocks noChangeShapeType="1"/>
            </p:cNvSpPr>
            <p:nvPr/>
          </p:nvSpPr>
          <p:spPr bwMode="auto">
            <a:xfrm>
              <a:off x="3920" y="2049"/>
              <a:ext cx="0" cy="1077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30757" name="Oval 16"/>
            <p:cNvSpPr>
              <a:spLocks noChangeArrowheads="1"/>
            </p:cNvSpPr>
            <p:nvPr/>
          </p:nvSpPr>
          <p:spPr bwMode="auto">
            <a:xfrm>
              <a:off x="3873" y="2003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400401" name="Line 17"/>
          <p:cNvSpPr>
            <a:spLocks noChangeShapeType="1"/>
          </p:cNvSpPr>
          <p:nvPr/>
        </p:nvSpPr>
        <p:spPr bwMode="auto">
          <a:xfrm rot="5400000" flipV="1">
            <a:off x="6787357" y="4285456"/>
            <a:ext cx="0" cy="1090613"/>
          </a:xfrm>
          <a:prstGeom prst="line">
            <a:avLst/>
          </a:prstGeom>
          <a:noFill/>
          <a:ln w="50800">
            <a:solidFill>
              <a:srgbClr val="0099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00402" name="Text Box 18"/>
          <p:cNvSpPr txBox="1">
            <a:spLocks noChangeArrowheads="1"/>
          </p:cNvSpPr>
          <p:nvPr/>
        </p:nvSpPr>
        <p:spPr bwMode="auto">
          <a:xfrm>
            <a:off x="3074988" y="4637088"/>
            <a:ext cx="1725612" cy="830997"/>
          </a:xfrm>
          <a:prstGeom prst="rect">
            <a:avLst/>
          </a:prstGeom>
          <a:solidFill>
            <a:srgbClr val="FF99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latin typeface="Arial"/>
                <a:cs typeface="Arial"/>
              </a:rPr>
              <a:t>P</a:t>
            </a:r>
            <a:r>
              <a:rPr lang="en-US" sz="2400">
                <a:latin typeface="Arial"/>
                <a:cs typeface="Arial"/>
              </a:rPr>
              <a:t> changes by 0%</a:t>
            </a:r>
          </a:p>
        </p:txBody>
      </p:sp>
      <p:sp>
        <p:nvSpPr>
          <p:cNvPr id="400403" name="Text Box 19"/>
          <p:cNvSpPr txBox="1">
            <a:spLocks noChangeArrowheads="1"/>
          </p:cNvSpPr>
          <p:nvPr/>
        </p:nvSpPr>
        <p:spPr bwMode="auto">
          <a:xfrm>
            <a:off x="6142038" y="5559425"/>
            <a:ext cx="1847850" cy="83099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latin typeface="Arial"/>
                <a:cs typeface="Arial"/>
              </a:rPr>
              <a:t>Q</a:t>
            </a:r>
            <a:r>
              <a:rPr lang="en-US" sz="2400">
                <a:latin typeface="Arial"/>
                <a:cs typeface="Arial"/>
              </a:rPr>
              <a:t>  changes </a:t>
            </a:r>
            <a:br>
              <a:rPr lang="en-US" sz="2400">
                <a:latin typeface="Arial"/>
                <a:cs typeface="Arial"/>
              </a:rPr>
            </a:br>
            <a:r>
              <a:rPr lang="en-US" sz="2400">
                <a:latin typeface="Arial"/>
                <a:cs typeface="Arial"/>
              </a:rPr>
              <a:t>by any %</a:t>
            </a:r>
          </a:p>
        </p:txBody>
      </p:sp>
      <p:sp>
        <p:nvSpPr>
          <p:cNvPr id="30732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  <p:sp>
        <p:nvSpPr>
          <p:cNvPr id="400405" name="Text Box 21"/>
          <p:cNvSpPr txBox="1">
            <a:spLocks noChangeArrowheads="1"/>
          </p:cNvSpPr>
          <p:nvPr/>
        </p:nvSpPr>
        <p:spPr bwMode="auto">
          <a:xfrm>
            <a:off x="6056313" y="871538"/>
            <a:ext cx="11715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>
                <a:solidFill>
                  <a:srgbClr val="009900"/>
                </a:solidFill>
                <a:latin typeface="Arial"/>
                <a:cs typeface="Arial"/>
              </a:rPr>
              <a:t>any %</a:t>
            </a:r>
            <a:endParaRPr lang="en-US" sz="2500" b="1" i="1" baseline="30000">
              <a:solidFill>
                <a:srgbClr val="009900"/>
              </a:solidFill>
              <a:latin typeface="Arial"/>
              <a:cs typeface="Arial"/>
            </a:endParaRPr>
          </a:p>
        </p:txBody>
      </p:sp>
      <p:sp>
        <p:nvSpPr>
          <p:cNvPr id="400406" name="Text Box 22"/>
          <p:cNvSpPr txBox="1">
            <a:spLocks noChangeArrowheads="1"/>
          </p:cNvSpPr>
          <p:nvPr/>
        </p:nvSpPr>
        <p:spPr bwMode="auto">
          <a:xfrm>
            <a:off x="6062663" y="1379538"/>
            <a:ext cx="11715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>
                <a:solidFill>
                  <a:srgbClr val="FF6600"/>
                </a:solidFill>
                <a:latin typeface="Arial"/>
                <a:cs typeface="Arial"/>
              </a:rPr>
              <a:t>0%</a:t>
            </a:r>
            <a:endParaRPr lang="en-US" sz="2500" b="1" i="1" baseline="30000"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400407" name="Text Box 23"/>
          <p:cNvSpPr txBox="1">
            <a:spLocks noChangeArrowheads="1"/>
          </p:cNvSpPr>
          <p:nvPr/>
        </p:nvSpPr>
        <p:spPr bwMode="auto">
          <a:xfrm>
            <a:off x="7112000" y="1111250"/>
            <a:ext cx="14811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>
                <a:solidFill>
                  <a:srgbClr val="0000FF"/>
                </a:solidFill>
                <a:latin typeface="Arial"/>
                <a:cs typeface="Arial"/>
              </a:rPr>
              <a:t>= infinity</a:t>
            </a:r>
          </a:p>
        </p:txBody>
      </p: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7031038" y="3176588"/>
            <a:ext cx="587375" cy="2225675"/>
            <a:chOff x="3731" y="2003"/>
            <a:chExt cx="370" cy="1402"/>
          </a:xfrm>
        </p:grpSpPr>
        <p:sp>
          <p:nvSpPr>
            <p:cNvPr id="30752" name="Text Box 25"/>
            <p:cNvSpPr txBox="1">
              <a:spLocks noChangeArrowheads="1"/>
            </p:cNvSpPr>
            <p:nvPr/>
          </p:nvSpPr>
          <p:spPr bwMode="auto">
            <a:xfrm>
              <a:off x="3731" y="3117"/>
              <a:ext cx="37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  <a:r>
                <a:rPr lang="en-US" sz="2400" b="1" baseline="-25000"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30753" name="Line 26"/>
            <p:cNvSpPr>
              <a:spLocks noChangeShapeType="1"/>
            </p:cNvSpPr>
            <p:nvPr/>
          </p:nvSpPr>
          <p:spPr bwMode="auto">
            <a:xfrm>
              <a:off x="3920" y="2049"/>
              <a:ext cx="0" cy="1077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30754" name="Oval 27"/>
            <p:cNvSpPr>
              <a:spLocks noChangeArrowheads="1"/>
            </p:cNvSpPr>
            <p:nvPr/>
          </p:nvSpPr>
          <p:spPr bwMode="auto">
            <a:xfrm>
              <a:off x="3873" y="2003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400412" name="Text Box 28"/>
          <p:cNvSpPr txBox="1">
            <a:spLocks noChangeArrowheads="1"/>
          </p:cNvSpPr>
          <p:nvPr/>
        </p:nvSpPr>
        <p:spPr bwMode="auto">
          <a:xfrm>
            <a:off x="3948113" y="3022600"/>
            <a:ext cx="809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 i="1">
                <a:latin typeface="Arial"/>
                <a:cs typeface="Arial"/>
              </a:rPr>
              <a:t>P</a:t>
            </a:r>
            <a:r>
              <a:rPr lang="en-US" sz="2400" b="1" baseline="-25000">
                <a:latin typeface="Arial"/>
                <a:cs typeface="Arial"/>
              </a:rPr>
              <a:t>2</a:t>
            </a:r>
            <a:r>
              <a:rPr lang="en-US" sz="2400">
                <a:latin typeface="Arial"/>
                <a:cs typeface="Arial"/>
              </a:rPr>
              <a:t> =</a:t>
            </a:r>
            <a:endParaRPr lang="en-US" sz="2400" b="1" baseline="-25000">
              <a:latin typeface="Arial"/>
              <a:cs typeface="Arial"/>
            </a:endParaRPr>
          </a:p>
        </p:txBody>
      </p:sp>
      <p:sp>
        <p:nvSpPr>
          <p:cNvPr id="30738" name="Rectangle 29"/>
          <p:cNvSpPr>
            <a:spLocks noChangeArrowheads="1"/>
          </p:cNvSpPr>
          <p:nvPr/>
        </p:nvSpPr>
        <p:spPr bwMode="auto">
          <a:xfrm>
            <a:off x="366713" y="3221038"/>
            <a:ext cx="33909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latin typeface="Arial"/>
                <a:cs typeface="Arial"/>
              </a:rPr>
              <a:t>Consumers’ </a:t>
            </a:r>
            <a:br>
              <a:rPr lang="en-US" sz="2600">
                <a:latin typeface="Arial"/>
                <a:cs typeface="Arial"/>
              </a:rPr>
            </a:br>
            <a:r>
              <a:rPr lang="en-US" sz="2600">
                <a:latin typeface="Arial"/>
                <a:cs typeface="Arial"/>
              </a:rPr>
              <a:t>price sensitivity:</a:t>
            </a:r>
            <a:endParaRPr lang="en-US" sz="260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30739" name="Rectangle 30"/>
          <p:cNvSpPr>
            <a:spLocks noChangeArrowheads="1"/>
          </p:cNvSpPr>
          <p:nvPr/>
        </p:nvSpPr>
        <p:spPr bwMode="auto">
          <a:xfrm>
            <a:off x="365125" y="2144713"/>
            <a:ext cx="14922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 b="1" i="1">
                <a:latin typeface="Arial"/>
                <a:cs typeface="Arial"/>
              </a:rPr>
              <a:t>D</a:t>
            </a:r>
            <a:r>
              <a:rPr lang="en-US" sz="2600">
                <a:latin typeface="Arial"/>
                <a:cs typeface="Arial"/>
              </a:rPr>
              <a:t> curve:</a:t>
            </a:r>
            <a:endParaRPr lang="en-US" sz="260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30740" name="Rectangle 31"/>
          <p:cNvSpPr>
            <a:spLocks noChangeArrowheads="1"/>
          </p:cNvSpPr>
          <p:nvPr/>
        </p:nvSpPr>
        <p:spPr bwMode="auto">
          <a:xfrm>
            <a:off x="338138" y="4859338"/>
            <a:ext cx="1617662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latin typeface="Arial"/>
                <a:cs typeface="Arial"/>
              </a:rPr>
              <a:t>Elasticity:</a:t>
            </a:r>
            <a:endParaRPr lang="en-US" sz="260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400416" name="Rectangle 32"/>
          <p:cNvSpPr>
            <a:spLocks noChangeArrowheads="1"/>
          </p:cNvSpPr>
          <p:nvPr/>
        </p:nvSpPr>
        <p:spPr bwMode="auto">
          <a:xfrm>
            <a:off x="579438" y="5316538"/>
            <a:ext cx="183197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solidFill>
                  <a:srgbClr val="0000FF"/>
                </a:solidFill>
                <a:latin typeface="Arial"/>
                <a:cs typeface="Arial"/>
              </a:rPr>
              <a:t>infinity</a:t>
            </a:r>
          </a:p>
        </p:txBody>
      </p:sp>
      <p:sp>
        <p:nvSpPr>
          <p:cNvPr id="30742" name="Rectangle 33"/>
          <p:cNvSpPr>
            <a:spLocks noChangeArrowheads="1"/>
          </p:cNvSpPr>
          <p:nvPr/>
        </p:nvSpPr>
        <p:spPr bwMode="auto">
          <a:xfrm>
            <a:off x="565150" y="2581275"/>
            <a:ext cx="289560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solidFill>
                  <a:srgbClr val="0000FF"/>
                </a:solidFill>
                <a:latin typeface="Arial"/>
                <a:cs typeface="Arial"/>
              </a:rPr>
              <a:t>horizontal</a:t>
            </a:r>
          </a:p>
        </p:txBody>
      </p:sp>
      <p:sp>
        <p:nvSpPr>
          <p:cNvPr id="30743" name="Rectangle 34"/>
          <p:cNvSpPr>
            <a:spLocks noChangeArrowheads="1"/>
          </p:cNvSpPr>
          <p:nvPr/>
        </p:nvSpPr>
        <p:spPr bwMode="auto">
          <a:xfrm>
            <a:off x="582613" y="4079875"/>
            <a:ext cx="26241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solidFill>
                  <a:srgbClr val="0000FF"/>
                </a:solidFill>
                <a:latin typeface="Arial"/>
                <a:cs typeface="Arial"/>
              </a:rPr>
              <a:t>extreme</a:t>
            </a:r>
          </a:p>
        </p:txBody>
      </p: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725488" y="874713"/>
            <a:ext cx="6413500" cy="981075"/>
            <a:chOff x="747" y="551"/>
            <a:chExt cx="4040" cy="618"/>
          </a:xfrm>
        </p:grpSpPr>
        <p:sp>
          <p:nvSpPr>
            <p:cNvPr id="30745" name="Text Box 36"/>
            <p:cNvSpPr txBox="1">
              <a:spLocks noChangeArrowheads="1"/>
            </p:cNvSpPr>
            <p:nvPr/>
          </p:nvSpPr>
          <p:spPr bwMode="auto">
            <a:xfrm>
              <a:off x="747" y="603"/>
              <a:ext cx="1436" cy="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5000"/>
                </a:lnSpc>
                <a:spcBef>
                  <a:spcPct val="50000"/>
                </a:spcBef>
              </a:pPr>
              <a:r>
                <a:rPr lang="en-US" sz="2500">
                  <a:latin typeface="Arial"/>
                  <a:cs typeface="Arial"/>
                </a:rPr>
                <a:t>Price elasticity </a:t>
              </a:r>
              <a:br>
                <a:rPr lang="en-US" sz="2500">
                  <a:latin typeface="Arial"/>
                  <a:cs typeface="Arial"/>
                </a:rPr>
              </a:br>
              <a:r>
                <a:rPr lang="en-US" sz="2500">
                  <a:latin typeface="Arial"/>
                  <a:cs typeface="Arial"/>
                </a:rPr>
                <a:t>of demand</a:t>
              </a:r>
            </a:p>
          </p:txBody>
        </p:sp>
        <p:sp>
          <p:nvSpPr>
            <p:cNvPr id="30746" name="Text Box 37"/>
            <p:cNvSpPr txBox="1">
              <a:spLocks noChangeArrowheads="1"/>
            </p:cNvSpPr>
            <p:nvPr/>
          </p:nvSpPr>
          <p:spPr bwMode="auto">
            <a:xfrm>
              <a:off x="2091" y="704"/>
              <a:ext cx="289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>
                  <a:latin typeface="Arial"/>
                  <a:cs typeface="Arial"/>
                </a:rPr>
                <a:t>=</a:t>
              </a:r>
            </a:p>
          </p:txBody>
        </p:sp>
        <p:sp>
          <p:nvSpPr>
            <p:cNvPr id="30747" name="Text Box 38"/>
            <p:cNvSpPr txBox="1">
              <a:spLocks noChangeArrowheads="1"/>
            </p:cNvSpPr>
            <p:nvPr/>
          </p:nvSpPr>
          <p:spPr bwMode="auto">
            <a:xfrm>
              <a:off x="2358" y="551"/>
              <a:ext cx="1502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500">
                  <a:latin typeface="Arial"/>
                  <a:cs typeface="Arial"/>
                </a:rPr>
                <a:t>% change in </a:t>
              </a:r>
              <a:r>
                <a:rPr lang="en-US" sz="2500" b="1" i="1">
                  <a:latin typeface="Arial"/>
                  <a:cs typeface="Arial"/>
                </a:rPr>
                <a:t>Q</a:t>
              </a:r>
              <a:endParaRPr lang="en-US" sz="2500" b="1" i="1" baseline="30000">
                <a:latin typeface="Arial"/>
                <a:cs typeface="Arial"/>
              </a:endParaRPr>
            </a:p>
          </p:txBody>
        </p:sp>
        <p:sp>
          <p:nvSpPr>
            <p:cNvPr id="30748" name="Text Box 39"/>
            <p:cNvSpPr txBox="1">
              <a:spLocks noChangeArrowheads="1"/>
            </p:cNvSpPr>
            <p:nvPr/>
          </p:nvSpPr>
          <p:spPr bwMode="auto">
            <a:xfrm>
              <a:off x="2362" y="871"/>
              <a:ext cx="1502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500">
                  <a:latin typeface="Arial"/>
                  <a:cs typeface="Arial"/>
                </a:rPr>
                <a:t>% change in </a:t>
              </a:r>
              <a:r>
                <a:rPr lang="en-US" sz="2500" b="1" i="1">
                  <a:latin typeface="Arial"/>
                  <a:cs typeface="Arial"/>
                </a:rPr>
                <a:t>P</a:t>
              </a:r>
              <a:endParaRPr lang="en-US" sz="2500" b="1" i="1" baseline="30000">
                <a:latin typeface="Arial"/>
                <a:cs typeface="Arial"/>
              </a:endParaRPr>
            </a:p>
          </p:txBody>
        </p:sp>
        <p:sp>
          <p:nvSpPr>
            <p:cNvPr id="30749" name="Line 40"/>
            <p:cNvSpPr>
              <a:spLocks noChangeShapeType="1"/>
            </p:cNvSpPr>
            <p:nvPr/>
          </p:nvSpPr>
          <p:spPr bwMode="auto">
            <a:xfrm>
              <a:off x="2417" y="859"/>
              <a:ext cx="14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30750" name="Text Box 41"/>
            <p:cNvSpPr txBox="1">
              <a:spLocks noChangeArrowheads="1"/>
            </p:cNvSpPr>
            <p:nvPr/>
          </p:nvSpPr>
          <p:spPr bwMode="auto">
            <a:xfrm>
              <a:off x="3839" y="702"/>
              <a:ext cx="289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>
                  <a:latin typeface="Arial"/>
                  <a:cs typeface="Arial"/>
                </a:rPr>
                <a:t>=</a:t>
              </a:r>
            </a:p>
          </p:txBody>
        </p:sp>
        <p:sp>
          <p:nvSpPr>
            <p:cNvPr id="30751" name="Line 42"/>
            <p:cNvSpPr>
              <a:spLocks noChangeShapeType="1"/>
            </p:cNvSpPr>
            <p:nvPr/>
          </p:nvSpPr>
          <p:spPr bwMode="auto">
            <a:xfrm>
              <a:off x="4171" y="860"/>
              <a:ext cx="6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9772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0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0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0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0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0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00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0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0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401" grpId="0" animBg="1"/>
      <p:bldP spid="400402" grpId="0" animBg="1"/>
      <p:bldP spid="400403" grpId="0" animBg="1"/>
      <p:bldP spid="400405" grpId="0"/>
      <p:bldP spid="400406" grpId="0"/>
      <p:bldP spid="400407" grpId="0"/>
      <p:bldP spid="400412" grpId="0"/>
      <p:bldP spid="4004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A few elasticities from the real world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6621397"/>
              </p:ext>
            </p:extLst>
          </p:nvPr>
        </p:nvGraphicFramePr>
        <p:xfrm>
          <a:off x="1886110" y="1005840"/>
          <a:ext cx="3548743" cy="56017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48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978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/>
                          <a:cs typeface="Arial"/>
                        </a:rPr>
                        <a:t>Airline Travel, Long-run</a:t>
                      </a: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0475"/>
                  </a:ext>
                </a:extLst>
              </a:tr>
              <a:tr h="403112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/>
                          <a:cs typeface="Arial"/>
                        </a:rPr>
                        <a:t>Eggs</a:t>
                      </a: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112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/>
                          <a:cs typeface="Arial"/>
                        </a:rPr>
                        <a:t>Healthcare</a:t>
                      </a: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112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/>
                          <a:cs typeface="Arial"/>
                        </a:rPr>
                        <a:t>Rice</a:t>
                      </a: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112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/>
                          <a:cs typeface="Arial"/>
                        </a:rPr>
                        <a:t>Housing</a:t>
                      </a: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112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/>
                          <a:cs typeface="Arial"/>
                        </a:rPr>
                        <a:t>Beer</a:t>
                      </a: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716925"/>
                  </a:ext>
                </a:extLst>
              </a:tr>
              <a:tr h="572589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Chevrolet automobiles </a:t>
                      </a:r>
                      <a:endParaRPr lang="en-US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112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/>
                          <a:cs typeface="Arial"/>
                        </a:rPr>
                        <a:t>Restaurant meals</a:t>
                      </a: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31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Salt </a:t>
                      </a:r>
                      <a:endParaRPr lang="en-US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31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Beef</a:t>
                      </a: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949974"/>
                  </a:ext>
                </a:extLst>
              </a:tr>
              <a:tr h="403112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/>
                          <a:cs typeface="Arial"/>
                        </a:rPr>
                        <a:t>Private Education</a:t>
                      </a: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940013"/>
                  </a:ext>
                </a:extLst>
              </a:tr>
              <a:tr h="403112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/>
                          <a:cs typeface="Arial"/>
                        </a:rPr>
                        <a:t>Fresh</a:t>
                      </a:r>
                      <a:r>
                        <a:rPr lang="en-US" sz="2400" baseline="0" dirty="0">
                          <a:latin typeface="Arial"/>
                          <a:cs typeface="Arial"/>
                        </a:rPr>
                        <a:t> Tomatoes</a:t>
                      </a:r>
                      <a:endParaRPr lang="en-US" sz="2400" dirty="0"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2016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3752064"/>
            <a:ext cx="16219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Source: </a:t>
            </a:r>
            <a:r>
              <a:rPr lang="en-US" i="1" dirty="0" err="1"/>
              <a:t>Euromonitor</a:t>
            </a:r>
            <a:r>
              <a:rPr lang="en-US" i="1" dirty="0"/>
              <a:t> International’s Industry Demand Model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586129"/>
              </p:ext>
            </p:extLst>
          </p:nvPr>
        </p:nvGraphicFramePr>
        <p:xfrm>
          <a:off x="5780634" y="1005840"/>
          <a:ext cx="1164771" cy="56017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4771">
                  <a:extLst>
                    <a:ext uri="{9D8B030D-6E8A-4147-A177-3AD203B41FA5}">
                      <a16:colId xmlns:a16="http://schemas.microsoft.com/office/drawing/2014/main" val="4139304647"/>
                    </a:ext>
                  </a:extLst>
                </a:gridCol>
              </a:tblGrid>
              <a:tr h="4631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/>
                          <a:cs typeface="Arial"/>
                        </a:rPr>
                        <a:t>0.07</a:t>
                      </a: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721425"/>
                  </a:ext>
                </a:extLst>
              </a:tr>
              <a:tr h="4631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/>
                          <a:cs typeface="Arial"/>
                        </a:rPr>
                        <a:t>0.1</a:t>
                      </a: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98077"/>
                  </a:ext>
                </a:extLst>
              </a:tr>
              <a:tr h="4631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/>
                          <a:cs typeface="Arial"/>
                        </a:rPr>
                        <a:t>0.2</a:t>
                      </a: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4830358"/>
                  </a:ext>
                </a:extLst>
              </a:tr>
              <a:tr h="4631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/>
                          <a:cs typeface="Arial"/>
                        </a:rPr>
                        <a:t>0.5</a:t>
                      </a: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820877"/>
                  </a:ext>
                </a:extLst>
              </a:tr>
              <a:tr h="4631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/>
                          <a:cs typeface="Arial"/>
                        </a:rPr>
                        <a:t>0.7</a:t>
                      </a: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484326"/>
                  </a:ext>
                </a:extLst>
              </a:tr>
              <a:tr h="4631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/>
                          <a:cs typeface="Arial"/>
                        </a:rPr>
                        <a:t>0.9</a:t>
                      </a: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704715"/>
                  </a:ext>
                </a:extLst>
              </a:tr>
              <a:tr h="50724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/>
                          <a:cs typeface="Arial"/>
                        </a:rPr>
                        <a:t>4.0</a:t>
                      </a: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928844"/>
                  </a:ext>
                </a:extLst>
              </a:tr>
              <a:tr h="4631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/>
                          <a:cs typeface="Arial"/>
                        </a:rPr>
                        <a:t>2.3</a:t>
                      </a: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59047"/>
                  </a:ext>
                </a:extLst>
              </a:tr>
              <a:tr h="4631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/>
                          <a:cs typeface="Arial"/>
                        </a:rPr>
                        <a:t>0.1</a:t>
                      </a: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653056"/>
                  </a:ext>
                </a:extLst>
              </a:tr>
              <a:tr h="4631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rial"/>
                          <a:cs typeface="Arial"/>
                        </a:rPr>
                        <a:t>1.6</a:t>
                      </a: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892552"/>
                  </a:ext>
                </a:extLst>
              </a:tr>
              <a:tr h="4631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/>
                          <a:cs typeface="Arial"/>
                        </a:rPr>
                        <a:t>1.1</a:t>
                      </a: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895208"/>
                  </a:ext>
                </a:extLst>
              </a:tr>
              <a:tr h="4631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/>
                          <a:cs typeface="Arial"/>
                        </a:rPr>
                        <a:t>4.6</a:t>
                      </a: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309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88252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9-29 at 9.52.0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2700"/>
            <a:ext cx="304800" cy="6870700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68002"/>
            <a:ext cx="8229600" cy="4808998"/>
          </a:xfrm>
          <a:prstGeom prst="rect">
            <a:avLst/>
          </a:prstGeo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3C167"/>
              </a:buClr>
              <a:buSzTx/>
              <a:buFont typeface="Wingdings" charset="2"/>
              <a:buChar char="§"/>
              <a:tabLst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C9900"/>
              </a:buClr>
              <a:buSzTx/>
              <a:buFont typeface="Wingdings" charset="2"/>
              <a:buChar char="§"/>
              <a:tabLst/>
              <a:defRPr sz="2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3A2C7"/>
              </a:buClr>
              <a:buSzTx/>
              <a:buFont typeface="Wingdings" charset="2"/>
              <a:buChar char="§"/>
              <a:tabLst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15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sz="2000" dirty="0"/>
              <a:t>Lecture 2: The Market forces of Supply and Demand, </a:t>
            </a:r>
            <a:r>
              <a:rPr lang="en-US" sz="2000" dirty="0" err="1"/>
              <a:t>Mankiw</a:t>
            </a:r>
            <a:r>
              <a:rPr lang="en-US" sz="2000" dirty="0"/>
              <a:t> </a:t>
            </a:r>
            <a:r>
              <a:rPr lang="en-US" sz="2000" dirty="0" err="1"/>
              <a:t>Ch</a:t>
            </a:r>
            <a:r>
              <a:rPr lang="en-US" sz="2000" dirty="0"/>
              <a:t> 4.</a:t>
            </a:r>
          </a:p>
          <a:p>
            <a:pPr marL="285750" indent="-285750">
              <a:spcBef>
                <a:spcPts val="15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sz="2000" dirty="0">
                <a:highlight>
                  <a:srgbClr val="FFFF00"/>
                </a:highlight>
              </a:rPr>
              <a:t>Lecture 3: Elasticity and its application, </a:t>
            </a:r>
            <a:r>
              <a:rPr lang="en-US" sz="2000" dirty="0" err="1">
                <a:highlight>
                  <a:srgbClr val="FFFF00"/>
                </a:highlight>
              </a:rPr>
              <a:t>Mankiw</a:t>
            </a:r>
            <a:r>
              <a:rPr lang="en-US" sz="2000" dirty="0">
                <a:highlight>
                  <a:srgbClr val="FFFF00"/>
                </a:highlight>
              </a:rPr>
              <a:t> Ch. 5.</a:t>
            </a:r>
          </a:p>
          <a:p>
            <a:pPr marL="285750" indent="-285750">
              <a:spcBef>
                <a:spcPts val="15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sz="2000"/>
              <a:t>Lecture 4: </a:t>
            </a:r>
            <a:r>
              <a:rPr lang="en-US" sz="2000" dirty="0"/>
              <a:t>Government policies and efficiency. </a:t>
            </a:r>
            <a:r>
              <a:rPr lang="en-US" sz="2000" dirty="0" err="1"/>
              <a:t>Mankiw</a:t>
            </a:r>
            <a:r>
              <a:rPr lang="en-US" sz="2000" dirty="0"/>
              <a:t>, Ch. 6-8.</a:t>
            </a:r>
          </a:p>
          <a:p>
            <a:pPr marL="285750" indent="-285750">
              <a:spcBef>
                <a:spcPts val="15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spcBef>
                <a:spcPts val="15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533400" y="188912"/>
            <a:ext cx="8458200" cy="1081044"/>
          </a:xfrm>
          <a:prstGeom prst="rect">
            <a:avLst/>
          </a:prstGeom>
          <a:noFill/>
        </p:spPr>
        <p:txBody>
          <a:bodyPr bIns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6699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105000"/>
              </a:lnSpc>
              <a:defRPr/>
            </a:pPr>
            <a:r>
              <a:rPr lang="en-US" sz="3300" kern="0" spc="20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Lecture Today</a:t>
            </a:r>
            <a:br>
              <a:rPr lang="en-US" sz="3300" kern="0" spc="20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endParaRPr lang="en-US" sz="3300" kern="0" spc="2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758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19075"/>
            <a:ext cx="8153400" cy="649288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Elasticity of a Linear Demand Curve</a:t>
            </a:r>
          </a:p>
        </p:txBody>
      </p:sp>
      <p:sp>
        <p:nvSpPr>
          <p:cNvPr id="31749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  <p:sp>
        <p:nvSpPr>
          <p:cNvPr id="273412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408738" y="1363663"/>
            <a:ext cx="2039937" cy="3703637"/>
          </a:xfrm>
          <a:solidFill>
            <a:srgbClr val="CC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2880" tIns="91440" rIns="182880" bIns="91440"/>
          <a:lstStyle/>
          <a:p>
            <a:pPr marL="0" indent="0" eaLnBrk="1" hangingPunct="1">
              <a:spcBef>
                <a:spcPct val="40000"/>
              </a:spcBef>
              <a:buFont typeface="Wingdings" pitchFamily="2" charset="2"/>
              <a:buNone/>
            </a:pPr>
            <a:r>
              <a:rPr lang="en-US" sz="2700" dirty="0"/>
              <a:t>The slope </a:t>
            </a:r>
            <a:br>
              <a:rPr lang="en-US" sz="2700" dirty="0"/>
            </a:br>
            <a:r>
              <a:rPr lang="en-US" sz="2700" dirty="0"/>
              <a:t>of a linear demand curve is constant, </a:t>
            </a:r>
            <a:br>
              <a:rPr lang="en-US" sz="2700" dirty="0"/>
            </a:br>
            <a:r>
              <a:rPr lang="en-US" sz="2700" dirty="0"/>
              <a:t>but its elasticity </a:t>
            </a:r>
            <a:br>
              <a:rPr lang="en-US" sz="2700" dirty="0"/>
            </a:br>
            <a:r>
              <a:rPr lang="en-US" sz="2700" dirty="0"/>
              <a:t>is not. 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14338" y="1412875"/>
            <a:ext cx="4486275" cy="4341813"/>
            <a:chOff x="261" y="890"/>
            <a:chExt cx="2826" cy="2735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575" y="890"/>
              <a:ext cx="2512" cy="2570"/>
              <a:chOff x="432" y="911"/>
              <a:chExt cx="2986" cy="2570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607" y="1177"/>
                <a:ext cx="2502" cy="2164"/>
                <a:chOff x="1098" y="1361"/>
                <a:chExt cx="2116" cy="2027"/>
              </a:xfrm>
            </p:grpSpPr>
            <p:sp>
              <p:nvSpPr>
                <p:cNvPr id="31802" name="Line 8"/>
                <p:cNvSpPr>
                  <a:spLocks noChangeShapeType="1"/>
                </p:cNvSpPr>
                <p:nvPr/>
              </p:nvSpPr>
              <p:spPr bwMode="auto">
                <a:xfrm>
                  <a:off x="1102" y="1361"/>
                  <a:ext cx="0" cy="2025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31803" name="Line 9"/>
                <p:cNvSpPr>
                  <a:spLocks noChangeShapeType="1"/>
                </p:cNvSpPr>
                <p:nvPr/>
              </p:nvSpPr>
              <p:spPr bwMode="auto">
                <a:xfrm>
                  <a:off x="1098" y="3388"/>
                  <a:ext cx="211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31800" name="Text Box 10"/>
              <p:cNvSpPr txBox="1">
                <a:spLocks noChangeArrowheads="1"/>
              </p:cNvSpPr>
              <p:nvPr/>
            </p:nvSpPr>
            <p:spPr bwMode="auto">
              <a:xfrm>
                <a:off x="432" y="911"/>
                <a:ext cx="39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 b="1" i="1">
                    <a:latin typeface="Arial"/>
                    <a:cs typeface="Arial"/>
                  </a:rPr>
                  <a:t>P</a:t>
                </a:r>
              </a:p>
            </p:txBody>
          </p:sp>
          <p:sp>
            <p:nvSpPr>
              <p:cNvPr id="31801" name="Text Box 11"/>
              <p:cNvSpPr txBox="1">
                <a:spLocks noChangeArrowheads="1"/>
              </p:cNvSpPr>
              <p:nvPr/>
            </p:nvSpPr>
            <p:spPr bwMode="auto">
              <a:xfrm>
                <a:off x="3051" y="3193"/>
                <a:ext cx="36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 b="1" i="1">
                    <a:latin typeface="Arial"/>
                    <a:cs typeface="Arial"/>
                  </a:rPr>
                  <a:t>Q</a:t>
                </a:r>
              </a:p>
            </p:txBody>
          </p:sp>
        </p:grpSp>
        <p:sp>
          <p:nvSpPr>
            <p:cNvPr id="31791" name="Text Box 12"/>
            <p:cNvSpPr txBox="1">
              <a:spLocks noChangeArrowheads="1"/>
            </p:cNvSpPr>
            <p:nvPr/>
          </p:nvSpPr>
          <p:spPr bwMode="auto">
            <a:xfrm>
              <a:off x="261" y="1251"/>
              <a:ext cx="456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500">
                  <a:latin typeface="Arial"/>
                  <a:cs typeface="Arial"/>
                </a:rPr>
                <a:t>$30</a:t>
              </a:r>
            </a:p>
          </p:txBody>
        </p:sp>
        <p:sp>
          <p:nvSpPr>
            <p:cNvPr id="31792" name="Text Box 13"/>
            <p:cNvSpPr txBox="1">
              <a:spLocks noChangeArrowheads="1"/>
            </p:cNvSpPr>
            <p:nvPr/>
          </p:nvSpPr>
          <p:spPr bwMode="auto">
            <a:xfrm>
              <a:off x="261" y="1896"/>
              <a:ext cx="456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500">
                  <a:latin typeface="Arial"/>
                  <a:cs typeface="Arial"/>
                </a:rPr>
                <a:t>20</a:t>
              </a:r>
            </a:p>
          </p:txBody>
        </p:sp>
        <p:sp>
          <p:nvSpPr>
            <p:cNvPr id="31793" name="Text Box 14"/>
            <p:cNvSpPr txBox="1">
              <a:spLocks noChangeArrowheads="1"/>
            </p:cNvSpPr>
            <p:nvPr/>
          </p:nvSpPr>
          <p:spPr bwMode="auto">
            <a:xfrm>
              <a:off x="261" y="2532"/>
              <a:ext cx="456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500">
                  <a:latin typeface="Arial"/>
                  <a:cs typeface="Arial"/>
                </a:rPr>
                <a:t>10</a:t>
              </a:r>
            </a:p>
          </p:txBody>
        </p:sp>
        <p:sp>
          <p:nvSpPr>
            <p:cNvPr id="31794" name="Text Box 15"/>
            <p:cNvSpPr txBox="1">
              <a:spLocks noChangeArrowheads="1"/>
            </p:cNvSpPr>
            <p:nvPr/>
          </p:nvSpPr>
          <p:spPr bwMode="auto">
            <a:xfrm>
              <a:off x="261" y="3165"/>
              <a:ext cx="456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500">
                  <a:latin typeface="Arial"/>
                  <a:cs typeface="Arial"/>
                </a:rPr>
                <a:t>$0</a:t>
              </a:r>
            </a:p>
          </p:txBody>
        </p:sp>
        <p:sp>
          <p:nvSpPr>
            <p:cNvPr id="31795" name="Text Box 16"/>
            <p:cNvSpPr txBox="1">
              <a:spLocks noChangeArrowheads="1"/>
            </p:cNvSpPr>
            <p:nvPr/>
          </p:nvSpPr>
          <p:spPr bwMode="auto">
            <a:xfrm>
              <a:off x="594" y="3327"/>
              <a:ext cx="264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500">
                  <a:latin typeface="Arial"/>
                  <a:cs typeface="Arial"/>
                </a:rPr>
                <a:t>0</a:t>
              </a:r>
            </a:p>
          </p:txBody>
        </p:sp>
        <p:sp>
          <p:nvSpPr>
            <p:cNvPr id="31796" name="Text Box 17"/>
            <p:cNvSpPr txBox="1">
              <a:spLocks noChangeArrowheads="1"/>
            </p:cNvSpPr>
            <p:nvPr/>
          </p:nvSpPr>
          <p:spPr bwMode="auto">
            <a:xfrm>
              <a:off x="1086" y="3327"/>
              <a:ext cx="396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500">
                  <a:latin typeface="Arial"/>
                  <a:cs typeface="Arial"/>
                </a:rPr>
                <a:t>20</a:t>
              </a:r>
            </a:p>
          </p:txBody>
        </p:sp>
        <p:sp>
          <p:nvSpPr>
            <p:cNvPr id="31797" name="Text Box 18"/>
            <p:cNvSpPr txBox="1">
              <a:spLocks noChangeArrowheads="1"/>
            </p:cNvSpPr>
            <p:nvPr/>
          </p:nvSpPr>
          <p:spPr bwMode="auto">
            <a:xfrm>
              <a:off x="1650" y="3327"/>
              <a:ext cx="396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500">
                  <a:latin typeface="Arial"/>
                  <a:cs typeface="Arial"/>
                </a:rPr>
                <a:t>40</a:t>
              </a:r>
            </a:p>
          </p:txBody>
        </p:sp>
        <p:sp>
          <p:nvSpPr>
            <p:cNvPr id="31798" name="Text Box 19"/>
            <p:cNvSpPr txBox="1">
              <a:spLocks noChangeArrowheads="1"/>
            </p:cNvSpPr>
            <p:nvPr/>
          </p:nvSpPr>
          <p:spPr bwMode="auto">
            <a:xfrm>
              <a:off x="2202" y="3327"/>
              <a:ext cx="396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500">
                  <a:latin typeface="Arial"/>
                  <a:cs typeface="Arial"/>
                </a:rPr>
                <a:t>60</a:t>
              </a: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1076325" y="2154238"/>
            <a:ext cx="2801938" cy="3181350"/>
            <a:chOff x="678" y="1357"/>
            <a:chExt cx="1765" cy="2004"/>
          </a:xfrm>
        </p:grpSpPr>
        <p:sp>
          <p:nvSpPr>
            <p:cNvPr id="31787" name="Line 22"/>
            <p:cNvSpPr>
              <a:spLocks noChangeShapeType="1"/>
            </p:cNvSpPr>
            <p:nvPr/>
          </p:nvSpPr>
          <p:spPr bwMode="auto">
            <a:xfrm>
              <a:off x="728" y="1401"/>
              <a:ext cx="1682" cy="1921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31788" name="Oval 23"/>
            <p:cNvSpPr>
              <a:spLocks noChangeArrowheads="1"/>
            </p:cNvSpPr>
            <p:nvPr/>
          </p:nvSpPr>
          <p:spPr bwMode="auto">
            <a:xfrm>
              <a:off x="678" y="1357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31789" name="Oval 24"/>
            <p:cNvSpPr>
              <a:spLocks noChangeArrowheads="1"/>
            </p:cNvSpPr>
            <p:nvPr/>
          </p:nvSpPr>
          <p:spPr bwMode="auto">
            <a:xfrm>
              <a:off x="2355" y="3274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1152525" y="3178175"/>
            <a:ext cx="954088" cy="2090738"/>
            <a:chOff x="726" y="2002"/>
            <a:chExt cx="601" cy="1317"/>
          </a:xfrm>
        </p:grpSpPr>
        <p:sp>
          <p:nvSpPr>
            <p:cNvPr id="31783" name="Oval 26"/>
            <p:cNvSpPr>
              <a:spLocks noChangeArrowheads="1"/>
            </p:cNvSpPr>
            <p:nvPr/>
          </p:nvSpPr>
          <p:spPr bwMode="auto">
            <a:xfrm>
              <a:off x="1239" y="2002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grpSp>
          <p:nvGrpSpPr>
            <p:cNvPr id="7" name="Group 27"/>
            <p:cNvGrpSpPr>
              <a:grpSpLocks/>
            </p:cNvGrpSpPr>
            <p:nvPr/>
          </p:nvGrpSpPr>
          <p:grpSpPr bwMode="auto">
            <a:xfrm>
              <a:off x="726" y="2049"/>
              <a:ext cx="558" cy="1270"/>
              <a:chOff x="357" y="2450"/>
              <a:chExt cx="795" cy="646"/>
            </a:xfrm>
          </p:grpSpPr>
          <p:sp>
            <p:nvSpPr>
              <p:cNvPr id="31785" name="Line 28"/>
              <p:cNvSpPr>
                <a:spLocks noChangeShapeType="1"/>
              </p:cNvSpPr>
              <p:nvPr/>
            </p:nvSpPr>
            <p:spPr bwMode="auto">
              <a:xfrm>
                <a:off x="357" y="2450"/>
                <a:ext cx="7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31786" name="Line 29"/>
              <p:cNvSpPr>
                <a:spLocks noChangeShapeType="1"/>
              </p:cNvSpPr>
              <p:nvPr/>
            </p:nvSpPr>
            <p:spPr bwMode="auto">
              <a:xfrm>
                <a:off x="1152" y="2451"/>
                <a:ext cx="0" cy="6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1149350" y="4187825"/>
            <a:ext cx="1852613" cy="1079500"/>
            <a:chOff x="724" y="2638"/>
            <a:chExt cx="1167" cy="680"/>
          </a:xfrm>
        </p:grpSpPr>
        <p:sp>
          <p:nvSpPr>
            <p:cNvPr id="31779" name="Oval 31"/>
            <p:cNvSpPr>
              <a:spLocks noChangeArrowheads="1"/>
            </p:cNvSpPr>
            <p:nvPr/>
          </p:nvSpPr>
          <p:spPr bwMode="auto">
            <a:xfrm>
              <a:off x="1803" y="2638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grpSp>
          <p:nvGrpSpPr>
            <p:cNvPr id="9" name="Group 32"/>
            <p:cNvGrpSpPr>
              <a:grpSpLocks/>
            </p:cNvGrpSpPr>
            <p:nvPr/>
          </p:nvGrpSpPr>
          <p:grpSpPr bwMode="auto">
            <a:xfrm>
              <a:off x="724" y="2685"/>
              <a:ext cx="1124" cy="633"/>
              <a:chOff x="357" y="2450"/>
              <a:chExt cx="795" cy="646"/>
            </a:xfrm>
          </p:grpSpPr>
          <p:sp>
            <p:nvSpPr>
              <p:cNvPr id="31781" name="Line 33"/>
              <p:cNvSpPr>
                <a:spLocks noChangeShapeType="1"/>
              </p:cNvSpPr>
              <p:nvPr/>
            </p:nvSpPr>
            <p:spPr bwMode="auto">
              <a:xfrm>
                <a:off x="357" y="2450"/>
                <a:ext cx="7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31782" name="Line 34"/>
              <p:cNvSpPr>
                <a:spLocks noChangeShapeType="1"/>
              </p:cNvSpPr>
              <p:nvPr/>
            </p:nvSpPr>
            <p:spPr bwMode="auto">
              <a:xfrm>
                <a:off x="1152" y="2451"/>
                <a:ext cx="0" cy="6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</p:grpSp>
      <p:sp>
        <p:nvSpPr>
          <p:cNvPr id="273443" name="AutoShape 35"/>
          <p:cNvSpPr>
            <a:spLocks/>
          </p:cNvSpPr>
          <p:nvPr/>
        </p:nvSpPr>
        <p:spPr bwMode="auto">
          <a:xfrm rot="-2471049">
            <a:off x="2520950" y="2881313"/>
            <a:ext cx="404813" cy="1319212"/>
          </a:xfrm>
          <a:prstGeom prst="rightBrace">
            <a:avLst>
              <a:gd name="adj1" fmla="val 81470"/>
              <a:gd name="adj2" fmla="val 50000"/>
            </a:avLst>
          </a:prstGeom>
          <a:noFill/>
          <a:ln w="127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73444" name="AutoShape 36"/>
          <p:cNvSpPr>
            <a:spLocks/>
          </p:cNvSpPr>
          <p:nvPr/>
        </p:nvSpPr>
        <p:spPr bwMode="auto">
          <a:xfrm rot="-2471049">
            <a:off x="3406775" y="3895725"/>
            <a:ext cx="404813" cy="1319213"/>
          </a:xfrm>
          <a:prstGeom prst="rightBrace">
            <a:avLst>
              <a:gd name="adj1" fmla="val 81471"/>
              <a:gd name="adj2" fmla="val 50000"/>
            </a:avLst>
          </a:prstGeom>
          <a:noFill/>
          <a:ln w="12700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73448" name="AutoShape 40"/>
          <p:cNvSpPr>
            <a:spLocks/>
          </p:cNvSpPr>
          <p:nvPr/>
        </p:nvSpPr>
        <p:spPr bwMode="auto">
          <a:xfrm rot="-2471049">
            <a:off x="1639888" y="1857375"/>
            <a:ext cx="404812" cy="1319213"/>
          </a:xfrm>
          <a:prstGeom prst="rightBrace">
            <a:avLst>
              <a:gd name="adj1" fmla="val 81471"/>
              <a:gd name="adj2" fmla="val 50000"/>
            </a:avLst>
          </a:prstGeom>
          <a:noFill/>
          <a:ln w="12700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grpSp>
        <p:nvGrpSpPr>
          <p:cNvPr id="10" name="Group 49"/>
          <p:cNvGrpSpPr>
            <a:grpSpLocks/>
          </p:cNvGrpSpPr>
          <p:nvPr/>
        </p:nvGrpSpPr>
        <p:grpSpPr bwMode="auto">
          <a:xfrm>
            <a:off x="1858963" y="1776413"/>
            <a:ext cx="2727325" cy="906462"/>
            <a:chOff x="1298" y="707"/>
            <a:chExt cx="1718" cy="571"/>
          </a:xfrm>
        </p:grpSpPr>
        <p:grpSp>
          <p:nvGrpSpPr>
            <p:cNvPr id="11" name="Group 48"/>
            <p:cNvGrpSpPr>
              <a:grpSpLocks/>
            </p:cNvGrpSpPr>
            <p:nvPr/>
          </p:nvGrpSpPr>
          <p:grpSpPr bwMode="auto">
            <a:xfrm>
              <a:off x="1747" y="707"/>
              <a:ext cx="662" cy="571"/>
              <a:chOff x="1747" y="707"/>
              <a:chExt cx="662" cy="571"/>
            </a:xfrm>
          </p:grpSpPr>
          <p:sp>
            <p:nvSpPr>
              <p:cNvPr id="31776" name="Text Box 43"/>
              <p:cNvSpPr txBox="1">
                <a:spLocks noChangeArrowheads="1"/>
              </p:cNvSpPr>
              <p:nvPr/>
            </p:nvSpPr>
            <p:spPr bwMode="auto">
              <a:xfrm>
                <a:off x="1758" y="707"/>
                <a:ext cx="642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500">
                    <a:solidFill>
                      <a:srgbClr val="800080"/>
                    </a:solidFill>
                    <a:latin typeface="Arial"/>
                    <a:cs typeface="Arial"/>
                  </a:rPr>
                  <a:t>200%</a:t>
                </a:r>
                <a:endParaRPr lang="en-US" sz="2500" b="1" i="1" baseline="30000">
                  <a:solidFill>
                    <a:srgbClr val="80008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1777" name="Text Box 44"/>
              <p:cNvSpPr txBox="1">
                <a:spLocks noChangeArrowheads="1"/>
              </p:cNvSpPr>
              <p:nvPr/>
            </p:nvSpPr>
            <p:spPr bwMode="auto">
              <a:xfrm>
                <a:off x="1747" y="980"/>
                <a:ext cx="662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500">
                    <a:solidFill>
                      <a:srgbClr val="800080"/>
                    </a:solidFill>
                    <a:latin typeface="Arial"/>
                    <a:cs typeface="Arial"/>
                  </a:rPr>
                  <a:t>40%</a:t>
                </a:r>
                <a:endParaRPr lang="en-US" sz="2500" b="1" i="1" baseline="30000">
                  <a:solidFill>
                    <a:srgbClr val="80008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1778" name="Line 45"/>
              <p:cNvSpPr>
                <a:spLocks noChangeShapeType="1"/>
              </p:cNvSpPr>
              <p:nvPr/>
            </p:nvSpPr>
            <p:spPr bwMode="auto">
              <a:xfrm flipV="1">
                <a:off x="1814" y="998"/>
                <a:ext cx="520" cy="0"/>
              </a:xfrm>
              <a:prstGeom prst="line">
                <a:avLst/>
              </a:prstGeom>
              <a:noFill/>
              <a:ln w="127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31774" name="Text Box 46"/>
            <p:cNvSpPr txBox="1">
              <a:spLocks noChangeArrowheads="1"/>
            </p:cNvSpPr>
            <p:nvPr/>
          </p:nvSpPr>
          <p:spPr bwMode="auto">
            <a:xfrm>
              <a:off x="2348" y="845"/>
              <a:ext cx="668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500">
                  <a:solidFill>
                    <a:srgbClr val="800080"/>
                  </a:solidFill>
                  <a:latin typeface="Arial"/>
                  <a:cs typeface="Arial"/>
                </a:rPr>
                <a:t>= 5.0</a:t>
              </a:r>
            </a:p>
          </p:txBody>
        </p:sp>
        <p:sp>
          <p:nvSpPr>
            <p:cNvPr id="31775" name="Text Box 47"/>
            <p:cNvSpPr txBox="1">
              <a:spLocks noChangeArrowheads="1"/>
            </p:cNvSpPr>
            <p:nvPr/>
          </p:nvSpPr>
          <p:spPr bwMode="auto">
            <a:xfrm>
              <a:off x="1298" y="840"/>
              <a:ext cx="508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500" b="1" i="1">
                  <a:solidFill>
                    <a:srgbClr val="800080"/>
                  </a:solidFill>
                  <a:latin typeface="Arial"/>
                  <a:cs typeface="Arial"/>
                </a:rPr>
                <a:t>E</a:t>
              </a:r>
              <a:r>
                <a:rPr lang="en-US" sz="2500">
                  <a:solidFill>
                    <a:srgbClr val="800080"/>
                  </a:solidFill>
                  <a:latin typeface="Arial"/>
                  <a:cs typeface="Arial"/>
                </a:rPr>
                <a:t> </a:t>
              </a:r>
              <a:r>
                <a:rPr lang="en-US" sz="1200">
                  <a:solidFill>
                    <a:srgbClr val="800080"/>
                  </a:solidFill>
                  <a:latin typeface="Arial"/>
                  <a:cs typeface="Arial"/>
                </a:rPr>
                <a:t> </a:t>
              </a:r>
              <a:r>
                <a:rPr lang="en-US" sz="2500">
                  <a:solidFill>
                    <a:srgbClr val="800080"/>
                  </a:solidFill>
                  <a:latin typeface="Arial"/>
                  <a:cs typeface="Arial"/>
                </a:rPr>
                <a:t>=</a:t>
              </a:r>
            </a:p>
          </p:txBody>
        </p:sp>
      </p:grpSp>
      <p:grpSp>
        <p:nvGrpSpPr>
          <p:cNvPr id="12" name="Group 50"/>
          <p:cNvGrpSpPr>
            <a:grpSpLocks/>
          </p:cNvGrpSpPr>
          <p:nvPr/>
        </p:nvGrpSpPr>
        <p:grpSpPr bwMode="auto">
          <a:xfrm>
            <a:off x="2725738" y="2805113"/>
            <a:ext cx="2727325" cy="906462"/>
            <a:chOff x="1298" y="707"/>
            <a:chExt cx="1718" cy="571"/>
          </a:xfrm>
        </p:grpSpPr>
        <p:grpSp>
          <p:nvGrpSpPr>
            <p:cNvPr id="13" name="Group 51"/>
            <p:cNvGrpSpPr>
              <a:grpSpLocks/>
            </p:cNvGrpSpPr>
            <p:nvPr/>
          </p:nvGrpSpPr>
          <p:grpSpPr bwMode="auto">
            <a:xfrm>
              <a:off x="1747" y="707"/>
              <a:ext cx="662" cy="571"/>
              <a:chOff x="1747" y="707"/>
              <a:chExt cx="662" cy="571"/>
            </a:xfrm>
          </p:grpSpPr>
          <p:sp>
            <p:nvSpPr>
              <p:cNvPr id="31770" name="Text Box 52"/>
              <p:cNvSpPr txBox="1">
                <a:spLocks noChangeArrowheads="1"/>
              </p:cNvSpPr>
              <p:nvPr/>
            </p:nvSpPr>
            <p:spPr bwMode="auto">
              <a:xfrm>
                <a:off x="1758" y="707"/>
                <a:ext cx="642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500">
                    <a:solidFill>
                      <a:srgbClr val="009900"/>
                    </a:solidFill>
                    <a:latin typeface="Arial"/>
                    <a:cs typeface="Arial"/>
                  </a:rPr>
                  <a:t>67%</a:t>
                </a:r>
                <a:endParaRPr lang="en-US" sz="2500" b="1" i="1" baseline="30000">
                  <a:solidFill>
                    <a:srgbClr val="0099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1771" name="Text Box 53"/>
              <p:cNvSpPr txBox="1">
                <a:spLocks noChangeArrowheads="1"/>
              </p:cNvSpPr>
              <p:nvPr/>
            </p:nvSpPr>
            <p:spPr bwMode="auto">
              <a:xfrm>
                <a:off x="1747" y="980"/>
                <a:ext cx="662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500">
                    <a:solidFill>
                      <a:srgbClr val="009900"/>
                    </a:solidFill>
                    <a:latin typeface="Arial"/>
                    <a:cs typeface="Arial"/>
                  </a:rPr>
                  <a:t>67%</a:t>
                </a:r>
                <a:endParaRPr lang="en-US" sz="2500" b="1" i="1" baseline="30000">
                  <a:solidFill>
                    <a:srgbClr val="0099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1772" name="Line 54"/>
              <p:cNvSpPr>
                <a:spLocks noChangeShapeType="1"/>
              </p:cNvSpPr>
              <p:nvPr/>
            </p:nvSpPr>
            <p:spPr bwMode="auto">
              <a:xfrm flipV="1">
                <a:off x="1814" y="998"/>
                <a:ext cx="520" cy="0"/>
              </a:xfrm>
              <a:prstGeom prst="line">
                <a:avLst/>
              </a:prstGeom>
              <a:noFill/>
              <a:ln w="127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31768" name="Text Box 55"/>
            <p:cNvSpPr txBox="1">
              <a:spLocks noChangeArrowheads="1"/>
            </p:cNvSpPr>
            <p:nvPr/>
          </p:nvSpPr>
          <p:spPr bwMode="auto">
            <a:xfrm>
              <a:off x="2348" y="845"/>
              <a:ext cx="668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500">
                  <a:solidFill>
                    <a:srgbClr val="009900"/>
                  </a:solidFill>
                  <a:latin typeface="Arial"/>
                  <a:cs typeface="Arial"/>
                </a:rPr>
                <a:t>= 1.0</a:t>
              </a:r>
            </a:p>
          </p:txBody>
        </p:sp>
        <p:sp>
          <p:nvSpPr>
            <p:cNvPr id="31769" name="Text Box 56"/>
            <p:cNvSpPr txBox="1">
              <a:spLocks noChangeArrowheads="1"/>
            </p:cNvSpPr>
            <p:nvPr/>
          </p:nvSpPr>
          <p:spPr bwMode="auto">
            <a:xfrm>
              <a:off x="1298" y="840"/>
              <a:ext cx="508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500" b="1" i="1">
                  <a:solidFill>
                    <a:srgbClr val="009900"/>
                  </a:solidFill>
                  <a:latin typeface="Arial"/>
                  <a:cs typeface="Arial"/>
                </a:rPr>
                <a:t>E</a:t>
              </a:r>
              <a:r>
                <a:rPr lang="en-US" sz="2500">
                  <a:solidFill>
                    <a:srgbClr val="009900"/>
                  </a:solidFill>
                  <a:latin typeface="Arial"/>
                  <a:cs typeface="Arial"/>
                </a:rPr>
                <a:t> </a:t>
              </a:r>
              <a:r>
                <a:rPr lang="en-US" sz="1200">
                  <a:solidFill>
                    <a:srgbClr val="009900"/>
                  </a:solidFill>
                  <a:latin typeface="Arial"/>
                  <a:cs typeface="Arial"/>
                </a:rPr>
                <a:t> </a:t>
              </a:r>
              <a:r>
                <a:rPr lang="en-US" sz="2500">
                  <a:solidFill>
                    <a:srgbClr val="009900"/>
                  </a:solidFill>
                  <a:latin typeface="Arial"/>
                  <a:cs typeface="Arial"/>
                </a:rPr>
                <a:t>=</a:t>
              </a:r>
            </a:p>
          </p:txBody>
        </p:sp>
      </p:grpSp>
      <p:grpSp>
        <p:nvGrpSpPr>
          <p:cNvPr id="14" name="Group 57"/>
          <p:cNvGrpSpPr>
            <a:grpSpLocks/>
          </p:cNvGrpSpPr>
          <p:nvPr/>
        </p:nvGrpSpPr>
        <p:grpSpPr bwMode="auto">
          <a:xfrm>
            <a:off x="3614738" y="3811588"/>
            <a:ext cx="2727325" cy="906462"/>
            <a:chOff x="1298" y="707"/>
            <a:chExt cx="1718" cy="571"/>
          </a:xfrm>
        </p:grpSpPr>
        <p:grpSp>
          <p:nvGrpSpPr>
            <p:cNvPr id="15" name="Group 58"/>
            <p:cNvGrpSpPr>
              <a:grpSpLocks/>
            </p:cNvGrpSpPr>
            <p:nvPr/>
          </p:nvGrpSpPr>
          <p:grpSpPr bwMode="auto">
            <a:xfrm>
              <a:off x="1747" y="707"/>
              <a:ext cx="662" cy="571"/>
              <a:chOff x="1747" y="707"/>
              <a:chExt cx="662" cy="571"/>
            </a:xfrm>
          </p:grpSpPr>
          <p:sp>
            <p:nvSpPr>
              <p:cNvPr id="31764" name="Text Box 59"/>
              <p:cNvSpPr txBox="1">
                <a:spLocks noChangeArrowheads="1"/>
              </p:cNvSpPr>
              <p:nvPr/>
            </p:nvSpPr>
            <p:spPr bwMode="auto">
              <a:xfrm>
                <a:off x="1758" y="707"/>
                <a:ext cx="642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500">
                    <a:solidFill>
                      <a:srgbClr val="996633"/>
                    </a:solidFill>
                    <a:latin typeface="Arial"/>
                    <a:cs typeface="Arial"/>
                  </a:rPr>
                  <a:t>40%</a:t>
                </a:r>
                <a:endParaRPr lang="en-US" sz="2500" b="1" i="1" baseline="30000">
                  <a:solidFill>
                    <a:srgbClr val="996633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1765" name="Text Box 60"/>
              <p:cNvSpPr txBox="1">
                <a:spLocks noChangeArrowheads="1"/>
              </p:cNvSpPr>
              <p:nvPr/>
            </p:nvSpPr>
            <p:spPr bwMode="auto">
              <a:xfrm>
                <a:off x="1747" y="980"/>
                <a:ext cx="662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500">
                    <a:solidFill>
                      <a:srgbClr val="996633"/>
                    </a:solidFill>
                    <a:latin typeface="Arial"/>
                    <a:cs typeface="Arial"/>
                  </a:rPr>
                  <a:t>200%</a:t>
                </a:r>
                <a:endParaRPr lang="en-US" sz="2500" b="1" i="1" baseline="30000">
                  <a:solidFill>
                    <a:srgbClr val="996633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1766" name="Line 61"/>
              <p:cNvSpPr>
                <a:spLocks noChangeShapeType="1"/>
              </p:cNvSpPr>
              <p:nvPr/>
            </p:nvSpPr>
            <p:spPr bwMode="auto">
              <a:xfrm flipV="1">
                <a:off x="1814" y="998"/>
                <a:ext cx="52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31762" name="Text Box 62"/>
            <p:cNvSpPr txBox="1">
              <a:spLocks noChangeArrowheads="1"/>
            </p:cNvSpPr>
            <p:nvPr/>
          </p:nvSpPr>
          <p:spPr bwMode="auto">
            <a:xfrm>
              <a:off x="2348" y="845"/>
              <a:ext cx="668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500">
                  <a:solidFill>
                    <a:srgbClr val="996633"/>
                  </a:solidFill>
                  <a:latin typeface="Arial"/>
                  <a:cs typeface="Arial"/>
                </a:rPr>
                <a:t>= 0.2</a:t>
              </a:r>
            </a:p>
          </p:txBody>
        </p:sp>
        <p:sp>
          <p:nvSpPr>
            <p:cNvPr id="31763" name="Text Box 63"/>
            <p:cNvSpPr txBox="1">
              <a:spLocks noChangeArrowheads="1"/>
            </p:cNvSpPr>
            <p:nvPr/>
          </p:nvSpPr>
          <p:spPr bwMode="auto">
            <a:xfrm>
              <a:off x="1298" y="840"/>
              <a:ext cx="508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500" b="1" i="1">
                  <a:solidFill>
                    <a:srgbClr val="996633"/>
                  </a:solidFill>
                  <a:latin typeface="Arial"/>
                  <a:cs typeface="Arial"/>
                </a:rPr>
                <a:t>E</a:t>
              </a:r>
              <a:r>
                <a:rPr lang="en-US" sz="2500">
                  <a:solidFill>
                    <a:srgbClr val="996633"/>
                  </a:solidFill>
                  <a:latin typeface="Arial"/>
                  <a:cs typeface="Arial"/>
                </a:rPr>
                <a:t> </a:t>
              </a:r>
              <a:r>
                <a:rPr lang="en-US" sz="1200">
                  <a:solidFill>
                    <a:srgbClr val="996633"/>
                  </a:solidFill>
                  <a:latin typeface="Arial"/>
                  <a:cs typeface="Arial"/>
                </a:rPr>
                <a:t> </a:t>
              </a:r>
              <a:r>
                <a:rPr lang="en-US" sz="2500">
                  <a:solidFill>
                    <a:srgbClr val="996633"/>
                  </a:solidFill>
                  <a:latin typeface="Arial"/>
                  <a:cs typeface="Arial"/>
                </a:rPr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440521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3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73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273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273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2" grpId="0" animBg="1"/>
      <p:bldP spid="273443" grpId="0" animBg="1"/>
      <p:bldP spid="273444" grpId="0" animBg="1"/>
      <p:bldP spid="27344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Price Elasticity and Total Revenue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382000" cy="4979581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700" dirty="0"/>
              <a:t>Continuing our scenario, if you raise your price</a:t>
            </a:r>
            <a:br>
              <a:rPr lang="en-US" sz="2700" dirty="0"/>
            </a:br>
            <a:r>
              <a:rPr lang="en-US" sz="2700" dirty="0"/>
              <a:t>from 7,000 CZK to 8,750 CZK, would your revenue rise or fall?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700" dirty="0"/>
              <a:t>				Revenue = </a:t>
            </a:r>
            <a:r>
              <a:rPr lang="en-US" sz="2700" b="1" i="1" dirty="0"/>
              <a:t>P</a:t>
            </a:r>
            <a:r>
              <a:rPr lang="en-US" sz="2700" dirty="0"/>
              <a:t> x </a:t>
            </a:r>
            <a:r>
              <a:rPr lang="en-US" sz="2700" b="1" i="1" dirty="0"/>
              <a:t>Q</a:t>
            </a:r>
            <a:r>
              <a:rPr lang="en-US" sz="2700" dirty="0"/>
              <a:t>  </a:t>
            </a:r>
          </a:p>
          <a:p>
            <a:pPr eaLnBrk="1" hangingPunct="1">
              <a:spcBef>
                <a:spcPct val="35000"/>
              </a:spcBef>
            </a:pPr>
            <a:r>
              <a:rPr lang="en-US" sz="2700" dirty="0"/>
              <a:t>A price increase has two effects on revenue:</a:t>
            </a:r>
          </a:p>
          <a:p>
            <a:pPr lvl="1" eaLnBrk="1" hangingPunct="1">
              <a:lnSpc>
                <a:spcPct val="105000"/>
              </a:lnSpc>
              <a:spcBef>
                <a:spcPct val="10000"/>
              </a:spcBef>
            </a:pPr>
            <a:r>
              <a:rPr lang="en-US" sz="2600" dirty="0"/>
              <a:t>Higher </a:t>
            </a:r>
            <a:r>
              <a:rPr lang="en-US" sz="2600" b="1" i="1" dirty="0"/>
              <a:t>P</a:t>
            </a:r>
            <a:r>
              <a:rPr lang="en-US" sz="2600" dirty="0"/>
              <a:t> means more revenue on each unit </a:t>
            </a:r>
            <a:br>
              <a:rPr lang="en-US" sz="2600" dirty="0"/>
            </a:br>
            <a:r>
              <a:rPr lang="en-US" sz="2600" dirty="0"/>
              <a:t>you sell. </a:t>
            </a:r>
          </a:p>
          <a:p>
            <a:pPr lvl="1" eaLnBrk="1" hangingPunct="1">
              <a:lnSpc>
                <a:spcPct val="105000"/>
              </a:lnSpc>
              <a:spcBef>
                <a:spcPct val="10000"/>
              </a:spcBef>
            </a:pPr>
            <a:r>
              <a:rPr lang="en-US" sz="2600" dirty="0"/>
              <a:t>But you sell fewer units (lower </a:t>
            </a:r>
            <a:r>
              <a:rPr lang="en-US" sz="2600" b="1" i="1" dirty="0"/>
              <a:t>Q</a:t>
            </a:r>
            <a:r>
              <a:rPr lang="en-US" sz="2600" dirty="0"/>
              <a:t>), </a:t>
            </a:r>
            <a:br>
              <a:rPr lang="en-US" sz="2600" dirty="0"/>
            </a:br>
            <a:r>
              <a:rPr lang="en-US" sz="2600" dirty="0"/>
              <a:t>due to law of demand.</a:t>
            </a:r>
          </a:p>
          <a:p>
            <a:pPr eaLnBrk="1" hangingPunct="1">
              <a:spcBef>
                <a:spcPct val="35000"/>
              </a:spcBef>
            </a:pPr>
            <a:r>
              <a:rPr lang="en-US" sz="2700" dirty="0"/>
              <a:t>Which of these two effects is bigger?  </a:t>
            </a:r>
            <a:br>
              <a:rPr lang="en-US" sz="2700" dirty="0"/>
            </a:br>
            <a:r>
              <a:rPr lang="en-US" sz="2700" dirty="0"/>
              <a:t>It depends on the price elasticity of demand.  </a:t>
            </a:r>
          </a:p>
        </p:txBody>
      </p:sp>
      <p:sp>
        <p:nvSpPr>
          <p:cNvPr id="32774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88074642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7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build="p" bldLvl="4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3838"/>
            <a:ext cx="8229600" cy="649287"/>
          </a:xfrm>
        </p:spPr>
        <p:txBody>
          <a:bodyPr/>
          <a:lstStyle/>
          <a:p>
            <a:pPr eaLnBrk="1" hangingPunct="1"/>
            <a:r>
              <a:rPr lang="en-US"/>
              <a:t>Price Elasticity and Total Revenue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71475" y="3073400"/>
            <a:ext cx="8335963" cy="3340100"/>
          </a:xfrm>
        </p:spPr>
        <p:txBody>
          <a:bodyPr/>
          <a:lstStyle/>
          <a:p>
            <a:pPr eaLnBrk="1" hangingPunct="1">
              <a:tabLst>
                <a:tab pos="4121150" algn="ctr"/>
              </a:tabLst>
            </a:pPr>
            <a:r>
              <a:rPr lang="en-US" dirty="0"/>
              <a:t>If demand is elastic, then </a:t>
            </a:r>
          </a:p>
          <a:p>
            <a:pPr marL="457200" lvl="1" indent="0" eaLnBrk="1" hangingPunct="1">
              <a:lnSpc>
                <a:spcPct val="105000"/>
              </a:lnSpc>
              <a:buFont typeface="Wingdings" pitchFamily="2" charset="2"/>
              <a:buNone/>
              <a:tabLst>
                <a:tab pos="4121150" algn="ctr"/>
              </a:tabLst>
            </a:pPr>
            <a:r>
              <a:rPr lang="en-US" sz="2800" dirty="0"/>
              <a:t>price </a:t>
            </a:r>
            <a:r>
              <a:rPr lang="en-US" sz="2800" dirty="0" err="1"/>
              <a:t>elast</a:t>
            </a:r>
            <a:r>
              <a:rPr lang="en-US" sz="2800" dirty="0"/>
              <a:t>. of demand  &gt;  1</a:t>
            </a:r>
          </a:p>
          <a:p>
            <a:pPr marL="457200" lvl="1" indent="0" eaLnBrk="1" hangingPunct="1">
              <a:lnSpc>
                <a:spcPct val="105000"/>
              </a:lnSpc>
              <a:buFont typeface="Wingdings" pitchFamily="2" charset="2"/>
              <a:buNone/>
              <a:tabLst>
                <a:tab pos="4121150" algn="ctr"/>
              </a:tabLst>
            </a:pPr>
            <a:r>
              <a:rPr lang="en-US" sz="2800" dirty="0"/>
              <a:t>            % change in </a:t>
            </a:r>
            <a:r>
              <a:rPr lang="en-US" sz="2800" b="1" i="1" dirty="0"/>
              <a:t>Q</a:t>
            </a:r>
            <a:r>
              <a:rPr lang="en-US" sz="2800" dirty="0"/>
              <a:t>  &gt;  % change in </a:t>
            </a:r>
            <a:r>
              <a:rPr lang="en-US" sz="2800" b="1" i="1" dirty="0"/>
              <a:t>P</a:t>
            </a:r>
            <a:endParaRPr lang="en-US" sz="2800" dirty="0"/>
          </a:p>
          <a:p>
            <a:pPr eaLnBrk="1" hangingPunct="1">
              <a:spcBef>
                <a:spcPct val="55000"/>
              </a:spcBef>
              <a:tabLst>
                <a:tab pos="4121150" algn="ctr"/>
              </a:tabLst>
            </a:pPr>
            <a:r>
              <a:rPr lang="en-US" dirty="0"/>
              <a:t>The fall in revenue from lower </a:t>
            </a:r>
            <a:r>
              <a:rPr lang="en-US" b="1" i="1" dirty="0"/>
              <a:t>Q </a:t>
            </a:r>
            <a:r>
              <a:rPr lang="en-US" dirty="0"/>
              <a:t>is greater </a:t>
            </a:r>
            <a:br>
              <a:rPr lang="en-US" dirty="0"/>
            </a:br>
            <a:r>
              <a:rPr lang="en-US" dirty="0"/>
              <a:t>than the increase in revenue from higher </a:t>
            </a:r>
            <a:r>
              <a:rPr lang="en-US" b="1" i="1" dirty="0"/>
              <a:t>P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so revenue falls.  </a:t>
            </a:r>
          </a:p>
        </p:txBody>
      </p:sp>
      <p:sp>
        <p:nvSpPr>
          <p:cNvPr id="33798" name="Text Box 4"/>
          <p:cNvSpPr txBox="1">
            <a:spLocks noChangeArrowheads="1"/>
          </p:cNvSpPr>
          <p:nvPr/>
        </p:nvSpPr>
        <p:spPr bwMode="auto">
          <a:xfrm>
            <a:off x="2957513" y="2400300"/>
            <a:ext cx="3086100" cy="523875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700">
                <a:latin typeface="Arial"/>
                <a:cs typeface="Arial"/>
              </a:rPr>
              <a:t>Revenue = </a:t>
            </a:r>
            <a:r>
              <a:rPr lang="en-US" sz="2700" b="1" i="1">
                <a:latin typeface="Arial"/>
                <a:cs typeface="Arial"/>
              </a:rPr>
              <a:t>P</a:t>
            </a:r>
            <a:r>
              <a:rPr lang="en-US" sz="2700">
                <a:latin typeface="Arial"/>
                <a:cs typeface="Arial"/>
              </a:rPr>
              <a:t> x </a:t>
            </a:r>
            <a:r>
              <a:rPr lang="en-US" sz="2700" b="1" i="1">
                <a:latin typeface="Arial"/>
                <a:cs typeface="Arial"/>
              </a:rPr>
              <a:t>Q</a:t>
            </a:r>
            <a:r>
              <a:rPr lang="en-US" sz="2700">
                <a:latin typeface="Arial"/>
                <a:cs typeface="Arial"/>
              </a:rPr>
              <a:t> 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15988" y="1027113"/>
            <a:ext cx="7346950" cy="1055687"/>
            <a:chOff x="486" y="1450"/>
            <a:chExt cx="4817" cy="764"/>
          </a:xfrm>
        </p:grpSpPr>
        <p:sp>
          <p:nvSpPr>
            <p:cNvPr id="33801" name="Rectangle 6"/>
            <p:cNvSpPr>
              <a:spLocks noChangeArrowheads="1"/>
            </p:cNvSpPr>
            <p:nvPr/>
          </p:nvSpPr>
          <p:spPr bwMode="auto">
            <a:xfrm>
              <a:off x="486" y="1450"/>
              <a:ext cx="4817" cy="764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538" y="1473"/>
              <a:ext cx="4683" cy="740"/>
              <a:chOff x="508" y="1743"/>
              <a:chExt cx="4683" cy="740"/>
            </a:xfrm>
          </p:grpSpPr>
          <p:sp>
            <p:nvSpPr>
              <p:cNvPr id="33803" name="Text Box 8"/>
              <p:cNvSpPr txBox="1">
                <a:spLocks noChangeArrowheads="1"/>
              </p:cNvSpPr>
              <p:nvPr/>
            </p:nvSpPr>
            <p:spPr bwMode="auto">
              <a:xfrm>
                <a:off x="508" y="1811"/>
                <a:ext cx="1589" cy="662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700">
                    <a:latin typeface="Arial"/>
                    <a:cs typeface="Arial"/>
                  </a:rPr>
                  <a:t>Price elasticity of demand</a:t>
                </a:r>
              </a:p>
            </p:txBody>
          </p:sp>
          <p:sp>
            <p:nvSpPr>
              <p:cNvPr id="33804" name="Text Box 9"/>
              <p:cNvSpPr txBox="1">
                <a:spLocks noChangeArrowheads="1"/>
              </p:cNvSpPr>
              <p:nvPr/>
            </p:nvSpPr>
            <p:spPr bwMode="auto">
              <a:xfrm>
                <a:off x="2146" y="1949"/>
                <a:ext cx="289" cy="354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600">
                    <a:latin typeface="Arial"/>
                    <a:cs typeface="Arial"/>
                  </a:rPr>
                  <a:t>=</a:t>
                </a:r>
              </a:p>
            </p:txBody>
          </p:sp>
          <p:sp>
            <p:nvSpPr>
              <p:cNvPr id="33805" name="Text Box 10"/>
              <p:cNvSpPr txBox="1">
                <a:spLocks noChangeArrowheads="1"/>
              </p:cNvSpPr>
              <p:nvPr/>
            </p:nvSpPr>
            <p:spPr bwMode="auto">
              <a:xfrm>
                <a:off x="2539" y="1743"/>
                <a:ext cx="2648" cy="364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700">
                    <a:latin typeface="Arial"/>
                    <a:cs typeface="Arial"/>
                  </a:rPr>
                  <a:t>Percentage change in </a:t>
                </a:r>
                <a:r>
                  <a:rPr lang="en-US" sz="2700" b="1" i="1">
                    <a:latin typeface="Arial"/>
                    <a:cs typeface="Arial"/>
                  </a:rPr>
                  <a:t>Q</a:t>
                </a:r>
                <a:endParaRPr lang="en-US" sz="2700" b="1" i="1" baseline="30000">
                  <a:latin typeface="Arial"/>
                  <a:cs typeface="Arial"/>
                </a:endParaRPr>
              </a:p>
            </p:txBody>
          </p:sp>
          <p:sp>
            <p:nvSpPr>
              <p:cNvPr id="33806" name="Text Box 11"/>
              <p:cNvSpPr txBox="1">
                <a:spLocks noChangeArrowheads="1"/>
              </p:cNvSpPr>
              <p:nvPr/>
            </p:nvSpPr>
            <p:spPr bwMode="auto">
              <a:xfrm>
                <a:off x="2543" y="2119"/>
                <a:ext cx="2648" cy="364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700">
                    <a:latin typeface="Arial"/>
                    <a:cs typeface="Arial"/>
                  </a:rPr>
                  <a:t>Percentage change in </a:t>
                </a:r>
                <a:r>
                  <a:rPr lang="en-US" sz="2700" b="1" i="1">
                    <a:latin typeface="Arial"/>
                    <a:cs typeface="Arial"/>
                  </a:rPr>
                  <a:t>P</a:t>
                </a:r>
                <a:endParaRPr lang="en-US" sz="2700" b="1" i="1" baseline="30000">
                  <a:latin typeface="Arial"/>
                  <a:cs typeface="Arial"/>
                </a:endParaRPr>
              </a:p>
            </p:txBody>
          </p:sp>
          <p:sp>
            <p:nvSpPr>
              <p:cNvPr id="33807" name="Line 12"/>
              <p:cNvSpPr>
                <a:spLocks noChangeShapeType="1"/>
              </p:cNvSpPr>
              <p:nvPr/>
            </p:nvSpPr>
            <p:spPr bwMode="auto">
              <a:xfrm>
                <a:off x="2599" y="2101"/>
                <a:ext cx="254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</p:grpSp>
      <p:sp>
        <p:nvSpPr>
          <p:cNvPr id="33800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91274747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build="p" bldLvl="4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3838"/>
            <a:ext cx="8229600" cy="649287"/>
          </a:xfrm>
        </p:spPr>
        <p:txBody>
          <a:bodyPr/>
          <a:lstStyle/>
          <a:p>
            <a:pPr eaLnBrk="1" hangingPunct="1"/>
            <a:r>
              <a:rPr lang="en-US"/>
              <a:t>Price Elasticity and Total Revenue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8625" y="1001713"/>
            <a:ext cx="2971800" cy="1001712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2600"/>
              <a:t>Elastic demand</a:t>
            </a:r>
            <a:br>
              <a:rPr lang="en-US" sz="2600"/>
            </a:br>
            <a:r>
              <a:rPr lang="en-US" sz="2600"/>
              <a:t>(elasticity = 1.8)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179888" y="1543050"/>
            <a:ext cx="4449762" cy="3868738"/>
            <a:chOff x="2444" y="900"/>
            <a:chExt cx="2803" cy="2437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591" y="1175"/>
              <a:ext cx="2350" cy="2015"/>
              <a:chOff x="1098" y="1361"/>
              <a:chExt cx="2116" cy="2027"/>
            </a:xfrm>
          </p:grpSpPr>
          <p:sp>
            <p:nvSpPr>
              <p:cNvPr id="34854" name="Line 6"/>
              <p:cNvSpPr>
                <a:spLocks noChangeShapeType="1"/>
              </p:cNvSpPr>
              <p:nvPr/>
            </p:nvSpPr>
            <p:spPr bwMode="auto">
              <a:xfrm>
                <a:off x="1102" y="1361"/>
                <a:ext cx="0" cy="20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34855" name="Line 7"/>
              <p:cNvSpPr>
                <a:spLocks noChangeShapeType="1"/>
              </p:cNvSpPr>
              <p:nvPr/>
            </p:nvSpPr>
            <p:spPr bwMode="auto">
              <a:xfrm>
                <a:off x="1098" y="3388"/>
                <a:ext cx="21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34852" name="Text Box 8"/>
            <p:cNvSpPr txBox="1">
              <a:spLocks noChangeArrowheads="1"/>
            </p:cNvSpPr>
            <p:nvPr/>
          </p:nvSpPr>
          <p:spPr bwMode="auto">
            <a:xfrm>
              <a:off x="2444" y="900"/>
              <a:ext cx="316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</a:p>
          </p:txBody>
        </p:sp>
        <p:sp>
          <p:nvSpPr>
            <p:cNvPr id="34853" name="Text Box 9"/>
            <p:cNvSpPr txBox="1">
              <a:spLocks noChangeArrowheads="1"/>
            </p:cNvSpPr>
            <p:nvPr/>
          </p:nvSpPr>
          <p:spPr bwMode="auto">
            <a:xfrm>
              <a:off x="4886" y="3046"/>
              <a:ext cx="36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</a:p>
          </p:txBody>
        </p:sp>
      </p:grp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4756150" y="2414588"/>
            <a:ext cx="3905250" cy="1722437"/>
            <a:chOff x="2996" y="1521"/>
            <a:chExt cx="2460" cy="1085"/>
          </a:xfrm>
        </p:grpSpPr>
        <p:sp>
          <p:nvSpPr>
            <p:cNvPr id="34849" name="Line 11"/>
            <p:cNvSpPr>
              <a:spLocks noChangeShapeType="1"/>
            </p:cNvSpPr>
            <p:nvPr/>
          </p:nvSpPr>
          <p:spPr bwMode="auto">
            <a:xfrm>
              <a:off x="2996" y="1521"/>
              <a:ext cx="2045" cy="91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34850" name="Text Box 12"/>
            <p:cNvSpPr txBox="1">
              <a:spLocks noChangeArrowheads="1"/>
            </p:cNvSpPr>
            <p:nvPr/>
          </p:nvSpPr>
          <p:spPr bwMode="auto">
            <a:xfrm>
              <a:off x="4882" y="2318"/>
              <a:ext cx="57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D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428625" y="2108200"/>
            <a:ext cx="7100888" cy="3516313"/>
            <a:chOff x="270" y="1328"/>
            <a:chExt cx="4473" cy="2215"/>
          </a:xfrm>
        </p:grpSpPr>
        <p:sp>
          <p:nvSpPr>
            <p:cNvPr id="34841" name="Rectangle 15"/>
            <p:cNvSpPr>
              <a:spLocks noChangeArrowheads="1"/>
            </p:cNvSpPr>
            <p:nvPr/>
          </p:nvSpPr>
          <p:spPr bwMode="auto">
            <a:xfrm>
              <a:off x="2787" y="2238"/>
              <a:ext cx="1779" cy="1020"/>
            </a:xfrm>
            <a:prstGeom prst="rect">
              <a:avLst/>
            </a:prstGeom>
            <a:solidFill>
              <a:srgbClr val="0066FF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2198" y="2086"/>
              <a:ext cx="2545" cy="1457"/>
              <a:chOff x="2009" y="2014"/>
              <a:chExt cx="2545" cy="1457"/>
            </a:xfrm>
          </p:grpSpPr>
          <p:sp>
            <p:nvSpPr>
              <p:cNvPr id="34844" name="Text Box 17"/>
              <p:cNvSpPr txBox="1">
                <a:spLocks noChangeArrowheads="1"/>
              </p:cNvSpPr>
              <p:nvPr/>
            </p:nvSpPr>
            <p:spPr bwMode="auto">
              <a:xfrm>
                <a:off x="2009" y="2014"/>
                <a:ext cx="636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US" sz="2400" dirty="0">
                    <a:latin typeface="Arial"/>
                    <a:cs typeface="Arial"/>
                  </a:rPr>
                  <a:t>7,000</a:t>
                </a:r>
                <a:endParaRPr lang="en-US" sz="2400" baseline="-25000" dirty="0">
                  <a:latin typeface="Arial"/>
                  <a:cs typeface="Arial"/>
                </a:endParaRPr>
              </a:p>
            </p:txBody>
          </p:sp>
          <p:sp>
            <p:nvSpPr>
              <p:cNvPr id="34845" name="Text Box 18"/>
              <p:cNvSpPr txBox="1">
                <a:spLocks noChangeArrowheads="1"/>
              </p:cNvSpPr>
              <p:nvPr/>
            </p:nvSpPr>
            <p:spPr bwMode="auto">
              <a:xfrm>
                <a:off x="4209" y="3183"/>
                <a:ext cx="34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>
                    <a:latin typeface="Arial"/>
                    <a:cs typeface="Arial"/>
                  </a:rPr>
                  <a:t>12</a:t>
                </a:r>
                <a:endParaRPr lang="en-US" sz="2400" baseline="-25000">
                  <a:latin typeface="Arial"/>
                  <a:cs typeface="Arial"/>
                </a:endParaRPr>
              </a:p>
            </p:txBody>
          </p:sp>
          <p:grpSp>
            <p:nvGrpSpPr>
              <p:cNvPr id="7" name="Group 19"/>
              <p:cNvGrpSpPr>
                <a:grpSpLocks/>
              </p:cNvGrpSpPr>
              <p:nvPr/>
            </p:nvGrpSpPr>
            <p:grpSpPr bwMode="auto">
              <a:xfrm>
                <a:off x="2605" y="2161"/>
                <a:ext cx="1773" cy="1013"/>
                <a:chOff x="357" y="2450"/>
                <a:chExt cx="795" cy="646"/>
              </a:xfrm>
            </p:grpSpPr>
            <p:sp>
              <p:nvSpPr>
                <p:cNvPr id="34847" name="Line 20"/>
                <p:cNvSpPr>
                  <a:spLocks noChangeShapeType="1"/>
                </p:cNvSpPr>
                <p:nvPr/>
              </p:nvSpPr>
              <p:spPr bwMode="auto">
                <a:xfrm>
                  <a:off x="357" y="2450"/>
                  <a:ext cx="795" cy="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34848" name="Line 21"/>
                <p:cNvSpPr>
                  <a:spLocks noChangeShapeType="1"/>
                </p:cNvSpPr>
                <p:nvPr/>
              </p:nvSpPr>
              <p:spPr bwMode="auto">
                <a:xfrm>
                  <a:off x="1152" y="2451"/>
                  <a:ext cx="0" cy="645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</p:grpSp>
        </p:grpSp>
        <p:sp>
          <p:nvSpPr>
            <p:cNvPr id="34843" name="Rectangle 22"/>
            <p:cNvSpPr>
              <a:spLocks noChangeArrowheads="1"/>
            </p:cNvSpPr>
            <p:nvPr/>
          </p:nvSpPr>
          <p:spPr bwMode="auto">
            <a:xfrm>
              <a:off x="270" y="1328"/>
              <a:ext cx="2003" cy="863"/>
            </a:xfrm>
            <a:prstGeom prst="rect">
              <a:avLst/>
            </a:prstGeom>
            <a:solidFill>
              <a:srgbClr val="0066FF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600" dirty="0">
                  <a:latin typeface="Arial"/>
                  <a:cs typeface="Arial"/>
                </a:rPr>
                <a:t>If </a:t>
              </a:r>
              <a:r>
                <a:rPr lang="en-US" sz="2600" b="1" i="1" dirty="0">
                  <a:latin typeface="Arial"/>
                  <a:cs typeface="Arial"/>
                </a:rPr>
                <a:t>P</a:t>
              </a:r>
              <a:r>
                <a:rPr lang="en-US" sz="2600" dirty="0">
                  <a:latin typeface="Arial"/>
                  <a:cs typeface="Arial"/>
                </a:rPr>
                <a:t> = 7,000 CZK, </a:t>
              </a:r>
              <a:br>
                <a:rPr lang="en-US" sz="2600" dirty="0">
                  <a:latin typeface="Arial"/>
                  <a:cs typeface="Arial"/>
                </a:rPr>
              </a:br>
              <a:r>
                <a:rPr lang="en-US" sz="2600" b="1" i="1" dirty="0">
                  <a:latin typeface="Arial"/>
                  <a:cs typeface="Arial"/>
                </a:rPr>
                <a:t>Q</a:t>
              </a:r>
              <a:r>
                <a:rPr lang="en-US" sz="2600" dirty="0">
                  <a:latin typeface="Arial"/>
                  <a:cs typeface="Arial"/>
                </a:rPr>
                <a:t> = 12 and revenue = 84,000 CZK. </a:t>
              </a:r>
            </a:p>
          </p:txBody>
        </p:sp>
      </p:grpSp>
      <p:sp>
        <p:nvSpPr>
          <p:cNvPr id="103447" name="Rectangle 23"/>
          <p:cNvSpPr>
            <a:spLocks noChangeArrowheads="1"/>
          </p:cNvSpPr>
          <p:nvPr/>
        </p:nvSpPr>
        <p:spPr bwMode="auto">
          <a:xfrm>
            <a:off x="431800" y="4992688"/>
            <a:ext cx="3548063" cy="1339850"/>
          </a:xfrm>
          <a:prstGeom prst="rect">
            <a:avLst/>
          </a:prstGeom>
          <a:noFill/>
          <a:ln w="44450" cmpd="dbl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 dirty="0">
                <a:latin typeface="Arial"/>
                <a:cs typeface="Arial"/>
              </a:rPr>
              <a:t>When </a:t>
            </a:r>
            <a:r>
              <a:rPr lang="en-US" sz="2600" b="1" i="1" dirty="0">
                <a:latin typeface="Arial"/>
                <a:cs typeface="Arial"/>
              </a:rPr>
              <a:t>D</a:t>
            </a:r>
            <a:r>
              <a:rPr lang="en-US" sz="2600" dirty="0">
                <a:latin typeface="Arial"/>
                <a:cs typeface="Arial"/>
              </a:rPr>
              <a:t> is elastic, </a:t>
            </a:r>
            <a:br>
              <a:rPr lang="en-US" sz="2600" dirty="0">
                <a:latin typeface="Arial"/>
                <a:cs typeface="Arial"/>
              </a:rPr>
            </a:br>
            <a:r>
              <a:rPr lang="en-US" sz="2600" dirty="0">
                <a:latin typeface="Arial"/>
                <a:cs typeface="Arial"/>
              </a:rPr>
              <a:t>a price increase </a:t>
            </a:r>
            <a:br>
              <a:rPr lang="en-US" sz="2600" dirty="0">
                <a:latin typeface="Arial"/>
                <a:cs typeface="Arial"/>
              </a:rPr>
            </a:br>
            <a:r>
              <a:rPr lang="en-US" sz="2600" dirty="0">
                <a:latin typeface="Arial"/>
                <a:cs typeface="Arial"/>
              </a:rPr>
              <a:t>causes revenue to fall. </a:t>
            </a:r>
          </a:p>
        </p:txBody>
      </p:sp>
      <p:sp>
        <p:nvSpPr>
          <p:cNvPr id="34826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  <p:grpSp>
        <p:nvGrpSpPr>
          <p:cNvPr id="8" name="Group 25"/>
          <p:cNvGrpSpPr>
            <a:grpSpLocks/>
          </p:cNvGrpSpPr>
          <p:nvPr/>
        </p:nvGrpSpPr>
        <p:grpSpPr bwMode="auto">
          <a:xfrm>
            <a:off x="215900" y="2717801"/>
            <a:ext cx="5967413" cy="2932113"/>
            <a:chOff x="136" y="1712"/>
            <a:chExt cx="3759" cy="1847"/>
          </a:xfrm>
        </p:grpSpPr>
        <p:grpSp>
          <p:nvGrpSpPr>
            <p:cNvPr id="9" name="Group 26"/>
            <p:cNvGrpSpPr>
              <a:grpSpLocks/>
            </p:cNvGrpSpPr>
            <p:nvPr/>
          </p:nvGrpSpPr>
          <p:grpSpPr bwMode="auto">
            <a:xfrm>
              <a:off x="2158" y="1712"/>
              <a:ext cx="1737" cy="1847"/>
              <a:chOff x="1969" y="1640"/>
              <a:chExt cx="1737" cy="1847"/>
            </a:xfrm>
          </p:grpSpPr>
          <p:sp>
            <p:nvSpPr>
              <p:cNvPr id="34836" name="Text Box 27"/>
              <p:cNvSpPr txBox="1">
                <a:spLocks noChangeArrowheads="1"/>
              </p:cNvSpPr>
              <p:nvPr/>
            </p:nvSpPr>
            <p:spPr bwMode="auto">
              <a:xfrm>
                <a:off x="1969" y="1640"/>
                <a:ext cx="678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US" sz="2400" dirty="0">
                    <a:latin typeface="Arial"/>
                    <a:cs typeface="Arial"/>
                  </a:rPr>
                  <a:t>8,750</a:t>
                </a:r>
                <a:endParaRPr lang="en-US" sz="2400" baseline="-25000" dirty="0">
                  <a:latin typeface="Arial"/>
                  <a:cs typeface="Arial"/>
                </a:endParaRPr>
              </a:p>
            </p:txBody>
          </p:sp>
          <p:sp>
            <p:nvSpPr>
              <p:cNvPr id="34837" name="Text Box 28"/>
              <p:cNvSpPr txBox="1">
                <a:spLocks noChangeArrowheads="1"/>
              </p:cNvSpPr>
              <p:nvPr/>
            </p:nvSpPr>
            <p:spPr bwMode="auto">
              <a:xfrm>
                <a:off x="3336" y="3199"/>
                <a:ext cx="37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>
                    <a:latin typeface="Arial"/>
                    <a:cs typeface="Arial"/>
                  </a:rPr>
                  <a:t>8</a:t>
                </a:r>
                <a:endParaRPr lang="en-US" sz="2400" baseline="-25000">
                  <a:latin typeface="Arial"/>
                  <a:cs typeface="Arial"/>
                </a:endParaRPr>
              </a:p>
            </p:txBody>
          </p:sp>
          <p:grpSp>
            <p:nvGrpSpPr>
              <p:cNvPr id="10" name="Group 29"/>
              <p:cNvGrpSpPr>
                <a:grpSpLocks/>
              </p:cNvGrpSpPr>
              <p:nvPr/>
            </p:nvGrpSpPr>
            <p:grpSpPr bwMode="auto">
              <a:xfrm>
                <a:off x="2595" y="1775"/>
                <a:ext cx="929" cy="1402"/>
                <a:chOff x="357" y="2450"/>
                <a:chExt cx="795" cy="646"/>
              </a:xfrm>
            </p:grpSpPr>
            <p:sp>
              <p:nvSpPr>
                <p:cNvPr id="34839" name="Line 30"/>
                <p:cNvSpPr>
                  <a:spLocks noChangeShapeType="1"/>
                </p:cNvSpPr>
                <p:nvPr/>
              </p:nvSpPr>
              <p:spPr bwMode="auto">
                <a:xfrm>
                  <a:off x="357" y="2450"/>
                  <a:ext cx="795" cy="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34840" name="Line 31"/>
                <p:cNvSpPr>
                  <a:spLocks noChangeShapeType="1"/>
                </p:cNvSpPr>
                <p:nvPr/>
              </p:nvSpPr>
              <p:spPr bwMode="auto">
                <a:xfrm>
                  <a:off x="1152" y="2451"/>
                  <a:ext cx="0" cy="645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</p:grpSp>
        </p:grpSp>
        <p:sp>
          <p:nvSpPr>
            <p:cNvPr id="34834" name="Rectangle 32"/>
            <p:cNvSpPr>
              <a:spLocks noChangeArrowheads="1"/>
            </p:cNvSpPr>
            <p:nvPr/>
          </p:nvSpPr>
          <p:spPr bwMode="auto">
            <a:xfrm>
              <a:off x="136" y="2262"/>
              <a:ext cx="2350" cy="854"/>
            </a:xfrm>
            <a:prstGeom prst="rect">
              <a:avLst/>
            </a:prstGeom>
            <a:solidFill>
              <a:srgbClr val="FFFF66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600" dirty="0">
                  <a:latin typeface="Arial"/>
                  <a:cs typeface="Arial"/>
                </a:rPr>
                <a:t>If </a:t>
              </a:r>
              <a:r>
                <a:rPr lang="en-US" sz="2600" b="1" i="1" dirty="0">
                  <a:latin typeface="Arial"/>
                  <a:cs typeface="Arial"/>
                </a:rPr>
                <a:t>P</a:t>
              </a:r>
              <a:r>
                <a:rPr lang="en-US" sz="2600" dirty="0">
                  <a:latin typeface="Arial"/>
                  <a:cs typeface="Arial"/>
                </a:rPr>
                <a:t> = 8,750 CZK, </a:t>
              </a:r>
              <a:br>
                <a:rPr lang="en-US" sz="2600" dirty="0">
                  <a:latin typeface="Arial"/>
                  <a:cs typeface="Arial"/>
                </a:rPr>
              </a:br>
              <a:r>
                <a:rPr lang="en-US" sz="2600" b="1" i="1" dirty="0">
                  <a:latin typeface="Arial"/>
                  <a:cs typeface="Arial"/>
                </a:rPr>
                <a:t>Q</a:t>
              </a:r>
              <a:r>
                <a:rPr lang="en-US" sz="2600" dirty="0">
                  <a:latin typeface="Arial"/>
                  <a:cs typeface="Arial"/>
                </a:rPr>
                <a:t> = 8 and </a:t>
              </a:r>
              <a:br>
                <a:rPr lang="en-US" sz="2600" dirty="0">
                  <a:latin typeface="Arial"/>
                  <a:cs typeface="Arial"/>
                </a:rPr>
              </a:br>
              <a:r>
                <a:rPr lang="en-US" sz="2600" dirty="0">
                  <a:latin typeface="Arial"/>
                  <a:cs typeface="Arial"/>
                </a:rPr>
                <a:t>revenue = 70,000 CZK.</a:t>
              </a:r>
            </a:p>
          </p:txBody>
        </p:sp>
        <p:sp>
          <p:nvSpPr>
            <p:cNvPr id="34835" name="Rectangle 33"/>
            <p:cNvSpPr>
              <a:spLocks noChangeArrowheads="1"/>
            </p:cNvSpPr>
            <p:nvPr/>
          </p:nvSpPr>
          <p:spPr bwMode="auto">
            <a:xfrm>
              <a:off x="2790" y="1851"/>
              <a:ext cx="918" cy="1407"/>
            </a:xfrm>
            <a:prstGeom prst="rect">
              <a:avLst/>
            </a:prstGeom>
            <a:solidFill>
              <a:srgbClr val="FFFF66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103459" name="Rectangle 35"/>
          <p:cNvSpPr>
            <a:spLocks noChangeArrowheads="1"/>
          </p:cNvSpPr>
          <p:nvPr/>
        </p:nvSpPr>
        <p:spPr bwMode="auto">
          <a:xfrm>
            <a:off x="5915025" y="3567113"/>
            <a:ext cx="1314450" cy="1600200"/>
          </a:xfrm>
          <a:prstGeom prst="rect">
            <a:avLst/>
          </a:prstGeom>
          <a:pattFill prst="wdDnDiag">
            <a:fgClr>
              <a:srgbClr val="0000FF">
                <a:alpha val="50195"/>
              </a:srgbClr>
            </a:fgClr>
            <a:bgClr>
              <a:srgbClr val="33CCFF">
                <a:alpha val="50195"/>
              </a:srgbClr>
            </a:bgClr>
          </a:patt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03460" name="Rectangle 36"/>
          <p:cNvSpPr>
            <a:spLocks noChangeArrowheads="1"/>
          </p:cNvSpPr>
          <p:nvPr/>
        </p:nvSpPr>
        <p:spPr bwMode="auto">
          <a:xfrm>
            <a:off x="4443413" y="2952750"/>
            <a:ext cx="1428750" cy="571500"/>
          </a:xfrm>
          <a:prstGeom prst="rect">
            <a:avLst/>
          </a:prstGeom>
          <a:pattFill prst="wdUpDiag">
            <a:fgClr>
              <a:srgbClr val="FF9900">
                <a:alpha val="50195"/>
              </a:srgbClr>
            </a:fgClr>
            <a:bgClr>
              <a:srgbClr val="FFFF99">
                <a:alpha val="50195"/>
              </a:srgbClr>
            </a:bgClr>
          </a:patt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03461" name="Text Box 37"/>
          <p:cNvSpPr txBox="1">
            <a:spLocks noChangeArrowheads="1"/>
          </p:cNvSpPr>
          <p:nvPr/>
        </p:nvSpPr>
        <p:spPr bwMode="auto">
          <a:xfrm>
            <a:off x="7250113" y="1606550"/>
            <a:ext cx="1390650" cy="1571625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/>
                <a:cs typeface="Arial"/>
              </a:rPr>
              <a:t>lost revenue due to lower </a:t>
            </a:r>
            <a:r>
              <a:rPr lang="en-US" sz="2400" b="1" i="1">
                <a:latin typeface="Arial"/>
                <a:cs typeface="Arial"/>
              </a:rPr>
              <a:t>Q</a:t>
            </a:r>
          </a:p>
        </p:txBody>
      </p:sp>
      <p:sp>
        <p:nvSpPr>
          <p:cNvPr id="103462" name="Text Box 38"/>
          <p:cNvSpPr txBox="1">
            <a:spLocks noChangeArrowheads="1"/>
          </p:cNvSpPr>
          <p:nvPr/>
        </p:nvSpPr>
        <p:spPr bwMode="auto">
          <a:xfrm>
            <a:off x="4845050" y="1066800"/>
            <a:ext cx="1919288" cy="1206500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/>
                <a:cs typeface="Arial"/>
              </a:rPr>
              <a:t>increased revenue due to higher </a:t>
            </a:r>
            <a:r>
              <a:rPr lang="en-US" sz="2400" b="1" i="1">
                <a:latin typeface="Arial"/>
                <a:cs typeface="Arial"/>
              </a:rPr>
              <a:t>P</a:t>
            </a:r>
          </a:p>
        </p:txBody>
      </p:sp>
      <p:sp>
        <p:nvSpPr>
          <p:cNvPr id="103464" name="Text Box 40"/>
          <p:cNvSpPr txBox="1">
            <a:spLocks noChangeArrowheads="1"/>
          </p:cNvSpPr>
          <p:nvPr/>
        </p:nvSpPr>
        <p:spPr bwMode="auto">
          <a:xfrm>
            <a:off x="5295900" y="1184275"/>
            <a:ext cx="22796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>
                <a:latin typeface="Arial"/>
                <a:cs typeface="Arial"/>
              </a:rPr>
              <a:t>Deman</a:t>
            </a:r>
            <a:r>
              <a:rPr lang="en-US" altLang="moh-CA" sz="2600">
                <a:latin typeface="Arial"/>
                <a:cs typeface="Arial"/>
              </a:rPr>
              <a:t>d</a:t>
            </a:r>
            <a:r>
              <a:rPr lang="en-US" sz="2600">
                <a:latin typeface="Arial"/>
                <a:cs typeface="Arial"/>
              </a:rPr>
              <a:t> for your websites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602280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3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47" grpId="0" animBg="1"/>
      <p:bldP spid="103459" grpId="0" animBg="1"/>
      <p:bldP spid="103460" grpId="0" animBg="1"/>
      <p:bldP spid="103461" grpId="0" animBg="1"/>
      <p:bldP spid="103462" grpId="0" animBg="1"/>
      <p:bldP spid="10346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3838"/>
            <a:ext cx="8229600" cy="649287"/>
          </a:xfrm>
        </p:spPr>
        <p:txBody>
          <a:bodyPr/>
          <a:lstStyle/>
          <a:p>
            <a:pPr eaLnBrk="1" hangingPunct="1"/>
            <a:r>
              <a:rPr lang="en-US"/>
              <a:t>Price Elasticity and Total Revenue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0675" y="2487613"/>
            <a:ext cx="8210550" cy="4133850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ct val="20000"/>
              </a:spcBef>
              <a:tabLst>
                <a:tab pos="4121150" algn="ctr"/>
              </a:tabLst>
            </a:pPr>
            <a:r>
              <a:rPr lang="en-US" sz="2700" dirty="0"/>
              <a:t>If demand is inelastic, then </a:t>
            </a:r>
          </a:p>
          <a:p>
            <a:pPr marL="457200" lvl="1" indent="0" eaLnBrk="1" hangingPunct="1">
              <a:lnSpc>
                <a:spcPct val="105000"/>
              </a:lnSpc>
              <a:spcBef>
                <a:spcPct val="10000"/>
              </a:spcBef>
              <a:buFont typeface="Wingdings" pitchFamily="2" charset="2"/>
              <a:buNone/>
              <a:tabLst>
                <a:tab pos="4121150" algn="ctr"/>
              </a:tabLst>
            </a:pPr>
            <a:r>
              <a:rPr lang="en-US" dirty="0"/>
              <a:t>price </a:t>
            </a:r>
            <a:r>
              <a:rPr lang="en-US" dirty="0" err="1"/>
              <a:t>elast</a:t>
            </a:r>
            <a:r>
              <a:rPr lang="en-US" dirty="0"/>
              <a:t>. of demand  &lt;  1 </a:t>
            </a:r>
          </a:p>
          <a:p>
            <a:pPr marL="457200" lvl="1" indent="0" eaLnBrk="1" hangingPunct="1">
              <a:lnSpc>
                <a:spcPct val="105000"/>
              </a:lnSpc>
              <a:spcBef>
                <a:spcPct val="10000"/>
              </a:spcBef>
              <a:buFont typeface="Wingdings" pitchFamily="2" charset="2"/>
              <a:buNone/>
              <a:tabLst>
                <a:tab pos="4121150" algn="ctr"/>
              </a:tabLst>
            </a:pPr>
            <a:r>
              <a:rPr lang="en-US" dirty="0"/>
              <a:t>            % change in </a:t>
            </a:r>
            <a:r>
              <a:rPr lang="en-US" b="1" i="1" dirty="0"/>
              <a:t>Q</a:t>
            </a:r>
            <a:r>
              <a:rPr lang="en-US" dirty="0"/>
              <a:t>  &lt;  % change in </a:t>
            </a:r>
            <a:r>
              <a:rPr lang="en-US" b="1" i="1" dirty="0"/>
              <a:t>P</a:t>
            </a:r>
            <a:endParaRPr lang="en-US" dirty="0"/>
          </a:p>
          <a:p>
            <a:pPr eaLnBrk="1" hangingPunct="1">
              <a:spcBef>
                <a:spcPct val="30000"/>
              </a:spcBef>
              <a:tabLst>
                <a:tab pos="4121150" algn="ctr"/>
              </a:tabLst>
            </a:pPr>
            <a:r>
              <a:rPr lang="en-US" sz="2700" dirty="0"/>
              <a:t>The fall in revenue from lower </a:t>
            </a:r>
            <a:r>
              <a:rPr lang="en-US" sz="2700" b="1" i="1" dirty="0"/>
              <a:t>Q</a:t>
            </a:r>
            <a:r>
              <a:rPr lang="en-US" sz="2700" dirty="0"/>
              <a:t> is smaller </a:t>
            </a:r>
            <a:br>
              <a:rPr lang="en-US" sz="2700" dirty="0"/>
            </a:br>
            <a:r>
              <a:rPr lang="en-US" sz="2700" dirty="0"/>
              <a:t>than the increase in revenue from higher </a:t>
            </a:r>
            <a:r>
              <a:rPr lang="en-US" sz="2700" b="1" i="1" dirty="0"/>
              <a:t>P</a:t>
            </a:r>
            <a:r>
              <a:rPr lang="en-US" sz="2700" dirty="0"/>
              <a:t>, </a:t>
            </a:r>
            <a:br>
              <a:rPr lang="en-US" sz="2700" dirty="0"/>
            </a:br>
            <a:r>
              <a:rPr lang="en-US" sz="2700" dirty="0"/>
              <a:t>so revenue rises. </a:t>
            </a:r>
          </a:p>
          <a:p>
            <a:pPr eaLnBrk="1" hangingPunct="1">
              <a:spcBef>
                <a:spcPct val="30000"/>
              </a:spcBef>
              <a:tabLst>
                <a:tab pos="4121150" algn="ctr"/>
              </a:tabLst>
            </a:pPr>
            <a:r>
              <a:rPr lang="en-US" sz="2700" dirty="0"/>
              <a:t>In our example, suppose that </a:t>
            </a:r>
            <a:r>
              <a:rPr lang="en-US" sz="2700" b="1" i="1" dirty="0"/>
              <a:t>Q</a:t>
            </a:r>
            <a:r>
              <a:rPr lang="en-US" sz="2700" dirty="0"/>
              <a:t> only falls to 10 (instead of 8) when you raise your price to 8,750 CZK. </a:t>
            </a:r>
          </a:p>
        </p:txBody>
      </p:sp>
      <p:sp>
        <p:nvSpPr>
          <p:cNvPr id="35846" name="Text Box 4"/>
          <p:cNvSpPr txBox="1">
            <a:spLocks noChangeArrowheads="1"/>
          </p:cNvSpPr>
          <p:nvPr/>
        </p:nvSpPr>
        <p:spPr bwMode="auto">
          <a:xfrm>
            <a:off x="5305425" y="2232025"/>
            <a:ext cx="3086100" cy="523875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700">
                <a:latin typeface="Arial"/>
                <a:cs typeface="Arial"/>
              </a:rPr>
              <a:t>Revenue = </a:t>
            </a:r>
            <a:r>
              <a:rPr lang="en-US" sz="2700" b="1" i="1">
                <a:latin typeface="Arial"/>
                <a:cs typeface="Arial"/>
              </a:rPr>
              <a:t>P</a:t>
            </a:r>
            <a:r>
              <a:rPr lang="en-US" sz="2700">
                <a:latin typeface="Arial"/>
                <a:cs typeface="Arial"/>
              </a:rPr>
              <a:t> x </a:t>
            </a:r>
            <a:r>
              <a:rPr lang="en-US" sz="2700" b="1" i="1">
                <a:latin typeface="Arial"/>
                <a:cs typeface="Arial"/>
              </a:rPr>
              <a:t>Q</a:t>
            </a:r>
            <a:r>
              <a:rPr lang="en-US" sz="2700">
                <a:latin typeface="Arial"/>
                <a:cs typeface="Arial"/>
              </a:rPr>
              <a:t> 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15988" y="941388"/>
            <a:ext cx="7346950" cy="1055687"/>
            <a:chOff x="486" y="1450"/>
            <a:chExt cx="4817" cy="764"/>
          </a:xfrm>
        </p:grpSpPr>
        <p:sp>
          <p:nvSpPr>
            <p:cNvPr id="35849" name="Rectangle 6"/>
            <p:cNvSpPr>
              <a:spLocks noChangeArrowheads="1"/>
            </p:cNvSpPr>
            <p:nvPr/>
          </p:nvSpPr>
          <p:spPr bwMode="auto">
            <a:xfrm>
              <a:off x="486" y="1450"/>
              <a:ext cx="4817" cy="764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538" y="1473"/>
              <a:ext cx="4683" cy="740"/>
              <a:chOff x="508" y="1743"/>
              <a:chExt cx="4683" cy="740"/>
            </a:xfrm>
          </p:grpSpPr>
          <p:sp>
            <p:nvSpPr>
              <p:cNvPr id="35851" name="Text Box 8"/>
              <p:cNvSpPr txBox="1">
                <a:spLocks noChangeArrowheads="1"/>
              </p:cNvSpPr>
              <p:nvPr/>
            </p:nvSpPr>
            <p:spPr bwMode="auto">
              <a:xfrm>
                <a:off x="508" y="1811"/>
                <a:ext cx="1589" cy="662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700">
                    <a:latin typeface="Arial"/>
                    <a:cs typeface="Arial"/>
                  </a:rPr>
                  <a:t>Price elasticity of demand</a:t>
                </a:r>
              </a:p>
            </p:txBody>
          </p:sp>
          <p:sp>
            <p:nvSpPr>
              <p:cNvPr id="35852" name="Text Box 9"/>
              <p:cNvSpPr txBox="1">
                <a:spLocks noChangeArrowheads="1"/>
              </p:cNvSpPr>
              <p:nvPr/>
            </p:nvSpPr>
            <p:spPr bwMode="auto">
              <a:xfrm>
                <a:off x="2146" y="1949"/>
                <a:ext cx="289" cy="354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600">
                    <a:latin typeface="Arial"/>
                    <a:cs typeface="Arial"/>
                  </a:rPr>
                  <a:t>=</a:t>
                </a:r>
              </a:p>
            </p:txBody>
          </p:sp>
          <p:sp>
            <p:nvSpPr>
              <p:cNvPr id="35853" name="Text Box 10"/>
              <p:cNvSpPr txBox="1">
                <a:spLocks noChangeArrowheads="1"/>
              </p:cNvSpPr>
              <p:nvPr/>
            </p:nvSpPr>
            <p:spPr bwMode="auto">
              <a:xfrm>
                <a:off x="2539" y="1743"/>
                <a:ext cx="2648" cy="364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700">
                    <a:latin typeface="Arial"/>
                    <a:cs typeface="Arial"/>
                  </a:rPr>
                  <a:t>Percentage change in </a:t>
                </a:r>
                <a:r>
                  <a:rPr lang="en-US" sz="2700" b="1" i="1">
                    <a:latin typeface="Arial"/>
                    <a:cs typeface="Arial"/>
                  </a:rPr>
                  <a:t>Q</a:t>
                </a:r>
                <a:endParaRPr lang="en-US" sz="2700" b="1" i="1" baseline="30000">
                  <a:latin typeface="Arial"/>
                  <a:cs typeface="Arial"/>
                </a:endParaRPr>
              </a:p>
            </p:txBody>
          </p:sp>
          <p:sp>
            <p:nvSpPr>
              <p:cNvPr id="35854" name="Text Box 11"/>
              <p:cNvSpPr txBox="1">
                <a:spLocks noChangeArrowheads="1"/>
              </p:cNvSpPr>
              <p:nvPr/>
            </p:nvSpPr>
            <p:spPr bwMode="auto">
              <a:xfrm>
                <a:off x="2543" y="2119"/>
                <a:ext cx="2648" cy="364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700">
                    <a:latin typeface="Arial"/>
                    <a:cs typeface="Arial"/>
                  </a:rPr>
                  <a:t>Percentage change in </a:t>
                </a:r>
                <a:r>
                  <a:rPr lang="en-US" sz="2700" b="1" i="1">
                    <a:latin typeface="Arial"/>
                    <a:cs typeface="Arial"/>
                  </a:rPr>
                  <a:t>P</a:t>
                </a:r>
                <a:endParaRPr lang="en-US" sz="2700" b="1" i="1" baseline="30000">
                  <a:latin typeface="Arial"/>
                  <a:cs typeface="Arial"/>
                </a:endParaRPr>
              </a:p>
            </p:txBody>
          </p:sp>
          <p:sp>
            <p:nvSpPr>
              <p:cNvPr id="35855" name="Line 12"/>
              <p:cNvSpPr>
                <a:spLocks noChangeShapeType="1"/>
              </p:cNvSpPr>
              <p:nvPr/>
            </p:nvSpPr>
            <p:spPr bwMode="auto">
              <a:xfrm>
                <a:off x="2599" y="2101"/>
                <a:ext cx="254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</p:grpSp>
      <p:sp>
        <p:nvSpPr>
          <p:cNvPr id="35848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37039390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build="p" bldLvl="4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3838"/>
            <a:ext cx="8229600" cy="649287"/>
          </a:xfrm>
        </p:spPr>
        <p:txBody>
          <a:bodyPr/>
          <a:lstStyle/>
          <a:p>
            <a:pPr eaLnBrk="1" hangingPunct="1"/>
            <a:r>
              <a:rPr lang="en-US"/>
              <a:t>Price Elasticity and Total Revenue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885825"/>
            <a:ext cx="2986088" cy="1400175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sz="2600"/>
              <a:t>Now, demand is inelastic:  </a:t>
            </a:r>
            <a:br>
              <a:rPr lang="en-US" sz="2600"/>
            </a:br>
            <a:r>
              <a:rPr lang="en-US" sz="2600"/>
              <a:t>    elasticity = 0.82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208463" y="1771650"/>
            <a:ext cx="4449762" cy="3868738"/>
            <a:chOff x="2444" y="900"/>
            <a:chExt cx="2803" cy="2437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591" y="1175"/>
              <a:ext cx="2350" cy="2015"/>
              <a:chOff x="1098" y="1361"/>
              <a:chExt cx="2116" cy="2027"/>
            </a:xfrm>
          </p:grpSpPr>
          <p:sp>
            <p:nvSpPr>
              <p:cNvPr id="36902" name="Line 6"/>
              <p:cNvSpPr>
                <a:spLocks noChangeShapeType="1"/>
              </p:cNvSpPr>
              <p:nvPr/>
            </p:nvSpPr>
            <p:spPr bwMode="auto">
              <a:xfrm>
                <a:off x="1102" y="1361"/>
                <a:ext cx="0" cy="20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36903" name="Line 7"/>
              <p:cNvSpPr>
                <a:spLocks noChangeShapeType="1"/>
              </p:cNvSpPr>
              <p:nvPr/>
            </p:nvSpPr>
            <p:spPr bwMode="auto">
              <a:xfrm>
                <a:off x="1098" y="3388"/>
                <a:ext cx="21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36900" name="Text Box 8"/>
            <p:cNvSpPr txBox="1">
              <a:spLocks noChangeArrowheads="1"/>
            </p:cNvSpPr>
            <p:nvPr/>
          </p:nvSpPr>
          <p:spPr bwMode="auto">
            <a:xfrm>
              <a:off x="2444" y="900"/>
              <a:ext cx="316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</a:p>
          </p:txBody>
        </p:sp>
        <p:sp>
          <p:nvSpPr>
            <p:cNvPr id="36901" name="Text Box 9"/>
            <p:cNvSpPr txBox="1">
              <a:spLocks noChangeArrowheads="1"/>
            </p:cNvSpPr>
            <p:nvPr/>
          </p:nvSpPr>
          <p:spPr bwMode="auto">
            <a:xfrm>
              <a:off x="4886" y="3046"/>
              <a:ext cx="36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635625" y="2219325"/>
            <a:ext cx="2813050" cy="2378122"/>
            <a:chOff x="3643" y="1410"/>
            <a:chExt cx="1659" cy="989"/>
          </a:xfrm>
        </p:grpSpPr>
        <p:sp>
          <p:nvSpPr>
            <p:cNvPr id="36897" name="Line 11"/>
            <p:cNvSpPr>
              <a:spLocks noChangeShapeType="1"/>
            </p:cNvSpPr>
            <p:nvPr/>
          </p:nvSpPr>
          <p:spPr bwMode="auto">
            <a:xfrm>
              <a:off x="3643" y="1410"/>
              <a:ext cx="1379" cy="919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36898" name="Text Box 12"/>
            <p:cNvSpPr txBox="1">
              <a:spLocks noChangeArrowheads="1"/>
            </p:cNvSpPr>
            <p:nvPr/>
          </p:nvSpPr>
          <p:spPr bwMode="auto">
            <a:xfrm>
              <a:off x="4915" y="2207"/>
              <a:ext cx="38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D</a:t>
              </a:r>
            </a:p>
          </p:txBody>
        </p:sp>
      </p:grp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442913" y="2225675"/>
            <a:ext cx="7115175" cy="3627438"/>
            <a:chOff x="279" y="1402"/>
            <a:chExt cx="4482" cy="2285"/>
          </a:xfrm>
        </p:grpSpPr>
        <p:sp>
          <p:nvSpPr>
            <p:cNvPr id="36889" name="Rectangle 15"/>
            <p:cNvSpPr>
              <a:spLocks noChangeArrowheads="1"/>
            </p:cNvSpPr>
            <p:nvPr/>
          </p:nvSpPr>
          <p:spPr bwMode="auto">
            <a:xfrm>
              <a:off x="2805" y="2382"/>
              <a:ext cx="1779" cy="1020"/>
            </a:xfrm>
            <a:prstGeom prst="rect">
              <a:avLst/>
            </a:prstGeom>
            <a:solidFill>
              <a:srgbClr val="0066FF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2247" y="2230"/>
              <a:ext cx="2514" cy="1457"/>
              <a:chOff x="2040" y="2014"/>
              <a:chExt cx="2514" cy="1457"/>
            </a:xfrm>
          </p:grpSpPr>
          <p:sp>
            <p:nvSpPr>
              <p:cNvPr id="36892" name="Text Box 17"/>
              <p:cNvSpPr txBox="1">
                <a:spLocks noChangeArrowheads="1"/>
              </p:cNvSpPr>
              <p:nvPr/>
            </p:nvSpPr>
            <p:spPr bwMode="auto">
              <a:xfrm>
                <a:off x="2040" y="2014"/>
                <a:ext cx="549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US" sz="2000" dirty="0">
                    <a:latin typeface="Arial"/>
                    <a:cs typeface="Arial"/>
                  </a:rPr>
                  <a:t>7,000</a:t>
                </a:r>
                <a:endParaRPr lang="en-US" sz="2000" baseline="-25000" dirty="0">
                  <a:latin typeface="Arial"/>
                  <a:cs typeface="Arial"/>
                </a:endParaRPr>
              </a:p>
            </p:txBody>
          </p:sp>
          <p:sp>
            <p:nvSpPr>
              <p:cNvPr id="36893" name="Text Box 18"/>
              <p:cNvSpPr txBox="1">
                <a:spLocks noChangeArrowheads="1"/>
              </p:cNvSpPr>
              <p:nvPr/>
            </p:nvSpPr>
            <p:spPr bwMode="auto">
              <a:xfrm>
                <a:off x="4209" y="3183"/>
                <a:ext cx="34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>
                    <a:latin typeface="Arial"/>
                    <a:cs typeface="Arial"/>
                  </a:rPr>
                  <a:t>12</a:t>
                </a:r>
                <a:endParaRPr lang="en-US" sz="2400" baseline="-25000">
                  <a:latin typeface="Arial"/>
                  <a:cs typeface="Arial"/>
                </a:endParaRPr>
              </a:p>
            </p:txBody>
          </p:sp>
          <p:grpSp>
            <p:nvGrpSpPr>
              <p:cNvPr id="7" name="Group 19"/>
              <p:cNvGrpSpPr>
                <a:grpSpLocks/>
              </p:cNvGrpSpPr>
              <p:nvPr/>
            </p:nvGrpSpPr>
            <p:grpSpPr bwMode="auto">
              <a:xfrm>
                <a:off x="2605" y="2161"/>
                <a:ext cx="1773" cy="1013"/>
                <a:chOff x="357" y="2450"/>
                <a:chExt cx="795" cy="646"/>
              </a:xfrm>
            </p:grpSpPr>
            <p:sp>
              <p:nvSpPr>
                <p:cNvPr id="36895" name="Line 20"/>
                <p:cNvSpPr>
                  <a:spLocks noChangeShapeType="1"/>
                </p:cNvSpPr>
                <p:nvPr/>
              </p:nvSpPr>
              <p:spPr bwMode="auto">
                <a:xfrm>
                  <a:off x="357" y="2450"/>
                  <a:ext cx="795" cy="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36896" name="Line 21"/>
                <p:cNvSpPr>
                  <a:spLocks noChangeShapeType="1"/>
                </p:cNvSpPr>
                <p:nvPr/>
              </p:nvSpPr>
              <p:spPr bwMode="auto">
                <a:xfrm>
                  <a:off x="1152" y="2451"/>
                  <a:ext cx="0" cy="645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</p:grpSp>
        </p:grpSp>
        <p:sp>
          <p:nvSpPr>
            <p:cNvPr id="36891" name="Rectangle 22"/>
            <p:cNvSpPr>
              <a:spLocks noChangeArrowheads="1"/>
            </p:cNvSpPr>
            <p:nvPr/>
          </p:nvSpPr>
          <p:spPr bwMode="auto">
            <a:xfrm>
              <a:off x="279" y="1402"/>
              <a:ext cx="2052" cy="863"/>
            </a:xfrm>
            <a:prstGeom prst="rect">
              <a:avLst/>
            </a:prstGeom>
            <a:solidFill>
              <a:srgbClr val="0066FF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600" dirty="0">
                  <a:latin typeface="Arial"/>
                  <a:cs typeface="Arial"/>
                </a:rPr>
                <a:t>If </a:t>
              </a:r>
              <a:r>
                <a:rPr lang="en-US" sz="2600" b="1" i="1" dirty="0">
                  <a:latin typeface="Arial"/>
                  <a:cs typeface="Arial"/>
                </a:rPr>
                <a:t>P</a:t>
              </a:r>
              <a:r>
                <a:rPr lang="en-US" sz="2600" dirty="0">
                  <a:latin typeface="Arial"/>
                  <a:cs typeface="Arial"/>
                </a:rPr>
                <a:t> = 7,000, </a:t>
              </a:r>
              <a:br>
                <a:rPr lang="en-US" sz="2600" dirty="0">
                  <a:latin typeface="Arial"/>
                  <a:cs typeface="Arial"/>
                </a:rPr>
              </a:br>
              <a:r>
                <a:rPr lang="en-US" sz="2600" b="1" i="1" dirty="0">
                  <a:latin typeface="Arial"/>
                  <a:cs typeface="Arial"/>
                </a:rPr>
                <a:t>Q</a:t>
              </a:r>
              <a:r>
                <a:rPr lang="en-US" sz="2600" dirty="0">
                  <a:latin typeface="Arial"/>
                  <a:cs typeface="Arial"/>
                </a:rPr>
                <a:t> = 12 and revenue = 84,000 CZK. </a:t>
              </a:r>
            </a:p>
          </p:txBody>
        </p:sp>
      </p:grpSp>
      <p:grpSp>
        <p:nvGrpSpPr>
          <p:cNvPr id="8" name="Group 43"/>
          <p:cNvGrpSpPr>
            <a:grpSpLocks/>
          </p:cNvGrpSpPr>
          <p:nvPr/>
        </p:nvGrpSpPr>
        <p:grpSpPr bwMode="auto">
          <a:xfrm>
            <a:off x="250825" y="2935288"/>
            <a:ext cx="6683374" cy="2943225"/>
            <a:chOff x="158" y="1849"/>
            <a:chExt cx="4210" cy="1854"/>
          </a:xfrm>
        </p:grpSpPr>
        <p:grpSp>
          <p:nvGrpSpPr>
            <p:cNvPr id="9" name="Group 24"/>
            <p:cNvGrpSpPr>
              <a:grpSpLocks/>
            </p:cNvGrpSpPr>
            <p:nvPr/>
          </p:nvGrpSpPr>
          <p:grpSpPr bwMode="auto">
            <a:xfrm>
              <a:off x="2240" y="1849"/>
              <a:ext cx="2128" cy="1854"/>
              <a:chOff x="2222" y="1705"/>
              <a:chExt cx="2128" cy="1854"/>
            </a:xfrm>
          </p:grpSpPr>
          <p:sp>
            <p:nvSpPr>
              <p:cNvPr id="36884" name="Text Box 25"/>
              <p:cNvSpPr txBox="1">
                <a:spLocks noChangeArrowheads="1"/>
              </p:cNvSpPr>
              <p:nvPr/>
            </p:nvSpPr>
            <p:spPr bwMode="auto">
              <a:xfrm>
                <a:off x="2222" y="1705"/>
                <a:ext cx="556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US" sz="2000" dirty="0">
                    <a:latin typeface="Arial"/>
                    <a:cs typeface="Arial"/>
                  </a:rPr>
                  <a:t>8,750</a:t>
                </a:r>
                <a:endParaRPr lang="en-US" sz="2000" baseline="-25000" dirty="0">
                  <a:latin typeface="Arial"/>
                  <a:cs typeface="Arial"/>
                </a:endParaRPr>
              </a:p>
            </p:txBody>
          </p:sp>
          <p:sp>
            <p:nvSpPr>
              <p:cNvPr id="36885" name="Text Box 26"/>
              <p:cNvSpPr txBox="1">
                <a:spLocks noChangeArrowheads="1"/>
              </p:cNvSpPr>
              <p:nvPr/>
            </p:nvSpPr>
            <p:spPr bwMode="auto">
              <a:xfrm>
                <a:off x="3980" y="3271"/>
                <a:ext cx="37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>
                    <a:latin typeface="Arial"/>
                    <a:cs typeface="Arial"/>
                  </a:rPr>
                  <a:t>10</a:t>
                </a:r>
                <a:endParaRPr lang="en-US" sz="2400" baseline="-25000">
                  <a:latin typeface="Arial"/>
                  <a:cs typeface="Arial"/>
                </a:endParaRPr>
              </a:p>
            </p:txBody>
          </p:sp>
          <p:grpSp>
            <p:nvGrpSpPr>
              <p:cNvPr id="10" name="Group 27"/>
              <p:cNvGrpSpPr>
                <a:grpSpLocks/>
              </p:cNvGrpSpPr>
              <p:nvPr/>
            </p:nvGrpSpPr>
            <p:grpSpPr bwMode="auto">
              <a:xfrm>
                <a:off x="2784" y="1847"/>
                <a:ext cx="1382" cy="1402"/>
                <a:chOff x="357" y="2450"/>
                <a:chExt cx="795" cy="646"/>
              </a:xfrm>
            </p:grpSpPr>
            <p:sp>
              <p:nvSpPr>
                <p:cNvPr id="36887" name="Line 28"/>
                <p:cNvSpPr>
                  <a:spLocks noChangeShapeType="1"/>
                </p:cNvSpPr>
                <p:nvPr/>
              </p:nvSpPr>
              <p:spPr bwMode="auto">
                <a:xfrm>
                  <a:off x="357" y="2450"/>
                  <a:ext cx="795" cy="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36888" name="Line 29"/>
                <p:cNvSpPr>
                  <a:spLocks noChangeShapeType="1"/>
                </p:cNvSpPr>
                <p:nvPr/>
              </p:nvSpPr>
              <p:spPr bwMode="auto">
                <a:xfrm>
                  <a:off x="1152" y="2451"/>
                  <a:ext cx="0" cy="645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</p:grpSp>
        </p:grpSp>
        <p:sp>
          <p:nvSpPr>
            <p:cNvPr id="36882" name="Rectangle 30"/>
            <p:cNvSpPr>
              <a:spLocks noChangeArrowheads="1"/>
            </p:cNvSpPr>
            <p:nvPr/>
          </p:nvSpPr>
          <p:spPr bwMode="auto">
            <a:xfrm>
              <a:off x="2808" y="1995"/>
              <a:ext cx="1366" cy="1407"/>
            </a:xfrm>
            <a:prstGeom prst="rect">
              <a:avLst/>
            </a:prstGeom>
            <a:solidFill>
              <a:srgbClr val="FFFF66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36883" name="Rectangle 31"/>
            <p:cNvSpPr>
              <a:spLocks noChangeArrowheads="1"/>
            </p:cNvSpPr>
            <p:nvPr/>
          </p:nvSpPr>
          <p:spPr bwMode="auto">
            <a:xfrm>
              <a:off x="158" y="2325"/>
              <a:ext cx="2432" cy="854"/>
            </a:xfrm>
            <a:prstGeom prst="rect">
              <a:avLst/>
            </a:prstGeom>
            <a:solidFill>
              <a:srgbClr val="FFFF66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600" dirty="0">
                  <a:latin typeface="Arial"/>
                  <a:cs typeface="Arial"/>
                </a:rPr>
                <a:t>If </a:t>
              </a:r>
              <a:r>
                <a:rPr lang="en-US" sz="2600" b="1" i="1" dirty="0">
                  <a:latin typeface="Arial"/>
                  <a:cs typeface="Arial"/>
                </a:rPr>
                <a:t>P</a:t>
              </a:r>
              <a:r>
                <a:rPr lang="en-US" sz="2600" dirty="0">
                  <a:latin typeface="Arial"/>
                  <a:cs typeface="Arial"/>
                </a:rPr>
                <a:t> = 8,750, </a:t>
              </a:r>
              <a:br>
                <a:rPr lang="en-US" sz="2600" dirty="0">
                  <a:latin typeface="Arial"/>
                  <a:cs typeface="Arial"/>
                </a:rPr>
              </a:br>
              <a:r>
                <a:rPr lang="en-US" sz="2600" b="1" i="1" dirty="0">
                  <a:latin typeface="Arial"/>
                  <a:cs typeface="Arial"/>
                </a:rPr>
                <a:t>Q</a:t>
              </a:r>
              <a:r>
                <a:rPr lang="en-US" sz="2600" dirty="0">
                  <a:latin typeface="Arial"/>
                  <a:cs typeface="Arial"/>
                </a:rPr>
                <a:t> = 10 and </a:t>
              </a:r>
              <a:br>
                <a:rPr lang="en-US" sz="2600" dirty="0">
                  <a:latin typeface="Arial"/>
                  <a:cs typeface="Arial"/>
                </a:rPr>
              </a:br>
              <a:r>
                <a:rPr lang="en-US" sz="2600" dirty="0">
                  <a:latin typeface="Arial"/>
                  <a:cs typeface="Arial"/>
                </a:rPr>
                <a:t>revenue = 87,500 CZK.</a:t>
              </a:r>
            </a:p>
          </p:txBody>
        </p:sp>
      </p:grpSp>
      <p:sp>
        <p:nvSpPr>
          <p:cNvPr id="106528" name="Rectangle 32"/>
          <p:cNvSpPr>
            <a:spLocks noChangeArrowheads="1"/>
          </p:cNvSpPr>
          <p:nvPr/>
        </p:nvSpPr>
        <p:spPr bwMode="auto">
          <a:xfrm>
            <a:off x="442913" y="5087938"/>
            <a:ext cx="3668712" cy="1373187"/>
          </a:xfrm>
          <a:prstGeom prst="rect">
            <a:avLst/>
          </a:prstGeom>
          <a:noFill/>
          <a:ln w="44450" cmpd="dbl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latin typeface="Arial"/>
                <a:cs typeface="Arial"/>
              </a:rPr>
              <a:t>When </a:t>
            </a:r>
            <a:r>
              <a:rPr lang="en-US" sz="2600" b="1" i="1">
                <a:latin typeface="Arial"/>
                <a:cs typeface="Arial"/>
              </a:rPr>
              <a:t>D</a:t>
            </a:r>
            <a:r>
              <a:rPr lang="en-US" sz="2600">
                <a:latin typeface="Arial"/>
                <a:cs typeface="Arial"/>
              </a:rPr>
              <a:t> is inelastic, </a:t>
            </a:r>
            <a:br>
              <a:rPr lang="en-US" sz="2600">
                <a:latin typeface="Arial"/>
                <a:cs typeface="Arial"/>
              </a:rPr>
            </a:br>
            <a:r>
              <a:rPr lang="en-US" sz="2600">
                <a:latin typeface="Arial"/>
                <a:cs typeface="Arial"/>
              </a:rPr>
              <a:t>a price increase </a:t>
            </a:r>
            <a:br>
              <a:rPr lang="en-US" sz="2600">
                <a:latin typeface="Arial"/>
                <a:cs typeface="Arial"/>
              </a:rPr>
            </a:br>
            <a:r>
              <a:rPr lang="en-US" sz="2600">
                <a:latin typeface="Arial"/>
                <a:cs typeface="Arial"/>
              </a:rPr>
              <a:t>causes revenue to rise.  </a:t>
            </a:r>
          </a:p>
        </p:txBody>
      </p:sp>
      <p:sp>
        <p:nvSpPr>
          <p:cNvPr id="36875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  <p:sp>
        <p:nvSpPr>
          <p:cNvPr id="106534" name="Rectangle 38"/>
          <p:cNvSpPr>
            <a:spLocks noChangeArrowheads="1"/>
          </p:cNvSpPr>
          <p:nvPr/>
        </p:nvSpPr>
        <p:spPr bwMode="auto">
          <a:xfrm>
            <a:off x="6653213" y="3792538"/>
            <a:ext cx="603250" cy="1600200"/>
          </a:xfrm>
          <a:prstGeom prst="rect">
            <a:avLst/>
          </a:prstGeom>
          <a:pattFill prst="wdDnDiag">
            <a:fgClr>
              <a:srgbClr val="0000FF">
                <a:alpha val="50195"/>
              </a:srgbClr>
            </a:fgClr>
            <a:bgClr>
              <a:srgbClr val="33CCFF">
                <a:alpha val="50195"/>
              </a:srgbClr>
            </a:bgClr>
          </a:patt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06535" name="Rectangle 39"/>
          <p:cNvSpPr>
            <a:spLocks noChangeArrowheads="1"/>
          </p:cNvSpPr>
          <p:nvPr/>
        </p:nvSpPr>
        <p:spPr bwMode="auto">
          <a:xfrm>
            <a:off x="4468813" y="3181350"/>
            <a:ext cx="2157412" cy="571500"/>
          </a:xfrm>
          <a:prstGeom prst="rect">
            <a:avLst/>
          </a:prstGeom>
          <a:pattFill prst="wdUpDiag">
            <a:fgClr>
              <a:srgbClr val="FF9900">
                <a:alpha val="50195"/>
              </a:srgbClr>
            </a:fgClr>
            <a:bgClr>
              <a:srgbClr val="FFFF99">
                <a:alpha val="50195"/>
              </a:srgbClr>
            </a:bgClr>
          </a:patt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06536" name="Text Box 40"/>
          <p:cNvSpPr txBox="1">
            <a:spLocks noChangeArrowheads="1"/>
          </p:cNvSpPr>
          <p:nvPr/>
        </p:nvSpPr>
        <p:spPr bwMode="auto">
          <a:xfrm>
            <a:off x="7261225" y="1773238"/>
            <a:ext cx="1390650" cy="1571625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/>
                <a:cs typeface="Arial"/>
              </a:rPr>
              <a:t>lost revenue due to lower </a:t>
            </a:r>
            <a:r>
              <a:rPr lang="en-US" sz="2400" b="1" i="1">
                <a:latin typeface="Arial"/>
                <a:cs typeface="Arial"/>
              </a:rPr>
              <a:t>Q</a:t>
            </a:r>
          </a:p>
        </p:txBody>
      </p:sp>
      <p:sp>
        <p:nvSpPr>
          <p:cNvPr id="106537" name="Text Box 41"/>
          <p:cNvSpPr txBox="1">
            <a:spLocks noChangeArrowheads="1"/>
          </p:cNvSpPr>
          <p:nvPr/>
        </p:nvSpPr>
        <p:spPr bwMode="auto">
          <a:xfrm>
            <a:off x="4908550" y="1114425"/>
            <a:ext cx="1919288" cy="1206500"/>
          </a:xfrm>
          <a:prstGeom prst="rect">
            <a:avLst/>
          </a:prstGeom>
          <a:solidFill>
            <a:schemeClr val="bg1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/>
                <a:cs typeface="Arial"/>
              </a:rPr>
              <a:t>increased revenue due to higher </a:t>
            </a:r>
            <a:r>
              <a:rPr lang="en-US" sz="2400" b="1" i="1">
                <a:latin typeface="Arial"/>
                <a:cs typeface="Arial"/>
              </a:rPr>
              <a:t>P</a:t>
            </a:r>
          </a:p>
        </p:txBody>
      </p:sp>
      <p:sp>
        <p:nvSpPr>
          <p:cNvPr id="106540" name="Text Box 44"/>
          <p:cNvSpPr txBox="1">
            <a:spLocks noChangeArrowheads="1"/>
          </p:cNvSpPr>
          <p:nvPr/>
        </p:nvSpPr>
        <p:spPr bwMode="auto">
          <a:xfrm>
            <a:off x="5295900" y="1184275"/>
            <a:ext cx="22796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>
                <a:latin typeface="Arial"/>
                <a:cs typeface="Arial"/>
              </a:rPr>
              <a:t>Deman</a:t>
            </a:r>
            <a:r>
              <a:rPr lang="en-US" altLang="moh-CA" sz="2600">
                <a:latin typeface="Arial"/>
                <a:cs typeface="Arial"/>
              </a:rPr>
              <a:t>d</a:t>
            </a:r>
            <a:r>
              <a:rPr lang="en-US" sz="2600">
                <a:latin typeface="Arial"/>
                <a:cs typeface="Arial"/>
              </a:rPr>
              <a:t> for your websites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183909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65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6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6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6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6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6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28" grpId="0" animBg="1"/>
      <p:bldP spid="106534" grpId="0" animBg="1"/>
      <p:bldP spid="106535" grpId="0" animBg="1"/>
      <p:bldP spid="106536" grpId="0" animBg="1"/>
      <p:bldP spid="106537" grpId="0" animBg="1"/>
      <p:bldP spid="10654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5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08963" cy="954088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2400" b="0" spc="40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ACTIVE LEARNING</a:t>
            </a:r>
            <a: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   </a:t>
            </a:r>
            <a:r>
              <a:rPr lang="en-US" sz="7100" baseline="-10000" dirty="0">
                <a:solidFill>
                  <a:srgbClr val="E27D0E"/>
                </a:solidFill>
                <a:latin typeface="Cambria Math"/>
                <a:cs typeface="Cambria Math"/>
              </a:rPr>
              <a:t>2</a:t>
            </a:r>
            <a: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   </a:t>
            </a:r>
            <a:b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</a:br>
            <a:r>
              <a:rPr lang="en-US" sz="4000" dirty="0">
                <a:solidFill>
                  <a:srgbClr val="CC9900"/>
                </a:solidFill>
                <a:cs typeface="Arial" charset="0"/>
              </a:rPr>
              <a:t>Elasticity and expenditure/revenue</a:t>
            </a:r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5105400"/>
          </a:xfrm>
        </p:spPr>
        <p:txBody>
          <a:bodyPr>
            <a:normAutofit/>
          </a:bodyPr>
          <a:lstStyle/>
          <a:p>
            <a:pPr marL="465138" lvl="0" indent="-465138">
              <a:spcBef>
                <a:spcPct val="60000"/>
              </a:spcBef>
              <a:buSzPct val="115000"/>
              <a:buNone/>
            </a:pPr>
            <a:r>
              <a:rPr lang="en-US" sz="2600" b="1" dirty="0">
                <a:solidFill>
                  <a:srgbClr val="800000"/>
                </a:solidFill>
              </a:rPr>
              <a:t>A.	</a:t>
            </a:r>
            <a:r>
              <a:rPr lang="en-US" dirty="0">
                <a:solidFill>
                  <a:prstClr val="black"/>
                </a:solidFill>
              </a:rPr>
              <a:t>Pharmacies raise the price of insulin by 10%.  Does total expenditure on insulin rise or fall?  </a:t>
            </a:r>
          </a:p>
          <a:p>
            <a:pPr marL="465138" lvl="0" indent="-465138">
              <a:spcBef>
                <a:spcPct val="60000"/>
              </a:spcBef>
              <a:buSzPct val="115000"/>
              <a:buNone/>
            </a:pPr>
            <a:r>
              <a:rPr lang="en-US" sz="2600" b="1" dirty="0">
                <a:solidFill>
                  <a:srgbClr val="800000"/>
                </a:solidFill>
              </a:rPr>
              <a:t>B.</a:t>
            </a:r>
            <a:r>
              <a:rPr lang="en-US" sz="2600" b="1" dirty="0">
                <a:solidFill>
                  <a:srgbClr val="C00000"/>
                </a:solidFill>
              </a:rPr>
              <a:t>	</a:t>
            </a:r>
            <a:r>
              <a:rPr lang="en-US" dirty="0">
                <a:solidFill>
                  <a:prstClr val="black"/>
                </a:solidFill>
              </a:rPr>
              <a:t>As a result of a fare war, the price of a luxury cruise falls 20%.  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Does luxury cruise companies’ total revenue 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rise or fall?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6500422"/>
            <a:ext cx="5649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© 2015 </a:t>
            </a:r>
            <a:r>
              <a:rPr lang="en-US" sz="800" i="1" dirty="0" err="1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Cengage</a:t>
            </a:r>
            <a:r>
              <a:rPr lang="en-US" sz="80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800" i="1" dirty="0">
              <a:solidFill>
                <a:srgbClr val="777777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2" name="Picture 1" descr="sidebar-yellow copy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04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50693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5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08963" cy="954088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2400" b="0" spc="40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ACTIVE LEARNING</a:t>
            </a:r>
            <a: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   </a:t>
            </a:r>
            <a:r>
              <a:rPr lang="en-US" sz="7100" baseline="-10000" dirty="0">
                <a:solidFill>
                  <a:srgbClr val="E27D0E"/>
                </a:solidFill>
                <a:latin typeface="Cambria Math"/>
                <a:cs typeface="Arial" charset="0"/>
              </a:rPr>
              <a:t>2</a:t>
            </a:r>
            <a: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   </a:t>
            </a:r>
            <a:b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</a:br>
            <a:r>
              <a:rPr lang="en-US" sz="4000" dirty="0">
                <a:solidFill>
                  <a:srgbClr val="CC9900"/>
                </a:solidFill>
                <a:cs typeface="Arial" charset="0"/>
              </a:rPr>
              <a:t>Answers</a:t>
            </a:r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5105400"/>
          </a:xfrm>
        </p:spPr>
        <p:txBody>
          <a:bodyPr>
            <a:normAutofit/>
          </a:bodyPr>
          <a:lstStyle/>
          <a:p>
            <a:pPr marL="511175" lvl="0" indent="-511175">
              <a:spcBef>
                <a:spcPct val="45000"/>
              </a:spcBef>
              <a:buClr>
                <a:srgbClr val="669900"/>
              </a:buClr>
              <a:buSzPct val="120000"/>
              <a:buNone/>
            </a:pPr>
            <a:r>
              <a:rPr lang="en-US" sz="2600" b="1" dirty="0">
                <a:solidFill>
                  <a:srgbClr val="800000"/>
                </a:solidFill>
              </a:rPr>
              <a:t>A.</a:t>
            </a:r>
            <a:r>
              <a:rPr lang="en-US" sz="2600" b="1" dirty="0">
                <a:solidFill>
                  <a:srgbClr val="C00000"/>
                </a:solidFill>
              </a:rPr>
              <a:t>	</a:t>
            </a:r>
            <a:r>
              <a:rPr lang="en-US" dirty="0">
                <a:solidFill>
                  <a:prstClr val="black"/>
                </a:solidFill>
              </a:rPr>
              <a:t>Pharmacies raise the price of insulin by 10%.  Does total expenditure on insulin rise or fall?  </a:t>
            </a:r>
          </a:p>
          <a:p>
            <a:pPr marL="511175" lvl="0" indent="-511175">
              <a:spcBef>
                <a:spcPct val="45000"/>
              </a:spcBef>
              <a:buClr>
                <a:srgbClr val="669900"/>
              </a:buClr>
              <a:buSzPct val="120000"/>
              <a:buNone/>
            </a:pPr>
            <a:r>
              <a:rPr lang="en-US" dirty="0">
                <a:solidFill>
                  <a:prstClr val="black"/>
                </a:solidFill>
              </a:rPr>
              <a:t>	Expenditure = </a:t>
            </a:r>
            <a:r>
              <a:rPr lang="en-US" b="1" i="1" dirty="0">
                <a:solidFill>
                  <a:prstClr val="black"/>
                </a:solidFill>
              </a:rPr>
              <a:t>P</a:t>
            </a:r>
            <a:r>
              <a:rPr lang="en-US" dirty="0">
                <a:solidFill>
                  <a:prstClr val="black"/>
                </a:solidFill>
              </a:rPr>
              <a:t> x </a:t>
            </a:r>
            <a:r>
              <a:rPr lang="en-US" b="1" i="1" dirty="0">
                <a:solidFill>
                  <a:prstClr val="black"/>
                </a:solidFill>
              </a:rPr>
              <a:t>Q</a:t>
            </a:r>
            <a:r>
              <a:rPr lang="en-US" dirty="0">
                <a:solidFill>
                  <a:prstClr val="black"/>
                </a:solidFill>
              </a:rPr>
              <a:t> </a:t>
            </a:r>
          </a:p>
          <a:p>
            <a:pPr marL="511175" lvl="0" indent="-511175">
              <a:spcBef>
                <a:spcPct val="45000"/>
              </a:spcBef>
              <a:buClr>
                <a:srgbClr val="669900"/>
              </a:buClr>
              <a:buSzPct val="120000"/>
              <a:buNone/>
            </a:pPr>
            <a:r>
              <a:rPr lang="en-US" dirty="0">
                <a:solidFill>
                  <a:prstClr val="black"/>
                </a:solidFill>
              </a:rPr>
              <a:t>	Since demand is inelastic, </a:t>
            </a:r>
            <a:r>
              <a:rPr lang="en-US" b="1" i="1" dirty="0">
                <a:solidFill>
                  <a:prstClr val="black"/>
                </a:solidFill>
              </a:rPr>
              <a:t>Q</a:t>
            </a:r>
            <a:r>
              <a:rPr lang="en-US" dirty="0">
                <a:solidFill>
                  <a:prstClr val="black"/>
                </a:solidFill>
              </a:rPr>
              <a:t> will fall less 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than 10%, so </a:t>
            </a:r>
            <a:r>
              <a:rPr lang="en-US" dirty="0">
                <a:solidFill>
                  <a:srgbClr val="FF0000"/>
                </a:solidFill>
              </a:rPr>
              <a:t>expenditure rises</a:t>
            </a:r>
            <a:r>
              <a:rPr lang="en-US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6500422"/>
            <a:ext cx="5649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© 2015 </a:t>
            </a:r>
            <a:r>
              <a:rPr lang="en-US" sz="800" i="1" dirty="0" err="1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Cengage</a:t>
            </a:r>
            <a:r>
              <a:rPr lang="en-US" sz="80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800" i="1" dirty="0">
              <a:solidFill>
                <a:srgbClr val="777777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2" name="Picture 1" descr="sidebar-yellow copy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04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734190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5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08963" cy="954088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2400" b="0" spc="40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ACTIVE LEARNING</a:t>
            </a:r>
            <a: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   </a:t>
            </a:r>
            <a:r>
              <a:rPr lang="en-US" sz="7100" baseline="-10000" dirty="0">
                <a:solidFill>
                  <a:srgbClr val="E27D0E"/>
                </a:solidFill>
                <a:latin typeface="Cambria Math"/>
                <a:cs typeface="Cambria Math"/>
              </a:rPr>
              <a:t>2</a:t>
            </a:r>
            <a: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   </a:t>
            </a:r>
            <a:b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</a:br>
            <a:r>
              <a:rPr lang="en-US" sz="4000" dirty="0">
                <a:solidFill>
                  <a:srgbClr val="CC9900"/>
                </a:solidFill>
                <a:cs typeface="Arial" charset="0"/>
              </a:rPr>
              <a:t>Answers</a:t>
            </a:r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5105400"/>
          </a:xfrm>
        </p:spPr>
        <p:txBody>
          <a:bodyPr>
            <a:normAutofit/>
          </a:bodyPr>
          <a:lstStyle/>
          <a:p>
            <a:pPr marL="511175" lvl="0" indent="-511175">
              <a:spcBef>
                <a:spcPct val="45000"/>
              </a:spcBef>
              <a:buClr>
                <a:srgbClr val="669900"/>
              </a:buClr>
              <a:buSzPct val="120000"/>
              <a:buNone/>
            </a:pPr>
            <a:r>
              <a:rPr lang="en-US" sz="2600" b="1" dirty="0">
                <a:solidFill>
                  <a:srgbClr val="800000"/>
                </a:solidFill>
              </a:rPr>
              <a:t>B.	</a:t>
            </a:r>
            <a:r>
              <a:rPr lang="en-US" dirty="0">
                <a:solidFill>
                  <a:prstClr val="black"/>
                </a:solidFill>
              </a:rPr>
              <a:t>As a result of a fare war, the price of a luxury cruise falls 20%.  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Does luxury cruise companies’ total revenue 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rise or fall? </a:t>
            </a:r>
          </a:p>
          <a:p>
            <a:pPr marL="511175" lvl="0" indent="-511175">
              <a:spcBef>
                <a:spcPct val="45000"/>
              </a:spcBef>
              <a:buClr>
                <a:srgbClr val="669900"/>
              </a:buClr>
              <a:buSzPct val="120000"/>
              <a:buNone/>
            </a:pPr>
            <a:r>
              <a:rPr lang="en-US" dirty="0">
                <a:solidFill>
                  <a:prstClr val="black"/>
                </a:solidFill>
              </a:rPr>
              <a:t>	Revenue = </a:t>
            </a:r>
            <a:r>
              <a:rPr lang="en-US" b="1" i="1" dirty="0">
                <a:solidFill>
                  <a:prstClr val="black"/>
                </a:solidFill>
              </a:rPr>
              <a:t>P</a:t>
            </a:r>
            <a:r>
              <a:rPr lang="en-US" dirty="0">
                <a:solidFill>
                  <a:prstClr val="black"/>
                </a:solidFill>
              </a:rPr>
              <a:t> x </a:t>
            </a:r>
            <a:r>
              <a:rPr lang="en-US" b="1" i="1" dirty="0">
                <a:solidFill>
                  <a:prstClr val="black"/>
                </a:solidFill>
              </a:rPr>
              <a:t>Q</a:t>
            </a:r>
          </a:p>
          <a:p>
            <a:pPr marL="511175" lvl="0" indent="-511175">
              <a:spcBef>
                <a:spcPct val="40000"/>
              </a:spcBef>
              <a:buClr>
                <a:srgbClr val="669900"/>
              </a:buClr>
              <a:buSzPct val="120000"/>
              <a:buNone/>
            </a:pPr>
            <a:r>
              <a:rPr lang="en-US" b="1" i="1" dirty="0">
                <a:solidFill>
                  <a:prstClr val="black"/>
                </a:solidFill>
              </a:rPr>
              <a:t>	</a:t>
            </a:r>
            <a:r>
              <a:rPr lang="en-US" dirty="0">
                <a:solidFill>
                  <a:prstClr val="black"/>
                </a:solidFill>
              </a:rPr>
              <a:t>The fall in </a:t>
            </a:r>
            <a:r>
              <a:rPr lang="en-US" b="1" i="1" dirty="0">
                <a:solidFill>
                  <a:prstClr val="black"/>
                </a:solidFill>
              </a:rPr>
              <a:t>P</a:t>
            </a:r>
            <a:r>
              <a:rPr lang="en-US" dirty="0">
                <a:solidFill>
                  <a:prstClr val="black"/>
                </a:solidFill>
              </a:rPr>
              <a:t> reduces revenue, 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but </a:t>
            </a:r>
            <a:r>
              <a:rPr lang="en-US" b="1" i="1" dirty="0">
                <a:solidFill>
                  <a:prstClr val="black"/>
                </a:solidFill>
              </a:rPr>
              <a:t>Q</a:t>
            </a:r>
            <a:r>
              <a:rPr lang="en-US" dirty="0">
                <a:solidFill>
                  <a:prstClr val="black"/>
                </a:solidFill>
              </a:rPr>
              <a:t> increases, which increases revenue.  Which effect is bigger? </a:t>
            </a:r>
          </a:p>
          <a:p>
            <a:pPr marL="511175" lvl="0" indent="-511175">
              <a:spcBef>
                <a:spcPct val="40000"/>
              </a:spcBef>
              <a:buClr>
                <a:srgbClr val="339966"/>
              </a:buClr>
              <a:buNone/>
            </a:pPr>
            <a:r>
              <a:rPr lang="en-US" dirty="0">
                <a:solidFill>
                  <a:prstClr val="black"/>
                </a:solidFill>
              </a:rPr>
              <a:t>	Since demand is elastic, </a:t>
            </a:r>
            <a:r>
              <a:rPr lang="en-US" b="1" i="1" dirty="0">
                <a:solidFill>
                  <a:prstClr val="black"/>
                </a:solidFill>
              </a:rPr>
              <a:t>Q</a:t>
            </a:r>
            <a:r>
              <a:rPr lang="en-US" dirty="0">
                <a:solidFill>
                  <a:prstClr val="black"/>
                </a:solidFill>
              </a:rPr>
              <a:t> will increase more than 20%, so </a:t>
            </a:r>
            <a:r>
              <a:rPr lang="en-US" dirty="0">
                <a:solidFill>
                  <a:srgbClr val="FF0000"/>
                </a:solidFill>
              </a:rPr>
              <a:t>revenue rises</a:t>
            </a:r>
            <a:r>
              <a:rPr lang="en-US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6500422"/>
            <a:ext cx="5649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© 2015 </a:t>
            </a:r>
            <a:r>
              <a:rPr lang="en-US" sz="800" i="1" dirty="0" err="1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Cengage</a:t>
            </a:r>
            <a:r>
              <a:rPr lang="en-US" sz="80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800" i="1" dirty="0">
              <a:solidFill>
                <a:srgbClr val="777777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2" name="Picture 1" descr="sidebar-yellow copy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04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67545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413" y="211137"/>
            <a:ext cx="8524875" cy="1033147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114000"/>
              </a:lnSpc>
            </a:pPr>
            <a:r>
              <a:rPr lang="en-US" sz="2600" b="1" dirty="0"/>
              <a:t>APPLICATION</a:t>
            </a:r>
            <a:r>
              <a:rPr lang="en-US" sz="2600" dirty="0"/>
              <a:t>:  </a:t>
            </a:r>
            <a:r>
              <a:rPr lang="en-US" sz="3300" dirty="0"/>
              <a:t>Does Drug Interdiction Increase or Decrease Drug-Related Crime?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50143"/>
            <a:ext cx="8229600" cy="5153025"/>
          </a:xfrm>
        </p:spPr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en-US" dirty="0"/>
              <a:t>One side effect of illegal drug use is crime:  Users often turn to crime to finance their habit.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/>
              <a:t>We examine two policies designed to reduce illegal drug use and see what effects they have on drug-related crime.  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/>
              <a:t>For simplicity, we assume the total dollar value of drug-related crime equals total expenditure </a:t>
            </a:r>
            <a:br>
              <a:rPr lang="en-US" dirty="0"/>
            </a:br>
            <a:r>
              <a:rPr lang="en-US" dirty="0"/>
              <a:t>on drugs.  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/>
              <a:t>Demand for illegal drugs is inelastic, due to addiction issues.  </a:t>
            </a:r>
          </a:p>
        </p:txBody>
      </p:sp>
      <p:sp>
        <p:nvSpPr>
          <p:cNvPr id="40966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67084207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build="p" bldLvl="4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9-29 at 9.52.0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2700"/>
            <a:ext cx="304800" cy="6870700"/>
          </a:xfrm>
          <a:prstGeom prst="rect">
            <a:avLst/>
          </a:prstGeom>
        </p:spPr>
      </p:pic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533400" y="188912"/>
            <a:ext cx="8458200" cy="585639"/>
          </a:xfrm>
          <a:prstGeom prst="rect">
            <a:avLst/>
          </a:prstGeom>
          <a:noFill/>
        </p:spPr>
        <p:txBody>
          <a:bodyPr bIns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6699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105000"/>
              </a:lnSpc>
              <a:defRPr/>
            </a:pPr>
            <a:r>
              <a:rPr lang="en-US" sz="3300" kern="0" spc="20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Lecture Today</a:t>
            </a:r>
            <a:endParaRPr lang="en-US" sz="3300" kern="0" spc="2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1313000"/>
            <a:ext cx="8229600" cy="4808998"/>
          </a:xfrm>
          <a:prstGeom prst="rect">
            <a:avLst/>
          </a:prstGeo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3C167"/>
              </a:buClr>
              <a:buSzTx/>
              <a:buFont typeface="Wingdings" charset="2"/>
              <a:buChar char="§"/>
              <a:tabLst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C9900"/>
              </a:buClr>
              <a:buSzTx/>
              <a:buFont typeface="Wingdings" charset="2"/>
              <a:buChar char="§"/>
              <a:tabLst/>
              <a:defRPr sz="2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3A2C7"/>
              </a:buClr>
              <a:buSzTx/>
              <a:buFont typeface="Wingdings" charset="2"/>
              <a:buChar char="§"/>
              <a:tabLst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/>
              <a:t>What is elasticity?  What kinds of issues can elasticity help us understand?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/>
              <a:t>What is the price elasticity of demand?  </a:t>
            </a:r>
            <a:br>
              <a:rPr lang="en-US"/>
            </a:br>
            <a:r>
              <a:rPr lang="en-US"/>
              <a:t>How is it related to the demand curve?  </a:t>
            </a:r>
            <a:br>
              <a:rPr lang="en-US"/>
            </a:br>
            <a:r>
              <a:rPr lang="en-US"/>
              <a:t>How is it related to revenue &amp; expenditure?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/>
              <a:t>What is the price elasticity of supply?  </a:t>
            </a:r>
            <a:br>
              <a:rPr lang="en-US"/>
            </a:br>
            <a:r>
              <a:rPr lang="en-US"/>
              <a:t>How is it related to the supply curve?  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/>
              <a:t>The concept of elasticity in three different markets (wheat, oil and illegal drugs)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4591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5359400" y="1595438"/>
            <a:ext cx="1490663" cy="3128962"/>
            <a:chOff x="3446" y="1165"/>
            <a:chExt cx="939" cy="1971"/>
          </a:xfrm>
        </p:grpSpPr>
        <p:sp>
          <p:nvSpPr>
            <p:cNvPr id="42032" name="Line 17"/>
            <p:cNvSpPr>
              <a:spLocks noChangeShapeType="1"/>
            </p:cNvSpPr>
            <p:nvPr/>
          </p:nvSpPr>
          <p:spPr bwMode="auto">
            <a:xfrm>
              <a:off x="3624" y="1417"/>
              <a:ext cx="761" cy="1719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2033" name="Text Box 18"/>
            <p:cNvSpPr txBox="1">
              <a:spLocks noChangeArrowheads="1"/>
            </p:cNvSpPr>
            <p:nvPr/>
          </p:nvSpPr>
          <p:spPr bwMode="auto">
            <a:xfrm>
              <a:off x="3446" y="1165"/>
              <a:ext cx="4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D</a:t>
              </a:r>
              <a:r>
                <a:rPr lang="en-US" sz="2400" b="1" baseline="-25000">
                  <a:latin typeface="Arial"/>
                  <a:cs typeface="Arial"/>
                </a:rPr>
                <a:t>1</a:t>
              </a:r>
            </a:p>
          </p:txBody>
        </p:sp>
      </p:grpSp>
      <p:sp>
        <p:nvSpPr>
          <p:cNvPr id="419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63769"/>
            <a:ext cx="8229600" cy="649287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000" dirty="0"/>
              <a:t>Policy 1:  Interdiction</a:t>
            </a:r>
          </a:p>
        </p:txBody>
      </p:sp>
      <p:sp>
        <p:nvSpPr>
          <p:cNvPr id="41990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2767013" y="1158875"/>
            <a:ext cx="5857875" cy="4781551"/>
            <a:chOff x="1743" y="730"/>
            <a:chExt cx="3690" cy="3012"/>
          </a:xfrm>
        </p:grpSpPr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2613" y="792"/>
              <a:ext cx="2750" cy="2433"/>
              <a:chOff x="1098" y="1361"/>
              <a:chExt cx="2116" cy="2027"/>
            </a:xfrm>
          </p:grpSpPr>
          <p:sp>
            <p:nvSpPr>
              <p:cNvPr id="42030" name="Line 6"/>
              <p:cNvSpPr>
                <a:spLocks noChangeShapeType="1"/>
              </p:cNvSpPr>
              <p:nvPr/>
            </p:nvSpPr>
            <p:spPr bwMode="auto">
              <a:xfrm>
                <a:off x="1102" y="1361"/>
                <a:ext cx="0" cy="20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42031" name="Line 7"/>
              <p:cNvSpPr>
                <a:spLocks noChangeShapeType="1"/>
              </p:cNvSpPr>
              <p:nvPr/>
            </p:nvSpPr>
            <p:spPr bwMode="auto">
              <a:xfrm>
                <a:off x="1098" y="3388"/>
                <a:ext cx="21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42028" name="Text Box 8"/>
            <p:cNvSpPr txBox="1">
              <a:spLocks noChangeArrowheads="1"/>
            </p:cNvSpPr>
            <p:nvPr/>
          </p:nvSpPr>
          <p:spPr bwMode="auto">
            <a:xfrm>
              <a:off x="1743" y="730"/>
              <a:ext cx="854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400">
                  <a:latin typeface="Arial"/>
                  <a:cs typeface="Arial"/>
                </a:rPr>
                <a:t>Price of Drugs</a:t>
              </a:r>
            </a:p>
          </p:txBody>
        </p:sp>
        <p:sp>
          <p:nvSpPr>
            <p:cNvPr id="42029" name="Text Box 9"/>
            <p:cNvSpPr txBox="1">
              <a:spLocks noChangeArrowheads="1"/>
            </p:cNvSpPr>
            <p:nvPr/>
          </p:nvSpPr>
          <p:spPr bwMode="auto">
            <a:xfrm>
              <a:off x="4498" y="3219"/>
              <a:ext cx="935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400">
                  <a:latin typeface="Arial"/>
                  <a:cs typeface="Arial"/>
                </a:rPr>
                <a:t>Quantity </a:t>
              </a:r>
              <a:br>
                <a:rPr lang="en-US" sz="2400">
                  <a:latin typeface="Arial"/>
                  <a:cs typeface="Arial"/>
                </a:rPr>
              </a:br>
              <a:r>
                <a:rPr lang="en-US" sz="2400">
                  <a:latin typeface="Arial"/>
                  <a:cs typeface="Arial"/>
                </a:rPr>
                <a:t>of Drugs</a:t>
              </a:r>
            </a:p>
          </p:txBody>
        </p:sp>
      </p:grp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5830888" y="1908175"/>
            <a:ext cx="2371725" cy="2224088"/>
            <a:chOff x="3459" y="1417"/>
            <a:chExt cx="1494" cy="1401"/>
          </a:xfrm>
        </p:grpSpPr>
        <p:sp>
          <p:nvSpPr>
            <p:cNvPr id="42025" name="Line 11"/>
            <p:cNvSpPr>
              <a:spLocks noChangeShapeType="1"/>
            </p:cNvSpPr>
            <p:nvPr/>
          </p:nvSpPr>
          <p:spPr bwMode="auto">
            <a:xfrm flipV="1">
              <a:off x="3459" y="1611"/>
              <a:ext cx="1198" cy="120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2026" name="Text Box 12"/>
            <p:cNvSpPr txBox="1">
              <a:spLocks noChangeArrowheads="1"/>
            </p:cNvSpPr>
            <p:nvPr/>
          </p:nvSpPr>
          <p:spPr bwMode="auto">
            <a:xfrm>
              <a:off x="4596" y="1417"/>
              <a:ext cx="35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S</a:t>
              </a:r>
              <a:r>
                <a:rPr lang="en-US" sz="2400" b="1" baseline="-25000"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4776788" y="1425575"/>
            <a:ext cx="2362200" cy="2297113"/>
            <a:chOff x="2979" y="938"/>
            <a:chExt cx="1488" cy="1447"/>
          </a:xfrm>
        </p:grpSpPr>
        <p:sp>
          <p:nvSpPr>
            <p:cNvPr id="42023" name="Line 14"/>
            <p:cNvSpPr>
              <a:spLocks noChangeShapeType="1"/>
            </p:cNvSpPr>
            <p:nvPr/>
          </p:nvSpPr>
          <p:spPr bwMode="auto">
            <a:xfrm flipV="1">
              <a:off x="2979" y="1178"/>
              <a:ext cx="1198" cy="1207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2024" name="Text Box 15"/>
            <p:cNvSpPr txBox="1">
              <a:spLocks noChangeArrowheads="1"/>
            </p:cNvSpPr>
            <p:nvPr/>
          </p:nvSpPr>
          <p:spPr bwMode="auto">
            <a:xfrm>
              <a:off x="4054" y="938"/>
              <a:ext cx="4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S</a:t>
              </a:r>
              <a:r>
                <a:rPr lang="en-US" sz="2400" b="1" baseline="-25000">
                  <a:latin typeface="Arial"/>
                  <a:cs typeface="Arial"/>
                </a:rPr>
                <a:t>2</a:t>
              </a:r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3543300" y="3371850"/>
            <a:ext cx="3084513" cy="2201863"/>
            <a:chOff x="2232" y="2124"/>
            <a:chExt cx="1943" cy="1387"/>
          </a:xfrm>
        </p:grpSpPr>
        <p:sp>
          <p:nvSpPr>
            <p:cNvPr id="42017" name="Text Box 20"/>
            <p:cNvSpPr txBox="1">
              <a:spLocks noChangeArrowheads="1"/>
            </p:cNvSpPr>
            <p:nvPr/>
          </p:nvSpPr>
          <p:spPr bwMode="auto">
            <a:xfrm>
              <a:off x="2232" y="2124"/>
              <a:ext cx="3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  <a:r>
                <a:rPr lang="en-US" sz="2400" b="1" baseline="-25000"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42018" name="Text Box 21"/>
            <p:cNvSpPr txBox="1">
              <a:spLocks noChangeArrowheads="1"/>
            </p:cNvSpPr>
            <p:nvPr/>
          </p:nvSpPr>
          <p:spPr bwMode="auto">
            <a:xfrm>
              <a:off x="3830" y="3223"/>
              <a:ext cx="3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  <a:r>
                <a:rPr lang="en-US" sz="2400" b="1" baseline="-25000">
                  <a:latin typeface="Arial"/>
                  <a:cs typeface="Arial"/>
                </a:rPr>
                <a:t>1</a:t>
              </a:r>
            </a:p>
          </p:txBody>
        </p:sp>
        <p:grpSp>
          <p:nvGrpSpPr>
            <p:cNvPr id="8" name="Group 22"/>
            <p:cNvGrpSpPr>
              <a:grpSpLocks/>
            </p:cNvGrpSpPr>
            <p:nvPr/>
          </p:nvGrpSpPr>
          <p:grpSpPr bwMode="auto">
            <a:xfrm>
              <a:off x="2617" y="2270"/>
              <a:ext cx="1387" cy="955"/>
              <a:chOff x="357" y="2450"/>
              <a:chExt cx="795" cy="646"/>
            </a:xfrm>
          </p:grpSpPr>
          <p:sp>
            <p:nvSpPr>
              <p:cNvPr id="42021" name="Line 23"/>
              <p:cNvSpPr>
                <a:spLocks noChangeShapeType="1"/>
              </p:cNvSpPr>
              <p:nvPr/>
            </p:nvSpPr>
            <p:spPr bwMode="auto">
              <a:xfrm>
                <a:off x="357" y="2450"/>
                <a:ext cx="795" cy="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42022" name="Line 24"/>
              <p:cNvSpPr>
                <a:spLocks noChangeShapeType="1"/>
              </p:cNvSpPr>
              <p:nvPr/>
            </p:nvSpPr>
            <p:spPr bwMode="auto">
              <a:xfrm>
                <a:off x="1152" y="2451"/>
                <a:ext cx="0" cy="645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42020" name="Oval 25"/>
            <p:cNvSpPr>
              <a:spLocks noChangeArrowheads="1"/>
            </p:cNvSpPr>
            <p:nvPr/>
          </p:nvSpPr>
          <p:spPr bwMode="auto">
            <a:xfrm>
              <a:off x="3963" y="2226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3567113" y="2360613"/>
            <a:ext cx="2627312" cy="3216275"/>
            <a:chOff x="2247" y="1487"/>
            <a:chExt cx="1655" cy="2026"/>
          </a:xfrm>
        </p:grpSpPr>
        <p:sp>
          <p:nvSpPr>
            <p:cNvPr id="42011" name="Text Box 27"/>
            <p:cNvSpPr txBox="1">
              <a:spLocks noChangeArrowheads="1"/>
            </p:cNvSpPr>
            <p:nvPr/>
          </p:nvSpPr>
          <p:spPr bwMode="auto">
            <a:xfrm>
              <a:off x="2247" y="1487"/>
              <a:ext cx="3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  <a:r>
                <a:rPr lang="en-US" sz="2400" b="1" baseline="-25000"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42012" name="Text Box 28"/>
            <p:cNvSpPr txBox="1">
              <a:spLocks noChangeArrowheads="1"/>
            </p:cNvSpPr>
            <p:nvPr/>
          </p:nvSpPr>
          <p:spPr bwMode="auto">
            <a:xfrm>
              <a:off x="3532" y="3225"/>
              <a:ext cx="37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  <a:r>
                <a:rPr lang="en-US" sz="2400" b="1" baseline="-25000">
                  <a:latin typeface="Arial"/>
                  <a:cs typeface="Arial"/>
                </a:rPr>
                <a:t>2</a:t>
              </a:r>
            </a:p>
          </p:txBody>
        </p:sp>
        <p:grpSp>
          <p:nvGrpSpPr>
            <p:cNvPr id="10" name="Group 29"/>
            <p:cNvGrpSpPr>
              <a:grpSpLocks/>
            </p:cNvGrpSpPr>
            <p:nvPr/>
          </p:nvGrpSpPr>
          <p:grpSpPr bwMode="auto">
            <a:xfrm>
              <a:off x="2618" y="1632"/>
              <a:ext cx="1100" cy="1589"/>
              <a:chOff x="357" y="2450"/>
              <a:chExt cx="795" cy="646"/>
            </a:xfrm>
          </p:grpSpPr>
          <p:sp>
            <p:nvSpPr>
              <p:cNvPr id="42015" name="Line 30"/>
              <p:cNvSpPr>
                <a:spLocks noChangeShapeType="1"/>
              </p:cNvSpPr>
              <p:nvPr/>
            </p:nvSpPr>
            <p:spPr bwMode="auto">
              <a:xfrm>
                <a:off x="357" y="2450"/>
                <a:ext cx="795" cy="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42016" name="Line 31"/>
              <p:cNvSpPr>
                <a:spLocks noChangeShapeType="1"/>
              </p:cNvSpPr>
              <p:nvPr/>
            </p:nvSpPr>
            <p:spPr bwMode="auto">
              <a:xfrm>
                <a:off x="1152" y="2451"/>
                <a:ext cx="0" cy="645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42014" name="Oval 32"/>
            <p:cNvSpPr>
              <a:spLocks noChangeArrowheads="1"/>
            </p:cNvSpPr>
            <p:nvPr/>
          </p:nvSpPr>
          <p:spPr bwMode="auto">
            <a:xfrm>
              <a:off x="3678" y="1585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113697" name="Line 33"/>
          <p:cNvSpPr>
            <a:spLocks noChangeShapeType="1"/>
          </p:cNvSpPr>
          <p:nvPr/>
        </p:nvSpPr>
        <p:spPr bwMode="auto">
          <a:xfrm flipH="1">
            <a:off x="6334125" y="2255838"/>
            <a:ext cx="1203325" cy="0"/>
          </a:xfrm>
          <a:prstGeom prst="line">
            <a:avLst/>
          </a:prstGeom>
          <a:noFill/>
          <a:ln w="38100">
            <a:solidFill>
              <a:srgbClr val="00808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13698" name="Line 34"/>
          <p:cNvSpPr>
            <a:spLocks noChangeShapeType="1"/>
          </p:cNvSpPr>
          <p:nvPr/>
        </p:nvSpPr>
        <p:spPr bwMode="auto">
          <a:xfrm flipH="1">
            <a:off x="5902325" y="5118100"/>
            <a:ext cx="447675" cy="0"/>
          </a:xfrm>
          <a:prstGeom prst="line">
            <a:avLst/>
          </a:prstGeom>
          <a:noFill/>
          <a:ln w="38100">
            <a:solidFill>
              <a:srgbClr val="00808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13699" name="Line 35"/>
          <p:cNvSpPr>
            <a:spLocks noChangeShapeType="1"/>
          </p:cNvSpPr>
          <p:nvPr/>
        </p:nvSpPr>
        <p:spPr bwMode="auto">
          <a:xfrm rot="5400000" flipH="1">
            <a:off x="3654425" y="3092451"/>
            <a:ext cx="1004887" cy="4762"/>
          </a:xfrm>
          <a:prstGeom prst="line">
            <a:avLst/>
          </a:prstGeom>
          <a:noFill/>
          <a:ln w="38100">
            <a:solidFill>
              <a:srgbClr val="00808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13700" name="Text Box 36"/>
          <p:cNvSpPr txBox="1">
            <a:spLocks noChangeArrowheads="1"/>
          </p:cNvSpPr>
          <p:nvPr/>
        </p:nvSpPr>
        <p:spPr bwMode="auto">
          <a:xfrm>
            <a:off x="503238" y="849133"/>
            <a:ext cx="1908175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>
                <a:latin typeface="Arial"/>
                <a:cs typeface="Arial"/>
              </a:rPr>
              <a:t>Interdiction reduces the supply of drugs.</a:t>
            </a:r>
          </a:p>
        </p:txBody>
      </p:sp>
      <p:sp>
        <p:nvSpPr>
          <p:cNvPr id="113701" name="Text Box 37"/>
          <p:cNvSpPr txBox="1">
            <a:spLocks noChangeArrowheads="1"/>
          </p:cNvSpPr>
          <p:nvPr/>
        </p:nvSpPr>
        <p:spPr bwMode="auto">
          <a:xfrm>
            <a:off x="512763" y="2528708"/>
            <a:ext cx="2490787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>
                <a:latin typeface="Arial"/>
                <a:cs typeface="Arial"/>
              </a:rPr>
              <a:t>Since demand for drugs is inelastic, </a:t>
            </a:r>
            <a:br>
              <a:rPr lang="en-US" sz="2600">
                <a:latin typeface="Arial"/>
                <a:cs typeface="Arial"/>
              </a:rPr>
            </a:br>
            <a:r>
              <a:rPr lang="en-US" sz="2600" b="1" i="1">
                <a:latin typeface="Arial"/>
                <a:cs typeface="Arial"/>
              </a:rPr>
              <a:t>P</a:t>
            </a:r>
            <a:r>
              <a:rPr lang="en-US" sz="2600">
                <a:latin typeface="Arial"/>
                <a:cs typeface="Arial"/>
              </a:rPr>
              <a:t> rises propor-tionally more than </a:t>
            </a:r>
            <a:r>
              <a:rPr lang="en-US" sz="2600" b="1" i="1">
                <a:latin typeface="Arial"/>
                <a:cs typeface="Arial"/>
              </a:rPr>
              <a:t>Q</a:t>
            </a:r>
            <a:r>
              <a:rPr lang="en-US" sz="2600">
                <a:latin typeface="Arial"/>
                <a:cs typeface="Arial"/>
              </a:rPr>
              <a:t> falls.</a:t>
            </a:r>
          </a:p>
        </p:txBody>
      </p:sp>
      <p:sp>
        <p:nvSpPr>
          <p:cNvPr id="113702" name="Text Box 38"/>
          <p:cNvSpPr txBox="1">
            <a:spLocks noChangeArrowheads="1"/>
          </p:cNvSpPr>
          <p:nvPr/>
        </p:nvSpPr>
        <p:spPr bwMode="auto">
          <a:xfrm>
            <a:off x="504825" y="5082996"/>
            <a:ext cx="409575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>
                <a:latin typeface="Arial"/>
                <a:cs typeface="Arial"/>
              </a:rPr>
              <a:t>Result: an increase in </a:t>
            </a:r>
            <a:br>
              <a:rPr lang="en-US" sz="2600">
                <a:latin typeface="Arial"/>
                <a:cs typeface="Arial"/>
              </a:rPr>
            </a:br>
            <a:r>
              <a:rPr lang="en-US" sz="2600">
                <a:latin typeface="Arial"/>
                <a:cs typeface="Arial"/>
              </a:rPr>
              <a:t>total spending on drugs, and in drug-related crime</a:t>
            </a:r>
          </a:p>
        </p:txBody>
      </p:sp>
      <p:sp>
        <p:nvSpPr>
          <p:cNvPr id="113703" name="Rectangle 39"/>
          <p:cNvSpPr>
            <a:spLocks noChangeArrowheads="1"/>
          </p:cNvSpPr>
          <p:nvPr/>
        </p:nvSpPr>
        <p:spPr bwMode="auto">
          <a:xfrm>
            <a:off x="4157663" y="3606800"/>
            <a:ext cx="2190750" cy="1500188"/>
          </a:xfrm>
          <a:prstGeom prst="rect">
            <a:avLst/>
          </a:prstGeom>
          <a:solidFill>
            <a:srgbClr val="FF0000">
              <a:alpha val="36078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grpSp>
        <p:nvGrpSpPr>
          <p:cNvPr id="11" name="Group 47"/>
          <p:cNvGrpSpPr>
            <a:grpSpLocks/>
          </p:cNvGrpSpPr>
          <p:nvPr/>
        </p:nvGrpSpPr>
        <p:grpSpPr bwMode="auto">
          <a:xfrm>
            <a:off x="4167188" y="777875"/>
            <a:ext cx="2951162" cy="4329113"/>
            <a:chOff x="2625" y="490"/>
            <a:chExt cx="1859" cy="2727"/>
          </a:xfrm>
        </p:grpSpPr>
        <p:sp>
          <p:nvSpPr>
            <p:cNvPr id="42007" name="Rectangle 40"/>
            <p:cNvSpPr>
              <a:spLocks noChangeArrowheads="1"/>
            </p:cNvSpPr>
            <p:nvPr/>
          </p:nvSpPr>
          <p:spPr bwMode="auto">
            <a:xfrm>
              <a:off x="2625" y="1641"/>
              <a:ext cx="1092" cy="1576"/>
            </a:xfrm>
            <a:prstGeom prst="rect">
              <a:avLst/>
            </a:prstGeom>
            <a:solidFill>
              <a:srgbClr val="FFFF00">
                <a:alpha val="36078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grpSp>
          <p:nvGrpSpPr>
            <p:cNvPr id="12" name="Group 46"/>
            <p:cNvGrpSpPr>
              <a:grpSpLocks/>
            </p:cNvGrpSpPr>
            <p:nvPr/>
          </p:nvGrpSpPr>
          <p:grpSpPr bwMode="auto">
            <a:xfrm>
              <a:off x="2768" y="490"/>
              <a:ext cx="1716" cy="1231"/>
              <a:chOff x="2768" y="490"/>
              <a:chExt cx="1716" cy="1231"/>
            </a:xfrm>
          </p:grpSpPr>
          <p:sp>
            <p:nvSpPr>
              <p:cNvPr id="42009" name="Text Box 42"/>
              <p:cNvSpPr txBox="1">
                <a:spLocks noChangeArrowheads="1"/>
              </p:cNvSpPr>
              <p:nvPr/>
            </p:nvSpPr>
            <p:spPr bwMode="auto">
              <a:xfrm>
                <a:off x="2768" y="490"/>
                <a:ext cx="1716" cy="523"/>
              </a:xfrm>
              <a:prstGeom prst="rect">
                <a:avLst/>
              </a:prstGeom>
              <a:solidFill>
                <a:srgbClr val="FFFF00">
                  <a:alpha val="36078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>
                    <a:latin typeface="Arial"/>
                    <a:cs typeface="Arial"/>
                  </a:rPr>
                  <a:t>new value of drug-related crime</a:t>
                </a:r>
              </a:p>
            </p:txBody>
          </p:sp>
          <p:sp>
            <p:nvSpPr>
              <p:cNvPr id="42010" name="Line 43"/>
              <p:cNvSpPr>
                <a:spLocks noChangeShapeType="1"/>
              </p:cNvSpPr>
              <p:nvPr/>
            </p:nvSpPr>
            <p:spPr bwMode="auto">
              <a:xfrm flipH="1">
                <a:off x="3081" y="1018"/>
                <a:ext cx="74" cy="7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13" name="Group 45"/>
          <p:cNvGrpSpPr>
            <a:grpSpLocks/>
          </p:cNvGrpSpPr>
          <p:nvPr/>
        </p:nvGrpSpPr>
        <p:grpSpPr bwMode="auto">
          <a:xfrm>
            <a:off x="6273800" y="3241676"/>
            <a:ext cx="2541588" cy="1570038"/>
            <a:chOff x="3952" y="2042"/>
            <a:chExt cx="1601" cy="989"/>
          </a:xfrm>
        </p:grpSpPr>
        <p:sp>
          <p:nvSpPr>
            <p:cNvPr id="42005" name="Text Box 41"/>
            <p:cNvSpPr txBox="1">
              <a:spLocks noChangeArrowheads="1"/>
            </p:cNvSpPr>
            <p:nvPr/>
          </p:nvSpPr>
          <p:spPr bwMode="auto">
            <a:xfrm>
              <a:off x="4467" y="2042"/>
              <a:ext cx="1086" cy="989"/>
            </a:xfrm>
            <a:prstGeom prst="rect">
              <a:avLst/>
            </a:prstGeom>
            <a:solidFill>
              <a:srgbClr val="FF0000">
                <a:alpha val="36078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Arial"/>
                  <a:cs typeface="Arial"/>
                </a:rPr>
                <a:t>initial value of drug-related crime</a:t>
              </a:r>
            </a:p>
          </p:txBody>
        </p:sp>
        <p:sp>
          <p:nvSpPr>
            <p:cNvPr id="42006" name="Line 44"/>
            <p:cNvSpPr>
              <a:spLocks noChangeShapeType="1"/>
            </p:cNvSpPr>
            <p:nvPr/>
          </p:nvSpPr>
          <p:spPr bwMode="auto">
            <a:xfrm flipV="1">
              <a:off x="3952" y="2498"/>
              <a:ext cx="509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40814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3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3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3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3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13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3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97" grpId="0" animBg="1"/>
      <p:bldP spid="113698" grpId="0" animBg="1"/>
      <p:bldP spid="113699" grpId="0" animBg="1"/>
      <p:bldP spid="113700" grpId="0"/>
      <p:bldP spid="113701" grpId="0"/>
      <p:bldP spid="113702" grpId="0"/>
      <p:bldP spid="11370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63769"/>
            <a:ext cx="8229600" cy="649287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000" dirty="0"/>
              <a:t>Policy 2:  Education</a:t>
            </a:r>
          </a:p>
        </p:txBody>
      </p:sp>
      <p:sp>
        <p:nvSpPr>
          <p:cNvPr id="43013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767013" y="1158875"/>
            <a:ext cx="5857875" cy="4781551"/>
            <a:chOff x="1743" y="730"/>
            <a:chExt cx="3690" cy="3012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613" y="792"/>
              <a:ext cx="2750" cy="2433"/>
              <a:chOff x="1098" y="1361"/>
              <a:chExt cx="2116" cy="2027"/>
            </a:xfrm>
          </p:grpSpPr>
          <p:sp>
            <p:nvSpPr>
              <p:cNvPr id="43055" name="Line 6"/>
              <p:cNvSpPr>
                <a:spLocks noChangeShapeType="1"/>
              </p:cNvSpPr>
              <p:nvPr/>
            </p:nvSpPr>
            <p:spPr bwMode="auto">
              <a:xfrm>
                <a:off x="1102" y="1361"/>
                <a:ext cx="0" cy="20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43056" name="Line 7"/>
              <p:cNvSpPr>
                <a:spLocks noChangeShapeType="1"/>
              </p:cNvSpPr>
              <p:nvPr/>
            </p:nvSpPr>
            <p:spPr bwMode="auto">
              <a:xfrm>
                <a:off x="1098" y="3388"/>
                <a:ext cx="21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43053" name="Text Box 8"/>
            <p:cNvSpPr txBox="1">
              <a:spLocks noChangeArrowheads="1"/>
            </p:cNvSpPr>
            <p:nvPr/>
          </p:nvSpPr>
          <p:spPr bwMode="auto">
            <a:xfrm>
              <a:off x="1743" y="730"/>
              <a:ext cx="854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400">
                  <a:latin typeface="Arial"/>
                  <a:cs typeface="Arial"/>
                </a:rPr>
                <a:t>Price of Drugs</a:t>
              </a:r>
            </a:p>
          </p:txBody>
        </p:sp>
        <p:sp>
          <p:nvSpPr>
            <p:cNvPr id="43054" name="Text Box 9"/>
            <p:cNvSpPr txBox="1">
              <a:spLocks noChangeArrowheads="1"/>
            </p:cNvSpPr>
            <p:nvPr/>
          </p:nvSpPr>
          <p:spPr bwMode="auto">
            <a:xfrm>
              <a:off x="4498" y="3219"/>
              <a:ext cx="935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400">
                  <a:latin typeface="Arial"/>
                  <a:cs typeface="Arial"/>
                </a:rPr>
                <a:t>Quantity </a:t>
              </a:r>
              <a:br>
                <a:rPr lang="en-US" sz="2400">
                  <a:latin typeface="Arial"/>
                  <a:cs typeface="Arial"/>
                </a:rPr>
              </a:br>
              <a:r>
                <a:rPr lang="en-US" sz="2400">
                  <a:latin typeface="Arial"/>
                  <a:cs typeface="Arial"/>
                </a:rPr>
                <a:t>of Drugs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470525" y="1849438"/>
            <a:ext cx="1490663" cy="3128962"/>
            <a:chOff x="3446" y="1165"/>
            <a:chExt cx="939" cy="1971"/>
          </a:xfrm>
        </p:grpSpPr>
        <p:sp>
          <p:nvSpPr>
            <p:cNvPr id="43050" name="Line 11"/>
            <p:cNvSpPr>
              <a:spLocks noChangeShapeType="1"/>
            </p:cNvSpPr>
            <p:nvPr/>
          </p:nvSpPr>
          <p:spPr bwMode="auto">
            <a:xfrm>
              <a:off x="3624" y="1417"/>
              <a:ext cx="761" cy="1719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3051" name="Text Box 12"/>
            <p:cNvSpPr txBox="1">
              <a:spLocks noChangeArrowheads="1"/>
            </p:cNvSpPr>
            <p:nvPr/>
          </p:nvSpPr>
          <p:spPr bwMode="auto">
            <a:xfrm>
              <a:off x="3446" y="1165"/>
              <a:ext cx="4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D</a:t>
              </a:r>
              <a:r>
                <a:rPr lang="en-US" sz="2400" b="1" baseline="-25000"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5491163" y="2249488"/>
            <a:ext cx="2371725" cy="2224087"/>
            <a:chOff x="3459" y="1417"/>
            <a:chExt cx="1494" cy="1401"/>
          </a:xfrm>
        </p:grpSpPr>
        <p:sp>
          <p:nvSpPr>
            <p:cNvPr id="43048" name="Line 14"/>
            <p:cNvSpPr>
              <a:spLocks noChangeShapeType="1"/>
            </p:cNvSpPr>
            <p:nvPr/>
          </p:nvSpPr>
          <p:spPr bwMode="auto">
            <a:xfrm flipV="1">
              <a:off x="3459" y="1611"/>
              <a:ext cx="1198" cy="120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3049" name="Text Box 15"/>
            <p:cNvSpPr txBox="1">
              <a:spLocks noChangeArrowheads="1"/>
            </p:cNvSpPr>
            <p:nvPr/>
          </p:nvSpPr>
          <p:spPr bwMode="auto">
            <a:xfrm>
              <a:off x="4596" y="1417"/>
              <a:ext cx="35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S</a:t>
              </a:r>
              <a:endParaRPr lang="en-US" sz="2400" b="1" baseline="-25000">
                <a:latin typeface="Arial"/>
                <a:cs typeface="Arial"/>
              </a:endParaRP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3543300" y="3371850"/>
            <a:ext cx="3084513" cy="2201863"/>
            <a:chOff x="2232" y="2124"/>
            <a:chExt cx="1943" cy="1387"/>
          </a:xfrm>
        </p:grpSpPr>
        <p:sp>
          <p:nvSpPr>
            <p:cNvPr id="43042" name="Text Box 17"/>
            <p:cNvSpPr txBox="1">
              <a:spLocks noChangeArrowheads="1"/>
            </p:cNvSpPr>
            <p:nvPr/>
          </p:nvSpPr>
          <p:spPr bwMode="auto">
            <a:xfrm>
              <a:off x="2232" y="2124"/>
              <a:ext cx="3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  <a:r>
                <a:rPr lang="en-US" sz="2400" b="1" baseline="-25000"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43043" name="Text Box 18"/>
            <p:cNvSpPr txBox="1">
              <a:spLocks noChangeArrowheads="1"/>
            </p:cNvSpPr>
            <p:nvPr/>
          </p:nvSpPr>
          <p:spPr bwMode="auto">
            <a:xfrm>
              <a:off x="3830" y="3223"/>
              <a:ext cx="3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  <a:r>
                <a:rPr lang="en-US" sz="2400" b="1" baseline="-25000">
                  <a:latin typeface="Arial"/>
                  <a:cs typeface="Arial"/>
                </a:rPr>
                <a:t>1</a:t>
              </a:r>
            </a:p>
          </p:txBody>
        </p:sp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2617" y="2270"/>
              <a:ext cx="1387" cy="955"/>
              <a:chOff x="357" y="2450"/>
              <a:chExt cx="795" cy="646"/>
            </a:xfrm>
          </p:grpSpPr>
          <p:sp>
            <p:nvSpPr>
              <p:cNvPr id="43046" name="Line 20"/>
              <p:cNvSpPr>
                <a:spLocks noChangeShapeType="1"/>
              </p:cNvSpPr>
              <p:nvPr/>
            </p:nvSpPr>
            <p:spPr bwMode="auto">
              <a:xfrm>
                <a:off x="357" y="2450"/>
                <a:ext cx="795" cy="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43047" name="Line 21"/>
              <p:cNvSpPr>
                <a:spLocks noChangeShapeType="1"/>
              </p:cNvSpPr>
              <p:nvPr/>
            </p:nvSpPr>
            <p:spPr bwMode="auto">
              <a:xfrm>
                <a:off x="1152" y="2451"/>
                <a:ext cx="0" cy="645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43045" name="Oval 22"/>
            <p:cNvSpPr>
              <a:spLocks noChangeArrowheads="1"/>
            </p:cNvSpPr>
            <p:nvPr/>
          </p:nvSpPr>
          <p:spPr bwMode="auto">
            <a:xfrm>
              <a:off x="3963" y="2226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4613275" y="1846263"/>
            <a:ext cx="1474788" cy="3125787"/>
            <a:chOff x="2906" y="1163"/>
            <a:chExt cx="929" cy="1969"/>
          </a:xfrm>
        </p:grpSpPr>
        <p:sp>
          <p:nvSpPr>
            <p:cNvPr id="43040" name="Line 24"/>
            <p:cNvSpPr>
              <a:spLocks noChangeShapeType="1"/>
            </p:cNvSpPr>
            <p:nvPr/>
          </p:nvSpPr>
          <p:spPr bwMode="auto">
            <a:xfrm>
              <a:off x="3074" y="1413"/>
              <a:ext cx="761" cy="1719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3041" name="Text Box 25"/>
            <p:cNvSpPr txBox="1">
              <a:spLocks noChangeArrowheads="1"/>
            </p:cNvSpPr>
            <p:nvPr/>
          </p:nvSpPr>
          <p:spPr bwMode="auto">
            <a:xfrm>
              <a:off x="2906" y="1163"/>
              <a:ext cx="4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D</a:t>
              </a:r>
              <a:r>
                <a:rPr lang="en-US" sz="2400" b="1" baseline="-25000">
                  <a:latin typeface="Arial"/>
                  <a:cs typeface="Arial"/>
                </a:rPr>
                <a:t>2</a:t>
              </a:r>
            </a:p>
          </p:txBody>
        </p:sp>
      </p:grp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3548063" y="3965575"/>
            <a:ext cx="2492375" cy="1603375"/>
            <a:chOff x="2235" y="2498"/>
            <a:chExt cx="1570" cy="1010"/>
          </a:xfrm>
        </p:grpSpPr>
        <p:sp>
          <p:nvSpPr>
            <p:cNvPr id="43034" name="Text Box 27"/>
            <p:cNvSpPr txBox="1">
              <a:spLocks noChangeArrowheads="1"/>
            </p:cNvSpPr>
            <p:nvPr/>
          </p:nvSpPr>
          <p:spPr bwMode="auto">
            <a:xfrm>
              <a:off x="2235" y="2498"/>
              <a:ext cx="3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  <a:r>
                <a:rPr lang="en-US" sz="2400" b="1" baseline="-25000"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43035" name="Text Box 28"/>
            <p:cNvSpPr txBox="1">
              <a:spLocks noChangeArrowheads="1"/>
            </p:cNvSpPr>
            <p:nvPr/>
          </p:nvSpPr>
          <p:spPr bwMode="auto">
            <a:xfrm>
              <a:off x="3435" y="3220"/>
              <a:ext cx="37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  <a:r>
                <a:rPr lang="en-US" sz="2400" b="1" baseline="-25000">
                  <a:latin typeface="Arial"/>
                  <a:cs typeface="Arial"/>
                </a:rPr>
                <a:t>2</a:t>
              </a:r>
            </a:p>
          </p:txBody>
        </p:sp>
        <p:grpSp>
          <p:nvGrpSpPr>
            <p:cNvPr id="10" name="Group 29"/>
            <p:cNvGrpSpPr>
              <a:grpSpLocks/>
            </p:cNvGrpSpPr>
            <p:nvPr/>
          </p:nvGrpSpPr>
          <p:grpSpPr bwMode="auto">
            <a:xfrm>
              <a:off x="2616" y="2645"/>
              <a:ext cx="1006" cy="583"/>
              <a:chOff x="357" y="2450"/>
              <a:chExt cx="795" cy="646"/>
            </a:xfrm>
          </p:grpSpPr>
          <p:sp>
            <p:nvSpPr>
              <p:cNvPr id="43038" name="Line 30"/>
              <p:cNvSpPr>
                <a:spLocks noChangeShapeType="1"/>
              </p:cNvSpPr>
              <p:nvPr/>
            </p:nvSpPr>
            <p:spPr bwMode="auto">
              <a:xfrm>
                <a:off x="357" y="2450"/>
                <a:ext cx="795" cy="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43039" name="Line 31"/>
              <p:cNvSpPr>
                <a:spLocks noChangeShapeType="1"/>
              </p:cNvSpPr>
              <p:nvPr/>
            </p:nvSpPr>
            <p:spPr bwMode="auto">
              <a:xfrm>
                <a:off x="1152" y="2451"/>
                <a:ext cx="0" cy="645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43037" name="Oval 32"/>
            <p:cNvSpPr>
              <a:spLocks noChangeArrowheads="1"/>
            </p:cNvSpPr>
            <p:nvPr/>
          </p:nvSpPr>
          <p:spPr bwMode="auto">
            <a:xfrm>
              <a:off x="3579" y="2598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114721" name="Line 33"/>
          <p:cNvSpPr>
            <a:spLocks noChangeShapeType="1"/>
          </p:cNvSpPr>
          <p:nvPr/>
        </p:nvSpPr>
        <p:spPr bwMode="auto">
          <a:xfrm flipH="1">
            <a:off x="5068888" y="2570163"/>
            <a:ext cx="755650" cy="0"/>
          </a:xfrm>
          <a:prstGeom prst="line">
            <a:avLst/>
          </a:prstGeom>
          <a:noFill/>
          <a:ln w="38100">
            <a:solidFill>
              <a:srgbClr val="00808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14722" name="Line 34"/>
          <p:cNvSpPr>
            <a:spLocks noChangeShapeType="1"/>
          </p:cNvSpPr>
          <p:nvPr/>
        </p:nvSpPr>
        <p:spPr bwMode="auto">
          <a:xfrm flipH="1">
            <a:off x="5754688" y="5118100"/>
            <a:ext cx="595312" cy="0"/>
          </a:xfrm>
          <a:prstGeom prst="line">
            <a:avLst/>
          </a:prstGeom>
          <a:noFill/>
          <a:ln w="38100">
            <a:solidFill>
              <a:srgbClr val="00808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14723" name="Line 35"/>
          <p:cNvSpPr>
            <a:spLocks noChangeShapeType="1"/>
          </p:cNvSpPr>
          <p:nvPr/>
        </p:nvSpPr>
        <p:spPr bwMode="auto">
          <a:xfrm rot="16200000" flipH="1">
            <a:off x="3861594" y="3909219"/>
            <a:ext cx="595312" cy="0"/>
          </a:xfrm>
          <a:prstGeom prst="line">
            <a:avLst/>
          </a:prstGeom>
          <a:noFill/>
          <a:ln w="38100">
            <a:solidFill>
              <a:srgbClr val="00808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14724" name="Text Box 36"/>
          <p:cNvSpPr txBox="1">
            <a:spLocks noChangeArrowheads="1"/>
          </p:cNvSpPr>
          <p:nvPr/>
        </p:nvSpPr>
        <p:spPr bwMode="auto">
          <a:xfrm>
            <a:off x="534988" y="1144588"/>
            <a:ext cx="201930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>
                <a:latin typeface="Arial"/>
                <a:cs typeface="Arial"/>
              </a:rPr>
              <a:t>Education reduces the demand for drugs.</a:t>
            </a:r>
          </a:p>
        </p:txBody>
      </p:sp>
      <p:sp>
        <p:nvSpPr>
          <p:cNvPr id="114725" name="Text Box 37"/>
          <p:cNvSpPr txBox="1">
            <a:spLocks noChangeArrowheads="1"/>
          </p:cNvSpPr>
          <p:nvPr/>
        </p:nvSpPr>
        <p:spPr bwMode="auto">
          <a:xfrm>
            <a:off x="574675" y="2936875"/>
            <a:ext cx="24907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i="1">
                <a:latin typeface="Arial"/>
                <a:cs typeface="Arial"/>
              </a:rPr>
              <a:t>P</a:t>
            </a:r>
            <a:r>
              <a:rPr lang="en-US" sz="2600">
                <a:latin typeface="Arial"/>
                <a:cs typeface="Arial"/>
              </a:rPr>
              <a:t> and </a:t>
            </a:r>
            <a:r>
              <a:rPr lang="en-US" sz="2600" b="1" i="1">
                <a:latin typeface="Arial"/>
                <a:cs typeface="Arial"/>
              </a:rPr>
              <a:t>Q</a:t>
            </a:r>
            <a:r>
              <a:rPr lang="en-US" sz="2600">
                <a:latin typeface="Arial"/>
                <a:cs typeface="Arial"/>
              </a:rPr>
              <a:t> fall. </a:t>
            </a:r>
          </a:p>
        </p:txBody>
      </p:sp>
      <p:sp>
        <p:nvSpPr>
          <p:cNvPr id="114726" name="Text Box 38"/>
          <p:cNvSpPr txBox="1">
            <a:spLocks noChangeArrowheads="1"/>
          </p:cNvSpPr>
          <p:nvPr/>
        </p:nvSpPr>
        <p:spPr bwMode="auto">
          <a:xfrm>
            <a:off x="617538" y="3613150"/>
            <a:ext cx="2490787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>
                <a:latin typeface="Arial"/>
                <a:cs typeface="Arial"/>
              </a:rPr>
              <a:t>Result:</a:t>
            </a:r>
            <a:br>
              <a:rPr lang="en-US" sz="2600" dirty="0">
                <a:latin typeface="Arial"/>
                <a:cs typeface="Arial"/>
              </a:rPr>
            </a:br>
            <a:r>
              <a:rPr lang="en-US" sz="2600" dirty="0">
                <a:latin typeface="Arial"/>
                <a:cs typeface="Arial"/>
              </a:rPr>
              <a:t>A decrease in total spending on drugs, and in drug-related crime. </a:t>
            </a:r>
          </a:p>
        </p:txBody>
      </p:sp>
      <p:sp>
        <p:nvSpPr>
          <p:cNvPr id="43026" name="Rectangle 39"/>
          <p:cNvSpPr>
            <a:spLocks noChangeArrowheads="1"/>
          </p:cNvSpPr>
          <p:nvPr/>
        </p:nvSpPr>
        <p:spPr bwMode="auto">
          <a:xfrm>
            <a:off x="4157663" y="3606800"/>
            <a:ext cx="2190750" cy="1500188"/>
          </a:xfrm>
          <a:prstGeom prst="rect">
            <a:avLst/>
          </a:prstGeom>
          <a:solidFill>
            <a:srgbClr val="FF0000">
              <a:alpha val="36078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grpSp>
        <p:nvGrpSpPr>
          <p:cNvPr id="11" name="Group 40"/>
          <p:cNvGrpSpPr>
            <a:grpSpLocks/>
          </p:cNvGrpSpPr>
          <p:nvPr/>
        </p:nvGrpSpPr>
        <p:grpSpPr bwMode="auto">
          <a:xfrm>
            <a:off x="6273800" y="3241676"/>
            <a:ext cx="2541588" cy="1570038"/>
            <a:chOff x="3952" y="2042"/>
            <a:chExt cx="1601" cy="989"/>
          </a:xfrm>
        </p:grpSpPr>
        <p:sp>
          <p:nvSpPr>
            <p:cNvPr id="43032" name="Text Box 41"/>
            <p:cNvSpPr txBox="1">
              <a:spLocks noChangeArrowheads="1"/>
            </p:cNvSpPr>
            <p:nvPr/>
          </p:nvSpPr>
          <p:spPr bwMode="auto">
            <a:xfrm>
              <a:off x="4467" y="2042"/>
              <a:ext cx="1086" cy="989"/>
            </a:xfrm>
            <a:prstGeom prst="rect">
              <a:avLst/>
            </a:prstGeom>
            <a:solidFill>
              <a:srgbClr val="FF0000">
                <a:alpha val="36078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Arial"/>
                  <a:cs typeface="Arial"/>
                </a:rPr>
                <a:t>initial value of drug-related crime</a:t>
              </a:r>
            </a:p>
          </p:txBody>
        </p:sp>
        <p:sp>
          <p:nvSpPr>
            <p:cNvPr id="43033" name="Line 42"/>
            <p:cNvSpPr>
              <a:spLocks noChangeShapeType="1"/>
            </p:cNvSpPr>
            <p:nvPr/>
          </p:nvSpPr>
          <p:spPr bwMode="auto">
            <a:xfrm flipV="1">
              <a:off x="3952" y="2498"/>
              <a:ext cx="509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114732" name="Rectangle 44"/>
          <p:cNvSpPr>
            <a:spLocks noChangeArrowheads="1"/>
          </p:cNvSpPr>
          <p:nvPr/>
        </p:nvSpPr>
        <p:spPr bwMode="auto">
          <a:xfrm>
            <a:off x="4167188" y="4208463"/>
            <a:ext cx="1573212" cy="8985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grpSp>
        <p:nvGrpSpPr>
          <p:cNvPr id="12" name="Group 48"/>
          <p:cNvGrpSpPr>
            <a:grpSpLocks/>
          </p:cNvGrpSpPr>
          <p:nvPr/>
        </p:nvGrpSpPr>
        <p:grpSpPr bwMode="auto">
          <a:xfrm>
            <a:off x="4394200" y="777875"/>
            <a:ext cx="2724150" cy="3516313"/>
            <a:chOff x="2768" y="490"/>
            <a:chExt cx="1716" cy="2215"/>
          </a:xfrm>
        </p:grpSpPr>
        <p:sp>
          <p:nvSpPr>
            <p:cNvPr id="43030" name="Text Box 46"/>
            <p:cNvSpPr txBox="1">
              <a:spLocks noChangeArrowheads="1"/>
            </p:cNvSpPr>
            <p:nvPr/>
          </p:nvSpPr>
          <p:spPr bwMode="auto">
            <a:xfrm>
              <a:off x="2768" y="490"/>
              <a:ext cx="1716" cy="523"/>
            </a:xfrm>
            <a:prstGeom prst="rect">
              <a:avLst/>
            </a:prstGeom>
            <a:solidFill>
              <a:srgbClr val="FFFF00">
                <a:alpha val="36078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Arial"/>
                  <a:cs typeface="Arial"/>
                </a:rPr>
                <a:t>new value of drug-related crime</a:t>
              </a:r>
            </a:p>
          </p:txBody>
        </p:sp>
        <p:sp>
          <p:nvSpPr>
            <p:cNvPr id="43031" name="Line 47"/>
            <p:cNvSpPr>
              <a:spLocks noChangeShapeType="1"/>
            </p:cNvSpPr>
            <p:nvPr/>
          </p:nvSpPr>
          <p:spPr bwMode="auto">
            <a:xfrm flipH="1">
              <a:off x="3120" y="1004"/>
              <a:ext cx="376" cy="17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713922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4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4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4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4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14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4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4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21" grpId="0" animBg="1"/>
      <p:bldP spid="114722" grpId="0" animBg="1"/>
      <p:bldP spid="114723" grpId="0" animBg="1"/>
      <p:bldP spid="114724" grpId="0"/>
      <p:bldP spid="114725" grpId="0"/>
      <p:bldP spid="114726" grpId="0"/>
      <p:bldP spid="11473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Price Elasticity of Supply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03225" y="2373313"/>
            <a:ext cx="8185150" cy="1127125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CC0000"/>
                </a:solidFill>
              </a:rPr>
              <a:t>Price elasticity of supply</a:t>
            </a:r>
            <a:r>
              <a:rPr lang="en-US"/>
              <a:t> measures how much </a:t>
            </a:r>
            <a:r>
              <a:rPr lang="en-US" b="1" i="1"/>
              <a:t>Q</a:t>
            </a:r>
            <a:r>
              <a:rPr lang="en-US" b="1" i="1" baseline="30000"/>
              <a:t>s</a:t>
            </a:r>
            <a:r>
              <a:rPr lang="en-US"/>
              <a:t> responds to a change in </a:t>
            </a:r>
            <a:r>
              <a:rPr lang="en-US" b="1" i="1"/>
              <a:t>P</a:t>
            </a:r>
            <a:r>
              <a:rPr lang="en-US"/>
              <a:t>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58825" y="1027113"/>
            <a:ext cx="7646988" cy="1212850"/>
            <a:chOff x="486" y="1450"/>
            <a:chExt cx="4817" cy="764"/>
          </a:xfrm>
        </p:grpSpPr>
        <p:sp>
          <p:nvSpPr>
            <p:cNvPr id="44041" name="Rectangle 5"/>
            <p:cNvSpPr>
              <a:spLocks noChangeArrowheads="1"/>
            </p:cNvSpPr>
            <p:nvPr/>
          </p:nvSpPr>
          <p:spPr bwMode="auto">
            <a:xfrm>
              <a:off x="486" y="1450"/>
              <a:ext cx="4817" cy="764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538" y="1473"/>
              <a:ext cx="4683" cy="693"/>
              <a:chOff x="508" y="1743"/>
              <a:chExt cx="4683" cy="693"/>
            </a:xfrm>
          </p:grpSpPr>
          <p:sp>
            <p:nvSpPr>
              <p:cNvPr id="44043" name="Text Box 7"/>
              <p:cNvSpPr txBox="1">
                <a:spLocks noChangeArrowheads="1"/>
              </p:cNvSpPr>
              <p:nvPr/>
            </p:nvSpPr>
            <p:spPr bwMode="auto">
              <a:xfrm>
                <a:off x="508" y="1811"/>
                <a:ext cx="1589" cy="582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700">
                    <a:latin typeface="Arial"/>
                    <a:cs typeface="Arial"/>
                  </a:rPr>
                  <a:t>Price elasticity of supply</a:t>
                </a:r>
              </a:p>
            </p:txBody>
          </p:sp>
          <p:sp>
            <p:nvSpPr>
              <p:cNvPr id="44044" name="Text Box 8"/>
              <p:cNvSpPr txBox="1">
                <a:spLocks noChangeArrowheads="1"/>
              </p:cNvSpPr>
              <p:nvPr/>
            </p:nvSpPr>
            <p:spPr bwMode="auto">
              <a:xfrm>
                <a:off x="2146" y="1949"/>
                <a:ext cx="289" cy="308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600">
                    <a:latin typeface="Arial"/>
                    <a:cs typeface="Arial"/>
                  </a:rPr>
                  <a:t>=</a:t>
                </a:r>
              </a:p>
            </p:txBody>
          </p:sp>
          <p:sp>
            <p:nvSpPr>
              <p:cNvPr id="44045" name="Text Box 9"/>
              <p:cNvSpPr txBox="1">
                <a:spLocks noChangeArrowheads="1"/>
              </p:cNvSpPr>
              <p:nvPr/>
            </p:nvSpPr>
            <p:spPr bwMode="auto">
              <a:xfrm>
                <a:off x="2539" y="1743"/>
                <a:ext cx="2648" cy="317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700">
                    <a:latin typeface="Arial"/>
                    <a:cs typeface="Arial"/>
                  </a:rPr>
                  <a:t>Percentage change in </a:t>
                </a:r>
                <a:r>
                  <a:rPr lang="en-US" sz="2700" b="1" i="1">
                    <a:latin typeface="Arial"/>
                    <a:cs typeface="Arial"/>
                  </a:rPr>
                  <a:t>Q</a:t>
                </a:r>
                <a:r>
                  <a:rPr lang="en-US" sz="2700" b="1" i="1" baseline="30000">
                    <a:latin typeface="Arial"/>
                    <a:cs typeface="Arial"/>
                  </a:rPr>
                  <a:t>s</a:t>
                </a:r>
              </a:p>
            </p:txBody>
          </p:sp>
          <p:sp>
            <p:nvSpPr>
              <p:cNvPr id="44046" name="Text Box 10"/>
              <p:cNvSpPr txBox="1">
                <a:spLocks noChangeArrowheads="1"/>
              </p:cNvSpPr>
              <p:nvPr/>
            </p:nvSpPr>
            <p:spPr bwMode="auto">
              <a:xfrm>
                <a:off x="2543" y="2119"/>
                <a:ext cx="2648" cy="317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700">
                    <a:latin typeface="Arial"/>
                    <a:cs typeface="Arial"/>
                  </a:rPr>
                  <a:t>Percentage change in </a:t>
                </a:r>
                <a:r>
                  <a:rPr lang="en-US" sz="2700" b="1" i="1">
                    <a:latin typeface="Arial"/>
                    <a:cs typeface="Arial"/>
                  </a:rPr>
                  <a:t>P</a:t>
                </a:r>
                <a:endParaRPr lang="en-US" sz="2700" b="1" i="1" baseline="30000">
                  <a:latin typeface="Arial"/>
                  <a:cs typeface="Arial"/>
                </a:endParaRPr>
              </a:p>
            </p:txBody>
          </p:sp>
          <p:sp>
            <p:nvSpPr>
              <p:cNvPr id="44047" name="Line 11"/>
              <p:cNvSpPr>
                <a:spLocks noChangeShapeType="1"/>
              </p:cNvSpPr>
              <p:nvPr/>
            </p:nvSpPr>
            <p:spPr bwMode="auto">
              <a:xfrm>
                <a:off x="2599" y="2101"/>
                <a:ext cx="254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</p:grpSp>
      <p:sp>
        <p:nvSpPr>
          <p:cNvPr id="125964" name="Rectangle 12"/>
          <p:cNvSpPr>
            <a:spLocks noChangeArrowheads="1"/>
          </p:cNvSpPr>
          <p:nvPr/>
        </p:nvSpPr>
        <p:spPr bwMode="auto">
          <a:xfrm>
            <a:off x="431800" y="3486150"/>
            <a:ext cx="8229600" cy="250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5000"/>
              </a:lnSpc>
              <a:spcBef>
                <a:spcPct val="45000"/>
              </a:spcBef>
              <a:buClr>
                <a:srgbClr val="A3C167"/>
              </a:buClr>
              <a:buSzPct val="100000"/>
              <a:buFont typeface="Wingdings" pitchFamily="2" charset="2"/>
              <a:buChar char="§"/>
            </a:pPr>
            <a:r>
              <a:rPr lang="en-US" sz="2800" dirty="0">
                <a:latin typeface="Arial"/>
                <a:cs typeface="Arial"/>
              </a:rPr>
              <a:t>Loosely speaking, it measures sellers’ </a:t>
            </a:r>
            <a:br>
              <a:rPr lang="en-US" sz="2800" dirty="0">
                <a:latin typeface="Arial"/>
                <a:cs typeface="Arial"/>
              </a:rPr>
            </a:br>
            <a:r>
              <a:rPr lang="en-US" sz="2800" dirty="0">
                <a:latin typeface="Arial"/>
                <a:cs typeface="Arial"/>
              </a:rPr>
              <a:t>price-sensitivity.  </a:t>
            </a:r>
          </a:p>
          <a:p>
            <a:pPr marL="342900" indent="-342900">
              <a:lnSpc>
                <a:spcPct val="105000"/>
              </a:lnSpc>
              <a:spcBef>
                <a:spcPct val="45000"/>
              </a:spcBef>
              <a:buClr>
                <a:srgbClr val="A3C167"/>
              </a:buClr>
              <a:buSzPct val="100000"/>
              <a:buFont typeface="Wingdings" pitchFamily="2" charset="2"/>
              <a:buChar char="§"/>
            </a:pPr>
            <a:r>
              <a:rPr lang="en-US" sz="2800" dirty="0">
                <a:latin typeface="Arial"/>
                <a:cs typeface="Arial"/>
              </a:rPr>
              <a:t>Again, use the midpoint method to compute the percentage changes.  </a:t>
            </a:r>
          </a:p>
        </p:txBody>
      </p:sp>
      <p:sp>
        <p:nvSpPr>
          <p:cNvPr id="44040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33188315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5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5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 build="p" bldLvl="4"/>
      <p:bldP spid="125964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7202488" y="3375025"/>
            <a:ext cx="547687" cy="2081213"/>
            <a:chOff x="4537" y="2126"/>
            <a:chExt cx="345" cy="1311"/>
          </a:xfrm>
        </p:grpSpPr>
        <p:sp>
          <p:nvSpPr>
            <p:cNvPr id="45103" name="Line 20"/>
            <p:cNvSpPr>
              <a:spLocks noChangeShapeType="1"/>
            </p:cNvSpPr>
            <p:nvPr/>
          </p:nvSpPr>
          <p:spPr bwMode="auto">
            <a:xfrm>
              <a:off x="4709" y="2126"/>
              <a:ext cx="0" cy="1025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5104" name="Text Box 27"/>
            <p:cNvSpPr txBox="1">
              <a:spLocks noChangeArrowheads="1"/>
            </p:cNvSpPr>
            <p:nvPr/>
          </p:nvSpPr>
          <p:spPr bwMode="auto">
            <a:xfrm>
              <a:off x="4537" y="3149"/>
              <a:ext cx="3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  <a:r>
                <a:rPr lang="en-US" sz="2400" b="1" baseline="-25000">
                  <a:latin typeface="Arial"/>
                  <a:cs typeface="Arial"/>
                </a:rPr>
                <a:t>2</a:t>
              </a:r>
            </a:p>
          </p:txBody>
        </p:sp>
      </p:grpSp>
      <p:sp>
        <p:nvSpPr>
          <p:cNvPr id="4506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Price Elasticity of Supply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3136900"/>
            <a:ext cx="2132013" cy="1804988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2700"/>
              <a:t>Price </a:t>
            </a:r>
            <a:br>
              <a:rPr lang="en-US" sz="2700"/>
            </a:br>
            <a:r>
              <a:rPr lang="en-US" sz="2700"/>
              <a:t>elasticity </a:t>
            </a:r>
            <a:br>
              <a:rPr lang="en-US" sz="2700"/>
            </a:br>
            <a:r>
              <a:rPr lang="en-US" sz="2700"/>
              <a:t>of supply equals  </a:t>
            </a:r>
          </a:p>
        </p:txBody>
      </p:sp>
      <p:sp>
        <p:nvSpPr>
          <p:cNvPr id="45063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343525" y="2346325"/>
            <a:ext cx="3406775" cy="2876550"/>
            <a:chOff x="3226" y="1041"/>
            <a:chExt cx="2146" cy="1812"/>
          </a:xfrm>
        </p:grpSpPr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3421" y="1302"/>
              <a:ext cx="1661" cy="1413"/>
              <a:chOff x="1098" y="1361"/>
              <a:chExt cx="2116" cy="2027"/>
            </a:xfrm>
          </p:grpSpPr>
          <p:sp>
            <p:nvSpPr>
              <p:cNvPr id="45101" name="Line 7"/>
              <p:cNvSpPr>
                <a:spLocks noChangeShapeType="1"/>
              </p:cNvSpPr>
              <p:nvPr/>
            </p:nvSpPr>
            <p:spPr bwMode="auto">
              <a:xfrm>
                <a:off x="1102" y="1361"/>
                <a:ext cx="0" cy="20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45102" name="Line 8"/>
              <p:cNvSpPr>
                <a:spLocks noChangeShapeType="1"/>
              </p:cNvSpPr>
              <p:nvPr/>
            </p:nvSpPr>
            <p:spPr bwMode="auto">
              <a:xfrm>
                <a:off x="1098" y="3388"/>
                <a:ext cx="21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45099" name="Text Box 9"/>
            <p:cNvSpPr txBox="1">
              <a:spLocks noChangeArrowheads="1"/>
            </p:cNvSpPr>
            <p:nvPr/>
          </p:nvSpPr>
          <p:spPr bwMode="auto">
            <a:xfrm>
              <a:off x="3226" y="1041"/>
              <a:ext cx="3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</a:p>
          </p:txBody>
        </p:sp>
        <p:sp>
          <p:nvSpPr>
            <p:cNvPr id="45100" name="Text Box 10"/>
            <p:cNvSpPr txBox="1">
              <a:spLocks noChangeArrowheads="1"/>
            </p:cNvSpPr>
            <p:nvPr/>
          </p:nvSpPr>
          <p:spPr bwMode="auto">
            <a:xfrm>
              <a:off x="4985" y="2565"/>
              <a:ext cx="3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</a:p>
          </p:txBody>
        </p:sp>
      </p:grpSp>
      <p:grpSp>
        <p:nvGrpSpPr>
          <p:cNvPr id="5" name="Group 54"/>
          <p:cNvGrpSpPr>
            <a:grpSpLocks/>
          </p:cNvGrpSpPr>
          <p:nvPr/>
        </p:nvGrpSpPr>
        <p:grpSpPr bwMode="auto">
          <a:xfrm>
            <a:off x="6370638" y="2566988"/>
            <a:ext cx="2190750" cy="2189162"/>
            <a:chOff x="4013" y="1617"/>
            <a:chExt cx="1380" cy="1379"/>
          </a:xfrm>
        </p:grpSpPr>
        <p:sp>
          <p:nvSpPr>
            <p:cNvPr id="45096" name="Line 12"/>
            <p:cNvSpPr>
              <a:spLocks noChangeShapeType="1"/>
            </p:cNvSpPr>
            <p:nvPr/>
          </p:nvSpPr>
          <p:spPr bwMode="auto">
            <a:xfrm rot="6600000">
              <a:off x="3783" y="1847"/>
              <a:ext cx="1379" cy="919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5097" name="Text Box 13"/>
            <p:cNvSpPr txBox="1">
              <a:spLocks noChangeArrowheads="1"/>
            </p:cNvSpPr>
            <p:nvPr/>
          </p:nvSpPr>
          <p:spPr bwMode="auto">
            <a:xfrm>
              <a:off x="5073" y="1632"/>
              <a:ext cx="3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S</a:t>
              </a:r>
            </a:p>
          </p:txBody>
        </p:sp>
      </p:grpSp>
      <p:grpSp>
        <p:nvGrpSpPr>
          <p:cNvPr id="6" name="Group 59"/>
          <p:cNvGrpSpPr>
            <a:grpSpLocks/>
          </p:cNvGrpSpPr>
          <p:nvPr/>
        </p:nvGrpSpPr>
        <p:grpSpPr bwMode="auto">
          <a:xfrm>
            <a:off x="5062538" y="3167063"/>
            <a:ext cx="2479675" cy="457200"/>
            <a:chOff x="3189" y="1995"/>
            <a:chExt cx="1562" cy="288"/>
          </a:xfrm>
        </p:grpSpPr>
        <p:sp>
          <p:nvSpPr>
            <p:cNvPr id="45093" name="Text Box 16"/>
            <p:cNvSpPr txBox="1">
              <a:spLocks noChangeArrowheads="1"/>
            </p:cNvSpPr>
            <p:nvPr/>
          </p:nvSpPr>
          <p:spPr bwMode="auto">
            <a:xfrm>
              <a:off x="3189" y="1995"/>
              <a:ext cx="3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  <a:r>
                <a:rPr lang="en-US" sz="2400" b="1" baseline="-25000"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45094" name="Line 19"/>
            <p:cNvSpPr>
              <a:spLocks noChangeShapeType="1"/>
            </p:cNvSpPr>
            <p:nvPr/>
          </p:nvSpPr>
          <p:spPr bwMode="auto">
            <a:xfrm>
              <a:off x="3570" y="2124"/>
              <a:ext cx="1139" cy="0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5095" name="Oval 23"/>
            <p:cNvSpPr>
              <a:spLocks noChangeArrowheads="1"/>
            </p:cNvSpPr>
            <p:nvPr/>
          </p:nvSpPr>
          <p:spPr bwMode="auto">
            <a:xfrm>
              <a:off x="4663" y="2081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7" name="Group 58"/>
          <p:cNvGrpSpPr>
            <a:grpSpLocks/>
          </p:cNvGrpSpPr>
          <p:nvPr/>
        </p:nvGrpSpPr>
        <p:grpSpPr bwMode="auto">
          <a:xfrm>
            <a:off x="5045075" y="3686175"/>
            <a:ext cx="1958975" cy="1766888"/>
            <a:chOff x="3178" y="2322"/>
            <a:chExt cx="1234" cy="1113"/>
          </a:xfrm>
        </p:grpSpPr>
        <p:sp>
          <p:nvSpPr>
            <p:cNvPr id="45087" name="Text Box 17"/>
            <p:cNvSpPr txBox="1">
              <a:spLocks noChangeArrowheads="1"/>
            </p:cNvSpPr>
            <p:nvPr/>
          </p:nvSpPr>
          <p:spPr bwMode="auto">
            <a:xfrm>
              <a:off x="4042" y="3147"/>
              <a:ext cx="37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  <a:r>
                <a:rPr lang="en-US" sz="2400" b="1" baseline="-25000"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45088" name="Text Box 26"/>
            <p:cNvSpPr txBox="1">
              <a:spLocks noChangeArrowheads="1"/>
            </p:cNvSpPr>
            <p:nvPr/>
          </p:nvSpPr>
          <p:spPr bwMode="auto">
            <a:xfrm>
              <a:off x="3178" y="2322"/>
              <a:ext cx="3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  <a:r>
                <a:rPr lang="en-US" sz="2400" b="1" baseline="-25000">
                  <a:latin typeface="Arial"/>
                  <a:cs typeface="Arial"/>
                </a:rPr>
                <a:t>1</a:t>
              </a:r>
            </a:p>
          </p:txBody>
        </p:sp>
        <p:grpSp>
          <p:nvGrpSpPr>
            <p:cNvPr id="8" name="Group 28"/>
            <p:cNvGrpSpPr>
              <a:grpSpLocks/>
            </p:cNvGrpSpPr>
            <p:nvPr/>
          </p:nvGrpSpPr>
          <p:grpSpPr bwMode="auto">
            <a:xfrm>
              <a:off x="3563" y="2469"/>
              <a:ext cx="680" cy="680"/>
              <a:chOff x="357" y="2450"/>
              <a:chExt cx="795" cy="646"/>
            </a:xfrm>
          </p:grpSpPr>
          <p:sp>
            <p:nvSpPr>
              <p:cNvPr id="45091" name="Line 29"/>
              <p:cNvSpPr>
                <a:spLocks noChangeShapeType="1"/>
              </p:cNvSpPr>
              <p:nvPr/>
            </p:nvSpPr>
            <p:spPr bwMode="auto">
              <a:xfrm>
                <a:off x="357" y="2450"/>
                <a:ext cx="795" cy="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45092" name="Line 30"/>
              <p:cNvSpPr>
                <a:spLocks noChangeShapeType="1"/>
              </p:cNvSpPr>
              <p:nvPr/>
            </p:nvSpPr>
            <p:spPr bwMode="auto">
              <a:xfrm>
                <a:off x="1152" y="2451"/>
                <a:ext cx="0" cy="645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45090" name="Oval 33"/>
            <p:cNvSpPr>
              <a:spLocks noChangeArrowheads="1"/>
            </p:cNvSpPr>
            <p:nvPr/>
          </p:nvSpPr>
          <p:spPr bwMode="auto">
            <a:xfrm>
              <a:off x="4198" y="2429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127010" name="Line 34"/>
          <p:cNvSpPr>
            <a:spLocks noChangeShapeType="1"/>
          </p:cNvSpPr>
          <p:nvPr/>
        </p:nvSpPr>
        <p:spPr bwMode="auto">
          <a:xfrm flipH="1" flipV="1">
            <a:off x="5810250" y="3387725"/>
            <a:ext cx="0" cy="508000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27011" name="Line 35"/>
          <p:cNvSpPr>
            <a:spLocks noChangeShapeType="1"/>
          </p:cNvSpPr>
          <p:nvPr/>
        </p:nvSpPr>
        <p:spPr bwMode="auto">
          <a:xfrm rot="5400000" flipV="1">
            <a:off x="7104063" y="4475162"/>
            <a:ext cx="0" cy="733425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27012" name="Text Box 36"/>
          <p:cNvSpPr txBox="1">
            <a:spLocks noChangeArrowheads="1"/>
          </p:cNvSpPr>
          <p:nvPr/>
        </p:nvSpPr>
        <p:spPr bwMode="auto">
          <a:xfrm>
            <a:off x="3878263" y="2997200"/>
            <a:ext cx="1203325" cy="830997"/>
          </a:xfrm>
          <a:prstGeom prst="rect">
            <a:avLst/>
          </a:prstGeom>
          <a:solidFill>
            <a:srgbClr val="FF99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latin typeface="Arial"/>
                <a:cs typeface="Arial"/>
              </a:rPr>
              <a:t>P</a:t>
            </a:r>
            <a:r>
              <a:rPr lang="en-US" sz="2400">
                <a:latin typeface="Arial"/>
                <a:cs typeface="Arial"/>
              </a:rPr>
              <a:t>  rises by 8%</a:t>
            </a:r>
          </a:p>
        </p:txBody>
      </p:sp>
      <p:sp>
        <p:nvSpPr>
          <p:cNvPr id="127013" name="Text Box 37"/>
          <p:cNvSpPr txBox="1">
            <a:spLocks noChangeArrowheads="1"/>
          </p:cNvSpPr>
          <p:nvPr/>
        </p:nvSpPr>
        <p:spPr bwMode="auto">
          <a:xfrm>
            <a:off x="5213350" y="5456238"/>
            <a:ext cx="1281113" cy="830997"/>
          </a:xfrm>
          <a:prstGeom prst="rect">
            <a:avLst/>
          </a:prstGeom>
          <a:solidFill>
            <a:srgbClr val="FF99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latin typeface="Arial"/>
                <a:cs typeface="Arial"/>
              </a:rPr>
              <a:t>Q</a:t>
            </a:r>
            <a:r>
              <a:rPr lang="en-US" sz="2400">
                <a:latin typeface="Arial"/>
                <a:cs typeface="Arial"/>
              </a:rPr>
              <a:t>  rises by 16%</a:t>
            </a:r>
          </a:p>
        </p:txBody>
      </p:sp>
      <p:grpSp>
        <p:nvGrpSpPr>
          <p:cNvPr id="9" name="Group 62"/>
          <p:cNvGrpSpPr>
            <a:grpSpLocks/>
          </p:cNvGrpSpPr>
          <p:nvPr/>
        </p:nvGrpSpPr>
        <p:grpSpPr bwMode="auto">
          <a:xfrm>
            <a:off x="1239838" y="5010150"/>
            <a:ext cx="2146300" cy="984250"/>
            <a:chOff x="781" y="3156"/>
            <a:chExt cx="1352" cy="620"/>
          </a:xfrm>
        </p:grpSpPr>
        <p:grpSp>
          <p:nvGrpSpPr>
            <p:cNvPr id="10" name="Group 38"/>
            <p:cNvGrpSpPr>
              <a:grpSpLocks/>
            </p:cNvGrpSpPr>
            <p:nvPr/>
          </p:nvGrpSpPr>
          <p:grpSpPr bwMode="auto">
            <a:xfrm>
              <a:off x="781" y="3156"/>
              <a:ext cx="642" cy="620"/>
              <a:chOff x="3422" y="3211"/>
              <a:chExt cx="642" cy="620"/>
            </a:xfrm>
          </p:grpSpPr>
          <p:sp>
            <p:nvSpPr>
              <p:cNvPr id="45084" name="Text Box 39"/>
              <p:cNvSpPr txBox="1">
                <a:spLocks noChangeArrowheads="1"/>
              </p:cNvSpPr>
              <p:nvPr/>
            </p:nvSpPr>
            <p:spPr bwMode="auto">
              <a:xfrm>
                <a:off x="3422" y="3211"/>
                <a:ext cx="642" cy="3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700">
                    <a:latin typeface="Arial"/>
                    <a:cs typeface="Arial"/>
                  </a:rPr>
                  <a:t>16%</a:t>
                </a:r>
                <a:endParaRPr lang="en-US" sz="2700" b="1" i="1" baseline="30000">
                  <a:latin typeface="Arial"/>
                  <a:cs typeface="Arial"/>
                </a:endParaRPr>
              </a:p>
            </p:txBody>
          </p:sp>
          <p:sp>
            <p:nvSpPr>
              <p:cNvPr id="45085" name="Text Box 40"/>
              <p:cNvSpPr txBox="1">
                <a:spLocks noChangeArrowheads="1"/>
              </p:cNvSpPr>
              <p:nvPr/>
            </p:nvSpPr>
            <p:spPr bwMode="auto">
              <a:xfrm>
                <a:off x="3430" y="3514"/>
                <a:ext cx="622" cy="3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700">
                    <a:latin typeface="Arial"/>
                    <a:cs typeface="Arial"/>
                  </a:rPr>
                  <a:t>8%</a:t>
                </a:r>
                <a:endParaRPr lang="en-US" sz="2700" b="1" i="1" baseline="30000">
                  <a:latin typeface="Arial"/>
                  <a:cs typeface="Arial"/>
                </a:endParaRPr>
              </a:p>
            </p:txBody>
          </p:sp>
          <p:sp>
            <p:nvSpPr>
              <p:cNvPr id="45086" name="Line 41"/>
              <p:cNvSpPr>
                <a:spLocks noChangeShapeType="1"/>
              </p:cNvSpPr>
              <p:nvPr/>
            </p:nvSpPr>
            <p:spPr bwMode="auto">
              <a:xfrm flipV="1">
                <a:off x="3484" y="3522"/>
                <a:ext cx="50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45083" name="Text Box 42"/>
            <p:cNvSpPr txBox="1">
              <a:spLocks noChangeArrowheads="1"/>
            </p:cNvSpPr>
            <p:nvPr/>
          </p:nvSpPr>
          <p:spPr bwMode="auto">
            <a:xfrm>
              <a:off x="1347" y="3308"/>
              <a:ext cx="786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>
                  <a:latin typeface="Arial"/>
                  <a:cs typeface="Arial"/>
                </a:rPr>
                <a:t>=  2.0</a:t>
              </a:r>
            </a:p>
          </p:txBody>
        </p:sp>
      </p:grpSp>
      <p:grpSp>
        <p:nvGrpSpPr>
          <p:cNvPr id="11" name="Group 43"/>
          <p:cNvGrpSpPr>
            <a:grpSpLocks/>
          </p:cNvGrpSpPr>
          <p:nvPr/>
        </p:nvGrpSpPr>
        <p:grpSpPr bwMode="auto">
          <a:xfrm>
            <a:off x="758825" y="1027113"/>
            <a:ext cx="7646988" cy="1212850"/>
            <a:chOff x="486" y="1450"/>
            <a:chExt cx="4817" cy="764"/>
          </a:xfrm>
        </p:grpSpPr>
        <p:sp>
          <p:nvSpPr>
            <p:cNvPr id="45075" name="Rectangle 44"/>
            <p:cNvSpPr>
              <a:spLocks noChangeArrowheads="1"/>
            </p:cNvSpPr>
            <p:nvPr/>
          </p:nvSpPr>
          <p:spPr bwMode="auto">
            <a:xfrm>
              <a:off x="486" y="1450"/>
              <a:ext cx="4817" cy="764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grpSp>
          <p:nvGrpSpPr>
            <p:cNvPr id="12" name="Group 45"/>
            <p:cNvGrpSpPr>
              <a:grpSpLocks/>
            </p:cNvGrpSpPr>
            <p:nvPr/>
          </p:nvGrpSpPr>
          <p:grpSpPr bwMode="auto">
            <a:xfrm>
              <a:off x="538" y="1473"/>
              <a:ext cx="4683" cy="693"/>
              <a:chOff x="508" y="1743"/>
              <a:chExt cx="4683" cy="693"/>
            </a:xfrm>
          </p:grpSpPr>
          <p:sp>
            <p:nvSpPr>
              <p:cNvPr id="45077" name="Text Box 46"/>
              <p:cNvSpPr txBox="1">
                <a:spLocks noChangeArrowheads="1"/>
              </p:cNvSpPr>
              <p:nvPr/>
            </p:nvSpPr>
            <p:spPr bwMode="auto">
              <a:xfrm>
                <a:off x="508" y="1811"/>
                <a:ext cx="1589" cy="582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700">
                    <a:latin typeface="Arial"/>
                    <a:cs typeface="Arial"/>
                  </a:rPr>
                  <a:t>Price elasticity of supply</a:t>
                </a:r>
              </a:p>
            </p:txBody>
          </p:sp>
          <p:sp>
            <p:nvSpPr>
              <p:cNvPr id="45078" name="Text Box 47"/>
              <p:cNvSpPr txBox="1">
                <a:spLocks noChangeArrowheads="1"/>
              </p:cNvSpPr>
              <p:nvPr/>
            </p:nvSpPr>
            <p:spPr bwMode="auto">
              <a:xfrm>
                <a:off x="2146" y="1949"/>
                <a:ext cx="289" cy="308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600">
                    <a:latin typeface="Arial"/>
                    <a:cs typeface="Arial"/>
                  </a:rPr>
                  <a:t>=</a:t>
                </a:r>
              </a:p>
            </p:txBody>
          </p:sp>
          <p:sp>
            <p:nvSpPr>
              <p:cNvPr id="45079" name="Text Box 48"/>
              <p:cNvSpPr txBox="1">
                <a:spLocks noChangeArrowheads="1"/>
              </p:cNvSpPr>
              <p:nvPr/>
            </p:nvSpPr>
            <p:spPr bwMode="auto">
              <a:xfrm>
                <a:off x="2539" y="1743"/>
                <a:ext cx="2648" cy="317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700">
                    <a:latin typeface="Arial"/>
                    <a:cs typeface="Arial"/>
                  </a:rPr>
                  <a:t>Percentage change in </a:t>
                </a:r>
                <a:r>
                  <a:rPr lang="en-US" sz="2700" b="1" i="1">
                    <a:latin typeface="Arial"/>
                    <a:cs typeface="Arial"/>
                  </a:rPr>
                  <a:t>Q</a:t>
                </a:r>
                <a:r>
                  <a:rPr lang="en-US" sz="2700" b="1" i="1" baseline="30000">
                    <a:latin typeface="Arial"/>
                    <a:cs typeface="Arial"/>
                  </a:rPr>
                  <a:t>s</a:t>
                </a:r>
              </a:p>
            </p:txBody>
          </p:sp>
          <p:sp>
            <p:nvSpPr>
              <p:cNvPr id="45080" name="Text Box 49"/>
              <p:cNvSpPr txBox="1">
                <a:spLocks noChangeArrowheads="1"/>
              </p:cNvSpPr>
              <p:nvPr/>
            </p:nvSpPr>
            <p:spPr bwMode="auto">
              <a:xfrm>
                <a:off x="2543" y="2119"/>
                <a:ext cx="2648" cy="317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700">
                    <a:latin typeface="Arial"/>
                    <a:cs typeface="Arial"/>
                  </a:rPr>
                  <a:t>Percentage change in </a:t>
                </a:r>
                <a:r>
                  <a:rPr lang="en-US" sz="2700" b="1" i="1">
                    <a:latin typeface="Arial"/>
                    <a:cs typeface="Arial"/>
                  </a:rPr>
                  <a:t>P</a:t>
                </a:r>
                <a:endParaRPr lang="en-US" sz="2700" b="1" i="1" baseline="30000">
                  <a:latin typeface="Arial"/>
                  <a:cs typeface="Arial"/>
                </a:endParaRPr>
              </a:p>
            </p:txBody>
          </p:sp>
          <p:sp>
            <p:nvSpPr>
              <p:cNvPr id="45081" name="Line 50"/>
              <p:cNvSpPr>
                <a:spLocks noChangeShapeType="1"/>
              </p:cNvSpPr>
              <p:nvPr/>
            </p:nvSpPr>
            <p:spPr bwMode="auto">
              <a:xfrm>
                <a:off x="2599" y="2101"/>
                <a:ext cx="254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</p:grpSp>
      <p:sp>
        <p:nvSpPr>
          <p:cNvPr id="45074" name="Text Box 51"/>
          <p:cNvSpPr txBox="1">
            <a:spLocks noChangeArrowheads="1"/>
          </p:cNvSpPr>
          <p:nvPr/>
        </p:nvSpPr>
        <p:spPr bwMode="auto">
          <a:xfrm>
            <a:off x="555625" y="2574925"/>
            <a:ext cx="20050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u="sng">
                <a:latin typeface="Arial"/>
                <a:cs typeface="Arial"/>
              </a:rPr>
              <a:t>Example:</a:t>
            </a:r>
          </a:p>
        </p:txBody>
      </p:sp>
    </p:spTree>
    <p:extLst>
      <p:ext uri="{BB962C8B-B14F-4D97-AF65-F5344CB8AC3E}">
        <p14:creationId xmlns:p14="http://schemas.microsoft.com/office/powerpoint/2010/main" val="249577678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7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7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7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7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build="p" bldLvl="5"/>
      <p:bldP spid="127010" grpId="0" animBg="1"/>
      <p:bldP spid="127011" grpId="0" animBg="1"/>
      <p:bldP spid="127012" grpId="0" animBg="1"/>
      <p:bldP spid="12701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The Variety of Supply Curves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47424"/>
            <a:ext cx="8229600" cy="4878739"/>
          </a:xfrm>
        </p:spPr>
        <p:txBody>
          <a:bodyPr/>
          <a:lstStyle/>
          <a:p>
            <a:pPr eaLnBrk="1" hangingPunct="1">
              <a:spcBef>
                <a:spcPts val="1500"/>
              </a:spcBef>
            </a:pPr>
            <a:r>
              <a:rPr lang="en-US" dirty="0"/>
              <a:t>The slope of the supply curve is closely related to price elasticity of supply.  </a:t>
            </a:r>
          </a:p>
          <a:p>
            <a:pPr eaLnBrk="1" hangingPunct="1">
              <a:spcBef>
                <a:spcPts val="1500"/>
              </a:spcBef>
            </a:pPr>
            <a:r>
              <a:rPr lang="en-US" dirty="0"/>
              <a:t>Rule of thumb:    </a:t>
            </a:r>
            <a:br>
              <a:rPr lang="en-US" dirty="0"/>
            </a:br>
            <a:r>
              <a:rPr lang="en-US" dirty="0"/>
              <a:t>The flatter the curve, the bigger the elasticity.  </a:t>
            </a:r>
            <a:br>
              <a:rPr lang="en-US" dirty="0"/>
            </a:br>
            <a:r>
              <a:rPr lang="en-US" dirty="0"/>
              <a:t>The steeper the curve, the smaller the elasticity.</a:t>
            </a:r>
          </a:p>
          <a:p>
            <a:pPr eaLnBrk="1" hangingPunct="1">
              <a:spcBef>
                <a:spcPts val="1500"/>
              </a:spcBef>
            </a:pPr>
            <a:r>
              <a:rPr lang="en-US" dirty="0"/>
              <a:t>Five different classifications…</a:t>
            </a:r>
          </a:p>
        </p:txBody>
      </p:sp>
      <p:sp>
        <p:nvSpPr>
          <p:cNvPr id="46086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4274402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build="p" bldLvl="4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913438" y="2301875"/>
            <a:ext cx="614362" cy="2671763"/>
            <a:chOff x="3725" y="1450"/>
            <a:chExt cx="387" cy="1683"/>
          </a:xfrm>
        </p:grpSpPr>
        <p:sp>
          <p:nvSpPr>
            <p:cNvPr id="47145" name="Text Box 3"/>
            <p:cNvSpPr txBox="1">
              <a:spLocks noChangeArrowheads="1"/>
            </p:cNvSpPr>
            <p:nvPr/>
          </p:nvSpPr>
          <p:spPr bwMode="auto">
            <a:xfrm>
              <a:off x="3725" y="1450"/>
              <a:ext cx="3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S</a:t>
              </a:r>
            </a:p>
          </p:txBody>
        </p:sp>
        <p:sp>
          <p:nvSpPr>
            <p:cNvPr id="47146" name="Line 4"/>
            <p:cNvSpPr>
              <a:spLocks noChangeShapeType="1"/>
            </p:cNvSpPr>
            <p:nvPr/>
          </p:nvSpPr>
          <p:spPr bwMode="auto">
            <a:xfrm flipH="1">
              <a:off x="3918" y="1698"/>
              <a:ext cx="0" cy="1435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4710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07988" y="249238"/>
            <a:ext cx="8494712" cy="619125"/>
          </a:xfrm>
        </p:spPr>
        <p:txBody>
          <a:bodyPr/>
          <a:lstStyle/>
          <a:p>
            <a:pPr algn="l" eaLnBrk="1" hangingPunct="1"/>
            <a:r>
              <a:rPr lang="en-US" sz="3200">
                <a:solidFill>
                  <a:srgbClr val="CC0000"/>
                </a:solidFill>
              </a:rPr>
              <a:t>“Perfectly inelastic” </a:t>
            </a:r>
            <a:r>
              <a:rPr lang="en-US" sz="3000" b="0">
                <a:solidFill>
                  <a:srgbClr val="CC0000"/>
                </a:solidFill>
              </a:rPr>
              <a:t>(one extreme)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826000" y="2114550"/>
            <a:ext cx="3870325" cy="3060700"/>
            <a:chOff x="3226" y="1041"/>
            <a:chExt cx="2146" cy="1792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3421" y="1302"/>
              <a:ext cx="1661" cy="1413"/>
              <a:chOff x="1098" y="1361"/>
              <a:chExt cx="2116" cy="2027"/>
            </a:xfrm>
          </p:grpSpPr>
          <p:sp>
            <p:nvSpPr>
              <p:cNvPr id="47143" name="Line 8"/>
              <p:cNvSpPr>
                <a:spLocks noChangeShapeType="1"/>
              </p:cNvSpPr>
              <p:nvPr/>
            </p:nvSpPr>
            <p:spPr bwMode="auto">
              <a:xfrm>
                <a:off x="1102" y="1361"/>
                <a:ext cx="0" cy="20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47144" name="Line 9"/>
              <p:cNvSpPr>
                <a:spLocks noChangeShapeType="1"/>
              </p:cNvSpPr>
              <p:nvPr/>
            </p:nvSpPr>
            <p:spPr bwMode="auto">
              <a:xfrm>
                <a:off x="1098" y="3388"/>
                <a:ext cx="21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47141" name="Text Box 10"/>
            <p:cNvSpPr txBox="1">
              <a:spLocks noChangeArrowheads="1"/>
            </p:cNvSpPr>
            <p:nvPr/>
          </p:nvSpPr>
          <p:spPr bwMode="auto">
            <a:xfrm>
              <a:off x="3226" y="1041"/>
              <a:ext cx="387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</a:p>
          </p:txBody>
        </p:sp>
        <p:sp>
          <p:nvSpPr>
            <p:cNvPr id="47142" name="Text Box 11"/>
            <p:cNvSpPr txBox="1">
              <a:spLocks noChangeArrowheads="1"/>
            </p:cNvSpPr>
            <p:nvPr/>
          </p:nvSpPr>
          <p:spPr bwMode="auto">
            <a:xfrm>
              <a:off x="4985" y="2565"/>
              <a:ext cx="387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</a:p>
          </p:txBody>
        </p:sp>
      </p:grpSp>
      <p:sp>
        <p:nvSpPr>
          <p:cNvPr id="47111" name="Text Box 12"/>
          <p:cNvSpPr txBox="1">
            <a:spLocks noChangeArrowheads="1"/>
          </p:cNvSpPr>
          <p:nvPr/>
        </p:nvSpPr>
        <p:spPr bwMode="auto">
          <a:xfrm>
            <a:off x="5922963" y="4948238"/>
            <a:ext cx="587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latin typeface="Arial"/>
                <a:cs typeface="Arial"/>
              </a:rPr>
              <a:t>Q</a:t>
            </a:r>
            <a:r>
              <a:rPr lang="en-US" sz="2400" b="1" baseline="-25000">
                <a:latin typeface="Arial"/>
                <a:cs typeface="Arial"/>
              </a:rPr>
              <a:t>1</a:t>
            </a:r>
          </a:p>
        </p:txBody>
      </p:sp>
      <p:sp>
        <p:nvSpPr>
          <p:cNvPr id="47112" name="Text Box 13"/>
          <p:cNvSpPr txBox="1">
            <a:spLocks noChangeArrowheads="1"/>
          </p:cNvSpPr>
          <p:nvPr/>
        </p:nvSpPr>
        <p:spPr bwMode="auto">
          <a:xfrm>
            <a:off x="4567238" y="3686175"/>
            <a:ext cx="59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 i="1">
                <a:latin typeface="Arial"/>
                <a:cs typeface="Arial"/>
              </a:rPr>
              <a:t>P</a:t>
            </a:r>
            <a:r>
              <a:rPr lang="en-US" sz="2400" b="1" baseline="-25000">
                <a:latin typeface="Arial"/>
                <a:cs typeface="Arial"/>
              </a:rPr>
              <a:t>1</a:t>
            </a:r>
          </a:p>
        </p:txBody>
      </p:sp>
      <p:sp>
        <p:nvSpPr>
          <p:cNvPr id="47113" name="Line 14"/>
          <p:cNvSpPr>
            <a:spLocks noChangeShapeType="1"/>
          </p:cNvSpPr>
          <p:nvPr/>
        </p:nvSpPr>
        <p:spPr bwMode="auto">
          <a:xfrm>
            <a:off x="5183188" y="3916363"/>
            <a:ext cx="1050925" cy="0"/>
          </a:xfrm>
          <a:prstGeom prst="line">
            <a:avLst/>
          </a:prstGeom>
          <a:noFill/>
          <a:ln w="9525">
            <a:solidFill>
              <a:srgbClr val="777777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7114" name="Oval 15"/>
          <p:cNvSpPr>
            <a:spLocks noChangeArrowheads="1"/>
          </p:cNvSpPr>
          <p:nvPr/>
        </p:nvSpPr>
        <p:spPr bwMode="auto">
          <a:xfrm>
            <a:off x="6148388" y="3846513"/>
            <a:ext cx="139700" cy="138112"/>
          </a:xfrm>
          <a:prstGeom prst="ellipse">
            <a:avLst/>
          </a:prstGeom>
          <a:solidFill>
            <a:srgbClr val="000000"/>
          </a:solidFill>
          <a:ln w="9525">
            <a:noFill/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560888" y="3040063"/>
            <a:ext cx="1731962" cy="457200"/>
            <a:chOff x="2873" y="1915"/>
            <a:chExt cx="1091" cy="288"/>
          </a:xfrm>
        </p:grpSpPr>
        <p:sp>
          <p:nvSpPr>
            <p:cNvPr id="47137" name="Text Box 17"/>
            <p:cNvSpPr txBox="1">
              <a:spLocks noChangeArrowheads="1"/>
            </p:cNvSpPr>
            <p:nvPr/>
          </p:nvSpPr>
          <p:spPr bwMode="auto">
            <a:xfrm>
              <a:off x="2873" y="1915"/>
              <a:ext cx="3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  <a:r>
                <a:rPr lang="en-US" sz="2400" b="1" baseline="-25000"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47138" name="Line 18"/>
            <p:cNvSpPr>
              <a:spLocks noChangeShapeType="1"/>
            </p:cNvSpPr>
            <p:nvPr/>
          </p:nvSpPr>
          <p:spPr bwMode="auto">
            <a:xfrm flipV="1">
              <a:off x="3264" y="2043"/>
              <a:ext cx="656" cy="0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7139" name="Oval 19"/>
            <p:cNvSpPr>
              <a:spLocks noChangeArrowheads="1"/>
            </p:cNvSpPr>
            <p:nvPr/>
          </p:nvSpPr>
          <p:spPr bwMode="auto">
            <a:xfrm>
              <a:off x="3876" y="1999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412692" name="Line 20"/>
          <p:cNvSpPr>
            <a:spLocks noChangeShapeType="1"/>
          </p:cNvSpPr>
          <p:nvPr/>
        </p:nvSpPr>
        <p:spPr bwMode="auto">
          <a:xfrm flipH="1" flipV="1">
            <a:off x="5313363" y="3252788"/>
            <a:ext cx="0" cy="657225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12693" name="Text Box 21"/>
          <p:cNvSpPr txBox="1">
            <a:spLocks noChangeArrowheads="1"/>
          </p:cNvSpPr>
          <p:nvPr/>
        </p:nvSpPr>
        <p:spPr bwMode="auto">
          <a:xfrm>
            <a:off x="5849938" y="5548313"/>
            <a:ext cx="1835150" cy="83099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latin typeface="Arial"/>
                <a:cs typeface="Arial"/>
              </a:rPr>
              <a:t>Q</a:t>
            </a:r>
            <a:r>
              <a:rPr lang="en-US" sz="2400">
                <a:latin typeface="Arial"/>
                <a:cs typeface="Arial"/>
              </a:rPr>
              <a:t>  changes </a:t>
            </a:r>
            <a:br>
              <a:rPr lang="en-US" sz="2400">
                <a:latin typeface="Arial"/>
                <a:cs typeface="Arial"/>
              </a:rPr>
            </a:br>
            <a:r>
              <a:rPr lang="en-US" sz="2400">
                <a:latin typeface="Arial"/>
                <a:cs typeface="Arial"/>
              </a:rPr>
              <a:t>by 0%</a:t>
            </a:r>
          </a:p>
        </p:txBody>
      </p:sp>
      <p:sp>
        <p:nvSpPr>
          <p:cNvPr id="47118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  <p:sp>
        <p:nvSpPr>
          <p:cNvPr id="412695" name="Text Box 23"/>
          <p:cNvSpPr txBox="1">
            <a:spLocks noChangeArrowheads="1"/>
          </p:cNvSpPr>
          <p:nvPr/>
        </p:nvSpPr>
        <p:spPr bwMode="auto">
          <a:xfrm>
            <a:off x="6073775" y="871538"/>
            <a:ext cx="11715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>
                <a:solidFill>
                  <a:srgbClr val="009900"/>
                </a:solidFill>
                <a:latin typeface="Arial"/>
                <a:cs typeface="Arial"/>
              </a:rPr>
              <a:t>0%</a:t>
            </a:r>
            <a:endParaRPr lang="en-US" sz="2500" b="1" i="1" baseline="30000">
              <a:solidFill>
                <a:srgbClr val="009900"/>
              </a:solidFill>
              <a:latin typeface="Arial"/>
              <a:cs typeface="Arial"/>
            </a:endParaRPr>
          </a:p>
        </p:txBody>
      </p:sp>
      <p:sp>
        <p:nvSpPr>
          <p:cNvPr id="412696" name="Text Box 24"/>
          <p:cNvSpPr txBox="1">
            <a:spLocks noChangeArrowheads="1"/>
          </p:cNvSpPr>
          <p:nvPr/>
        </p:nvSpPr>
        <p:spPr bwMode="auto">
          <a:xfrm>
            <a:off x="6080125" y="1379538"/>
            <a:ext cx="11715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>
                <a:solidFill>
                  <a:srgbClr val="FF6600"/>
                </a:solidFill>
                <a:latin typeface="Arial"/>
                <a:cs typeface="Arial"/>
              </a:rPr>
              <a:t>10%</a:t>
            </a:r>
            <a:endParaRPr lang="en-US" sz="2500" b="1" i="1" baseline="30000"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412697" name="Text Box 25"/>
          <p:cNvSpPr txBox="1">
            <a:spLocks noChangeArrowheads="1"/>
          </p:cNvSpPr>
          <p:nvPr/>
        </p:nvSpPr>
        <p:spPr bwMode="auto">
          <a:xfrm>
            <a:off x="7218363" y="1111250"/>
            <a:ext cx="6826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>
                <a:solidFill>
                  <a:srgbClr val="0000FF"/>
                </a:solidFill>
                <a:latin typeface="Arial"/>
                <a:cs typeface="Arial"/>
              </a:rPr>
              <a:t>= 0</a:t>
            </a:r>
          </a:p>
        </p:txBody>
      </p: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741363" y="874713"/>
            <a:ext cx="6413500" cy="981075"/>
            <a:chOff x="747" y="551"/>
            <a:chExt cx="4040" cy="618"/>
          </a:xfrm>
        </p:grpSpPr>
        <p:sp>
          <p:nvSpPr>
            <p:cNvPr id="47130" name="Text Box 27"/>
            <p:cNvSpPr txBox="1">
              <a:spLocks noChangeArrowheads="1"/>
            </p:cNvSpPr>
            <p:nvPr/>
          </p:nvSpPr>
          <p:spPr bwMode="auto">
            <a:xfrm>
              <a:off x="747" y="603"/>
              <a:ext cx="1436" cy="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5000"/>
                </a:lnSpc>
                <a:spcBef>
                  <a:spcPct val="50000"/>
                </a:spcBef>
              </a:pPr>
              <a:r>
                <a:rPr lang="en-US" sz="2500">
                  <a:latin typeface="Arial"/>
                  <a:cs typeface="Arial"/>
                </a:rPr>
                <a:t>Price elasticity </a:t>
              </a:r>
              <a:br>
                <a:rPr lang="en-US" sz="2500">
                  <a:latin typeface="Arial"/>
                  <a:cs typeface="Arial"/>
                </a:rPr>
              </a:br>
              <a:r>
                <a:rPr lang="en-US" sz="2500">
                  <a:latin typeface="Arial"/>
                  <a:cs typeface="Arial"/>
                </a:rPr>
                <a:t>of supply</a:t>
              </a:r>
            </a:p>
          </p:txBody>
        </p:sp>
        <p:sp>
          <p:nvSpPr>
            <p:cNvPr id="47131" name="Text Box 28"/>
            <p:cNvSpPr txBox="1">
              <a:spLocks noChangeArrowheads="1"/>
            </p:cNvSpPr>
            <p:nvPr/>
          </p:nvSpPr>
          <p:spPr bwMode="auto">
            <a:xfrm>
              <a:off x="2091" y="704"/>
              <a:ext cx="289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>
                  <a:latin typeface="Arial"/>
                  <a:cs typeface="Arial"/>
                </a:rPr>
                <a:t>=</a:t>
              </a:r>
            </a:p>
          </p:txBody>
        </p:sp>
        <p:sp>
          <p:nvSpPr>
            <p:cNvPr id="47132" name="Text Box 29"/>
            <p:cNvSpPr txBox="1">
              <a:spLocks noChangeArrowheads="1"/>
            </p:cNvSpPr>
            <p:nvPr/>
          </p:nvSpPr>
          <p:spPr bwMode="auto">
            <a:xfrm>
              <a:off x="2358" y="551"/>
              <a:ext cx="1502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500">
                  <a:latin typeface="Arial"/>
                  <a:cs typeface="Arial"/>
                </a:rPr>
                <a:t>% change in </a:t>
              </a:r>
              <a:r>
                <a:rPr lang="en-US" sz="2500" b="1" i="1">
                  <a:latin typeface="Arial"/>
                  <a:cs typeface="Arial"/>
                </a:rPr>
                <a:t>Q</a:t>
              </a:r>
              <a:endParaRPr lang="en-US" sz="2500" b="1" i="1" baseline="30000">
                <a:latin typeface="Arial"/>
                <a:cs typeface="Arial"/>
              </a:endParaRPr>
            </a:p>
          </p:txBody>
        </p:sp>
        <p:sp>
          <p:nvSpPr>
            <p:cNvPr id="47133" name="Text Box 30"/>
            <p:cNvSpPr txBox="1">
              <a:spLocks noChangeArrowheads="1"/>
            </p:cNvSpPr>
            <p:nvPr/>
          </p:nvSpPr>
          <p:spPr bwMode="auto">
            <a:xfrm>
              <a:off x="2362" y="871"/>
              <a:ext cx="1502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500">
                  <a:latin typeface="Arial"/>
                  <a:cs typeface="Arial"/>
                </a:rPr>
                <a:t>% change in </a:t>
              </a:r>
              <a:r>
                <a:rPr lang="en-US" sz="2500" b="1" i="1">
                  <a:latin typeface="Arial"/>
                  <a:cs typeface="Arial"/>
                </a:rPr>
                <a:t>P</a:t>
              </a:r>
              <a:endParaRPr lang="en-US" sz="2500" b="1" i="1" baseline="30000">
                <a:latin typeface="Arial"/>
                <a:cs typeface="Arial"/>
              </a:endParaRPr>
            </a:p>
          </p:txBody>
        </p:sp>
        <p:sp>
          <p:nvSpPr>
            <p:cNvPr id="47134" name="Line 31"/>
            <p:cNvSpPr>
              <a:spLocks noChangeShapeType="1"/>
            </p:cNvSpPr>
            <p:nvPr/>
          </p:nvSpPr>
          <p:spPr bwMode="auto">
            <a:xfrm>
              <a:off x="2417" y="859"/>
              <a:ext cx="14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7135" name="Text Box 32"/>
            <p:cNvSpPr txBox="1">
              <a:spLocks noChangeArrowheads="1"/>
            </p:cNvSpPr>
            <p:nvPr/>
          </p:nvSpPr>
          <p:spPr bwMode="auto">
            <a:xfrm>
              <a:off x="3839" y="702"/>
              <a:ext cx="289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>
                  <a:latin typeface="Arial"/>
                  <a:cs typeface="Arial"/>
                </a:rPr>
                <a:t>=</a:t>
              </a:r>
            </a:p>
          </p:txBody>
        </p:sp>
        <p:sp>
          <p:nvSpPr>
            <p:cNvPr id="47136" name="Line 33"/>
            <p:cNvSpPr>
              <a:spLocks noChangeShapeType="1"/>
            </p:cNvSpPr>
            <p:nvPr/>
          </p:nvSpPr>
          <p:spPr bwMode="auto">
            <a:xfrm>
              <a:off x="4171" y="860"/>
              <a:ext cx="6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412706" name="Text Box 34"/>
          <p:cNvSpPr txBox="1">
            <a:spLocks noChangeArrowheads="1"/>
          </p:cNvSpPr>
          <p:nvPr/>
        </p:nvSpPr>
        <p:spPr bwMode="auto">
          <a:xfrm>
            <a:off x="3517900" y="4633913"/>
            <a:ext cx="1265238" cy="830997"/>
          </a:xfrm>
          <a:prstGeom prst="rect">
            <a:avLst/>
          </a:prstGeom>
          <a:solidFill>
            <a:srgbClr val="FF99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latin typeface="Arial"/>
                <a:cs typeface="Arial"/>
              </a:rPr>
              <a:t>P</a:t>
            </a:r>
            <a:r>
              <a:rPr lang="en-US" sz="2400">
                <a:latin typeface="Arial"/>
                <a:cs typeface="Arial"/>
              </a:rPr>
              <a:t>  rises by 10%</a:t>
            </a:r>
          </a:p>
        </p:txBody>
      </p:sp>
      <p:sp>
        <p:nvSpPr>
          <p:cNvPr id="47124" name="Rectangle 35"/>
          <p:cNvSpPr>
            <a:spLocks noChangeArrowheads="1"/>
          </p:cNvSpPr>
          <p:nvPr/>
        </p:nvSpPr>
        <p:spPr bwMode="auto">
          <a:xfrm>
            <a:off x="366713" y="3221038"/>
            <a:ext cx="33909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latin typeface="Arial"/>
                <a:cs typeface="Arial"/>
              </a:rPr>
              <a:t>Sellers’ </a:t>
            </a:r>
            <a:br>
              <a:rPr lang="en-US" sz="2600">
                <a:latin typeface="Arial"/>
                <a:cs typeface="Arial"/>
              </a:rPr>
            </a:br>
            <a:r>
              <a:rPr lang="en-US" sz="2600">
                <a:latin typeface="Arial"/>
                <a:cs typeface="Arial"/>
              </a:rPr>
              <a:t>price sensitivity:</a:t>
            </a:r>
            <a:endParaRPr lang="en-US" sz="260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47125" name="Rectangle 36"/>
          <p:cNvSpPr>
            <a:spLocks noChangeArrowheads="1"/>
          </p:cNvSpPr>
          <p:nvPr/>
        </p:nvSpPr>
        <p:spPr bwMode="auto">
          <a:xfrm>
            <a:off x="365125" y="2144713"/>
            <a:ext cx="14922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 b="1" i="1">
                <a:latin typeface="Arial"/>
                <a:cs typeface="Arial"/>
              </a:rPr>
              <a:t>S</a:t>
            </a:r>
            <a:r>
              <a:rPr lang="en-US" sz="2600">
                <a:latin typeface="Arial"/>
                <a:cs typeface="Arial"/>
              </a:rPr>
              <a:t> curve:</a:t>
            </a:r>
            <a:endParaRPr lang="en-US" sz="260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47126" name="Rectangle 37"/>
          <p:cNvSpPr>
            <a:spLocks noChangeArrowheads="1"/>
          </p:cNvSpPr>
          <p:nvPr/>
        </p:nvSpPr>
        <p:spPr bwMode="auto">
          <a:xfrm>
            <a:off x="338138" y="4859338"/>
            <a:ext cx="1617662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latin typeface="Arial"/>
                <a:cs typeface="Arial"/>
              </a:rPr>
              <a:t>Elasticity:</a:t>
            </a:r>
            <a:endParaRPr lang="en-US" sz="260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47127" name="Rectangle 38"/>
          <p:cNvSpPr>
            <a:spLocks noChangeArrowheads="1"/>
          </p:cNvSpPr>
          <p:nvPr/>
        </p:nvSpPr>
        <p:spPr bwMode="auto">
          <a:xfrm>
            <a:off x="565150" y="2581275"/>
            <a:ext cx="289560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solidFill>
                  <a:srgbClr val="0000FF"/>
                </a:solidFill>
                <a:latin typeface="Arial"/>
                <a:cs typeface="Arial"/>
              </a:rPr>
              <a:t>vertical</a:t>
            </a:r>
          </a:p>
        </p:txBody>
      </p:sp>
      <p:sp>
        <p:nvSpPr>
          <p:cNvPr id="47128" name="Rectangle 39"/>
          <p:cNvSpPr>
            <a:spLocks noChangeArrowheads="1"/>
          </p:cNvSpPr>
          <p:nvPr/>
        </p:nvSpPr>
        <p:spPr bwMode="auto">
          <a:xfrm>
            <a:off x="582613" y="4079875"/>
            <a:ext cx="26241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solidFill>
                  <a:srgbClr val="0000FF"/>
                </a:solidFill>
                <a:latin typeface="Arial"/>
                <a:cs typeface="Arial"/>
              </a:rPr>
              <a:t>none</a:t>
            </a:r>
          </a:p>
        </p:txBody>
      </p:sp>
      <p:sp>
        <p:nvSpPr>
          <p:cNvPr id="412712" name="Rectangle 40"/>
          <p:cNvSpPr>
            <a:spLocks noChangeArrowheads="1"/>
          </p:cNvSpPr>
          <p:nvPr/>
        </p:nvSpPr>
        <p:spPr bwMode="auto">
          <a:xfrm>
            <a:off x="579438" y="5316538"/>
            <a:ext cx="183197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solidFill>
                  <a:srgbClr val="0000FF"/>
                </a:solidFill>
                <a:latin typeface="Arial"/>
                <a:cs typeface="Arial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84710891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2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12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2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2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2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92" grpId="0" animBg="1"/>
      <p:bldP spid="412693" grpId="0" animBg="1"/>
      <p:bldP spid="412695" grpId="0"/>
      <p:bldP spid="412696" grpId="0"/>
      <p:bldP spid="412697" grpId="0"/>
      <p:bldP spid="412706" grpId="0" animBg="1"/>
      <p:bldP spid="41271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051425" y="1095375"/>
            <a:ext cx="2151063" cy="3219450"/>
            <a:chOff x="3182" y="687"/>
            <a:chExt cx="1364" cy="2028"/>
          </a:xfrm>
        </p:grpSpPr>
        <p:sp>
          <p:nvSpPr>
            <p:cNvPr id="48174" name="Arc 3"/>
            <p:cNvSpPr>
              <a:spLocks/>
            </p:cNvSpPr>
            <p:nvPr/>
          </p:nvSpPr>
          <p:spPr bwMode="auto">
            <a:xfrm rot="5400000">
              <a:off x="2739" y="1130"/>
              <a:ext cx="2028" cy="1142"/>
            </a:xfrm>
            <a:custGeom>
              <a:avLst/>
              <a:gdLst>
                <a:gd name="T0" fmla="*/ 0 w 20429"/>
                <a:gd name="T1" fmla="*/ 0 h 18670"/>
                <a:gd name="T2" fmla="*/ 0 w 20429"/>
                <a:gd name="T3" fmla="*/ 0 h 18670"/>
                <a:gd name="T4" fmla="*/ 0 w 20429"/>
                <a:gd name="T5" fmla="*/ 0 h 18670"/>
                <a:gd name="T6" fmla="*/ 0 60000 65536"/>
                <a:gd name="T7" fmla="*/ 0 60000 65536"/>
                <a:gd name="T8" fmla="*/ 0 60000 65536"/>
                <a:gd name="T9" fmla="*/ 0 w 20429"/>
                <a:gd name="T10" fmla="*/ 0 h 18670"/>
                <a:gd name="T11" fmla="*/ 20429 w 20429"/>
                <a:gd name="T12" fmla="*/ 18670 h 186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429" h="18670" fill="none" extrusionOk="0">
                  <a:moveTo>
                    <a:pt x="10862" y="0"/>
                  </a:moveTo>
                  <a:cubicBezTo>
                    <a:pt x="15347" y="2609"/>
                    <a:pt x="18743" y="6746"/>
                    <a:pt x="20428" y="11653"/>
                  </a:cubicBezTo>
                </a:path>
                <a:path w="20429" h="18670" stroke="0" extrusionOk="0">
                  <a:moveTo>
                    <a:pt x="10862" y="0"/>
                  </a:moveTo>
                  <a:cubicBezTo>
                    <a:pt x="15347" y="2609"/>
                    <a:pt x="18743" y="6746"/>
                    <a:pt x="20428" y="11653"/>
                  </a:cubicBezTo>
                  <a:lnTo>
                    <a:pt x="0" y="18670"/>
                  </a:lnTo>
                  <a:close/>
                </a:path>
              </a:pathLst>
            </a:custGeom>
            <a:noFill/>
            <a:ln w="38100">
              <a:solidFill>
                <a:srgbClr val="0033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8175" name="Text Box 4"/>
            <p:cNvSpPr txBox="1">
              <a:spLocks noChangeArrowheads="1"/>
            </p:cNvSpPr>
            <p:nvPr/>
          </p:nvSpPr>
          <p:spPr bwMode="auto">
            <a:xfrm>
              <a:off x="4159" y="1518"/>
              <a:ext cx="3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S</a:t>
              </a:r>
            </a:p>
          </p:txBody>
        </p:sp>
      </p:grpSp>
      <p:sp>
        <p:nvSpPr>
          <p:cNvPr id="4813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07988" y="249238"/>
            <a:ext cx="8494712" cy="619125"/>
          </a:xfrm>
        </p:spPr>
        <p:txBody>
          <a:bodyPr/>
          <a:lstStyle/>
          <a:p>
            <a:pPr algn="l" eaLnBrk="1" hangingPunct="1"/>
            <a:r>
              <a:rPr lang="en-US" sz="3200">
                <a:solidFill>
                  <a:srgbClr val="CC0000"/>
                </a:solidFill>
              </a:rPr>
              <a:t>“Inelastic”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826000" y="2114550"/>
            <a:ext cx="3870325" cy="3060700"/>
            <a:chOff x="3226" y="1041"/>
            <a:chExt cx="2146" cy="1792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3421" y="1302"/>
              <a:ext cx="1661" cy="1413"/>
              <a:chOff x="1098" y="1361"/>
              <a:chExt cx="2116" cy="2027"/>
            </a:xfrm>
          </p:grpSpPr>
          <p:sp>
            <p:nvSpPr>
              <p:cNvPr id="48172" name="Line 8"/>
              <p:cNvSpPr>
                <a:spLocks noChangeShapeType="1"/>
              </p:cNvSpPr>
              <p:nvPr/>
            </p:nvSpPr>
            <p:spPr bwMode="auto">
              <a:xfrm>
                <a:off x="1102" y="1361"/>
                <a:ext cx="0" cy="20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48173" name="Line 9"/>
              <p:cNvSpPr>
                <a:spLocks noChangeShapeType="1"/>
              </p:cNvSpPr>
              <p:nvPr/>
            </p:nvSpPr>
            <p:spPr bwMode="auto">
              <a:xfrm>
                <a:off x="1098" y="3388"/>
                <a:ext cx="21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48170" name="Text Box 10"/>
            <p:cNvSpPr txBox="1">
              <a:spLocks noChangeArrowheads="1"/>
            </p:cNvSpPr>
            <p:nvPr/>
          </p:nvSpPr>
          <p:spPr bwMode="auto">
            <a:xfrm>
              <a:off x="3226" y="1041"/>
              <a:ext cx="387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</a:p>
          </p:txBody>
        </p:sp>
        <p:sp>
          <p:nvSpPr>
            <p:cNvPr id="48171" name="Text Box 11"/>
            <p:cNvSpPr txBox="1">
              <a:spLocks noChangeArrowheads="1"/>
            </p:cNvSpPr>
            <p:nvPr/>
          </p:nvSpPr>
          <p:spPr bwMode="auto">
            <a:xfrm>
              <a:off x="4985" y="2565"/>
              <a:ext cx="387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</a:p>
          </p:txBody>
        </p:sp>
      </p:grpSp>
      <p:sp>
        <p:nvSpPr>
          <p:cNvPr id="48135" name="Text Box 12"/>
          <p:cNvSpPr txBox="1">
            <a:spLocks noChangeArrowheads="1"/>
          </p:cNvSpPr>
          <p:nvPr/>
        </p:nvSpPr>
        <p:spPr bwMode="auto">
          <a:xfrm>
            <a:off x="5922963" y="4948238"/>
            <a:ext cx="587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latin typeface="Arial"/>
                <a:cs typeface="Arial"/>
              </a:rPr>
              <a:t>Q</a:t>
            </a:r>
            <a:r>
              <a:rPr lang="en-US" sz="2400" b="1" baseline="-25000">
                <a:latin typeface="Arial"/>
                <a:cs typeface="Arial"/>
              </a:rPr>
              <a:t>1</a:t>
            </a:r>
          </a:p>
        </p:txBody>
      </p:sp>
      <p:sp>
        <p:nvSpPr>
          <p:cNvPr id="48136" name="Text Box 13"/>
          <p:cNvSpPr txBox="1">
            <a:spLocks noChangeArrowheads="1"/>
          </p:cNvSpPr>
          <p:nvPr/>
        </p:nvSpPr>
        <p:spPr bwMode="auto">
          <a:xfrm>
            <a:off x="4567238" y="3686175"/>
            <a:ext cx="59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 i="1">
                <a:latin typeface="Arial"/>
                <a:cs typeface="Arial"/>
              </a:rPr>
              <a:t>P</a:t>
            </a:r>
            <a:r>
              <a:rPr lang="en-US" sz="2400" b="1" baseline="-25000">
                <a:latin typeface="Arial"/>
                <a:cs typeface="Arial"/>
              </a:rPr>
              <a:t>1</a:t>
            </a:r>
          </a:p>
        </p:txBody>
      </p:sp>
      <p:sp>
        <p:nvSpPr>
          <p:cNvPr id="48137" name="Line 14"/>
          <p:cNvSpPr>
            <a:spLocks noChangeShapeType="1"/>
          </p:cNvSpPr>
          <p:nvPr/>
        </p:nvSpPr>
        <p:spPr bwMode="auto">
          <a:xfrm>
            <a:off x="6223000" y="3922713"/>
            <a:ext cx="0" cy="1044575"/>
          </a:xfrm>
          <a:prstGeom prst="line">
            <a:avLst/>
          </a:prstGeom>
          <a:noFill/>
          <a:ln w="9525">
            <a:solidFill>
              <a:srgbClr val="777777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8138" name="Line 15"/>
          <p:cNvSpPr>
            <a:spLocks noChangeShapeType="1"/>
          </p:cNvSpPr>
          <p:nvPr/>
        </p:nvSpPr>
        <p:spPr bwMode="auto">
          <a:xfrm>
            <a:off x="5183188" y="3916363"/>
            <a:ext cx="1050925" cy="0"/>
          </a:xfrm>
          <a:prstGeom prst="line">
            <a:avLst/>
          </a:prstGeom>
          <a:noFill/>
          <a:ln w="9525">
            <a:solidFill>
              <a:srgbClr val="777777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8139" name="Oval 16"/>
          <p:cNvSpPr>
            <a:spLocks noChangeArrowheads="1"/>
          </p:cNvSpPr>
          <p:nvPr/>
        </p:nvSpPr>
        <p:spPr bwMode="auto">
          <a:xfrm>
            <a:off x="6148388" y="3846513"/>
            <a:ext cx="139700" cy="138112"/>
          </a:xfrm>
          <a:prstGeom prst="ellipse">
            <a:avLst/>
          </a:prstGeom>
          <a:solidFill>
            <a:srgbClr val="000000"/>
          </a:solidFill>
          <a:ln w="9525">
            <a:noFill/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6457950" y="3243263"/>
            <a:ext cx="547688" cy="2165350"/>
            <a:chOff x="4068" y="2043"/>
            <a:chExt cx="345" cy="1364"/>
          </a:xfrm>
        </p:grpSpPr>
        <p:sp>
          <p:nvSpPr>
            <p:cNvPr id="48167" name="Text Box 18"/>
            <p:cNvSpPr txBox="1">
              <a:spLocks noChangeArrowheads="1"/>
            </p:cNvSpPr>
            <p:nvPr/>
          </p:nvSpPr>
          <p:spPr bwMode="auto">
            <a:xfrm>
              <a:off x="4068" y="3119"/>
              <a:ext cx="3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  <a:r>
                <a:rPr lang="en-US" sz="2400" b="1" baseline="-25000"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48168" name="Line 19"/>
            <p:cNvSpPr>
              <a:spLocks noChangeShapeType="1"/>
            </p:cNvSpPr>
            <p:nvPr/>
          </p:nvSpPr>
          <p:spPr bwMode="auto">
            <a:xfrm>
              <a:off x="4202" y="2043"/>
              <a:ext cx="2" cy="1084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4560888" y="3040063"/>
            <a:ext cx="2174875" cy="457200"/>
            <a:chOff x="2873" y="1915"/>
            <a:chExt cx="1370" cy="288"/>
          </a:xfrm>
        </p:grpSpPr>
        <p:sp>
          <p:nvSpPr>
            <p:cNvPr id="48164" name="Text Box 21"/>
            <p:cNvSpPr txBox="1">
              <a:spLocks noChangeArrowheads="1"/>
            </p:cNvSpPr>
            <p:nvPr/>
          </p:nvSpPr>
          <p:spPr bwMode="auto">
            <a:xfrm>
              <a:off x="2873" y="1915"/>
              <a:ext cx="3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  <a:r>
                <a:rPr lang="en-US" sz="2400" b="1" baseline="-25000"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48165" name="Line 22"/>
            <p:cNvSpPr>
              <a:spLocks noChangeShapeType="1"/>
            </p:cNvSpPr>
            <p:nvPr/>
          </p:nvSpPr>
          <p:spPr bwMode="auto">
            <a:xfrm>
              <a:off x="3264" y="2043"/>
              <a:ext cx="935" cy="0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8166" name="Oval 23"/>
            <p:cNvSpPr>
              <a:spLocks noChangeArrowheads="1"/>
            </p:cNvSpPr>
            <p:nvPr/>
          </p:nvSpPr>
          <p:spPr bwMode="auto">
            <a:xfrm>
              <a:off x="4155" y="1999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414744" name="Line 24"/>
          <p:cNvSpPr>
            <a:spLocks noChangeShapeType="1"/>
          </p:cNvSpPr>
          <p:nvPr/>
        </p:nvSpPr>
        <p:spPr bwMode="auto">
          <a:xfrm flipH="1" flipV="1">
            <a:off x="5313363" y="3252788"/>
            <a:ext cx="0" cy="657225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14745" name="Line 25"/>
          <p:cNvSpPr>
            <a:spLocks noChangeShapeType="1"/>
          </p:cNvSpPr>
          <p:nvPr/>
        </p:nvSpPr>
        <p:spPr bwMode="auto">
          <a:xfrm rot="-5400000">
            <a:off x="6453982" y="4618831"/>
            <a:ext cx="0" cy="423863"/>
          </a:xfrm>
          <a:prstGeom prst="line">
            <a:avLst/>
          </a:prstGeom>
          <a:noFill/>
          <a:ln w="50800">
            <a:solidFill>
              <a:srgbClr val="0099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14746" name="Text Box 26"/>
          <p:cNvSpPr txBox="1">
            <a:spLocks noChangeArrowheads="1"/>
          </p:cNvSpPr>
          <p:nvPr/>
        </p:nvSpPr>
        <p:spPr bwMode="auto">
          <a:xfrm>
            <a:off x="5849938" y="5548313"/>
            <a:ext cx="2166937" cy="83099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latin typeface="Arial"/>
                <a:cs typeface="Arial"/>
              </a:rPr>
              <a:t>Q</a:t>
            </a:r>
            <a:r>
              <a:rPr lang="en-US" sz="2400">
                <a:latin typeface="Arial"/>
                <a:cs typeface="Arial"/>
              </a:rPr>
              <a:t>  rises less than 10%</a:t>
            </a:r>
          </a:p>
        </p:txBody>
      </p:sp>
      <p:sp>
        <p:nvSpPr>
          <p:cNvPr id="48145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  <p:sp>
        <p:nvSpPr>
          <p:cNvPr id="414748" name="Text Box 28"/>
          <p:cNvSpPr txBox="1">
            <a:spLocks noChangeArrowheads="1"/>
          </p:cNvSpPr>
          <p:nvPr/>
        </p:nvSpPr>
        <p:spPr bwMode="auto">
          <a:xfrm>
            <a:off x="6073775" y="871538"/>
            <a:ext cx="11715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>
                <a:solidFill>
                  <a:srgbClr val="009900"/>
                </a:solidFill>
                <a:latin typeface="Arial"/>
                <a:cs typeface="Arial"/>
              </a:rPr>
              <a:t>&lt; 10%</a:t>
            </a:r>
            <a:endParaRPr lang="en-US" sz="2500" b="1" i="1" baseline="30000">
              <a:solidFill>
                <a:srgbClr val="009900"/>
              </a:solidFill>
              <a:latin typeface="Arial"/>
              <a:cs typeface="Arial"/>
            </a:endParaRPr>
          </a:p>
        </p:txBody>
      </p:sp>
      <p:sp>
        <p:nvSpPr>
          <p:cNvPr id="414749" name="Text Box 29"/>
          <p:cNvSpPr txBox="1">
            <a:spLocks noChangeArrowheads="1"/>
          </p:cNvSpPr>
          <p:nvPr/>
        </p:nvSpPr>
        <p:spPr bwMode="auto">
          <a:xfrm>
            <a:off x="6080125" y="1379538"/>
            <a:ext cx="11715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>
                <a:solidFill>
                  <a:srgbClr val="FF6600"/>
                </a:solidFill>
                <a:latin typeface="Arial"/>
                <a:cs typeface="Arial"/>
              </a:rPr>
              <a:t>10%</a:t>
            </a:r>
            <a:endParaRPr lang="en-US" sz="2500" b="1" i="1" baseline="30000"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414750" name="Text Box 30"/>
          <p:cNvSpPr txBox="1">
            <a:spLocks noChangeArrowheads="1"/>
          </p:cNvSpPr>
          <p:nvPr/>
        </p:nvSpPr>
        <p:spPr bwMode="auto">
          <a:xfrm>
            <a:off x="7218363" y="1111250"/>
            <a:ext cx="6826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>
                <a:solidFill>
                  <a:srgbClr val="0000FF"/>
                </a:solidFill>
                <a:latin typeface="Arial"/>
                <a:cs typeface="Arial"/>
              </a:rPr>
              <a:t>&lt; 1</a:t>
            </a:r>
          </a:p>
        </p:txBody>
      </p: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741363" y="874713"/>
            <a:ext cx="6413500" cy="981075"/>
            <a:chOff x="747" y="551"/>
            <a:chExt cx="4040" cy="618"/>
          </a:xfrm>
        </p:grpSpPr>
        <p:sp>
          <p:nvSpPr>
            <p:cNvPr id="48157" name="Text Box 32"/>
            <p:cNvSpPr txBox="1">
              <a:spLocks noChangeArrowheads="1"/>
            </p:cNvSpPr>
            <p:nvPr/>
          </p:nvSpPr>
          <p:spPr bwMode="auto">
            <a:xfrm>
              <a:off x="747" y="603"/>
              <a:ext cx="1436" cy="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5000"/>
                </a:lnSpc>
                <a:spcBef>
                  <a:spcPct val="50000"/>
                </a:spcBef>
              </a:pPr>
              <a:r>
                <a:rPr lang="en-US" sz="2500">
                  <a:latin typeface="Arial"/>
                  <a:cs typeface="Arial"/>
                </a:rPr>
                <a:t>Price elasticity </a:t>
              </a:r>
              <a:br>
                <a:rPr lang="en-US" sz="2500">
                  <a:latin typeface="Arial"/>
                  <a:cs typeface="Arial"/>
                </a:rPr>
              </a:br>
              <a:r>
                <a:rPr lang="en-US" sz="2500">
                  <a:latin typeface="Arial"/>
                  <a:cs typeface="Arial"/>
                </a:rPr>
                <a:t>of supply</a:t>
              </a:r>
            </a:p>
          </p:txBody>
        </p:sp>
        <p:sp>
          <p:nvSpPr>
            <p:cNvPr id="48158" name="Text Box 33"/>
            <p:cNvSpPr txBox="1">
              <a:spLocks noChangeArrowheads="1"/>
            </p:cNvSpPr>
            <p:nvPr/>
          </p:nvSpPr>
          <p:spPr bwMode="auto">
            <a:xfrm>
              <a:off x="2091" y="704"/>
              <a:ext cx="289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>
                  <a:latin typeface="Arial"/>
                  <a:cs typeface="Arial"/>
                </a:rPr>
                <a:t>=</a:t>
              </a:r>
            </a:p>
          </p:txBody>
        </p:sp>
        <p:sp>
          <p:nvSpPr>
            <p:cNvPr id="48159" name="Text Box 34"/>
            <p:cNvSpPr txBox="1">
              <a:spLocks noChangeArrowheads="1"/>
            </p:cNvSpPr>
            <p:nvPr/>
          </p:nvSpPr>
          <p:spPr bwMode="auto">
            <a:xfrm>
              <a:off x="2358" y="551"/>
              <a:ext cx="1502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500">
                  <a:latin typeface="Arial"/>
                  <a:cs typeface="Arial"/>
                </a:rPr>
                <a:t>% change in </a:t>
              </a:r>
              <a:r>
                <a:rPr lang="en-US" sz="2500" b="1" i="1">
                  <a:latin typeface="Arial"/>
                  <a:cs typeface="Arial"/>
                </a:rPr>
                <a:t>Q</a:t>
              </a:r>
              <a:endParaRPr lang="en-US" sz="2500" b="1" i="1" baseline="30000">
                <a:latin typeface="Arial"/>
                <a:cs typeface="Arial"/>
              </a:endParaRPr>
            </a:p>
          </p:txBody>
        </p:sp>
        <p:sp>
          <p:nvSpPr>
            <p:cNvPr id="48160" name="Text Box 35"/>
            <p:cNvSpPr txBox="1">
              <a:spLocks noChangeArrowheads="1"/>
            </p:cNvSpPr>
            <p:nvPr/>
          </p:nvSpPr>
          <p:spPr bwMode="auto">
            <a:xfrm>
              <a:off x="2362" y="871"/>
              <a:ext cx="1502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500">
                  <a:latin typeface="Arial"/>
                  <a:cs typeface="Arial"/>
                </a:rPr>
                <a:t>% change in </a:t>
              </a:r>
              <a:r>
                <a:rPr lang="en-US" sz="2500" b="1" i="1">
                  <a:latin typeface="Arial"/>
                  <a:cs typeface="Arial"/>
                </a:rPr>
                <a:t>P</a:t>
              </a:r>
              <a:endParaRPr lang="en-US" sz="2500" b="1" i="1" baseline="30000">
                <a:latin typeface="Arial"/>
                <a:cs typeface="Arial"/>
              </a:endParaRPr>
            </a:p>
          </p:txBody>
        </p:sp>
        <p:sp>
          <p:nvSpPr>
            <p:cNvPr id="48161" name="Line 36"/>
            <p:cNvSpPr>
              <a:spLocks noChangeShapeType="1"/>
            </p:cNvSpPr>
            <p:nvPr/>
          </p:nvSpPr>
          <p:spPr bwMode="auto">
            <a:xfrm>
              <a:off x="2417" y="859"/>
              <a:ext cx="14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8162" name="Text Box 37"/>
            <p:cNvSpPr txBox="1">
              <a:spLocks noChangeArrowheads="1"/>
            </p:cNvSpPr>
            <p:nvPr/>
          </p:nvSpPr>
          <p:spPr bwMode="auto">
            <a:xfrm>
              <a:off x="3839" y="702"/>
              <a:ext cx="289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>
                  <a:latin typeface="Arial"/>
                  <a:cs typeface="Arial"/>
                </a:rPr>
                <a:t>=</a:t>
              </a:r>
            </a:p>
          </p:txBody>
        </p:sp>
        <p:sp>
          <p:nvSpPr>
            <p:cNvPr id="48163" name="Line 38"/>
            <p:cNvSpPr>
              <a:spLocks noChangeShapeType="1"/>
            </p:cNvSpPr>
            <p:nvPr/>
          </p:nvSpPr>
          <p:spPr bwMode="auto">
            <a:xfrm>
              <a:off x="4171" y="860"/>
              <a:ext cx="6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414759" name="Text Box 39"/>
          <p:cNvSpPr txBox="1">
            <a:spLocks noChangeArrowheads="1"/>
          </p:cNvSpPr>
          <p:nvPr/>
        </p:nvSpPr>
        <p:spPr bwMode="auto">
          <a:xfrm>
            <a:off x="3517900" y="4633913"/>
            <a:ext cx="1265238" cy="830997"/>
          </a:xfrm>
          <a:prstGeom prst="rect">
            <a:avLst/>
          </a:prstGeom>
          <a:solidFill>
            <a:srgbClr val="FF99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latin typeface="Arial"/>
                <a:cs typeface="Arial"/>
              </a:rPr>
              <a:t>P</a:t>
            </a:r>
            <a:r>
              <a:rPr lang="en-US" sz="2400">
                <a:latin typeface="Arial"/>
                <a:cs typeface="Arial"/>
              </a:rPr>
              <a:t>  rises by 10%</a:t>
            </a:r>
          </a:p>
        </p:txBody>
      </p:sp>
      <p:sp>
        <p:nvSpPr>
          <p:cNvPr id="48151" name="Rectangle 40"/>
          <p:cNvSpPr>
            <a:spLocks noChangeArrowheads="1"/>
          </p:cNvSpPr>
          <p:nvPr/>
        </p:nvSpPr>
        <p:spPr bwMode="auto">
          <a:xfrm>
            <a:off x="366713" y="3221038"/>
            <a:ext cx="33909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latin typeface="Arial"/>
                <a:cs typeface="Arial"/>
              </a:rPr>
              <a:t>Sellers’ </a:t>
            </a:r>
            <a:br>
              <a:rPr lang="en-US" sz="2600">
                <a:latin typeface="Arial"/>
                <a:cs typeface="Arial"/>
              </a:rPr>
            </a:br>
            <a:r>
              <a:rPr lang="en-US" sz="2600">
                <a:latin typeface="Arial"/>
                <a:cs typeface="Arial"/>
              </a:rPr>
              <a:t>price sensitivity:</a:t>
            </a:r>
            <a:endParaRPr lang="en-US" sz="260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48152" name="Rectangle 41"/>
          <p:cNvSpPr>
            <a:spLocks noChangeArrowheads="1"/>
          </p:cNvSpPr>
          <p:nvPr/>
        </p:nvSpPr>
        <p:spPr bwMode="auto">
          <a:xfrm>
            <a:off x="365125" y="2144713"/>
            <a:ext cx="14922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 b="1" i="1">
                <a:latin typeface="Arial"/>
                <a:cs typeface="Arial"/>
              </a:rPr>
              <a:t>S</a:t>
            </a:r>
            <a:r>
              <a:rPr lang="en-US" sz="2600">
                <a:latin typeface="Arial"/>
                <a:cs typeface="Arial"/>
              </a:rPr>
              <a:t> curve:</a:t>
            </a:r>
            <a:endParaRPr lang="en-US" sz="260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48153" name="Rectangle 42"/>
          <p:cNvSpPr>
            <a:spLocks noChangeArrowheads="1"/>
          </p:cNvSpPr>
          <p:nvPr/>
        </p:nvSpPr>
        <p:spPr bwMode="auto">
          <a:xfrm>
            <a:off x="338138" y="4859338"/>
            <a:ext cx="1617662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latin typeface="Arial"/>
                <a:cs typeface="Arial"/>
              </a:rPr>
              <a:t>Elasticity:</a:t>
            </a:r>
            <a:endParaRPr lang="en-US" sz="260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48154" name="Rectangle 43"/>
          <p:cNvSpPr>
            <a:spLocks noChangeArrowheads="1"/>
          </p:cNvSpPr>
          <p:nvPr/>
        </p:nvSpPr>
        <p:spPr bwMode="auto">
          <a:xfrm>
            <a:off x="565150" y="2581275"/>
            <a:ext cx="289560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solidFill>
                  <a:srgbClr val="0000FF"/>
                </a:solidFill>
                <a:latin typeface="Arial"/>
                <a:cs typeface="Arial"/>
              </a:rPr>
              <a:t>relatively steep</a:t>
            </a:r>
          </a:p>
        </p:txBody>
      </p:sp>
      <p:sp>
        <p:nvSpPr>
          <p:cNvPr id="48155" name="Rectangle 44"/>
          <p:cNvSpPr>
            <a:spLocks noChangeArrowheads="1"/>
          </p:cNvSpPr>
          <p:nvPr/>
        </p:nvSpPr>
        <p:spPr bwMode="auto">
          <a:xfrm>
            <a:off x="582613" y="4079875"/>
            <a:ext cx="26241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solidFill>
                  <a:srgbClr val="0000FF"/>
                </a:solidFill>
                <a:latin typeface="Arial"/>
                <a:cs typeface="Arial"/>
              </a:rPr>
              <a:t>relatively low</a:t>
            </a:r>
          </a:p>
        </p:txBody>
      </p:sp>
      <p:sp>
        <p:nvSpPr>
          <p:cNvPr id="414765" name="Rectangle 45"/>
          <p:cNvSpPr>
            <a:spLocks noChangeArrowheads="1"/>
          </p:cNvSpPr>
          <p:nvPr/>
        </p:nvSpPr>
        <p:spPr bwMode="auto">
          <a:xfrm>
            <a:off x="579438" y="5316538"/>
            <a:ext cx="183197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solidFill>
                  <a:srgbClr val="0000FF"/>
                </a:solidFill>
                <a:latin typeface="Arial"/>
                <a:cs typeface="Arial"/>
              </a:rPr>
              <a:t>&lt; 1</a:t>
            </a:r>
          </a:p>
        </p:txBody>
      </p:sp>
    </p:spTree>
    <p:extLst>
      <p:ext uri="{BB962C8B-B14F-4D97-AF65-F5344CB8AC3E}">
        <p14:creationId xmlns:p14="http://schemas.microsoft.com/office/powerpoint/2010/main" val="35255081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4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14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4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4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14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4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4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44" grpId="0" animBg="1"/>
      <p:bldP spid="414745" grpId="0" animBg="1"/>
      <p:bldP spid="414746" grpId="0" animBg="1"/>
      <p:bldP spid="414748" grpId="0"/>
      <p:bldP spid="414749" grpId="0"/>
      <p:bldP spid="414750" grpId="0"/>
      <p:bldP spid="414759" grpId="0" animBg="1"/>
      <p:bldP spid="41476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189538" y="2490788"/>
            <a:ext cx="2505075" cy="2473325"/>
            <a:chOff x="3269" y="1569"/>
            <a:chExt cx="1578" cy="1558"/>
          </a:xfrm>
        </p:grpSpPr>
        <p:sp>
          <p:nvSpPr>
            <p:cNvPr id="49198" name="Line 3"/>
            <p:cNvSpPr>
              <a:spLocks noChangeShapeType="1"/>
            </p:cNvSpPr>
            <p:nvPr/>
          </p:nvSpPr>
          <p:spPr bwMode="auto">
            <a:xfrm flipV="1">
              <a:off x="3269" y="1802"/>
              <a:ext cx="1305" cy="1325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9199" name="Text Box 4"/>
            <p:cNvSpPr txBox="1">
              <a:spLocks noChangeArrowheads="1"/>
            </p:cNvSpPr>
            <p:nvPr/>
          </p:nvSpPr>
          <p:spPr bwMode="auto">
            <a:xfrm>
              <a:off x="4447" y="1569"/>
              <a:ext cx="4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S</a:t>
              </a:r>
            </a:p>
          </p:txBody>
        </p:sp>
      </p:grpSp>
      <p:sp>
        <p:nvSpPr>
          <p:cNvPr id="4915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07988" y="249238"/>
            <a:ext cx="8494712" cy="619125"/>
          </a:xfrm>
        </p:spPr>
        <p:txBody>
          <a:bodyPr/>
          <a:lstStyle/>
          <a:p>
            <a:pPr algn="l" eaLnBrk="1" hangingPunct="1"/>
            <a:r>
              <a:rPr lang="en-US" sz="3200">
                <a:solidFill>
                  <a:srgbClr val="CC0000"/>
                </a:solidFill>
              </a:rPr>
              <a:t>“Unit elastic”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826000" y="2114550"/>
            <a:ext cx="3870325" cy="3060700"/>
            <a:chOff x="3226" y="1041"/>
            <a:chExt cx="2146" cy="1792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3421" y="1302"/>
              <a:ext cx="1661" cy="1413"/>
              <a:chOff x="1098" y="1361"/>
              <a:chExt cx="2116" cy="2027"/>
            </a:xfrm>
          </p:grpSpPr>
          <p:sp>
            <p:nvSpPr>
              <p:cNvPr id="49196" name="Line 8"/>
              <p:cNvSpPr>
                <a:spLocks noChangeShapeType="1"/>
              </p:cNvSpPr>
              <p:nvPr/>
            </p:nvSpPr>
            <p:spPr bwMode="auto">
              <a:xfrm>
                <a:off x="1102" y="1361"/>
                <a:ext cx="0" cy="20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49197" name="Line 9"/>
              <p:cNvSpPr>
                <a:spLocks noChangeShapeType="1"/>
              </p:cNvSpPr>
              <p:nvPr/>
            </p:nvSpPr>
            <p:spPr bwMode="auto">
              <a:xfrm>
                <a:off x="1098" y="3388"/>
                <a:ext cx="21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49194" name="Text Box 10"/>
            <p:cNvSpPr txBox="1">
              <a:spLocks noChangeArrowheads="1"/>
            </p:cNvSpPr>
            <p:nvPr/>
          </p:nvSpPr>
          <p:spPr bwMode="auto">
            <a:xfrm>
              <a:off x="3226" y="1041"/>
              <a:ext cx="387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</a:p>
          </p:txBody>
        </p:sp>
        <p:sp>
          <p:nvSpPr>
            <p:cNvPr id="49195" name="Text Box 11"/>
            <p:cNvSpPr txBox="1">
              <a:spLocks noChangeArrowheads="1"/>
            </p:cNvSpPr>
            <p:nvPr/>
          </p:nvSpPr>
          <p:spPr bwMode="auto">
            <a:xfrm>
              <a:off x="4985" y="2565"/>
              <a:ext cx="387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</a:p>
          </p:txBody>
        </p:sp>
      </p:grpSp>
      <p:sp>
        <p:nvSpPr>
          <p:cNvPr id="49159" name="Text Box 12"/>
          <p:cNvSpPr txBox="1">
            <a:spLocks noChangeArrowheads="1"/>
          </p:cNvSpPr>
          <p:nvPr/>
        </p:nvSpPr>
        <p:spPr bwMode="auto">
          <a:xfrm>
            <a:off x="5922963" y="4948238"/>
            <a:ext cx="587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latin typeface="Arial"/>
                <a:cs typeface="Arial"/>
              </a:rPr>
              <a:t>Q</a:t>
            </a:r>
            <a:r>
              <a:rPr lang="en-US" sz="2400" b="1" baseline="-25000">
                <a:latin typeface="Arial"/>
                <a:cs typeface="Arial"/>
              </a:rPr>
              <a:t>1</a:t>
            </a:r>
          </a:p>
        </p:txBody>
      </p:sp>
      <p:sp>
        <p:nvSpPr>
          <p:cNvPr id="49160" name="Text Box 13"/>
          <p:cNvSpPr txBox="1">
            <a:spLocks noChangeArrowheads="1"/>
          </p:cNvSpPr>
          <p:nvPr/>
        </p:nvSpPr>
        <p:spPr bwMode="auto">
          <a:xfrm>
            <a:off x="4567238" y="3686175"/>
            <a:ext cx="59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 i="1">
                <a:latin typeface="Arial"/>
                <a:cs typeface="Arial"/>
              </a:rPr>
              <a:t>P</a:t>
            </a:r>
            <a:r>
              <a:rPr lang="en-US" sz="2400" b="1" baseline="-25000">
                <a:latin typeface="Arial"/>
                <a:cs typeface="Arial"/>
              </a:rPr>
              <a:t>1</a:t>
            </a:r>
          </a:p>
        </p:txBody>
      </p:sp>
      <p:sp>
        <p:nvSpPr>
          <p:cNvPr id="49161" name="Line 14"/>
          <p:cNvSpPr>
            <a:spLocks noChangeShapeType="1"/>
          </p:cNvSpPr>
          <p:nvPr/>
        </p:nvSpPr>
        <p:spPr bwMode="auto">
          <a:xfrm>
            <a:off x="6223000" y="3922713"/>
            <a:ext cx="0" cy="1044575"/>
          </a:xfrm>
          <a:prstGeom prst="line">
            <a:avLst/>
          </a:prstGeom>
          <a:noFill/>
          <a:ln w="9525">
            <a:solidFill>
              <a:srgbClr val="777777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9162" name="Line 15"/>
          <p:cNvSpPr>
            <a:spLocks noChangeShapeType="1"/>
          </p:cNvSpPr>
          <p:nvPr/>
        </p:nvSpPr>
        <p:spPr bwMode="auto">
          <a:xfrm>
            <a:off x="5183188" y="3916363"/>
            <a:ext cx="1050925" cy="0"/>
          </a:xfrm>
          <a:prstGeom prst="line">
            <a:avLst/>
          </a:prstGeom>
          <a:noFill/>
          <a:ln w="9525">
            <a:solidFill>
              <a:srgbClr val="777777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9163" name="Oval 16"/>
          <p:cNvSpPr>
            <a:spLocks noChangeArrowheads="1"/>
          </p:cNvSpPr>
          <p:nvPr/>
        </p:nvSpPr>
        <p:spPr bwMode="auto">
          <a:xfrm>
            <a:off x="6148388" y="3846513"/>
            <a:ext cx="139700" cy="138112"/>
          </a:xfrm>
          <a:prstGeom prst="ellipse">
            <a:avLst/>
          </a:prstGeom>
          <a:solidFill>
            <a:srgbClr val="000000"/>
          </a:solidFill>
          <a:ln w="9525">
            <a:noFill/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6618288" y="3243263"/>
            <a:ext cx="547687" cy="2165350"/>
            <a:chOff x="4586" y="2043"/>
            <a:chExt cx="345" cy="1364"/>
          </a:xfrm>
        </p:grpSpPr>
        <p:sp>
          <p:nvSpPr>
            <p:cNvPr id="49191" name="Text Box 18"/>
            <p:cNvSpPr txBox="1">
              <a:spLocks noChangeArrowheads="1"/>
            </p:cNvSpPr>
            <p:nvPr/>
          </p:nvSpPr>
          <p:spPr bwMode="auto">
            <a:xfrm>
              <a:off x="4586" y="3119"/>
              <a:ext cx="3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  <a:r>
                <a:rPr lang="en-US" sz="2400" b="1" baseline="-25000"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49192" name="Line 19"/>
            <p:cNvSpPr>
              <a:spLocks noChangeShapeType="1"/>
            </p:cNvSpPr>
            <p:nvPr/>
          </p:nvSpPr>
          <p:spPr bwMode="auto">
            <a:xfrm>
              <a:off x="4755" y="2043"/>
              <a:ext cx="2" cy="1084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4560888" y="3040063"/>
            <a:ext cx="2395537" cy="457200"/>
            <a:chOff x="2873" y="1915"/>
            <a:chExt cx="1509" cy="288"/>
          </a:xfrm>
        </p:grpSpPr>
        <p:sp>
          <p:nvSpPr>
            <p:cNvPr id="49188" name="Text Box 21"/>
            <p:cNvSpPr txBox="1">
              <a:spLocks noChangeArrowheads="1"/>
            </p:cNvSpPr>
            <p:nvPr/>
          </p:nvSpPr>
          <p:spPr bwMode="auto">
            <a:xfrm>
              <a:off x="2873" y="1915"/>
              <a:ext cx="3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  <a:r>
                <a:rPr lang="en-US" sz="2400" b="1" baseline="-25000"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49189" name="Line 22"/>
            <p:cNvSpPr>
              <a:spLocks noChangeShapeType="1"/>
            </p:cNvSpPr>
            <p:nvPr/>
          </p:nvSpPr>
          <p:spPr bwMode="auto">
            <a:xfrm>
              <a:off x="3264" y="2043"/>
              <a:ext cx="1069" cy="0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9190" name="Oval 23"/>
            <p:cNvSpPr>
              <a:spLocks noChangeArrowheads="1"/>
            </p:cNvSpPr>
            <p:nvPr/>
          </p:nvSpPr>
          <p:spPr bwMode="auto">
            <a:xfrm>
              <a:off x="4294" y="2000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416792" name="Line 24"/>
          <p:cNvSpPr>
            <a:spLocks noChangeShapeType="1"/>
          </p:cNvSpPr>
          <p:nvPr/>
        </p:nvSpPr>
        <p:spPr bwMode="auto">
          <a:xfrm flipH="1" flipV="1">
            <a:off x="5313363" y="3252788"/>
            <a:ext cx="0" cy="657225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16793" name="Line 25"/>
          <p:cNvSpPr>
            <a:spLocks noChangeShapeType="1"/>
          </p:cNvSpPr>
          <p:nvPr/>
        </p:nvSpPr>
        <p:spPr bwMode="auto">
          <a:xfrm rot="-5400000">
            <a:off x="6558757" y="4509294"/>
            <a:ext cx="0" cy="642937"/>
          </a:xfrm>
          <a:prstGeom prst="line">
            <a:avLst/>
          </a:prstGeom>
          <a:noFill/>
          <a:ln w="50800">
            <a:solidFill>
              <a:srgbClr val="0099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16794" name="Text Box 26"/>
          <p:cNvSpPr txBox="1">
            <a:spLocks noChangeArrowheads="1"/>
          </p:cNvSpPr>
          <p:nvPr/>
        </p:nvSpPr>
        <p:spPr bwMode="auto">
          <a:xfrm>
            <a:off x="5849938" y="5548313"/>
            <a:ext cx="1428750" cy="83099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latin typeface="Arial"/>
                <a:cs typeface="Arial"/>
              </a:rPr>
              <a:t>Q</a:t>
            </a:r>
            <a:r>
              <a:rPr lang="en-US" sz="2400">
                <a:latin typeface="Arial"/>
                <a:cs typeface="Arial"/>
              </a:rPr>
              <a:t>  rises </a:t>
            </a:r>
            <a:br>
              <a:rPr lang="en-US" sz="2400">
                <a:latin typeface="Arial"/>
                <a:cs typeface="Arial"/>
              </a:rPr>
            </a:br>
            <a:r>
              <a:rPr lang="en-US" sz="2400">
                <a:latin typeface="Arial"/>
                <a:cs typeface="Arial"/>
              </a:rPr>
              <a:t>by 10%</a:t>
            </a:r>
          </a:p>
        </p:txBody>
      </p:sp>
      <p:sp>
        <p:nvSpPr>
          <p:cNvPr id="49169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  <p:sp>
        <p:nvSpPr>
          <p:cNvPr id="416796" name="Text Box 28"/>
          <p:cNvSpPr txBox="1">
            <a:spLocks noChangeArrowheads="1"/>
          </p:cNvSpPr>
          <p:nvPr/>
        </p:nvSpPr>
        <p:spPr bwMode="auto">
          <a:xfrm>
            <a:off x="6073775" y="871538"/>
            <a:ext cx="11715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>
                <a:solidFill>
                  <a:srgbClr val="009900"/>
                </a:solidFill>
                <a:latin typeface="Arial"/>
                <a:cs typeface="Arial"/>
              </a:rPr>
              <a:t>10%</a:t>
            </a:r>
            <a:endParaRPr lang="en-US" sz="2500" b="1" i="1" baseline="30000">
              <a:solidFill>
                <a:srgbClr val="009900"/>
              </a:solidFill>
              <a:latin typeface="Arial"/>
              <a:cs typeface="Arial"/>
            </a:endParaRPr>
          </a:p>
        </p:txBody>
      </p:sp>
      <p:sp>
        <p:nvSpPr>
          <p:cNvPr id="416797" name="Text Box 29"/>
          <p:cNvSpPr txBox="1">
            <a:spLocks noChangeArrowheads="1"/>
          </p:cNvSpPr>
          <p:nvPr/>
        </p:nvSpPr>
        <p:spPr bwMode="auto">
          <a:xfrm>
            <a:off x="6080125" y="1379538"/>
            <a:ext cx="11715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>
                <a:solidFill>
                  <a:srgbClr val="FF6600"/>
                </a:solidFill>
                <a:latin typeface="Arial"/>
                <a:cs typeface="Arial"/>
              </a:rPr>
              <a:t>10%</a:t>
            </a:r>
            <a:endParaRPr lang="en-US" sz="2500" b="1" i="1" baseline="30000"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416798" name="Text Box 30"/>
          <p:cNvSpPr txBox="1">
            <a:spLocks noChangeArrowheads="1"/>
          </p:cNvSpPr>
          <p:nvPr/>
        </p:nvSpPr>
        <p:spPr bwMode="auto">
          <a:xfrm>
            <a:off x="7218363" y="1111250"/>
            <a:ext cx="6826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>
                <a:solidFill>
                  <a:srgbClr val="0000FF"/>
                </a:solidFill>
                <a:latin typeface="Arial"/>
                <a:cs typeface="Arial"/>
              </a:rPr>
              <a:t>= 1</a:t>
            </a:r>
          </a:p>
        </p:txBody>
      </p: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741363" y="874713"/>
            <a:ext cx="6413500" cy="981075"/>
            <a:chOff x="747" y="551"/>
            <a:chExt cx="4040" cy="618"/>
          </a:xfrm>
        </p:grpSpPr>
        <p:sp>
          <p:nvSpPr>
            <p:cNvPr id="49181" name="Text Box 32"/>
            <p:cNvSpPr txBox="1">
              <a:spLocks noChangeArrowheads="1"/>
            </p:cNvSpPr>
            <p:nvPr/>
          </p:nvSpPr>
          <p:spPr bwMode="auto">
            <a:xfrm>
              <a:off x="747" y="603"/>
              <a:ext cx="1436" cy="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5000"/>
                </a:lnSpc>
                <a:spcBef>
                  <a:spcPct val="50000"/>
                </a:spcBef>
              </a:pPr>
              <a:r>
                <a:rPr lang="en-US" sz="2500">
                  <a:latin typeface="Arial"/>
                  <a:cs typeface="Arial"/>
                </a:rPr>
                <a:t>Price elasticity </a:t>
              </a:r>
              <a:br>
                <a:rPr lang="en-US" sz="2500">
                  <a:latin typeface="Arial"/>
                  <a:cs typeface="Arial"/>
                </a:rPr>
              </a:br>
              <a:r>
                <a:rPr lang="en-US" sz="2500">
                  <a:latin typeface="Arial"/>
                  <a:cs typeface="Arial"/>
                </a:rPr>
                <a:t>of supply</a:t>
              </a:r>
            </a:p>
          </p:txBody>
        </p:sp>
        <p:sp>
          <p:nvSpPr>
            <p:cNvPr id="49182" name="Text Box 33"/>
            <p:cNvSpPr txBox="1">
              <a:spLocks noChangeArrowheads="1"/>
            </p:cNvSpPr>
            <p:nvPr/>
          </p:nvSpPr>
          <p:spPr bwMode="auto">
            <a:xfrm>
              <a:off x="2091" y="704"/>
              <a:ext cx="289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>
                  <a:latin typeface="Arial"/>
                  <a:cs typeface="Arial"/>
                </a:rPr>
                <a:t>=</a:t>
              </a:r>
            </a:p>
          </p:txBody>
        </p:sp>
        <p:sp>
          <p:nvSpPr>
            <p:cNvPr id="49183" name="Text Box 34"/>
            <p:cNvSpPr txBox="1">
              <a:spLocks noChangeArrowheads="1"/>
            </p:cNvSpPr>
            <p:nvPr/>
          </p:nvSpPr>
          <p:spPr bwMode="auto">
            <a:xfrm>
              <a:off x="2358" y="551"/>
              <a:ext cx="1502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500">
                  <a:latin typeface="Arial"/>
                  <a:cs typeface="Arial"/>
                </a:rPr>
                <a:t>% change in </a:t>
              </a:r>
              <a:r>
                <a:rPr lang="en-US" sz="2500" b="1" i="1">
                  <a:latin typeface="Arial"/>
                  <a:cs typeface="Arial"/>
                </a:rPr>
                <a:t>Q</a:t>
              </a:r>
              <a:endParaRPr lang="en-US" sz="2500" b="1" i="1" baseline="30000">
                <a:latin typeface="Arial"/>
                <a:cs typeface="Arial"/>
              </a:endParaRPr>
            </a:p>
          </p:txBody>
        </p:sp>
        <p:sp>
          <p:nvSpPr>
            <p:cNvPr id="49184" name="Text Box 35"/>
            <p:cNvSpPr txBox="1">
              <a:spLocks noChangeArrowheads="1"/>
            </p:cNvSpPr>
            <p:nvPr/>
          </p:nvSpPr>
          <p:spPr bwMode="auto">
            <a:xfrm>
              <a:off x="2362" y="871"/>
              <a:ext cx="1502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500">
                  <a:latin typeface="Arial"/>
                  <a:cs typeface="Arial"/>
                </a:rPr>
                <a:t>% change in </a:t>
              </a:r>
              <a:r>
                <a:rPr lang="en-US" sz="2500" b="1" i="1">
                  <a:latin typeface="Arial"/>
                  <a:cs typeface="Arial"/>
                </a:rPr>
                <a:t>P</a:t>
              </a:r>
              <a:endParaRPr lang="en-US" sz="2500" b="1" i="1" baseline="30000">
                <a:latin typeface="Arial"/>
                <a:cs typeface="Arial"/>
              </a:endParaRPr>
            </a:p>
          </p:txBody>
        </p:sp>
        <p:sp>
          <p:nvSpPr>
            <p:cNvPr id="49185" name="Line 36"/>
            <p:cNvSpPr>
              <a:spLocks noChangeShapeType="1"/>
            </p:cNvSpPr>
            <p:nvPr/>
          </p:nvSpPr>
          <p:spPr bwMode="auto">
            <a:xfrm>
              <a:off x="2417" y="859"/>
              <a:ext cx="14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9186" name="Text Box 37"/>
            <p:cNvSpPr txBox="1">
              <a:spLocks noChangeArrowheads="1"/>
            </p:cNvSpPr>
            <p:nvPr/>
          </p:nvSpPr>
          <p:spPr bwMode="auto">
            <a:xfrm>
              <a:off x="3839" y="702"/>
              <a:ext cx="289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>
                  <a:latin typeface="Arial"/>
                  <a:cs typeface="Arial"/>
                </a:rPr>
                <a:t>=</a:t>
              </a:r>
            </a:p>
          </p:txBody>
        </p:sp>
        <p:sp>
          <p:nvSpPr>
            <p:cNvPr id="49187" name="Line 38"/>
            <p:cNvSpPr>
              <a:spLocks noChangeShapeType="1"/>
            </p:cNvSpPr>
            <p:nvPr/>
          </p:nvSpPr>
          <p:spPr bwMode="auto">
            <a:xfrm>
              <a:off x="4171" y="860"/>
              <a:ext cx="6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416807" name="Text Box 39"/>
          <p:cNvSpPr txBox="1">
            <a:spLocks noChangeArrowheads="1"/>
          </p:cNvSpPr>
          <p:nvPr/>
        </p:nvSpPr>
        <p:spPr bwMode="auto">
          <a:xfrm>
            <a:off x="3517900" y="4633913"/>
            <a:ext cx="1265238" cy="830997"/>
          </a:xfrm>
          <a:prstGeom prst="rect">
            <a:avLst/>
          </a:prstGeom>
          <a:solidFill>
            <a:srgbClr val="FF99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latin typeface="Arial"/>
                <a:cs typeface="Arial"/>
              </a:rPr>
              <a:t>P</a:t>
            </a:r>
            <a:r>
              <a:rPr lang="en-US" sz="2400">
                <a:latin typeface="Arial"/>
                <a:cs typeface="Arial"/>
              </a:rPr>
              <a:t>  rises by 10%</a:t>
            </a:r>
          </a:p>
        </p:txBody>
      </p:sp>
      <p:sp>
        <p:nvSpPr>
          <p:cNvPr id="49175" name="Rectangle 40"/>
          <p:cNvSpPr>
            <a:spLocks noChangeArrowheads="1"/>
          </p:cNvSpPr>
          <p:nvPr/>
        </p:nvSpPr>
        <p:spPr bwMode="auto">
          <a:xfrm>
            <a:off x="366713" y="3221038"/>
            <a:ext cx="33909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latin typeface="Arial"/>
                <a:cs typeface="Arial"/>
              </a:rPr>
              <a:t>Sellers’ </a:t>
            </a:r>
            <a:br>
              <a:rPr lang="en-US" sz="2600">
                <a:latin typeface="Arial"/>
                <a:cs typeface="Arial"/>
              </a:rPr>
            </a:br>
            <a:r>
              <a:rPr lang="en-US" sz="2600">
                <a:latin typeface="Arial"/>
                <a:cs typeface="Arial"/>
              </a:rPr>
              <a:t>price sensitivity:</a:t>
            </a:r>
            <a:endParaRPr lang="en-US" sz="260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49176" name="Rectangle 41"/>
          <p:cNvSpPr>
            <a:spLocks noChangeArrowheads="1"/>
          </p:cNvSpPr>
          <p:nvPr/>
        </p:nvSpPr>
        <p:spPr bwMode="auto">
          <a:xfrm>
            <a:off x="365125" y="2144713"/>
            <a:ext cx="14922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 b="1" i="1">
                <a:latin typeface="Arial"/>
                <a:cs typeface="Arial"/>
              </a:rPr>
              <a:t>S</a:t>
            </a:r>
            <a:r>
              <a:rPr lang="en-US" sz="2600">
                <a:latin typeface="Arial"/>
                <a:cs typeface="Arial"/>
              </a:rPr>
              <a:t> curve:</a:t>
            </a:r>
            <a:endParaRPr lang="en-US" sz="260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49177" name="Rectangle 42"/>
          <p:cNvSpPr>
            <a:spLocks noChangeArrowheads="1"/>
          </p:cNvSpPr>
          <p:nvPr/>
        </p:nvSpPr>
        <p:spPr bwMode="auto">
          <a:xfrm>
            <a:off x="338138" y="4859338"/>
            <a:ext cx="1617662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latin typeface="Arial"/>
                <a:cs typeface="Arial"/>
              </a:rPr>
              <a:t>Elasticity:</a:t>
            </a:r>
            <a:endParaRPr lang="en-US" sz="260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49178" name="Rectangle 43"/>
          <p:cNvSpPr>
            <a:spLocks noChangeArrowheads="1"/>
          </p:cNvSpPr>
          <p:nvPr/>
        </p:nvSpPr>
        <p:spPr bwMode="auto">
          <a:xfrm>
            <a:off x="565150" y="2581275"/>
            <a:ext cx="317182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solidFill>
                  <a:srgbClr val="0000FF"/>
                </a:solidFill>
                <a:latin typeface="Arial"/>
                <a:cs typeface="Arial"/>
              </a:rPr>
              <a:t>intermediate slope</a:t>
            </a:r>
          </a:p>
        </p:txBody>
      </p:sp>
      <p:sp>
        <p:nvSpPr>
          <p:cNvPr id="49179" name="Rectangle 44"/>
          <p:cNvSpPr>
            <a:spLocks noChangeArrowheads="1"/>
          </p:cNvSpPr>
          <p:nvPr/>
        </p:nvSpPr>
        <p:spPr bwMode="auto">
          <a:xfrm>
            <a:off x="582613" y="4079875"/>
            <a:ext cx="26241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solidFill>
                  <a:srgbClr val="0000FF"/>
                </a:solidFill>
                <a:latin typeface="Arial"/>
                <a:cs typeface="Arial"/>
              </a:rPr>
              <a:t>intermediate</a:t>
            </a:r>
          </a:p>
        </p:txBody>
      </p:sp>
      <p:sp>
        <p:nvSpPr>
          <p:cNvPr id="416813" name="Rectangle 45"/>
          <p:cNvSpPr>
            <a:spLocks noChangeArrowheads="1"/>
          </p:cNvSpPr>
          <p:nvPr/>
        </p:nvSpPr>
        <p:spPr bwMode="auto">
          <a:xfrm>
            <a:off x="579438" y="5316538"/>
            <a:ext cx="183197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solidFill>
                  <a:srgbClr val="0000FF"/>
                </a:solidFill>
                <a:latin typeface="Arial"/>
                <a:cs typeface="Arial"/>
              </a:rPr>
              <a:t>= 1</a:t>
            </a:r>
          </a:p>
        </p:txBody>
      </p:sp>
    </p:spTree>
    <p:extLst>
      <p:ext uri="{BB962C8B-B14F-4D97-AF65-F5344CB8AC3E}">
        <p14:creationId xmlns:p14="http://schemas.microsoft.com/office/powerpoint/2010/main" val="6101151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6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16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6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6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16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6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6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92" grpId="0" animBg="1"/>
      <p:bldP spid="416793" grpId="0" animBg="1"/>
      <p:bldP spid="416794" grpId="0" animBg="1"/>
      <p:bldP spid="416796" grpId="0"/>
      <p:bldP spid="416797" grpId="0"/>
      <p:bldP spid="416798" grpId="0"/>
      <p:bldP spid="416807" grpId="0" animBg="1"/>
      <p:bldP spid="41681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10188" y="1854200"/>
            <a:ext cx="2933700" cy="2162175"/>
            <a:chOff x="3361" y="945"/>
            <a:chExt cx="1788" cy="1362"/>
          </a:xfrm>
        </p:grpSpPr>
        <p:sp>
          <p:nvSpPr>
            <p:cNvPr id="50222" name="Arc 3"/>
            <p:cNvSpPr>
              <a:spLocks/>
            </p:cNvSpPr>
            <p:nvPr/>
          </p:nvSpPr>
          <p:spPr bwMode="auto">
            <a:xfrm flipH="1" flipV="1">
              <a:off x="3361" y="945"/>
              <a:ext cx="1532" cy="1362"/>
            </a:xfrm>
            <a:custGeom>
              <a:avLst/>
              <a:gdLst>
                <a:gd name="T0" fmla="*/ 0 w 18663"/>
                <a:gd name="T1" fmla="*/ 0 h 21465"/>
                <a:gd name="T2" fmla="*/ 0 w 18663"/>
                <a:gd name="T3" fmla="*/ 0 h 21465"/>
                <a:gd name="T4" fmla="*/ 0 w 18663"/>
                <a:gd name="T5" fmla="*/ 0 h 21465"/>
                <a:gd name="T6" fmla="*/ 0 60000 65536"/>
                <a:gd name="T7" fmla="*/ 0 60000 65536"/>
                <a:gd name="T8" fmla="*/ 0 60000 65536"/>
                <a:gd name="T9" fmla="*/ 0 w 18663"/>
                <a:gd name="T10" fmla="*/ 0 h 21465"/>
                <a:gd name="T11" fmla="*/ 18663 w 18663"/>
                <a:gd name="T12" fmla="*/ 21465 h 214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663" h="21465" fill="none" extrusionOk="0">
                  <a:moveTo>
                    <a:pt x="0" y="10590"/>
                  </a:moveTo>
                  <a:cubicBezTo>
                    <a:pt x="3437" y="4690"/>
                    <a:pt x="9462" y="763"/>
                    <a:pt x="16248" y="0"/>
                  </a:cubicBezTo>
                </a:path>
                <a:path w="18663" h="21465" stroke="0" extrusionOk="0">
                  <a:moveTo>
                    <a:pt x="0" y="10590"/>
                  </a:moveTo>
                  <a:cubicBezTo>
                    <a:pt x="3437" y="4690"/>
                    <a:pt x="9462" y="763"/>
                    <a:pt x="16248" y="0"/>
                  </a:cubicBezTo>
                  <a:lnTo>
                    <a:pt x="18663" y="21465"/>
                  </a:lnTo>
                  <a:close/>
                </a:path>
              </a:pathLst>
            </a:custGeom>
            <a:noFill/>
            <a:ln w="38100">
              <a:solidFill>
                <a:srgbClr val="0033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0223" name="Text Box 4"/>
            <p:cNvSpPr txBox="1">
              <a:spLocks noChangeArrowheads="1"/>
            </p:cNvSpPr>
            <p:nvPr/>
          </p:nvSpPr>
          <p:spPr bwMode="auto">
            <a:xfrm>
              <a:off x="4762" y="1368"/>
              <a:ext cx="3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S</a:t>
              </a:r>
            </a:p>
          </p:txBody>
        </p:sp>
      </p:grpSp>
      <p:sp>
        <p:nvSpPr>
          <p:cNvPr id="5018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07988" y="249238"/>
            <a:ext cx="8494712" cy="619125"/>
          </a:xfrm>
        </p:spPr>
        <p:txBody>
          <a:bodyPr/>
          <a:lstStyle/>
          <a:p>
            <a:pPr algn="l" eaLnBrk="1" hangingPunct="1"/>
            <a:r>
              <a:rPr lang="en-US" sz="3200">
                <a:solidFill>
                  <a:srgbClr val="CC0000"/>
                </a:solidFill>
              </a:rPr>
              <a:t>“Elastic”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826000" y="2114550"/>
            <a:ext cx="3870325" cy="3060700"/>
            <a:chOff x="3226" y="1041"/>
            <a:chExt cx="2146" cy="1792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3421" y="1302"/>
              <a:ext cx="1661" cy="1413"/>
              <a:chOff x="1098" y="1361"/>
              <a:chExt cx="2116" cy="2027"/>
            </a:xfrm>
          </p:grpSpPr>
          <p:sp>
            <p:nvSpPr>
              <p:cNvPr id="50220" name="Line 8"/>
              <p:cNvSpPr>
                <a:spLocks noChangeShapeType="1"/>
              </p:cNvSpPr>
              <p:nvPr/>
            </p:nvSpPr>
            <p:spPr bwMode="auto">
              <a:xfrm>
                <a:off x="1102" y="1361"/>
                <a:ext cx="0" cy="20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0221" name="Line 9"/>
              <p:cNvSpPr>
                <a:spLocks noChangeShapeType="1"/>
              </p:cNvSpPr>
              <p:nvPr/>
            </p:nvSpPr>
            <p:spPr bwMode="auto">
              <a:xfrm>
                <a:off x="1098" y="3388"/>
                <a:ext cx="21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50218" name="Text Box 10"/>
            <p:cNvSpPr txBox="1">
              <a:spLocks noChangeArrowheads="1"/>
            </p:cNvSpPr>
            <p:nvPr/>
          </p:nvSpPr>
          <p:spPr bwMode="auto">
            <a:xfrm>
              <a:off x="3226" y="1041"/>
              <a:ext cx="387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</a:p>
          </p:txBody>
        </p:sp>
        <p:sp>
          <p:nvSpPr>
            <p:cNvPr id="50219" name="Text Box 11"/>
            <p:cNvSpPr txBox="1">
              <a:spLocks noChangeArrowheads="1"/>
            </p:cNvSpPr>
            <p:nvPr/>
          </p:nvSpPr>
          <p:spPr bwMode="auto">
            <a:xfrm>
              <a:off x="4985" y="2565"/>
              <a:ext cx="387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</a:p>
          </p:txBody>
        </p:sp>
      </p:grpSp>
      <p:sp>
        <p:nvSpPr>
          <p:cNvPr id="50183" name="Text Box 12"/>
          <p:cNvSpPr txBox="1">
            <a:spLocks noChangeArrowheads="1"/>
          </p:cNvSpPr>
          <p:nvPr/>
        </p:nvSpPr>
        <p:spPr bwMode="auto">
          <a:xfrm>
            <a:off x="5922963" y="4948238"/>
            <a:ext cx="587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latin typeface="Arial"/>
                <a:cs typeface="Arial"/>
              </a:rPr>
              <a:t>Q</a:t>
            </a:r>
            <a:r>
              <a:rPr lang="en-US" sz="2400" b="1" baseline="-25000">
                <a:latin typeface="Arial"/>
                <a:cs typeface="Arial"/>
              </a:rPr>
              <a:t>1</a:t>
            </a:r>
          </a:p>
        </p:txBody>
      </p:sp>
      <p:sp>
        <p:nvSpPr>
          <p:cNvPr id="50184" name="Text Box 13"/>
          <p:cNvSpPr txBox="1">
            <a:spLocks noChangeArrowheads="1"/>
          </p:cNvSpPr>
          <p:nvPr/>
        </p:nvSpPr>
        <p:spPr bwMode="auto">
          <a:xfrm>
            <a:off x="4567238" y="3686175"/>
            <a:ext cx="59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 i="1">
                <a:latin typeface="Arial"/>
                <a:cs typeface="Arial"/>
              </a:rPr>
              <a:t>P</a:t>
            </a:r>
            <a:r>
              <a:rPr lang="en-US" sz="2400" b="1" baseline="-25000">
                <a:latin typeface="Arial"/>
                <a:cs typeface="Arial"/>
              </a:rPr>
              <a:t>1</a:t>
            </a:r>
          </a:p>
        </p:txBody>
      </p:sp>
      <p:sp>
        <p:nvSpPr>
          <p:cNvPr id="50185" name="Line 14"/>
          <p:cNvSpPr>
            <a:spLocks noChangeShapeType="1"/>
          </p:cNvSpPr>
          <p:nvPr/>
        </p:nvSpPr>
        <p:spPr bwMode="auto">
          <a:xfrm>
            <a:off x="6223000" y="3922713"/>
            <a:ext cx="0" cy="1044575"/>
          </a:xfrm>
          <a:prstGeom prst="line">
            <a:avLst/>
          </a:prstGeom>
          <a:noFill/>
          <a:ln w="9525">
            <a:solidFill>
              <a:srgbClr val="777777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50186" name="Line 15"/>
          <p:cNvSpPr>
            <a:spLocks noChangeShapeType="1"/>
          </p:cNvSpPr>
          <p:nvPr/>
        </p:nvSpPr>
        <p:spPr bwMode="auto">
          <a:xfrm>
            <a:off x="5183188" y="3916363"/>
            <a:ext cx="1050925" cy="0"/>
          </a:xfrm>
          <a:prstGeom prst="line">
            <a:avLst/>
          </a:prstGeom>
          <a:noFill/>
          <a:ln w="9525">
            <a:solidFill>
              <a:srgbClr val="777777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50187" name="Oval 16"/>
          <p:cNvSpPr>
            <a:spLocks noChangeArrowheads="1"/>
          </p:cNvSpPr>
          <p:nvPr/>
        </p:nvSpPr>
        <p:spPr bwMode="auto">
          <a:xfrm>
            <a:off x="6148388" y="3846513"/>
            <a:ext cx="139700" cy="138112"/>
          </a:xfrm>
          <a:prstGeom prst="ellipse">
            <a:avLst/>
          </a:prstGeom>
          <a:solidFill>
            <a:srgbClr val="000000"/>
          </a:solidFill>
          <a:ln w="9525">
            <a:noFill/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7280275" y="3243263"/>
            <a:ext cx="547688" cy="2165350"/>
            <a:chOff x="4586" y="2043"/>
            <a:chExt cx="345" cy="1364"/>
          </a:xfrm>
        </p:grpSpPr>
        <p:sp>
          <p:nvSpPr>
            <p:cNvPr id="50215" name="Text Box 18"/>
            <p:cNvSpPr txBox="1">
              <a:spLocks noChangeArrowheads="1"/>
            </p:cNvSpPr>
            <p:nvPr/>
          </p:nvSpPr>
          <p:spPr bwMode="auto">
            <a:xfrm>
              <a:off x="4586" y="3119"/>
              <a:ext cx="3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  <a:r>
                <a:rPr lang="en-US" sz="2400" b="1" baseline="-25000"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50216" name="Line 19"/>
            <p:cNvSpPr>
              <a:spLocks noChangeShapeType="1"/>
            </p:cNvSpPr>
            <p:nvPr/>
          </p:nvSpPr>
          <p:spPr bwMode="auto">
            <a:xfrm>
              <a:off x="4755" y="2043"/>
              <a:ext cx="2" cy="1084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4560888" y="3040063"/>
            <a:ext cx="3060700" cy="457200"/>
            <a:chOff x="2873" y="2335"/>
            <a:chExt cx="1928" cy="288"/>
          </a:xfrm>
        </p:grpSpPr>
        <p:sp>
          <p:nvSpPr>
            <p:cNvPr id="50212" name="Text Box 21"/>
            <p:cNvSpPr txBox="1">
              <a:spLocks noChangeArrowheads="1"/>
            </p:cNvSpPr>
            <p:nvPr/>
          </p:nvSpPr>
          <p:spPr bwMode="auto">
            <a:xfrm>
              <a:off x="2873" y="2335"/>
              <a:ext cx="3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  <a:r>
                <a:rPr lang="en-US" sz="2400" b="1" baseline="-25000"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50213" name="Line 22"/>
            <p:cNvSpPr>
              <a:spLocks noChangeShapeType="1"/>
            </p:cNvSpPr>
            <p:nvPr/>
          </p:nvSpPr>
          <p:spPr bwMode="auto">
            <a:xfrm>
              <a:off x="3264" y="2463"/>
              <a:ext cx="1490" cy="0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0214" name="Oval 23"/>
            <p:cNvSpPr>
              <a:spLocks noChangeArrowheads="1"/>
            </p:cNvSpPr>
            <p:nvPr/>
          </p:nvSpPr>
          <p:spPr bwMode="auto">
            <a:xfrm>
              <a:off x="4713" y="2419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418840" name="Line 24"/>
          <p:cNvSpPr>
            <a:spLocks noChangeShapeType="1"/>
          </p:cNvSpPr>
          <p:nvPr/>
        </p:nvSpPr>
        <p:spPr bwMode="auto">
          <a:xfrm flipH="1" flipV="1">
            <a:off x="5313363" y="3252788"/>
            <a:ext cx="0" cy="657225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18841" name="Line 25"/>
          <p:cNvSpPr>
            <a:spLocks noChangeShapeType="1"/>
          </p:cNvSpPr>
          <p:nvPr/>
        </p:nvSpPr>
        <p:spPr bwMode="auto">
          <a:xfrm rot="-5400000">
            <a:off x="6892132" y="4180681"/>
            <a:ext cx="0" cy="1300163"/>
          </a:xfrm>
          <a:prstGeom prst="line">
            <a:avLst/>
          </a:prstGeom>
          <a:noFill/>
          <a:ln w="50800">
            <a:solidFill>
              <a:srgbClr val="0099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18842" name="Text Box 26"/>
          <p:cNvSpPr txBox="1">
            <a:spLocks noChangeArrowheads="1"/>
          </p:cNvSpPr>
          <p:nvPr/>
        </p:nvSpPr>
        <p:spPr bwMode="auto">
          <a:xfrm>
            <a:off x="5849938" y="5548313"/>
            <a:ext cx="2166937" cy="83099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latin typeface="Arial"/>
                <a:cs typeface="Arial"/>
              </a:rPr>
              <a:t>Q</a:t>
            </a:r>
            <a:r>
              <a:rPr lang="en-US" sz="2400">
                <a:latin typeface="Arial"/>
                <a:cs typeface="Arial"/>
              </a:rPr>
              <a:t>  rises more than 10%</a:t>
            </a:r>
          </a:p>
        </p:txBody>
      </p:sp>
      <p:sp>
        <p:nvSpPr>
          <p:cNvPr id="50193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  <p:sp>
        <p:nvSpPr>
          <p:cNvPr id="418844" name="Text Box 28"/>
          <p:cNvSpPr txBox="1">
            <a:spLocks noChangeArrowheads="1"/>
          </p:cNvSpPr>
          <p:nvPr/>
        </p:nvSpPr>
        <p:spPr bwMode="auto">
          <a:xfrm>
            <a:off x="6073775" y="871538"/>
            <a:ext cx="11715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>
                <a:solidFill>
                  <a:srgbClr val="009900"/>
                </a:solidFill>
                <a:latin typeface="Arial"/>
                <a:cs typeface="Arial"/>
              </a:rPr>
              <a:t>&gt; 10%</a:t>
            </a:r>
            <a:endParaRPr lang="en-US" sz="2500" b="1" i="1" baseline="30000">
              <a:solidFill>
                <a:srgbClr val="009900"/>
              </a:solidFill>
              <a:latin typeface="Arial"/>
              <a:cs typeface="Arial"/>
            </a:endParaRPr>
          </a:p>
        </p:txBody>
      </p:sp>
      <p:sp>
        <p:nvSpPr>
          <p:cNvPr id="418845" name="Text Box 29"/>
          <p:cNvSpPr txBox="1">
            <a:spLocks noChangeArrowheads="1"/>
          </p:cNvSpPr>
          <p:nvPr/>
        </p:nvSpPr>
        <p:spPr bwMode="auto">
          <a:xfrm>
            <a:off x="6080125" y="1379538"/>
            <a:ext cx="11715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>
                <a:solidFill>
                  <a:srgbClr val="FF6600"/>
                </a:solidFill>
                <a:latin typeface="Arial"/>
                <a:cs typeface="Arial"/>
              </a:rPr>
              <a:t>10%</a:t>
            </a:r>
            <a:endParaRPr lang="en-US" sz="2500" b="1" i="1" baseline="30000"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418846" name="Text Box 30"/>
          <p:cNvSpPr txBox="1">
            <a:spLocks noChangeArrowheads="1"/>
          </p:cNvSpPr>
          <p:nvPr/>
        </p:nvSpPr>
        <p:spPr bwMode="auto">
          <a:xfrm>
            <a:off x="7218363" y="1111250"/>
            <a:ext cx="6826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>
                <a:solidFill>
                  <a:srgbClr val="0000FF"/>
                </a:solidFill>
                <a:latin typeface="Arial"/>
                <a:cs typeface="Arial"/>
              </a:rPr>
              <a:t>&gt; 1</a:t>
            </a:r>
          </a:p>
        </p:txBody>
      </p: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741363" y="874713"/>
            <a:ext cx="6413500" cy="981075"/>
            <a:chOff x="747" y="551"/>
            <a:chExt cx="4040" cy="618"/>
          </a:xfrm>
        </p:grpSpPr>
        <p:sp>
          <p:nvSpPr>
            <p:cNvPr id="50205" name="Text Box 32"/>
            <p:cNvSpPr txBox="1">
              <a:spLocks noChangeArrowheads="1"/>
            </p:cNvSpPr>
            <p:nvPr/>
          </p:nvSpPr>
          <p:spPr bwMode="auto">
            <a:xfrm>
              <a:off x="747" y="603"/>
              <a:ext cx="1436" cy="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5000"/>
                </a:lnSpc>
                <a:spcBef>
                  <a:spcPct val="50000"/>
                </a:spcBef>
              </a:pPr>
              <a:r>
                <a:rPr lang="en-US" sz="2500">
                  <a:latin typeface="Arial"/>
                  <a:cs typeface="Arial"/>
                </a:rPr>
                <a:t>Price elasticity </a:t>
              </a:r>
              <a:br>
                <a:rPr lang="en-US" sz="2500">
                  <a:latin typeface="Arial"/>
                  <a:cs typeface="Arial"/>
                </a:rPr>
              </a:br>
              <a:r>
                <a:rPr lang="en-US" sz="2500">
                  <a:latin typeface="Arial"/>
                  <a:cs typeface="Arial"/>
                </a:rPr>
                <a:t>of supply</a:t>
              </a:r>
            </a:p>
          </p:txBody>
        </p:sp>
        <p:sp>
          <p:nvSpPr>
            <p:cNvPr id="50206" name="Text Box 33"/>
            <p:cNvSpPr txBox="1">
              <a:spLocks noChangeArrowheads="1"/>
            </p:cNvSpPr>
            <p:nvPr/>
          </p:nvSpPr>
          <p:spPr bwMode="auto">
            <a:xfrm>
              <a:off x="2091" y="704"/>
              <a:ext cx="289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>
                  <a:latin typeface="Arial"/>
                  <a:cs typeface="Arial"/>
                </a:rPr>
                <a:t>=</a:t>
              </a:r>
            </a:p>
          </p:txBody>
        </p:sp>
        <p:sp>
          <p:nvSpPr>
            <p:cNvPr id="50207" name="Text Box 34"/>
            <p:cNvSpPr txBox="1">
              <a:spLocks noChangeArrowheads="1"/>
            </p:cNvSpPr>
            <p:nvPr/>
          </p:nvSpPr>
          <p:spPr bwMode="auto">
            <a:xfrm>
              <a:off x="2358" y="551"/>
              <a:ext cx="1502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500">
                  <a:latin typeface="Arial"/>
                  <a:cs typeface="Arial"/>
                </a:rPr>
                <a:t>% change in </a:t>
              </a:r>
              <a:r>
                <a:rPr lang="en-US" sz="2500" b="1" i="1">
                  <a:latin typeface="Arial"/>
                  <a:cs typeface="Arial"/>
                </a:rPr>
                <a:t>Q</a:t>
              </a:r>
              <a:endParaRPr lang="en-US" sz="2500" b="1" i="1" baseline="30000">
                <a:latin typeface="Arial"/>
                <a:cs typeface="Arial"/>
              </a:endParaRPr>
            </a:p>
          </p:txBody>
        </p:sp>
        <p:sp>
          <p:nvSpPr>
            <p:cNvPr id="50208" name="Text Box 35"/>
            <p:cNvSpPr txBox="1">
              <a:spLocks noChangeArrowheads="1"/>
            </p:cNvSpPr>
            <p:nvPr/>
          </p:nvSpPr>
          <p:spPr bwMode="auto">
            <a:xfrm>
              <a:off x="2362" y="871"/>
              <a:ext cx="1502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500">
                  <a:latin typeface="Arial"/>
                  <a:cs typeface="Arial"/>
                </a:rPr>
                <a:t>% change in </a:t>
              </a:r>
              <a:r>
                <a:rPr lang="en-US" sz="2500" b="1" i="1">
                  <a:latin typeface="Arial"/>
                  <a:cs typeface="Arial"/>
                </a:rPr>
                <a:t>P</a:t>
              </a:r>
              <a:endParaRPr lang="en-US" sz="2500" b="1" i="1" baseline="30000">
                <a:latin typeface="Arial"/>
                <a:cs typeface="Arial"/>
              </a:endParaRPr>
            </a:p>
          </p:txBody>
        </p:sp>
        <p:sp>
          <p:nvSpPr>
            <p:cNvPr id="50209" name="Line 36"/>
            <p:cNvSpPr>
              <a:spLocks noChangeShapeType="1"/>
            </p:cNvSpPr>
            <p:nvPr/>
          </p:nvSpPr>
          <p:spPr bwMode="auto">
            <a:xfrm>
              <a:off x="2417" y="859"/>
              <a:ext cx="14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0210" name="Text Box 37"/>
            <p:cNvSpPr txBox="1">
              <a:spLocks noChangeArrowheads="1"/>
            </p:cNvSpPr>
            <p:nvPr/>
          </p:nvSpPr>
          <p:spPr bwMode="auto">
            <a:xfrm>
              <a:off x="3839" y="702"/>
              <a:ext cx="289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>
                  <a:latin typeface="Arial"/>
                  <a:cs typeface="Arial"/>
                </a:rPr>
                <a:t>=</a:t>
              </a:r>
            </a:p>
          </p:txBody>
        </p:sp>
        <p:sp>
          <p:nvSpPr>
            <p:cNvPr id="50211" name="Line 38"/>
            <p:cNvSpPr>
              <a:spLocks noChangeShapeType="1"/>
            </p:cNvSpPr>
            <p:nvPr/>
          </p:nvSpPr>
          <p:spPr bwMode="auto">
            <a:xfrm>
              <a:off x="4171" y="860"/>
              <a:ext cx="6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418855" name="Text Box 39"/>
          <p:cNvSpPr txBox="1">
            <a:spLocks noChangeArrowheads="1"/>
          </p:cNvSpPr>
          <p:nvPr/>
        </p:nvSpPr>
        <p:spPr bwMode="auto">
          <a:xfrm>
            <a:off x="3517900" y="4633913"/>
            <a:ext cx="1265238" cy="830997"/>
          </a:xfrm>
          <a:prstGeom prst="rect">
            <a:avLst/>
          </a:prstGeom>
          <a:solidFill>
            <a:srgbClr val="FF99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latin typeface="Arial"/>
                <a:cs typeface="Arial"/>
              </a:rPr>
              <a:t>P</a:t>
            </a:r>
            <a:r>
              <a:rPr lang="en-US" sz="2400">
                <a:latin typeface="Arial"/>
                <a:cs typeface="Arial"/>
              </a:rPr>
              <a:t>  rises by 10%</a:t>
            </a:r>
          </a:p>
        </p:txBody>
      </p:sp>
      <p:sp>
        <p:nvSpPr>
          <p:cNvPr id="50199" name="Rectangle 40"/>
          <p:cNvSpPr>
            <a:spLocks noChangeArrowheads="1"/>
          </p:cNvSpPr>
          <p:nvPr/>
        </p:nvSpPr>
        <p:spPr bwMode="auto">
          <a:xfrm>
            <a:off x="366713" y="3221038"/>
            <a:ext cx="33909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latin typeface="Arial"/>
                <a:cs typeface="Arial"/>
              </a:rPr>
              <a:t>Sellers’ </a:t>
            </a:r>
            <a:br>
              <a:rPr lang="en-US" sz="2600">
                <a:latin typeface="Arial"/>
                <a:cs typeface="Arial"/>
              </a:rPr>
            </a:br>
            <a:r>
              <a:rPr lang="en-US" sz="2600">
                <a:latin typeface="Arial"/>
                <a:cs typeface="Arial"/>
              </a:rPr>
              <a:t>price sensitivity:</a:t>
            </a:r>
            <a:endParaRPr lang="en-US" sz="260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50200" name="Rectangle 41"/>
          <p:cNvSpPr>
            <a:spLocks noChangeArrowheads="1"/>
          </p:cNvSpPr>
          <p:nvPr/>
        </p:nvSpPr>
        <p:spPr bwMode="auto">
          <a:xfrm>
            <a:off x="365125" y="2144713"/>
            <a:ext cx="14922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 b="1" i="1">
                <a:latin typeface="Arial"/>
                <a:cs typeface="Arial"/>
              </a:rPr>
              <a:t>S</a:t>
            </a:r>
            <a:r>
              <a:rPr lang="en-US" sz="2600">
                <a:latin typeface="Arial"/>
                <a:cs typeface="Arial"/>
              </a:rPr>
              <a:t> curve:</a:t>
            </a:r>
            <a:endParaRPr lang="en-US" sz="260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50201" name="Rectangle 42"/>
          <p:cNvSpPr>
            <a:spLocks noChangeArrowheads="1"/>
          </p:cNvSpPr>
          <p:nvPr/>
        </p:nvSpPr>
        <p:spPr bwMode="auto">
          <a:xfrm>
            <a:off x="338138" y="4859338"/>
            <a:ext cx="1617662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latin typeface="Arial"/>
                <a:cs typeface="Arial"/>
              </a:rPr>
              <a:t>Elasticity:</a:t>
            </a:r>
            <a:endParaRPr lang="en-US" sz="260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50202" name="Rectangle 43"/>
          <p:cNvSpPr>
            <a:spLocks noChangeArrowheads="1"/>
          </p:cNvSpPr>
          <p:nvPr/>
        </p:nvSpPr>
        <p:spPr bwMode="auto">
          <a:xfrm>
            <a:off x="565150" y="2581275"/>
            <a:ext cx="289560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solidFill>
                  <a:srgbClr val="0000FF"/>
                </a:solidFill>
                <a:latin typeface="Arial"/>
                <a:cs typeface="Arial"/>
              </a:rPr>
              <a:t>relatively flat</a:t>
            </a:r>
          </a:p>
        </p:txBody>
      </p:sp>
      <p:sp>
        <p:nvSpPr>
          <p:cNvPr id="50203" name="Rectangle 44"/>
          <p:cNvSpPr>
            <a:spLocks noChangeArrowheads="1"/>
          </p:cNvSpPr>
          <p:nvPr/>
        </p:nvSpPr>
        <p:spPr bwMode="auto">
          <a:xfrm>
            <a:off x="582613" y="4079875"/>
            <a:ext cx="26241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solidFill>
                  <a:srgbClr val="0000FF"/>
                </a:solidFill>
                <a:latin typeface="Arial"/>
                <a:cs typeface="Arial"/>
              </a:rPr>
              <a:t>relatively high</a:t>
            </a:r>
          </a:p>
        </p:txBody>
      </p:sp>
      <p:sp>
        <p:nvSpPr>
          <p:cNvPr id="418861" name="Rectangle 45"/>
          <p:cNvSpPr>
            <a:spLocks noChangeArrowheads="1"/>
          </p:cNvSpPr>
          <p:nvPr/>
        </p:nvSpPr>
        <p:spPr bwMode="auto">
          <a:xfrm>
            <a:off x="579438" y="5316538"/>
            <a:ext cx="183197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solidFill>
                  <a:srgbClr val="0000FF"/>
                </a:solidFill>
                <a:latin typeface="Arial"/>
                <a:cs typeface="Arial"/>
              </a:rPr>
              <a:t>&gt; 1</a:t>
            </a:r>
          </a:p>
        </p:txBody>
      </p:sp>
    </p:spTree>
    <p:extLst>
      <p:ext uri="{BB962C8B-B14F-4D97-AF65-F5344CB8AC3E}">
        <p14:creationId xmlns:p14="http://schemas.microsoft.com/office/powerpoint/2010/main" val="33176696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8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18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8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8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18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8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8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40" grpId="0" animBg="1"/>
      <p:bldP spid="418841" grpId="0" animBg="1"/>
      <p:bldP spid="418842" grpId="0" animBg="1"/>
      <p:bldP spid="418844" grpId="0"/>
      <p:bldP spid="418845" grpId="0"/>
      <p:bldP spid="418846" grpId="0"/>
      <p:bldP spid="418855" grpId="0" animBg="1"/>
      <p:bldP spid="41886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178425" y="3016250"/>
            <a:ext cx="3270250" cy="457200"/>
            <a:chOff x="3262" y="1900"/>
            <a:chExt cx="2060" cy="288"/>
          </a:xfrm>
        </p:grpSpPr>
        <p:sp>
          <p:nvSpPr>
            <p:cNvPr id="51243" name="Line 3"/>
            <p:cNvSpPr>
              <a:spLocks noChangeShapeType="1"/>
            </p:cNvSpPr>
            <p:nvPr/>
          </p:nvSpPr>
          <p:spPr bwMode="auto">
            <a:xfrm>
              <a:off x="3262" y="2045"/>
              <a:ext cx="1765" cy="0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1244" name="Text Box 4"/>
            <p:cNvSpPr txBox="1">
              <a:spLocks noChangeArrowheads="1"/>
            </p:cNvSpPr>
            <p:nvPr/>
          </p:nvSpPr>
          <p:spPr bwMode="auto">
            <a:xfrm>
              <a:off x="4948" y="1900"/>
              <a:ext cx="37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S</a:t>
              </a:r>
            </a:p>
          </p:txBody>
        </p:sp>
      </p:grpSp>
      <p:sp>
        <p:nvSpPr>
          <p:cNvPr id="5120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07988" y="249238"/>
            <a:ext cx="7380287" cy="619125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200">
                <a:solidFill>
                  <a:srgbClr val="CC0000"/>
                </a:solidFill>
              </a:rPr>
              <a:t>“Perfectly elastic”</a:t>
            </a:r>
            <a:r>
              <a:rPr lang="en-US" sz="3000">
                <a:solidFill>
                  <a:srgbClr val="CC0000"/>
                </a:solidFill>
              </a:rPr>
              <a:t>  </a:t>
            </a:r>
            <a:r>
              <a:rPr lang="en-US" sz="3000" b="0">
                <a:solidFill>
                  <a:srgbClr val="CC0000"/>
                </a:solidFill>
              </a:rPr>
              <a:t>(the other extreme)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826000" y="2114550"/>
            <a:ext cx="3870325" cy="3060700"/>
            <a:chOff x="3226" y="1041"/>
            <a:chExt cx="2146" cy="1792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3421" y="1302"/>
              <a:ext cx="1661" cy="1413"/>
              <a:chOff x="1098" y="1361"/>
              <a:chExt cx="2116" cy="2027"/>
            </a:xfrm>
          </p:grpSpPr>
          <p:sp>
            <p:nvSpPr>
              <p:cNvPr id="51241" name="Line 8"/>
              <p:cNvSpPr>
                <a:spLocks noChangeShapeType="1"/>
              </p:cNvSpPr>
              <p:nvPr/>
            </p:nvSpPr>
            <p:spPr bwMode="auto">
              <a:xfrm>
                <a:off x="1102" y="1361"/>
                <a:ext cx="0" cy="20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1242" name="Line 9"/>
              <p:cNvSpPr>
                <a:spLocks noChangeShapeType="1"/>
              </p:cNvSpPr>
              <p:nvPr/>
            </p:nvSpPr>
            <p:spPr bwMode="auto">
              <a:xfrm>
                <a:off x="1098" y="3388"/>
                <a:ext cx="21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51239" name="Text Box 10"/>
            <p:cNvSpPr txBox="1">
              <a:spLocks noChangeArrowheads="1"/>
            </p:cNvSpPr>
            <p:nvPr/>
          </p:nvSpPr>
          <p:spPr bwMode="auto">
            <a:xfrm>
              <a:off x="3226" y="1041"/>
              <a:ext cx="387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</a:p>
          </p:txBody>
        </p:sp>
        <p:sp>
          <p:nvSpPr>
            <p:cNvPr id="51240" name="Text Box 11"/>
            <p:cNvSpPr txBox="1">
              <a:spLocks noChangeArrowheads="1"/>
            </p:cNvSpPr>
            <p:nvPr/>
          </p:nvSpPr>
          <p:spPr bwMode="auto">
            <a:xfrm>
              <a:off x="4985" y="2565"/>
              <a:ext cx="387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</a:p>
          </p:txBody>
        </p:sp>
      </p:grpSp>
      <p:sp>
        <p:nvSpPr>
          <p:cNvPr id="51207" name="Text Box 12"/>
          <p:cNvSpPr txBox="1">
            <a:spLocks noChangeArrowheads="1"/>
          </p:cNvSpPr>
          <p:nvPr/>
        </p:nvSpPr>
        <p:spPr bwMode="auto">
          <a:xfrm>
            <a:off x="4513263" y="3019425"/>
            <a:ext cx="650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 i="1">
                <a:latin typeface="Arial"/>
                <a:cs typeface="Arial"/>
              </a:rPr>
              <a:t>P</a:t>
            </a:r>
            <a:r>
              <a:rPr lang="en-US" sz="2400" b="1" baseline="-25000">
                <a:latin typeface="Arial"/>
                <a:cs typeface="Arial"/>
              </a:rPr>
              <a:t>1</a:t>
            </a:r>
          </a:p>
        </p:txBody>
      </p: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5922963" y="3179763"/>
            <a:ext cx="587375" cy="2225675"/>
            <a:chOff x="3731" y="2003"/>
            <a:chExt cx="370" cy="1402"/>
          </a:xfrm>
        </p:grpSpPr>
        <p:sp>
          <p:nvSpPr>
            <p:cNvPr id="51235" name="Text Box 14"/>
            <p:cNvSpPr txBox="1">
              <a:spLocks noChangeArrowheads="1"/>
            </p:cNvSpPr>
            <p:nvPr/>
          </p:nvSpPr>
          <p:spPr bwMode="auto">
            <a:xfrm>
              <a:off x="3731" y="3117"/>
              <a:ext cx="37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  <a:r>
                <a:rPr lang="en-US" sz="2400" b="1" baseline="-25000"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51236" name="Line 15"/>
            <p:cNvSpPr>
              <a:spLocks noChangeShapeType="1"/>
            </p:cNvSpPr>
            <p:nvPr/>
          </p:nvSpPr>
          <p:spPr bwMode="auto">
            <a:xfrm>
              <a:off x="3920" y="2049"/>
              <a:ext cx="0" cy="1077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1237" name="Oval 16"/>
            <p:cNvSpPr>
              <a:spLocks noChangeArrowheads="1"/>
            </p:cNvSpPr>
            <p:nvPr/>
          </p:nvSpPr>
          <p:spPr bwMode="auto">
            <a:xfrm>
              <a:off x="3873" y="2003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420881" name="Line 17"/>
          <p:cNvSpPr>
            <a:spLocks noChangeShapeType="1"/>
          </p:cNvSpPr>
          <p:nvPr/>
        </p:nvSpPr>
        <p:spPr bwMode="auto">
          <a:xfrm rot="5400000" flipV="1">
            <a:off x="6787357" y="4285456"/>
            <a:ext cx="0" cy="1090613"/>
          </a:xfrm>
          <a:prstGeom prst="line">
            <a:avLst/>
          </a:prstGeom>
          <a:noFill/>
          <a:ln w="50800">
            <a:solidFill>
              <a:srgbClr val="0099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20882" name="Text Box 18"/>
          <p:cNvSpPr txBox="1">
            <a:spLocks noChangeArrowheads="1"/>
          </p:cNvSpPr>
          <p:nvPr/>
        </p:nvSpPr>
        <p:spPr bwMode="auto">
          <a:xfrm>
            <a:off x="3074988" y="4637088"/>
            <a:ext cx="1725612" cy="830997"/>
          </a:xfrm>
          <a:prstGeom prst="rect">
            <a:avLst/>
          </a:prstGeom>
          <a:solidFill>
            <a:srgbClr val="FF99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latin typeface="Arial"/>
                <a:cs typeface="Arial"/>
              </a:rPr>
              <a:t>P</a:t>
            </a:r>
            <a:r>
              <a:rPr lang="en-US" sz="2400">
                <a:latin typeface="Arial"/>
                <a:cs typeface="Arial"/>
              </a:rPr>
              <a:t> changes by 0%</a:t>
            </a:r>
          </a:p>
        </p:txBody>
      </p:sp>
      <p:sp>
        <p:nvSpPr>
          <p:cNvPr id="420883" name="Text Box 19"/>
          <p:cNvSpPr txBox="1">
            <a:spLocks noChangeArrowheads="1"/>
          </p:cNvSpPr>
          <p:nvPr/>
        </p:nvSpPr>
        <p:spPr bwMode="auto">
          <a:xfrm>
            <a:off x="6375400" y="5581650"/>
            <a:ext cx="1847850" cy="83099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latin typeface="Arial"/>
                <a:cs typeface="Arial"/>
              </a:rPr>
              <a:t>Q</a:t>
            </a:r>
            <a:r>
              <a:rPr lang="en-US" sz="2400">
                <a:latin typeface="Arial"/>
                <a:cs typeface="Arial"/>
              </a:rPr>
              <a:t>  changes </a:t>
            </a:r>
            <a:br>
              <a:rPr lang="en-US" sz="2400">
                <a:latin typeface="Arial"/>
                <a:cs typeface="Arial"/>
              </a:rPr>
            </a:br>
            <a:r>
              <a:rPr lang="en-US" sz="2400">
                <a:latin typeface="Arial"/>
                <a:cs typeface="Arial"/>
              </a:rPr>
              <a:t>by any %</a:t>
            </a:r>
          </a:p>
        </p:txBody>
      </p:sp>
      <p:sp>
        <p:nvSpPr>
          <p:cNvPr id="51212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  <p:sp>
        <p:nvSpPr>
          <p:cNvPr id="420885" name="Text Box 21"/>
          <p:cNvSpPr txBox="1">
            <a:spLocks noChangeArrowheads="1"/>
          </p:cNvSpPr>
          <p:nvPr/>
        </p:nvSpPr>
        <p:spPr bwMode="auto">
          <a:xfrm>
            <a:off x="6073775" y="871538"/>
            <a:ext cx="11715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>
                <a:solidFill>
                  <a:srgbClr val="009900"/>
                </a:solidFill>
                <a:latin typeface="Arial"/>
                <a:cs typeface="Arial"/>
              </a:rPr>
              <a:t>any %</a:t>
            </a:r>
            <a:endParaRPr lang="en-US" sz="2500" b="1" i="1" baseline="30000">
              <a:solidFill>
                <a:srgbClr val="009900"/>
              </a:solidFill>
              <a:latin typeface="Arial"/>
              <a:cs typeface="Arial"/>
            </a:endParaRPr>
          </a:p>
        </p:txBody>
      </p:sp>
      <p:sp>
        <p:nvSpPr>
          <p:cNvPr id="420886" name="Text Box 22"/>
          <p:cNvSpPr txBox="1">
            <a:spLocks noChangeArrowheads="1"/>
          </p:cNvSpPr>
          <p:nvPr/>
        </p:nvSpPr>
        <p:spPr bwMode="auto">
          <a:xfrm>
            <a:off x="6080125" y="1379538"/>
            <a:ext cx="11715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>
                <a:solidFill>
                  <a:srgbClr val="FF6600"/>
                </a:solidFill>
                <a:latin typeface="Arial"/>
                <a:cs typeface="Arial"/>
              </a:rPr>
              <a:t>0%</a:t>
            </a:r>
            <a:endParaRPr lang="en-US" sz="2500" b="1" i="1" baseline="30000"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420887" name="Text Box 23"/>
          <p:cNvSpPr txBox="1">
            <a:spLocks noChangeArrowheads="1"/>
          </p:cNvSpPr>
          <p:nvPr/>
        </p:nvSpPr>
        <p:spPr bwMode="auto">
          <a:xfrm>
            <a:off x="7129463" y="1111250"/>
            <a:ext cx="14811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>
                <a:solidFill>
                  <a:srgbClr val="0000FF"/>
                </a:solidFill>
                <a:latin typeface="Arial"/>
                <a:cs typeface="Arial"/>
              </a:rPr>
              <a:t>= infinity</a:t>
            </a:r>
          </a:p>
        </p:txBody>
      </p: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741363" y="874713"/>
            <a:ext cx="6413500" cy="981075"/>
            <a:chOff x="747" y="551"/>
            <a:chExt cx="4040" cy="618"/>
          </a:xfrm>
        </p:grpSpPr>
        <p:sp>
          <p:nvSpPr>
            <p:cNvPr id="51228" name="Text Box 25"/>
            <p:cNvSpPr txBox="1">
              <a:spLocks noChangeArrowheads="1"/>
            </p:cNvSpPr>
            <p:nvPr/>
          </p:nvSpPr>
          <p:spPr bwMode="auto">
            <a:xfrm>
              <a:off x="747" y="603"/>
              <a:ext cx="1436" cy="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5000"/>
                </a:lnSpc>
                <a:spcBef>
                  <a:spcPct val="50000"/>
                </a:spcBef>
              </a:pPr>
              <a:r>
                <a:rPr lang="en-US" sz="2500">
                  <a:latin typeface="Arial"/>
                  <a:cs typeface="Arial"/>
                </a:rPr>
                <a:t>Price elasticity </a:t>
              </a:r>
              <a:br>
                <a:rPr lang="en-US" sz="2500">
                  <a:latin typeface="Arial"/>
                  <a:cs typeface="Arial"/>
                </a:rPr>
              </a:br>
              <a:r>
                <a:rPr lang="en-US" sz="2500">
                  <a:latin typeface="Arial"/>
                  <a:cs typeface="Arial"/>
                </a:rPr>
                <a:t>of supply</a:t>
              </a:r>
            </a:p>
          </p:txBody>
        </p:sp>
        <p:sp>
          <p:nvSpPr>
            <p:cNvPr id="51229" name="Text Box 26"/>
            <p:cNvSpPr txBox="1">
              <a:spLocks noChangeArrowheads="1"/>
            </p:cNvSpPr>
            <p:nvPr/>
          </p:nvSpPr>
          <p:spPr bwMode="auto">
            <a:xfrm>
              <a:off x="2091" y="704"/>
              <a:ext cx="289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>
                  <a:latin typeface="Arial"/>
                  <a:cs typeface="Arial"/>
                </a:rPr>
                <a:t>=</a:t>
              </a:r>
            </a:p>
          </p:txBody>
        </p:sp>
        <p:sp>
          <p:nvSpPr>
            <p:cNvPr id="51230" name="Text Box 27"/>
            <p:cNvSpPr txBox="1">
              <a:spLocks noChangeArrowheads="1"/>
            </p:cNvSpPr>
            <p:nvPr/>
          </p:nvSpPr>
          <p:spPr bwMode="auto">
            <a:xfrm>
              <a:off x="2358" y="551"/>
              <a:ext cx="1502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500">
                  <a:latin typeface="Arial"/>
                  <a:cs typeface="Arial"/>
                </a:rPr>
                <a:t>% change in </a:t>
              </a:r>
              <a:r>
                <a:rPr lang="en-US" sz="2500" b="1" i="1">
                  <a:latin typeface="Arial"/>
                  <a:cs typeface="Arial"/>
                </a:rPr>
                <a:t>Q</a:t>
              </a:r>
              <a:endParaRPr lang="en-US" sz="2500" b="1" i="1" baseline="30000">
                <a:latin typeface="Arial"/>
                <a:cs typeface="Arial"/>
              </a:endParaRPr>
            </a:p>
          </p:txBody>
        </p:sp>
        <p:sp>
          <p:nvSpPr>
            <p:cNvPr id="51231" name="Text Box 28"/>
            <p:cNvSpPr txBox="1">
              <a:spLocks noChangeArrowheads="1"/>
            </p:cNvSpPr>
            <p:nvPr/>
          </p:nvSpPr>
          <p:spPr bwMode="auto">
            <a:xfrm>
              <a:off x="2362" y="871"/>
              <a:ext cx="1502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500">
                  <a:latin typeface="Arial"/>
                  <a:cs typeface="Arial"/>
                </a:rPr>
                <a:t>% change in </a:t>
              </a:r>
              <a:r>
                <a:rPr lang="en-US" sz="2500" b="1" i="1">
                  <a:latin typeface="Arial"/>
                  <a:cs typeface="Arial"/>
                </a:rPr>
                <a:t>P</a:t>
              </a:r>
              <a:endParaRPr lang="en-US" sz="2500" b="1" i="1" baseline="30000">
                <a:latin typeface="Arial"/>
                <a:cs typeface="Arial"/>
              </a:endParaRPr>
            </a:p>
          </p:txBody>
        </p:sp>
        <p:sp>
          <p:nvSpPr>
            <p:cNvPr id="51232" name="Line 29"/>
            <p:cNvSpPr>
              <a:spLocks noChangeShapeType="1"/>
            </p:cNvSpPr>
            <p:nvPr/>
          </p:nvSpPr>
          <p:spPr bwMode="auto">
            <a:xfrm>
              <a:off x="2417" y="859"/>
              <a:ext cx="14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1233" name="Text Box 30"/>
            <p:cNvSpPr txBox="1">
              <a:spLocks noChangeArrowheads="1"/>
            </p:cNvSpPr>
            <p:nvPr/>
          </p:nvSpPr>
          <p:spPr bwMode="auto">
            <a:xfrm>
              <a:off x="3839" y="702"/>
              <a:ext cx="289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>
                  <a:latin typeface="Arial"/>
                  <a:cs typeface="Arial"/>
                </a:rPr>
                <a:t>=</a:t>
              </a:r>
            </a:p>
          </p:txBody>
        </p:sp>
        <p:sp>
          <p:nvSpPr>
            <p:cNvPr id="51234" name="Line 31"/>
            <p:cNvSpPr>
              <a:spLocks noChangeShapeType="1"/>
            </p:cNvSpPr>
            <p:nvPr/>
          </p:nvSpPr>
          <p:spPr bwMode="auto">
            <a:xfrm>
              <a:off x="4171" y="860"/>
              <a:ext cx="6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7031038" y="3176588"/>
            <a:ext cx="587375" cy="2225675"/>
            <a:chOff x="3731" y="2003"/>
            <a:chExt cx="370" cy="1402"/>
          </a:xfrm>
        </p:grpSpPr>
        <p:sp>
          <p:nvSpPr>
            <p:cNvPr id="51225" name="Text Box 33"/>
            <p:cNvSpPr txBox="1">
              <a:spLocks noChangeArrowheads="1"/>
            </p:cNvSpPr>
            <p:nvPr/>
          </p:nvSpPr>
          <p:spPr bwMode="auto">
            <a:xfrm>
              <a:off x="3731" y="3117"/>
              <a:ext cx="37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  <a:r>
                <a:rPr lang="en-US" sz="2400" b="1" baseline="-25000"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51226" name="Line 34"/>
            <p:cNvSpPr>
              <a:spLocks noChangeShapeType="1"/>
            </p:cNvSpPr>
            <p:nvPr/>
          </p:nvSpPr>
          <p:spPr bwMode="auto">
            <a:xfrm>
              <a:off x="3920" y="2049"/>
              <a:ext cx="0" cy="1077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1227" name="Oval 35"/>
            <p:cNvSpPr>
              <a:spLocks noChangeArrowheads="1"/>
            </p:cNvSpPr>
            <p:nvPr/>
          </p:nvSpPr>
          <p:spPr bwMode="auto">
            <a:xfrm>
              <a:off x="3873" y="2003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420900" name="Text Box 36"/>
          <p:cNvSpPr txBox="1">
            <a:spLocks noChangeArrowheads="1"/>
          </p:cNvSpPr>
          <p:nvPr/>
        </p:nvSpPr>
        <p:spPr bwMode="auto">
          <a:xfrm>
            <a:off x="3948113" y="3022600"/>
            <a:ext cx="809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 i="1">
                <a:latin typeface="Arial"/>
                <a:cs typeface="Arial"/>
              </a:rPr>
              <a:t>P</a:t>
            </a:r>
            <a:r>
              <a:rPr lang="en-US" sz="2400" b="1" baseline="-25000">
                <a:latin typeface="Arial"/>
                <a:cs typeface="Arial"/>
              </a:rPr>
              <a:t>2</a:t>
            </a:r>
            <a:r>
              <a:rPr lang="en-US" sz="2400">
                <a:latin typeface="Arial"/>
                <a:cs typeface="Arial"/>
              </a:rPr>
              <a:t> =</a:t>
            </a:r>
            <a:endParaRPr lang="en-US" sz="2400" b="1" baseline="-25000">
              <a:latin typeface="Arial"/>
              <a:cs typeface="Arial"/>
            </a:endParaRPr>
          </a:p>
        </p:txBody>
      </p:sp>
      <p:sp>
        <p:nvSpPr>
          <p:cNvPr id="51219" name="Rectangle 37"/>
          <p:cNvSpPr>
            <a:spLocks noChangeArrowheads="1"/>
          </p:cNvSpPr>
          <p:nvPr/>
        </p:nvSpPr>
        <p:spPr bwMode="auto">
          <a:xfrm>
            <a:off x="366713" y="3221038"/>
            <a:ext cx="33909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latin typeface="Arial"/>
                <a:cs typeface="Arial"/>
              </a:rPr>
              <a:t>Sellers’ </a:t>
            </a:r>
            <a:br>
              <a:rPr lang="en-US" sz="2600">
                <a:latin typeface="Arial"/>
                <a:cs typeface="Arial"/>
              </a:rPr>
            </a:br>
            <a:r>
              <a:rPr lang="en-US" sz="2600">
                <a:latin typeface="Arial"/>
                <a:cs typeface="Arial"/>
              </a:rPr>
              <a:t>price sensitivity:</a:t>
            </a:r>
            <a:endParaRPr lang="en-US" sz="260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51220" name="Rectangle 38"/>
          <p:cNvSpPr>
            <a:spLocks noChangeArrowheads="1"/>
          </p:cNvSpPr>
          <p:nvPr/>
        </p:nvSpPr>
        <p:spPr bwMode="auto">
          <a:xfrm>
            <a:off x="365125" y="2144713"/>
            <a:ext cx="14922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 b="1" i="1">
                <a:latin typeface="Arial"/>
                <a:cs typeface="Arial"/>
              </a:rPr>
              <a:t>S</a:t>
            </a:r>
            <a:r>
              <a:rPr lang="en-US" sz="2600">
                <a:latin typeface="Arial"/>
                <a:cs typeface="Arial"/>
              </a:rPr>
              <a:t> curve:</a:t>
            </a:r>
            <a:endParaRPr lang="en-US" sz="260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51221" name="Rectangle 39"/>
          <p:cNvSpPr>
            <a:spLocks noChangeArrowheads="1"/>
          </p:cNvSpPr>
          <p:nvPr/>
        </p:nvSpPr>
        <p:spPr bwMode="auto">
          <a:xfrm>
            <a:off x="338138" y="4859338"/>
            <a:ext cx="1617662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latin typeface="Arial"/>
                <a:cs typeface="Arial"/>
              </a:rPr>
              <a:t>Elasticity:</a:t>
            </a:r>
            <a:endParaRPr lang="en-US" sz="260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51222" name="Rectangle 40"/>
          <p:cNvSpPr>
            <a:spLocks noChangeArrowheads="1"/>
          </p:cNvSpPr>
          <p:nvPr/>
        </p:nvSpPr>
        <p:spPr bwMode="auto">
          <a:xfrm>
            <a:off x="565150" y="2581275"/>
            <a:ext cx="289560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solidFill>
                  <a:srgbClr val="0000FF"/>
                </a:solidFill>
                <a:latin typeface="Arial"/>
                <a:cs typeface="Arial"/>
              </a:rPr>
              <a:t>horizontal</a:t>
            </a:r>
          </a:p>
        </p:txBody>
      </p:sp>
      <p:sp>
        <p:nvSpPr>
          <p:cNvPr id="51223" name="Rectangle 41"/>
          <p:cNvSpPr>
            <a:spLocks noChangeArrowheads="1"/>
          </p:cNvSpPr>
          <p:nvPr/>
        </p:nvSpPr>
        <p:spPr bwMode="auto">
          <a:xfrm>
            <a:off x="582613" y="4079875"/>
            <a:ext cx="26241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solidFill>
                  <a:srgbClr val="0000FF"/>
                </a:solidFill>
                <a:latin typeface="Arial"/>
                <a:cs typeface="Arial"/>
              </a:rPr>
              <a:t>extreme</a:t>
            </a:r>
          </a:p>
        </p:txBody>
      </p:sp>
      <p:sp>
        <p:nvSpPr>
          <p:cNvPr id="420906" name="Rectangle 42"/>
          <p:cNvSpPr>
            <a:spLocks noChangeArrowheads="1"/>
          </p:cNvSpPr>
          <p:nvPr/>
        </p:nvSpPr>
        <p:spPr bwMode="auto">
          <a:xfrm>
            <a:off x="579438" y="5316538"/>
            <a:ext cx="183197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>
                <a:solidFill>
                  <a:srgbClr val="0000FF"/>
                </a:solidFill>
                <a:latin typeface="Arial"/>
                <a:cs typeface="Arial"/>
              </a:rPr>
              <a:t>infinity</a:t>
            </a:r>
          </a:p>
        </p:txBody>
      </p:sp>
    </p:spTree>
    <p:extLst>
      <p:ext uri="{BB962C8B-B14F-4D97-AF65-F5344CB8AC3E}">
        <p14:creationId xmlns:p14="http://schemas.microsoft.com/office/powerpoint/2010/main" val="42087611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0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0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0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0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20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0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81" grpId="0" animBg="1"/>
      <p:bldP spid="420882" grpId="0" animBg="1"/>
      <p:bldP spid="420883" grpId="0" animBg="1"/>
      <p:bldP spid="420885" grpId="0"/>
      <p:bldP spid="420886" grpId="0"/>
      <p:bldP spid="420887" grpId="0"/>
      <p:bldP spid="420900" grpId="0"/>
      <p:bldP spid="4209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78838"/>
            <a:ext cx="8229600" cy="5932382"/>
          </a:xfrm>
          <a:solidFill>
            <a:srgbClr val="FFCCCC"/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lIns="182880" tIns="137160" rIns="182880">
            <a:normAutofit fontScale="92500" lnSpcReduction="10000"/>
          </a:bodyPr>
          <a:lstStyle/>
          <a:p>
            <a:pPr marL="0" indent="0" eaLnBrk="1" hangingPunct="1">
              <a:lnSpc>
                <a:spcPct val="125000"/>
              </a:lnSpc>
              <a:spcBef>
                <a:spcPts val="1400"/>
              </a:spcBef>
              <a:buFont typeface="Wingdings" pitchFamily="2" charset="2"/>
              <a:buNone/>
              <a:defRPr/>
            </a:pPr>
            <a:endParaRPr lang="en-US" dirty="0"/>
          </a:p>
          <a:p>
            <a:pPr marL="0" indent="0" eaLnBrk="1" hangingPunct="1">
              <a:lnSpc>
                <a:spcPct val="125000"/>
              </a:lnSpc>
              <a:spcBef>
                <a:spcPts val="1400"/>
              </a:spcBef>
              <a:buFont typeface="Wingdings" pitchFamily="2" charset="2"/>
              <a:buNone/>
              <a:defRPr/>
            </a:pPr>
            <a:r>
              <a:rPr lang="en-US" dirty="0"/>
              <a:t>You design websites for local businesses.  </a:t>
            </a:r>
            <a:br>
              <a:rPr lang="en-US" dirty="0"/>
            </a:br>
            <a:r>
              <a:rPr lang="en-US" dirty="0"/>
              <a:t>You charge 7,000 CZK per website, </a:t>
            </a:r>
            <a:br>
              <a:rPr lang="en-US" dirty="0"/>
            </a:br>
            <a:r>
              <a:rPr lang="en-US" dirty="0"/>
              <a:t>and currently sell 12 websites per month.  </a:t>
            </a:r>
          </a:p>
          <a:p>
            <a:pPr marL="0" indent="0" eaLnBrk="1" hangingPunct="1">
              <a:lnSpc>
                <a:spcPct val="125000"/>
              </a:lnSpc>
              <a:spcBef>
                <a:spcPts val="1400"/>
              </a:spcBef>
              <a:buFont typeface="Wingdings" pitchFamily="2" charset="2"/>
              <a:buNone/>
              <a:defRPr/>
            </a:pPr>
            <a:r>
              <a:rPr lang="en-US" dirty="0"/>
              <a:t>Your costs are rising </a:t>
            </a:r>
            <a:br>
              <a:rPr lang="en-US" dirty="0"/>
            </a:br>
            <a:r>
              <a:rPr lang="en-US" dirty="0"/>
              <a:t>(including the opportunity cost of your time), </a:t>
            </a:r>
            <a:br>
              <a:rPr lang="en-US" dirty="0"/>
            </a:br>
            <a:r>
              <a:rPr lang="en-US" dirty="0"/>
              <a:t>so you consider raising the price to 8,750 CZK.  </a:t>
            </a:r>
          </a:p>
          <a:p>
            <a:pPr marL="0" indent="0" eaLnBrk="1" hangingPunct="1">
              <a:lnSpc>
                <a:spcPct val="125000"/>
              </a:lnSpc>
              <a:spcBef>
                <a:spcPts val="1400"/>
              </a:spcBef>
              <a:buFont typeface="Wingdings" pitchFamily="2" charset="2"/>
              <a:buNone/>
              <a:defRPr/>
            </a:pPr>
            <a:r>
              <a:rPr lang="en-US" dirty="0"/>
              <a:t>The law of demand says that you won’t sell as many websites if you raise your price.  </a:t>
            </a:r>
            <a:br>
              <a:rPr lang="en-US" dirty="0"/>
            </a:br>
            <a:r>
              <a:rPr lang="en-US" dirty="0"/>
              <a:t>How many fewer websites?  How much will your revenue fall, or might it increase? 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379797"/>
            <a:ext cx="8229600" cy="649287"/>
          </a:xfrm>
        </p:spPr>
        <p:txBody>
          <a:bodyPr/>
          <a:lstStyle/>
          <a:p>
            <a:pPr algn="ctr" eaLnBrk="1" hangingPunct="1"/>
            <a:r>
              <a:rPr lang="en-US" i="1" dirty="0"/>
              <a:t>A scenario…</a:t>
            </a:r>
          </a:p>
        </p:txBody>
      </p:sp>
      <p:sp>
        <p:nvSpPr>
          <p:cNvPr id="8196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43800" y="6324600"/>
            <a:ext cx="1143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56EF793-6576-47D7-8D74-034072F16359}" type="slidenum">
              <a:rPr lang="en-US" sz="1700" i="0" smtClean="0">
                <a:solidFill>
                  <a:srgbClr val="B2B2B2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pPr algn="r"/>
              <a:t>4</a:t>
            </a:fld>
            <a:endParaRPr lang="en-US" sz="1700" i="0" dirty="0">
              <a:solidFill>
                <a:srgbClr val="B2B2B2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009924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5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5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build="p" bldLvl="4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400"/>
              <a:t>The Determinants of Supply Elasticity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73063" y="1022350"/>
            <a:ext cx="8313737" cy="5037138"/>
          </a:xfrm>
        </p:spPr>
        <p:txBody>
          <a:bodyPr/>
          <a:lstStyle/>
          <a:p>
            <a:pPr eaLnBrk="1" hangingPunct="1"/>
            <a:r>
              <a:rPr lang="en-US" dirty="0"/>
              <a:t>The more easily sellers can change the quantity they produce, the greater the price elasticity of supply.  </a:t>
            </a:r>
          </a:p>
          <a:p>
            <a:pPr lvl="1" eaLnBrk="1" hangingPunct="1">
              <a:lnSpc>
                <a:spcPct val="105000"/>
              </a:lnSpc>
            </a:pPr>
            <a:r>
              <a:rPr lang="en-US" dirty="0"/>
              <a:t>Example:  Supply of beachfront property is harder to vary and thus less elastic than </a:t>
            </a:r>
            <a:br>
              <a:rPr lang="en-US" dirty="0"/>
            </a:br>
            <a:r>
              <a:rPr lang="en-US" dirty="0"/>
              <a:t>supply of new cars. </a:t>
            </a:r>
          </a:p>
          <a:p>
            <a:pPr eaLnBrk="1" hangingPunct="1"/>
            <a:r>
              <a:rPr lang="en-US" dirty="0"/>
              <a:t>For many goods, price elasticity of supply </a:t>
            </a:r>
            <a:br>
              <a:rPr lang="en-US" dirty="0"/>
            </a:br>
            <a:r>
              <a:rPr lang="en-US" dirty="0"/>
              <a:t>is greater in the long run than in the short run, </a:t>
            </a:r>
            <a:br>
              <a:rPr lang="en-US" dirty="0"/>
            </a:br>
            <a:r>
              <a:rPr lang="en-US" dirty="0"/>
              <a:t>because firms can build new factories, </a:t>
            </a:r>
            <a:br>
              <a:rPr lang="en-US" dirty="0"/>
            </a:br>
            <a:r>
              <a:rPr lang="en-US" dirty="0"/>
              <a:t>or new firms may be able to enter the market. </a:t>
            </a:r>
          </a:p>
        </p:txBody>
      </p:sp>
    </p:spTree>
    <p:extLst>
      <p:ext uri="{BB962C8B-B14F-4D97-AF65-F5344CB8AC3E}">
        <p14:creationId xmlns:p14="http://schemas.microsoft.com/office/powerpoint/2010/main" val="7396931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 build="p" bldLvl="4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5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08963" cy="954088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2400" b="0" spc="40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ACTIVE LEARNING</a:t>
            </a:r>
            <a: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   </a:t>
            </a:r>
            <a:r>
              <a:rPr lang="en-US" sz="7100" baseline="-10000" dirty="0">
                <a:solidFill>
                  <a:srgbClr val="E27D0E"/>
                </a:solidFill>
                <a:latin typeface="Cambria Math"/>
                <a:cs typeface="Cambria Math"/>
              </a:rPr>
              <a:t>3</a:t>
            </a:r>
            <a: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   </a:t>
            </a:r>
            <a:b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</a:br>
            <a:r>
              <a:rPr lang="en-US" sz="4000" dirty="0">
                <a:solidFill>
                  <a:srgbClr val="CC9900"/>
                </a:solidFill>
                <a:cs typeface="Arial" charset="0"/>
              </a:rPr>
              <a:t>Elasticity and changes in equilibrium</a:t>
            </a:r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5105400"/>
          </a:xfrm>
        </p:spPr>
        <p:txBody>
          <a:bodyPr>
            <a:normAutofit/>
          </a:bodyPr>
          <a:lstStyle/>
          <a:p>
            <a:pPr lvl="0">
              <a:buClr>
                <a:srgbClr val="800000"/>
              </a:buClr>
            </a:pPr>
            <a:r>
              <a:rPr lang="en-US" dirty="0">
                <a:solidFill>
                  <a:prstClr val="black"/>
                </a:solidFill>
              </a:rPr>
              <a:t>The supply of beachfront property is inelastic.  The supply of new cars is elastic.  </a:t>
            </a:r>
          </a:p>
          <a:p>
            <a:pPr lvl="0">
              <a:buClr>
                <a:srgbClr val="800000"/>
              </a:buClr>
            </a:pPr>
            <a:r>
              <a:rPr lang="en-US" dirty="0">
                <a:solidFill>
                  <a:prstClr val="black"/>
                </a:solidFill>
              </a:rPr>
              <a:t>Suppose population growth causes 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demand for both goods to double 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(at each price, </a:t>
            </a:r>
            <a:r>
              <a:rPr lang="en-US" b="1" i="1" dirty="0" err="1">
                <a:solidFill>
                  <a:prstClr val="black"/>
                </a:solidFill>
              </a:rPr>
              <a:t>Q</a:t>
            </a:r>
            <a:r>
              <a:rPr lang="en-US" b="1" baseline="30000" dirty="0" err="1">
                <a:solidFill>
                  <a:prstClr val="black"/>
                </a:solidFill>
              </a:rPr>
              <a:t>d</a:t>
            </a:r>
            <a:r>
              <a:rPr lang="en-US" dirty="0">
                <a:solidFill>
                  <a:prstClr val="black"/>
                </a:solidFill>
              </a:rPr>
              <a:t> doubles). </a:t>
            </a:r>
          </a:p>
          <a:p>
            <a:pPr lvl="0">
              <a:buClr>
                <a:srgbClr val="800000"/>
              </a:buClr>
            </a:pPr>
            <a:r>
              <a:rPr lang="en-US" dirty="0">
                <a:solidFill>
                  <a:prstClr val="black"/>
                </a:solidFill>
              </a:rPr>
              <a:t>For which product will </a:t>
            </a:r>
            <a:r>
              <a:rPr lang="en-US" b="1" i="1" dirty="0">
                <a:solidFill>
                  <a:prstClr val="black"/>
                </a:solidFill>
              </a:rPr>
              <a:t>P</a:t>
            </a:r>
            <a:r>
              <a:rPr lang="en-US" dirty="0">
                <a:solidFill>
                  <a:prstClr val="black"/>
                </a:solidFill>
              </a:rPr>
              <a:t> change the most? </a:t>
            </a:r>
          </a:p>
          <a:p>
            <a:pPr lvl="0">
              <a:buClr>
                <a:srgbClr val="800000"/>
              </a:buClr>
            </a:pPr>
            <a:r>
              <a:rPr lang="en-US" dirty="0">
                <a:solidFill>
                  <a:prstClr val="black"/>
                </a:solidFill>
              </a:rPr>
              <a:t>For which product will </a:t>
            </a:r>
            <a:r>
              <a:rPr lang="en-US" b="1" i="1" dirty="0">
                <a:solidFill>
                  <a:prstClr val="black"/>
                </a:solidFill>
              </a:rPr>
              <a:t>Q</a:t>
            </a:r>
            <a:r>
              <a:rPr lang="en-US" dirty="0">
                <a:solidFill>
                  <a:prstClr val="black"/>
                </a:solidFill>
              </a:rPr>
              <a:t> change the most?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6500422"/>
            <a:ext cx="5649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© 2015 </a:t>
            </a:r>
            <a:r>
              <a:rPr lang="en-US" sz="800" i="1" dirty="0" err="1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Cengage</a:t>
            </a:r>
            <a:r>
              <a:rPr lang="en-US" sz="80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800" i="1" dirty="0">
              <a:solidFill>
                <a:srgbClr val="777777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2" name="Picture 1" descr="sidebar-yellow copy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04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437406"/>
      </p:ext>
    </p:extLst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5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08963" cy="954088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2400" b="0" spc="40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ACTIVE LEARNING</a:t>
            </a:r>
            <a: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   </a:t>
            </a:r>
            <a:r>
              <a:rPr lang="en-US" sz="7100" baseline="-10000" dirty="0">
                <a:solidFill>
                  <a:srgbClr val="E27D0E"/>
                </a:solidFill>
                <a:latin typeface="Cambria Math"/>
                <a:cs typeface="Cambria Math"/>
              </a:rPr>
              <a:t>3</a:t>
            </a:r>
            <a: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   </a:t>
            </a:r>
            <a:b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</a:br>
            <a:r>
              <a:rPr lang="en-US" sz="4000" dirty="0">
                <a:solidFill>
                  <a:srgbClr val="CC9900"/>
                </a:solidFill>
                <a:cs typeface="Arial" charset="0"/>
              </a:rPr>
              <a:t>Answers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6500422"/>
            <a:ext cx="5649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© 2015 </a:t>
            </a:r>
            <a:r>
              <a:rPr lang="en-US" sz="800" i="1" dirty="0" err="1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Cengage</a:t>
            </a:r>
            <a:r>
              <a:rPr lang="en-US" sz="80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800" i="1" dirty="0">
              <a:solidFill>
                <a:srgbClr val="777777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2" name="Picture 1" descr="sidebar-yellow copy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04799" cy="6858000"/>
          </a:xfrm>
          <a:prstGeom prst="rect">
            <a:avLst/>
          </a:prstGeom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545013" y="1438275"/>
            <a:ext cx="3513137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5000"/>
              </a:lnSpc>
              <a:spcBef>
                <a:spcPct val="45000"/>
              </a:spcBef>
              <a:buClr>
                <a:srgbClr val="003399"/>
              </a:buClr>
              <a:buSzPct val="120000"/>
              <a:buFont typeface="Wingdings" pitchFamily="2" charset="2"/>
              <a:buNone/>
            </a:pPr>
            <a:r>
              <a:rPr lang="en-US" sz="2800">
                <a:latin typeface="Arial"/>
                <a:cs typeface="Arial"/>
              </a:rPr>
              <a:t>Beachfront property (inelastic supply):</a:t>
            </a:r>
          </a:p>
        </p:txBody>
      </p: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3754438" y="2347913"/>
            <a:ext cx="4800600" cy="3841750"/>
            <a:chOff x="2305" y="942"/>
            <a:chExt cx="2712" cy="2736"/>
          </a:xfrm>
        </p:grpSpPr>
        <p:grpSp>
          <p:nvGrpSpPr>
            <p:cNvPr id="8" name="Group 11"/>
            <p:cNvGrpSpPr>
              <a:grpSpLocks/>
            </p:cNvGrpSpPr>
            <p:nvPr/>
          </p:nvGrpSpPr>
          <p:grpSpPr bwMode="auto">
            <a:xfrm>
              <a:off x="2424" y="1167"/>
              <a:ext cx="2382" cy="2331"/>
              <a:chOff x="2424" y="1167"/>
              <a:chExt cx="2400" cy="2079"/>
            </a:xfrm>
          </p:grpSpPr>
          <p:sp>
            <p:nvSpPr>
              <p:cNvPr id="11" name="Line 12"/>
              <p:cNvSpPr>
                <a:spLocks noChangeShapeType="1"/>
              </p:cNvSpPr>
              <p:nvPr/>
            </p:nvSpPr>
            <p:spPr bwMode="auto">
              <a:xfrm>
                <a:off x="2424" y="1167"/>
                <a:ext cx="0" cy="20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2" name="Line 13"/>
              <p:cNvSpPr>
                <a:spLocks noChangeShapeType="1"/>
              </p:cNvSpPr>
              <p:nvPr/>
            </p:nvSpPr>
            <p:spPr bwMode="auto">
              <a:xfrm>
                <a:off x="2424" y="3246"/>
                <a:ext cx="2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>
              <a:off x="2305" y="942"/>
              <a:ext cx="233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300" b="1" i="1">
                  <a:latin typeface="Arial"/>
                  <a:cs typeface="Arial"/>
                </a:rPr>
                <a:t>P</a:t>
              </a:r>
            </a:p>
          </p:txBody>
        </p:sp>
        <p:sp>
          <p:nvSpPr>
            <p:cNvPr id="10" name="Text Box 15"/>
            <p:cNvSpPr txBox="1">
              <a:spLocks noChangeArrowheads="1"/>
            </p:cNvSpPr>
            <p:nvPr/>
          </p:nvSpPr>
          <p:spPr bwMode="auto">
            <a:xfrm>
              <a:off x="4784" y="3363"/>
              <a:ext cx="233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300" b="1" i="1">
                  <a:latin typeface="Arial"/>
                  <a:cs typeface="Arial"/>
                </a:rPr>
                <a:t>Q</a:t>
              </a:r>
            </a:p>
          </p:txBody>
        </p:sp>
      </p:grpSp>
      <p:grpSp>
        <p:nvGrpSpPr>
          <p:cNvPr id="13" name="Group 16"/>
          <p:cNvGrpSpPr>
            <a:grpSpLocks/>
          </p:cNvGrpSpPr>
          <p:nvPr/>
        </p:nvGrpSpPr>
        <p:grpSpPr bwMode="auto">
          <a:xfrm>
            <a:off x="3990975" y="2998788"/>
            <a:ext cx="1906588" cy="2914650"/>
            <a:chOff x="2598" y="1682"/>
            <a:chExt cx="1201" cy="1836"/>
          </a:xfrm>
        </p:grpSpPr>
        <p:sp>
          <p:nvSpPr>
            <p:cNvPr id="14" name="Text Box 17"/>
            <p:cNvSpPr txBox="1">
              <a:spLocks noChangeArrowheads="1"/>
            </p:cNvSpPr>
            <p:nvPr/>
          </p:nvSpPr>
          <p:spPr bwMode="auto">
            <a:xfrm>
              <a:off x="2598" y="1682"/>
              <a:ext cx="382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300" b="1" i="1">
                  <a:latin typeface="Arial"/>
                  <a:cs typeface="Arial"/>
                </a:rPr>
                <a:t>D</a:t>
              </a:r>
              <a:r>
                <a:rPr lang="en-US" sz="2300" b="1" baseline="-25000"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15" name="Line 18"/>
            <p:cNvSpPr>
              <a:spLocks noChangeShapeType="1"/>
            </p:cNvSpPr>
            <p:nvPr/>
          </p:nvSpPr>
          <p:spPr bwMode="auto">
            <a:xfrm>
              <a:off x="2798" y="1965"/>
              <a:ext cx="1001" cy="15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16" name="Group 22"/>
          <p:cNvGrpSpPr>
            <a:grpSpLocks/>
          </p:cNvGrpSpPr>
          <p:nvPr/>
        </p:nvGrpSpPr>
        <p:grpSpPr bwMode="auto">
          <a:xfrm>
            <a:off x="3856038" y="2863850"/>
            <a:ext cx="2503487" cy="2717800"/>
            <a:chOff x="2429" y="1597"/>
            <a:chExt cx="1577" cy="1712"/>
          </a:xfrm>
        </p:grpSpPr>
        <p:sp>
          <p:nvSpPr>
            <p:cNvPr id="17" name="Arc 23"/>
            <p:cNvSpPr>
              <a:spLocks/>
            </p:cNvSpPr>
            <p:nvPr/>
          </p:nvSpPr>
          <p:spPr bwMode="auto">
            <a:xfrm flipV="1">
              <a:off x="2429" y="1597"/>
              <a:ext cx="1369" cy="1712"/>
            </a:xfrm>
            <a:custGeom>
              <a:avLst/>
              <a:gdLst>
                <a:gd name="T0" fmla="*/ 0 w 21334"/>
                <a:gd name="T1" fmla="*/ 0 h 18670"/>
                <a:gd name="T2" fmla="*/ 0 w 21334"/>
                <a:gd name="T3" fmla="*/ 0 h 18670"/>
                <a:gd name="T4" fmla="*/ 0 w 21334"/>
                <a:gd name="T5" fmla="*/ 0 h 18670"/>
                <a:gd name="T6" fmla="*/ 0 60000 65536"/>
                <a:gd name="T7" fmla="*/ 0 60000 65536"/>
                <a:gd name="T8" fmla="*/ 0 60000 65536"/>
                <a:gd name="T9" fmla="*/ 0 w 21334"/>
                <a:gd name="T10" fmla="*/ 0 h 18670"/>
                <a:gd name="T11" fmla="*/ 21334 w 21334"/>
                <a:gd name="T12" fmla="*/ 18670 h 186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334" h="18670" fill="none" extrusionOk="0">
                  <a:moveTo>
                    <a:pt x="10862" y="0"/>
                  </a:moveTo>
                  <a:cubicBezTo>
                    <a:pt x="16474" y="3265"/>
                    <a:pt x="20319" y="8880"/>
                    <a:pt x="21334" y="15292"/>
                  </a:cubicBezTo>
                </a:path>
                <a:path w="21334" h="18670" stroke="0" extrusionOk="0">
                  <a:moveTo>
                    <a:pt x="10862" y="0"/>
                  </a:moveTo>
                  <a:cubicBezTo>
                    <a:pt x="16474" y="3265"/>
                    <a:pt x="20319" y="8880"/>
                    <a:pt x="21334" y="15292"/>
                  </a:cubicBezTo>
                  <a:lnTo>
                    <a:pt x="0" y="18670"/>
                  </a:lnTo>
                  <a:close/>
                </a:path>
              </a:pathLst>
            </a:custGeom>
            <a:noFill/>
            <a:ln w="38100">
              <a:solidFill>
                <a:srgbClr val="003399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8" name="Text Box 24"/>
            <p:cNvSpPr txBox="1">
              <a:spLocks noChangeArrowheads="1"/>
            </p:cNvSpPr>
            <p:nvPr/>
          </p:nvSpPr>
          <p:spPr bwMode="auto">
            <a:xfrm>
              <a:off x="3619" y="1640"/>
              <a:ext cx="3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S</a:t>
              </a:r>
            </a:p>
          </p:txBody>
        </p:sp>
      </p:grpSp>
      <p:grpSp>
        <p:nvGrpSpPr>
          <p:cNvPr id="19" name="Group 25"/>
          <p:cNvGrpSpPr>
            <a:grpSpLocks/>
          </p:cNvGrpSpPr>
          <p:nvPr/>
        </p:nvGrpSpPr>
        <p:grpSpPr bwMode="auto">
          <a:xfrm>
            <a:off x="3346450" y="4857750"/>
            <a:ext cx="2339975" cy="1538288"/>
            <a:chOff x="2108" y="2853"/>
            <a:chExt cx="1474" cy="969"/>
          </a:xfrm>
        </p:grpSpPr>
        <p:sp>
          <p:nvSpPr>
            <p:cNvPr id="20" name="Text Box 26"/>
            <p:cNvSpPr txBox="1">
              <a:spLocks noChangeArrowheads="1"/>
            </p:cNvSpPr>
            <p:nvPr/>
          </p:nvSpPr>
          <p:spPr bwMode="auto">
            <a:xfrm>
              <a:off x="3212" y="3534"/>
              <a:ext cx="37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  <a:r>
                <a:rPr lang="en-US" sz="2400" baseline="-25000"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21" name="Text Box 27"/>
            <p:cNvSpPr txBox="1">
              <a:spLocks noChangeArrowheads="1"/>
            </p:cNvSpPr>
            <p:nvPr/>
          </p:nvSpPr>
          <p:spPr bwMode="auto">
            <a:xfrm>
              <a:off x="2108" y="2853"/>
              <a:ext cx="3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  <a:r>
                <a:rPr lang="en-US" sz="2400" baseline="-25000">
                  <a:latin typeface="Arial"/>
                  <a:cs typeface="Arial"/>
                </a:rPr>
                <a:t>1</a:t>
              </a:r>
            </a:p>
          </p:txBody>
        </p:sp>
        <p:grpSp>
          <p:nvGrpSpPr>
            <p:cNvPr id="22" name="Group 28"/>
            <p:cNvGrpSpPr>
              <a:grpSpLocks/>
            </p:cNvGrpSpPr>
            <p:nvPr/>
          </p:nvGrpSpPr>
          <p:grpSpPr bwMode="auto">
            <a:xfrm>
              <a:off x="2501" y="3000"/>
              <a:ext cx="896" cy="536"/>
              <a:chOff x="357" y="2450"/>
              <a:chExt cx="795" cy="646"/>
            </a:xfrm>
          </p:grpSpPr>
          <p:sp>
            <p:nvSpPr>
              <p:cNvPr id="23" name="Line 29"/>
              <p:cNvSpPr>
                <a:spLocks noChangeShapeType="1"/>
              </p:cNvSpPr>
              <p:nvPr/>
            </p:nvSpPr>
            <p:spPr bwMode="auto">
              <a:xfrm>
                <a:off x="357" y="2450"/>
                <a:ext cx="795" cy="0"/>
              </a:xfrm>
              <a:prstGeom prst="line">
                <a:avLst/>
              </a:prstGeom>
              <a:noFill/>
              <a:ln w="9525">
                <a:solidFill>
                  <a:srgbClr val="4D4D4D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24" name="Line 30"/>
              <p:cNvSpPr>
                <a:spLocks noChangeShapeType="1"/>
              </p:cNvSpPr>
              <p:nvPr/>
            </p:nvSpPr>
            <p:spPr bwMode="auto">
              <a:xfrm>
                <a:off x="1152" y="2451"/>
                <a:ext cx="0" cy="645"/>
              </a:xfrm>
              <a:prstGeom prst="line">
                <a:avLst/>
              </a:prstGeom>
              <a:noFill/>
              <a:ln w="9525">
                <a:solidFill>
                  <a:srgbClr val="4D4D4D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25" name="Group 31"/>
          <p:cNvGrpSpPr>
            <a:grpSpLocks/>
          </p:cNvGrpSpPr>
          <p:nvPr/>
        </p:nvGrpSpPr>
        <p:grpSpPr bwMode="auto">
          <a:xfrm>
            <a:off x="5327650" y="4873625"/>
            <a:ext cx="506413" cy="457200"/>
            <a:chOff x="3356" y="2863"/>
            <a:chExt cx="319" cy="288"/>
          </a:xfrm>
        </p:grpSpPr>
        <p:sp>
          <p:nvSpPr>
            <p:cNvPr id="26" name="Text Box 32"/>
            <p:cNvSpPr txBox="1">
              <a:spLocks noChangeArrowheads="1"/>
            </p:cNvSpPr>
            <p:nvPr/>
          </p:nvSpPr>
          <p:spPr bwMode="auto">
            <a:xfrm>
              <a:off x="3428" y="2863"/>
              <a:ext cx="24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Arial"/>
                  <a:cs typeface="Arial"/>
                </a:rPr>
                <a:t>A</a:t>
              </a:r>
            </a:p>
          </p:txBody>
        </p:sp>
        <p:sp>
          <p:nvSpPr>
            <p:cNvPr id="27" name="Oval 33"/>
            <p:cNvSpPr>
              <a:spLocks noChangeArrowheads="1"/>
            </p:cNvSpPr>
            <p:nvPr/>
          </p:nvSpPr>
          <p:spPr bwMode="auto">
            <a:xfrm>
              <a:off x="3356" y="2964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28" name="Text Box 43"/>
          <p:cNvSpPr txBox="1">
            <a:spLocks noChangeArrowheads="1"/>
          </p:cNvSpPr>
          <p:nvPr/>
        </p:nvSpPr>
        <p:spPr bwMode="auto">
          <a:xfrm>
            <a:off x="820738" y="1781175"/>
            <a:ext cx="2390775" cy="30972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US" sz="2600">
                <a:latin typeface="Arial"/>
                <a:cs typeface="Arial"/>
              </a:rPr>
              <a:t>When supply </a:t>
            </a:r>
            <a:br>
              <a:rPr lang="en-US" sz="2600">
                <a:latin typeface="Arial"/>
                <a:cs typeface="Arial"/>
              </a:rPr>
            </a:br>
            <a:r>
              <a:rPr lang="en-US" sz="2600">
                <a:latin typeface="Arial"/>
                <a:cs typeface="Arial"/>
              </a:rPr>
              <a:t>is </a:t>
            </a:r>
            <a:r>
              <a:rPr lang="en-US" sz="2600" i="1">
                <a:latin typeface="Arial"/>
                <a:cs typeface="Arial"/>
              </a:rPr>
              <a:t>inelastic</a:t>
            </a:r>
            <a:r>
              <a:rPr lang="en-US" sz="2600">
                <a:latin typeface="Arial"/>
                <a:cs typeface="Arial"/>
              </a:rPr>
              <a:t>, </a:t>
            </a:r>
            <a:br>
              <a:rPr lang="en-US" sz="2600">
                <a:latin typeface="Arial"/>
                <a:cs typeface="Arial"/>
              </a:rPr>
            </a:br>
            <a:r>
              <a:rPr lang="en-US" sz="2600">
                <a:latin typeface="Arial"/>
                <a:cs typeface="Arial"/>
              </a:rPr>
              <a:t>an increase in demand has a bigger impact on price than on quantity. </a:t>
            </a:r>
          </a:p>
        </p:txBody>
      </p:sp>
      <p:grpSp>
        <p:nvGrpSpPr>
          <p:cNvPr id="29" name="Group 19"/>
          <p:cNvGrpSpPr>
            <a:grpSpLocks/>
          </p:cNvGrpSpPr>
          <p:nvPr/>
        </p:nvGrpSpPr>
        <p:grpSpPr bwMode="auto">
          <a:xfrm>
            <a:off x="4543425" y="2998788"/>
            <a:ext cx="3343275" cy="2914650"/>
            <a:chOff x="2946" y="1682"/>
            <a:chExt cx="2106" cy="1836"/>
          </a:xfrm>
        </p:grpSpPr>
        <p:sp>
          <p:nvSpPr>
            <p:cNvPr id="30" name="Line 20"/>
            <p:cNvSpPr>
              <a:spLocks noChangeShapeType="1"/>
            </p:cNvSpPr>
            <p:nvPr/>
          </p:nvSpPr>
          <p:spPr bwMode="auto">
            <a:xfrm>
              <a:off x="3133" y="1988"/>
              <a:ext cx="1919" cy="153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31" name="Text Box 21"/>
            <p:cNvSpPr txBox="1">
              <a:spLocks noChangeArrowheads="1"/>
            </p:cNvSpPr>
            <p:nvPr/>
          </p:nvSpPr>
          <p:spPr bwMode="auto">
            <a:xfrm>
              <a:off x="2946" y="1682"/>
              <a:ext cx="382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300" b="1" i="1">
                  <a:solidFill>
                    <a:srgbClr val="A50021"/>
                  </a:solidFill>
                  <a:latin typeface="Arial"/>
                  <a:cs typeface="Arial"/>
                </a:rPr>
                <a:t>D</a:t>
              </a:r>
              <a:r>
                <a:rPr lang="en-US" sz="2300" b="1" baseline="-25000">
                  <a:solidFill>
                    <a:srgbClr val="A50021"/>
                  </a:solidFill>
                  <a:latin typeface="Arial"/>
                  <a:cs typeface="Arial"/>
                </a:rPr>
                <a:t>2</a:t>
              </a:r>
            </a:p>
          </p:txBody>
        </p:sp>
      </p:grpSp>
      <p:grpSp>
        <p:nvGrpSpPr>
          <p:cNvPr id="32" name="Group 34"/>
          <p:cNvGrpSpPr>
            <a:grpSpLocks/>
          </p:cNvGrpSpPr>
          <p:nvPr/>
        </p:nvGrpSpPr>
        <p:grpSpPr bwMode="auto">
          <a:xfrm>
            <a:off x="3348038" y="3959225"/>
            <a:ext cx="2924175" cy="2438400"/>
            <a:chOff x="2109" y="2287"/>
            <a:chExt cx="1842" cy="1536"/>
          </a:xfrm>
        </p:grpSpPr>
        <p:grpSp>
          <p:nvGrpSpPr>
            <p:cNvPr id="33" name="Group 35"/>
            <p:cNvGrpSpPr>
              <a:grpSpLocks/>
            </p:cNvGrpSpPr>
            <p:nvPr/>
          </p:nvGrpSpPr>
          <p:grpSpPr bwMode="auto">
            <a:xfrm>
              <a:off x="2497" y="2475"/>
              <a:ext cx="1177" cy="1062"/>
              <a:chOff x="357" y="2450"/>
              <a:chExt cx="795" cy="646"/>
            </a:xfrm>
          </p:grpSpPr>
          <p:sp>
            <p:nvSpPr>
              <p:cNvPr id="39" name="Line 36"/>
              <p:cNvSpPr>
                <a:spLocks noChangeShapeType="1"/>
              </p:cNvSpPr>
              <p:nvPr/>
            </p:nvSpPr>
            <p:spPr bwMode="auto">
              <a:xfrm>
                <a:off x="357" y="2450"/>
                <a:ext cx="795" cy="0"/>
              </a:xfrm>
              <a:prstGeom prst="line">
                <a:avLst/>
              </a:prstGeom>
              <a:noFill/>
              <a:ln w="9525">
                <a:solidFill>
                  <a:srgbClr val="4D4D4D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40" name="Line 37"/>
              <p:cNvSpPr>
                <a:spLocks noChangeShapeType="1"/>
              </p:cNvSpPr>
              <p:nvPr/>
            </p:nvSpPr>
            <p:spPr bwMode="auto">
              <a:xfrm>
                <a:off x="1152" y="2451"/>
                <a:ext cx="0" cy="645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grpSp>
          <p:nvGrpSpPr>
            <p:cNvPr id="34" name="Group 38"/>
            <p:cNvGrpSpPr>
              <a:grpSpLocks/>
            </p:cNvGrpSpPr>
            <p:nvPr/>
          </p:nvGrpSpPr>
          <p:grpSpPr bwMode="auto">
            <a:xfrm>
              <a:off x="3628" y="2287"/>
              <a:ext cx="323" cy="288"/>
              <a:chOff x="3628" y="2287"/>
              <a:chExt cx="323" cy="288"/>
            </a:xfrm>
          </p:grpSpPr>
          <p:sp>
            <p:nvSpPr>
              <p:cNvPr id="37" name="Text Box 39"/>
              <p:cNvSpPr txBox="1">
                <a:spLocks noChangeArrowheads="1"/>
              </p:cNvSpPr>
              <p:nvPr/>
            </p:nvSpPr>
            <p:spPr bwMode="auto">
              <a:xfrm>
                <a:off x="3704" y="2287"/>
                <a:ext cx="24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>
                    <a:latin typeface="Arial"/>
                    <a:cs typeface="Arial"/>
                  </a:rPr>
                  <a:t>B</a:t>
                </a:r>
              </a:p>
            </p:txBody>
          </p:sp>
          <p:sp>
            <p:nvSpPr>
              <p:cNvPr id="38" name="Oval 40"/>
              <p:cNvSpPr>
                <a:spLocks noChangeArrowheads="1"/>
              </p:cNvSpPr>
              <p:nvPr/>
            </p:nvSpPr>
            <p:spPr bwMode="auto">
              <a:xfrm>
                <a:off x="3628" y="2432"/>
                <a:ext cx="88" cy="87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35" name="Text Box 41"/>
            <p:cNvSpPr txBox="1">
              <a:spLocks noChangeArrowheads="1"/>
            </p:cNvSpPr>
            <p:nvPr/>
          </p:nvSpPr>
          <p:spPr bwMode="auto">
            <a:xfrm>
              <a:off x="3509" y="3535"/>
              <a:ext cx="37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  <a:r>
                <a:rPr lang="en-US" sz="2400" baseline="-25000"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36" name="Text Box 42"/>
            <p:cNvSpPr txBox="1">
              <a:spLocks noChangeArrowheads="1"/>
            </p:cNvSpPr>
            <p:nvPr/>
          </p:nvSpPr>
          <p:spPr bwMode="auto">
            <a:xfrm>
              <a:off x="2109" y="2328"/>
              <a:ext cx="3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  <a:r>
                <a:rPr lang="en-US" sz="2400" baseline="-25000">
                  <a:latin typeface="Arial"/>
                  <a:cs typeface="Arial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60588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5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08963" cy="954088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2400" b="0" spc="40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ACTIVE LEARNING</a:t>
            </a:r>
            <a: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   </a:t>
            </a:r>
            <a:r>
              <a:rPr lang="en-US" sz="7100" baseline="-10000" dirty="0">
                <a:solidFill>
                  <a:srgbClr val="E27D0E"/>
                </a:solidFill>
                <a:latin typeface="Cambria Math"/>
                <a:cs typeface="Cambria Math"/>
              </a:rPr>
              <a:t>3</a:t>
            </a:r>
            <a: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   </a:t>
            </a:r>
            <a:b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</a:br>
            <a:r>
              <a:rPr lang="en-US" sz="4000" dirty="0">
                <a:solidFill>
                  <a:srgbClr val="CC9900"/>
                </a:solidFill>
                <a:cs typeface="Arial" charset="0"/>
              </a:rPr>
              <a:t>Answers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6500422"/>
            <a:ext cx="5649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© 2015 </a:t>
            </a:r>
            <a:r>
              <a:rPr lang="en-US" sz="800" i="1" dirty="0" err="1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Cengage</a:t>
            </a:r>
            <a:r>
              <a:rPr lang="en-US" sz="80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800" i="1" dirty="0">
              <a:solidFill>
                <a:srgbClr val="777777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2" name="Picture 1" descr="sidebar-yellow copy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04799" cy="6858000"/>
          </a:xfrm>
          <a:prstGeom prst="rect">
            <a:avLst/>
          </a:prstGeom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4706938" y="1452563"/>
            <a:ext cx="3332162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5000"/>
              </a:lnSpc>
              <a:spcBef>
                <a:spcPct val="45000"/>
              </a:spcBef>
              <a:buClr>
                <a:srgbClr val="003399"/>
              </a:buClr>
              <a:buSzPct val="120000"/>
              <a:buFont typeface="Wingdings" pitchFamily="2" charset="2"/>
              <a:buNone/>
            </a:pPr>
            <a:r>
              <a:rPr lang="en-US" sz="2800">
                <a:latin typeface="Arial"/>
                <a:cs typeface="Arial"/>
              </a:rPr>
              <a:t>New cars</a:t>
            </a:r>
            <a:br>
              <a:rPr lang="en-US" sz="2800">
                <a:latin typeface="Arial"/>
                <a:cs typeface="Arial"/>
              </a:rPr>
            </a:br>
            <a:r>
              <a:rPr lang="en-US" sz="2800">
                <a:latin typeface="Arial"/>
                <a:cs typeface="Arial"/>
              </a:rPr>
              <a:t>(elastic supply):</a:t>
            </a:r>
          </a:p>
        </p:txBody>
      </p: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3754438" y="2347913"/>
            <a:ext cx="4800600" cy="3841750"/>
            <a:chOff x="2305" y="942"/>
            <a:chExt cx="2712" cy="2736"/>
          </a:xfrm>
        </p:grpSpPr>
        <p:grpSp>
          <p:nvGrpSpPr>
            <p:cNvPr id="8" name="Group 12"/>
            <p:cNvGrpSpPr>
              <a:grpSpLocks/>
            </p:cNvGrpSpPr>
            <p:nvPr/>
          </p:nvGrpSpPr>
          <p:grpSpPr bwMode="auto">
            <a:xfrm>
              <a:off x="2424" y="1167"/>
              <a:ext cx="2382" cy="2331"/>
              <a:chOff x="2424" y="1167"/>
              <a:chExt cx="2400" cy="2079"/>
            </a:xfrm>
          </p:grpSpPr>
          <p:sp>
            <p:nvSpPr>
              <p:cNvPr id="11" name="Line 13"/>
              <p:cNvSpPr>
                <a:spLocks noChangeShapeType="1"/>
              </p:cNvSpPr>
              <p:nvPr/>
            </p:nvSpPr>
            <p:spPr bwMode="auto">
              <a:xfrm>
                <a:off x="2424" y="1167"/>
                <a:ext cx="0" cy="20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2" name="Line 14"/>
              <p:cNvSpPr>
                <a:spLocks noChangeShapeType="1"/>
              </p:cNvSpPr>
              <p:nvPr/>
            </p:nvSpPr>
            <p:spPr bwMode="auto">
              <a:xfrm>
                <a:off x="2424" y="3246"/>
                <a:ext cx="2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2305" y="942"/>
              <a:ext cx="233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300" b="1" i="1">
                  <a:latin typeface="Arial"/>
                  <a:cs typeface="Arial"/>
                </a:rPr>
                <a:t>P</a:t>
              </a:r>
            </a:p>
          </p:txBody>
        </p:sp>
        <p:sp>
          <p:nvSpPr>
            <p:cNvPr id="10" name="Text Box 16"/>
            <p:cNvSpPr txBox="1">
              <a:spLocks noChangeArrowheads="1"/>
            </p:cNvSpPr>
            <p:nvPr/>
          </p:nvSpPr>
          <p:spPr bwMode="auto">
            <a:xfrm>
              <a:off x="4784" y="3363"/>
              <a:ext cx="233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300" b="1" i="1">
                  <a:latin typeface="Arial"/>
                  <a:cs typeface="Arial"/>
                </a:rPr>
                <a:t>Q</a:t>
              </a:r>
            </a:p>
          </p:txBody>
        </p:sp>
      </p:grpSp>
      <p:grpSp>
        <p:nvGrpSpPr>
          <p:cNvPr id="13" name="Group 17"/>
          <p:cNvGrpSpPr>
            <a:grpSpLocks/>
          </p:cNvGrpSpPr>
          <p:nvPr/>
        </p:nvGrpSpPr>
        <p:grpSpPr bwMode="auto">
          <a:xfrm>
            <a:off x="3990975" y="2998788"/>
            <a:ext cx="1906588" cy="2914650"/>
            <a:chOff x="2598" y="1682"/>
            <a:chExt cx="1201" cy="1836"/>
          </a:xfrm>
        </p:grpSpPr>
        <p:sp>
          <p:nvSpPr>
            <p:cNvPr id="14" name="Text Box 18"/>
            <p:cNvSpPr txBox="1">
              <a:spLocks noChangeArrowheads="1"/>
            </p:cNvSpPr>
            <p:nvPr/>
          </p:nvSpPr>
          <p:spPr bwMode="auto">
            <a:xfrm>
              <a:off x="2598" y="1682"/>
              <a:ext cx="382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300" b="1" i="1">
                  <a:latin typeface="Arial"/>
                  <a:cs typeface="Arial"/>
                </a:rPr>
                <a:t>D</a:t>
              </a:r>
              <a:r>
                <a:rPr lang="en-US" sz="2300" b="1" baseline="-25000"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15" name="Line 19"/>
            <p:cNvSpPr>
              <a:spLocks noChangeShapeType="1"/>
            </p:cNvSpPr>
            <p:nvPr/>
          </p:nvSpPr>
          <p:spPr bwMode="auto">
            <a:xfrm>
              <a:off x="2798" y="1965"/>
              <a:ext cx="1001" cy="15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16" name="Group 23"/>
          <p:cNvGrpSpPr>
            <a:grpSpLocks/>
          </p:cNvGrpSpPr>
          <p:nvPr/>
        </p:nvGrpSpPr>
        <p:grpSpPr bwMode="auto">
          <a:xfrm>
            <a:off x="3895725" y="3113088"/>
            <a:ext cx="3763963" cy="2151062"/>
            <a:chOff x="2454" y="1764"/>
            <a:chExt cx="2371" cy="1355"/>
          </a:xfrm>
        </p:grpSpPr>
        <p:sp>
          <p:nvSpPr>
            <p:cNvPr id="17" name="Text Box 24"/>
            <p:cNvSpPr txBox="1">
              <a:spLocks noChangeArrowheads="1"/>
            </p:cNvSpPr>
            <p:nvPr/>
          </p:nvSpPr>
          <p:spPr bwMode="auto">
            <a:xfrm>
              <a:off x="4438" y="2084"/>
              <a:ext cx="3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S</a:t>
              </a:r>
            </a:p>
          </p:txBody>
        </p:sp>
        <p:sp>
          <p:nvSpPr>
            <p:cNvPr id="18" name="Arc 25"/>
            <p:cNvSpPr>
              <a:spLocks/>
            </p:cNvSpPr>
            <p:nvPr/>
          </p:nvSpPr>
          <p:spPr bwMode="auto">
            <a:xfrm flipV="1">
              <a:off x="2454" y="1764"/>
              <a:ext cx="2110" cy="1355"/>
            </a:xfrm>
            <a:custGeom>
              <a:avLst/>
              <a:gdLst>
                <a:gd name="T0" fmla="*/ 0 w 19777"/>
                <a:gd name="T1" fmla="*/ 0 h 21238"/>
                <a:gd name="T2" fmla="*/ 0 w 19777"/>
                <a:gd name="T3" fmla="*/ 0 h 21238"/>
                <a:gd name="T4" fmla="*/ 0 w 19777"/>
                <a:gd name="T5" fmla="*/ 0 h 21238"/>
                <a:gd name="T6" fmla="*/ 0 60000 65536"/>
                <a:gd name="T7" fmla="*/ 0 60000 65536"/>
                <a:gd name="T8" fmla="*/ 0 60000 65536"/>
                <a:gd name="T9" fmla="*/ 0 w 19777"/>
                <a:gd name="T10" fmla="*/ 0 h 21238"/>
                <a:gd name="T11" fmla="*/ 19777 w 19777"/>
                <a:gd name="T12" fmla="*/ 21238 h 212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777" h="21238" fill="none" extrusionOk="0">
                  <a:moveTo>
                    <a:pt x="3937" y="0"/>
                  </a:moveTo>
                  <a:cubicBezTo>
                    <a:pt x="10970" y="1303"/>
                    <a:pt x="16901" y="6004"/>
                    <a:pt x="19777" y="12552"/>
                  </a:cubicBezTo>
                </a:path>
                <a:path w="19777" h="21238" stroke="0" extrusionOk="0">
                  <a:moveTo>
                    <a:pt x="3937" y="0"/>
                  </a:moveTo>
                  <a:cubicBezTo>
                    <a:pt x="10970" y="1303"/>
                    <a:pt x="16901" y="6004"/>
                    <a:pt x="19777" y="12552"/>
                  </a:cubicBezTo>
                  <a:lnTo>
                    <a:pt x="0" y="21238"/>
                  </a:lnTo>
                  <a:close/>
                </a:path>
              </a:pathLst>
            </a:custGeom>
            <a:noFill/>
            <a:ln w="38100">
              <a:solidFill>
                <a:srgbClr val="003399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19" name="Group 26"/>
          <p:cNvGrpSpPr>
            <a:grpSpLocks/>
          </p:cNvGrpSpPr>
          <p:nvPr/>
        </p:nvGrpSpPr>
        <p:grpSpPr bwMode="auto">
          <a:xfrm>
            <a:off x="3346450" y="4625975"/>
            <a:ext cx="2339975" cy="1770063"/>
            <a:chOff x="2108" y="2707"/>
            <a:chExt cx="1474" cy="1115"/>
          </a:xfrm>
        </p:grpSpPr>
        <p:grpSp>
          <p:nvGrpSpPr>
            <p:cNvPr id="20" name="Group 27"/>
            <p:cNvGrpSpPr>
              <a:grpSpLocks/>
            </p:cNvGrpSpPr>
            <p:nvPr/>
          </p:nvGrpSpPr>
          <p:grpSpPr bwMode="auto">
            <a:xfrm>
              <a:off x="2108" y="2853"/>
              <a:ext cx="1474" cy="969"/>
              <a:chOff x="2108" y="2853"/>
              <a:chExt cx="1474" cy="969"/>
            </a:xfrm>
          </p:grpSpPr>
          <p:sp>
            <p:nvSpPr>
              <p:cNvPr id="24" name="Text Box 28"/>
              <p:cNvSpPr txBox="1">
                <a:spLocks noChangeArrowheads="1"/>
              </p:cNvSpPr>
              <p:nvPr/>
            </p:nvSpPr>
            <p:spPr bwMode="auto">
              <a:xfrm>
                <a:off x="3212" y="3534"/>
                <a:ext cx="37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 b="1" i="1">
                    <a:latin typeface="Arial"/>
                    <a:cs typeface="Arial"/>
                  </a:rPr>
                  <a:t>Q</a:t>
                </a:r>
                <a:r>
                  <a:rPr lang="en-US" sz="2400" baseline="-25000">
                    <a:latin typeface="Arial"/>
                    <a:cs typeface="Arial"/>
                  </a:rPr>
                  <a:t>1</a:t>
                </a:r>
              </a:p>
            </p:txBody>
          </p:sp>
          <p:sp>
            <p:nvSpPr>
              <p:cNvPr id="25" name="Text Box 29"/>
              <p:cNvSpPr txBox="1">
                <a:spLocks noChangeArrowheads="1"/>
              </p:cNvSpPr>
              <p:nvPr/>
            </p:nvSpPr>
            <p:spPr bwMode="auto">
              <a:xfrm>
                <a:off x="2108" y="2853"/>
                <a:ext cx="38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US" sz="2400" b="1" i="1">
                    <a:latin typeface="Arial"/>
                    <a:cs typeface="Arial"/>
                  </a:rPr>
                  <a:t>P</a:t>
                </a:r>
                <a:r>
                  <a:rPr lang="en-US" sz="2400" baseline="-25000">
                    <a:latin typeface="Arial"/>
                    <a:cs typeface="Arial"/>
                  </a:rPr>
                  <a:t>1</a:t>
                </a:r>
              </a:p>
            </p:txBody>
          </p:sp>
          <p:grpSp>
            <p:nvGrpSpPr>
              <p:cNvPr id="26" name="Group 30"/>
              <p:cNvGrpSpPr>
                <a:grpSpLocks/>
              </p:cNvGrpSpPr>
              <p:nvPr/>
            </p:nvGrpSpPr>
            <p:grpSpPr bwMode="auto">
              <a:xfrm>
                <a:off x="2501" y="3000"/>
                <a:ext cx="896" cy="536"/>
                <a:chOff x="357" y="2450"/>
                <a:chExt cx="795" cy="646"/>
              </a:xfrm>
            </p:grpSpPr>
            <p:sp>
              <p:nvSpPr>
                <p:cNvPr id="27" name="Line 31"/>
                <p:cNvSpPr>
                  <a:spLocks noChangeShapeType="1"/>
                </p:cNvSpPr>
                <p:nvPr/>
              </p:nvSpPr>
              <p:spPr bwMode="auto">
                <a:xfrm>
                  <a:off x="357" y="2450"/>
                  <a:ext cx="795" cy="0"/>
                </a:xfrm>
                <a:prstGeom prst="line">
                  <a:avLst/>
                </a:prstGeom>
                <a:noFill/>
                <a:ln w="9525">
                  <a:solidFill>
                    <a:srgbClr val="4D4D4D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28" name="Line 32"/>
                <p:cNvSpPr>
                  <a:spLocks noChangeShapeType="1"/>
                </p:cNvSpPr>
                <p:nvPr/>
              </p:nvSpPr>
              <p:spPr bwMode="auto">
                <a:xfrm>
                  <a:off x="1152" y="2451"/>
                  <a:ext cx="0" cy="645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</p:grpSp>
        </p:grpSp>
        <p:grpSp>
          <p:nvGrpSpPr>
            <p:cNvPr id="21" name="Group 33"/>
            <p:cNvGrpSpPr>
              <a:grpSpLocks/>
            </p:cNvGrpSpPr>
            <p:nvPr/>
          </p:nvGrpSpPr>
          <p:grpSpPr bwMode="auto">
            <a:xfrm>
              <a:off x="3333" y="2707"/>
              <a:ext cx="247" cy="344"/>
              <a:chOff x="3333" y="2707"/>
              <a:chExt cx="247" cy="344"/>
            </a:xfrm>
          </p:grpSpPr>
          <p:sp>
            <p:nvSpPr>
              <p:cNvPr id="22" name="Text Box 34"/>
              <p:cNvSpPr txBox="1">
                <a:spLocks noChangeArrowheads="1"/>
              </p:cNvSpPr>
              <p:nvPr/>
            </p:nvSpPr>
            <p:spPr bwMode="auto">
              <a:xfrm>
                <a:off x="3333" y="2707"/>
                <a:ext cx="24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>
                    <a:latin typeface="Arial"/>
                    <a:cs typeface="Arial"/>
                  </a:rPr>
                  <a:t>A</a:t>
                </a:r>
              </a:p>
            </p:txBody>
          </p:sp>
          <p:sp>
            <p:nvSpPr>
              <p:cNvPr id="23" name="Oval 35"/>
              <p:cNvSpPr>
                <a:spLocks noChangeArrowheads="1"/>
              </p:cNvSpPr>
              <p:nvPr/>
            </p:nvSpPr>
            <p:spPr bwMode="auto">
              <a:xfrm>
                <a:off x="3356" y="2964"/>
                <a:ext cx="88" cy="87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</p:grpSp>
      <p:sp>
        <p:nvSpPr>
          <p:cNvPr id="29" name="Text Box 44"/>
          <p:cNvSpPr txBox="1">
            <a:spLocks noChangeArrowheads="1"/>
          </p:cNvSpPr>
          <p:nvPr/>
        </p:nvSpPr>
        <p:spPr bwMode="auto">
          <a:xfrm>
            <a:off x="746125" y="1778000"/>
            <a:ext cx="2438400" cy="30861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US" sz="2600">
                <a:latin typeface="Arial"/>
                <a:cs typeface="Arial"/>
              </a:rPr>
              <a:t>When supply </a:t>
            </a:r>
            <a:br>
              <a:rPr lang="en-US" sz="2600">
                <a:latin typeface="Arial"/>
                <a:cs typeface="Arial"/>
              </a:rPr>
            </a:br>
            <a:r>
              <a:rPr lang="en-US" sz="2600">
                <a:latin typeface="Arial"/>
                <a:cs typeface="Arial"/>
              </a:rPr>
              <a:t>is </a:t>
            </a:r>
            <a:r>
              <a:rPr lang="en-US" sz="2600" i="1">
                <a:latin typeface="Arial"/>
                <a:cs typeface="Arial"/>
              </a:rPr>
              <a:t>elastic</a:t>
            </a:r>
            <a:r>
              <a:rPr lang="en-US" sz="2600">
                <a:latin typeface="Arial"/>
                <a:cs typeface="Arial"/>
              </a:rPr>
              <a:t>, </a:t>
            </a:r>
            <a:br>
              <a:rPr lang="en-US" sz="2600">
                <a:latin typeface="Arial"/>
                <a:cs typeface="Arial"/>
              </a:rPr>
            </a:br>
            <a:r>
              <a:rPr lang="en-US" sz="2600">
                <a:latin typeface="Arial"/>
                <a:cs typeface="Arial"/>
              </a:rPr>
              <a:t>an increase in demand has a bigger impact on quantity than on price. </a:t>
            </a:r>
          </a:p>
        </p:txBody>
      </p:sp>
      <p:grpSp>
        <p:nvGrpSpPr>
          <p:cNvPr id="30" name="Group 20"/>
          <p:cNvGrpSpPr>
            <a:grpSpLocks/>
          </p:cNvGrpSpPr>
          <p:nvPr/>
        </p:nvGrpSpPr>
        <p:grpSpPr bwMode="auto">
          <a:xfrm>
            <a:off x="4543425" y="2998788"/>
            <a:ext cx="3343275" cy="2914650"/>
            <a:chOff x="2946" y="1682"/>
            <a:chExt cx="2106" cy="1836"/>
          </a:xfrm>
        </p:grpSpPr>
        <p:sp>
          <p:nvSpPr>
            <p:cNvPr id="31" name="Line 21"/>
            <p:cNvSpPr>
              <a:spLocks noChangeShapeType="1"/>
            </p:cNvSpPr>
            <p:nvPr/>
          </p:nvSpPr>
          <p:spPr bwMode="auto">
            <a:xfrm>
              <a:off x="3133" y="1988"/>
              <a:ext cx="1919" cy="153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32" name="Text Box 22"/>
            <p:cNvSpPr txBox="1">
              <a:spLocks noChangeArrowheads="1"/>
            </p:cNvSpPr>
            <p:nvPr/>
          </p:nvSpPr>
          <p:spPr bwMode="auto">
            <a:xfrm>
              <a:off x="2946" y="1682"/>
              <a:ext cx="382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300" b="1" i="1">
                  <a:solidFill>
                    <a:srgbClr val="A50021"/>
                  </a:solidFill>
                  <a:latin typeface="Arial"/>
                  <a:cs typeface="Arial"/>
                </a:rPr>
                <a:t>D</a:t>
              </a:r>
              <a:r>
                <a:rPr lang="en-US" sz="2300" b="1" baseline="-25000">
                  <a:solidFill>
                    <a:srgbClr val="A50021"/>
                  </a:solidFill>
                  <a:latin typeface="Arial"/>
                  <a:cs typeface="Arial"/>
                </a:rPr>
                <a:t>2</a:t>
              </a:r>
            </a:p>
          </p:txBody>
        </p:sp>
      </p:grpSp>
      <p:grpSp>
        <p:nvGrpSpPr>
          <p:cNvPr id="33" name="Group 36"/>
          <p:cNvGrpSpPr>
            <a:grpSpLocks/>
          </p:cNvGrpSpPr>
          <p:nvPr/>
        </p:nvGrpSpPr>
        <p:grpSpPr bwMode="auto">
          <a:xfrm>
            <a:off x="3333750" y="4230688"/>
            <a:ext cx="3333750" cy="2160587"/>
            <a:chOff x="2100" y="2458"/>
            <a:chExt cx="2100" cy="1361"/>
          </a:xfrm>
        </p:grpSpPr>
        <p:grpSp>
          <p:nvGrpSpPr>
            <p:cNvPr id="34" name="Group 37"/>
            <p:cNvGrpSpPr>
              <a:grpSpLocks/>
            </p:cNvGrpSpPr>
            <p:nvPr/>
          </p:nvGrpSpPr>
          <p:grpSpPr bwMode="auto">
            <a:xfrm>
              <a:off x="2492" y="2761"/>
              <a:ext cx="1528" cy="771"/>
              <a:chOff x="357" y="2450"/>
              <a:chExt cx="795" cy="646"/>
            </a:xfrm>
          </p:grpSpPr>
          <p:sp>
            <p:nvSpPr>
              <p:cNvPr id="39" name="Line 38"/>
              <p:cNvSpPr>
                <a:spLocks noChangeShapeType="1"/>
              </p:cNvSpPr>
              <p:nvPr/>
            </p:nvSpPr>
            <p:spPr bwMode="auto">
              <a:xfrm>
                <a:off x="357" y="2450"/>
                <a:ext cx="795" cy="0"/>
              </a:xfrm>
              <a:prstGeom prst="line">
                <a:avLst/>
              </a:prstGeom>
              <a:noFill/>
              <a:ln w="9525">
                <a:solidFill>
                  <a:srgbClr val="4D4D4D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40" name="Line 39"/>
              <p:cNvSpPr>
                <a:spLocks noChangeShapeType="1"/>
              </p:cNvSpPr>
              <p:nvPr/>
            </p:nvSpPr>
            <p:spPr bwMode="auto">
              <a:xfrm>
                <a:off x="1152" y="2451"/>
                <a:ext cx="0" cy="645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35" name="Text Box 40"/>
            <p:cNvSpPr txBox="1">
              <a:spLocks noChangeArrowheads="1"/>
            </p:cNvSpPr>
            <p:nvPr/>
          </p:nvSpPr>
          <p:spPr bwMode="auto">
            <a:xfrm>
              <a:off x="3830" y="3531"/>
              <a:ext cx="37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  <a:r>
                <a:rPr lang="en-US" sz="2400" baseline="-25000"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36" name="Text Box 41"/>
            <p:cNvSpPr txBox="1">
              <a:spLocks noChangeArrowheads="1"/>
            </p:cNvSpPr>
            <p:nvPr/>
          </p:nvSpPr>
          <p:spPr bwMode="auto">
            <a:xfrm>
              <a:off x="2100" y="2604"/>
              <a:ext cx="3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  <a:r>
                <a:rPr lang="en-US" sz="2400" baseline="-25000"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37" name="Text Box 42"/>
            <p:cNvSpPr txBox="1">
              <a:spLocks noChangeArrowheads="1"/>
            </p:cNvSpPr>
            <p:nvPr/>
          </p:nvSpPr>
          <p:spPr bwMode="auto">
            <a:xfrm>
              <a:off x="3915" y="2458"/>
              <a:ext cx="24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Arial"/>
                  <a:cs typeface="Arial"/>
                </a:rPr>
                <a:t>B</a:t>
              </a:r>
            </a:p>
          </p:txBody>
        </p:sp>
        <p:sp>
          <p:nvSpPr>
            <p:cNvPr id="38" name="Oval 43"/>
            <p:cNvSpPr>
              <a:spLocks noChangeArrowheads="1"/>
            </p:cNvSpPr>
            <p:nvPr/>
          </p:nvSpPr>
          <p:spPr bwMode="auto">
            <a:xfrm>
              <a:off x="3979" y="2718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51413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41400" y="1674813"/>
            <a:ext cx="4319588" cy="3397250"/>
            <a:chOff x="457" y="1044"/>
            <a:chExt cx="2721" cy="2140"/>
          </a:xfrm>
        </p:grpSpPr>
        <p:sp>
          <p:nvSpPr>
            <p:cNvPr id="56368" name="Arc 3"/>
            <p:cNvSpPr>
              <a:spLocks/>
            </p:cNvSpPr>
            <p:nvPr/>
          </p:nvSpPr>
          <p:spPr bwMode="auto">
            <a:xfrm flipH="1" flipV="1">
              <a:off x="457" y="1096"/>
              <a:ext cx="2517" cy="2088"/>
            </a:xfrm>
            <a:custGeom>
              <a:avLst/>
              <a:gdLst>
                <a:gd name="T0" fmla="*/ 0 w 21471"/>
                <a:gd name="T1" fmla="*/ 0 h 21465"/>
                <a:gd name="T2" fmla="*/ 0 w 21471"/>
                <a:gd name="T3" fmla="*/ 0 h 21465"/>
                <a:gd name="T4" fmla="*/ 0 w 21471"/>
                <a:gd name="T5" fmla="*/ 0 h 21465"/>
                <a:gd name="T6" fmla="*/ 0 60000 65536"/>
                <a:gd name="T7" fmla="*/ 0 60000 65536"/>
                <a:gd name="T8" fmla="*/ 0 60000 65536"/>
                <a:gd name="T9" fmla="*/ 0 w 21471"/>
                <a:gd name="T10" fmla="*/ 0 h 21465"/>
                <a:gd name="T11" fmla="*/ 21471 w 21471"/>
                <a:gd name="T12" fmla="*/ 21465 h 214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71" h="21465" fill="none" extrusionOk="0">
                  <a:moveTo>
                    <a:pt x="-1" y="19107"/>
                  </a:moveTo>
                  <a:cubicBezTo>
                    <a:pt x="1102" y="9066"/>
                    <a:pt x="9017" y="1129"/>
                    <a:pt x="19056" y="0"/>
                  </a:cubicBezTo>
                </a:path>
                <a:path w="21471" h="21465" stroke="0" extrusionOk="0">
                  <a:moveTo>
                    <a:pt x="-1" y="19107"/>
                  </a:moveTo>
                  <a:cubicBezTo>
                    <a:pt x="1102" y="9066"/>
                    <a:pt x="9017" y="1129"/>
                    <a:pt x="19056" y="0"/>
                  </a:cubicBezTo>
                  <a:lnTo>
                    <a:pt x="21471" y="21465"/>
                  </a:lnTo>
                  <a:close/>
                </a:path>
              </a:pathLst>
            </a:custGeom>
            <a:noFill/>
            <a:ln w="38100">
              <a:solidFill>
                <a:srgbClr val="003399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6369" name="Text Box 4"/>
            <p:cNvSpPr txBox="1">
              <a:spLocks noChangeArrowheads="1"/>
            </p:cNvSpPr>
            <p:nvPr/>
          </p:nvSpPr>
          <p:spPr bwMode="auto">
            <a:xfrm>
              <a:off x="2791" y="1044"/>
              <a:ext cx="3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S</a:t>
              </a:r>
            </a:p>
          </p:txBody>
        </p:sp>
      </p:grpSp>
      <p:sp>
        <p:nvSpPr>
          <p:cNvPr id="5632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19075"/>
            <a:ext cx="8763000" cy="64928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300" dirty="0"/>
              <a:t>How the Price Elasticity of Supply </a:t>
            </a:r>
            <a:r>
              <a:rPr lang="en-US" sz="3300"/>
              <a:t>Can Vary</a:t>
            </a:r>
            <a:endParaRPr lang="en-US" sz="3300" dirty="0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001713" y="1463675"/>
            <a:ext cx="4740275" cy="4079875"/>
            <a:chOff x="432" y="911"/>
            <a:chExt cx="2986" cy="2570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607" y="1177"/>
              <a:ext cx="2502" cy="2164"/>
              <a:chOff x="1098" y="1361"/>
              <a:chExt cx="2116" cy="2027"/>
            </a:xfrm>
          </p:grpSpPr>
          <p:sp>
            <p:nvSpPr>
              <p:cNvPr id="56366" name="Line 8"/>
              <p:cNvSpPr>
                <a:spLocks noChangeShapeType="1"/>
              </p:cNvSpPr>
              <p:nvPr/>
            </p:nvSpPr>
            <p:spPr bwMode="auto">
              <a:xfrm>
                <a:off x="1102" y="1361"/>
                <a:ext cx="0" cy="20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6367" name="Line 9"/>
              <p:cNvSpPr>
                <a:spLocks noChangeShapeType="1"/>
              </p:cNvSpPr>
              <p:nvPr/>
            </p:nvSpPr>
            <p:spPr bwMode="auto">
              <a:xfrm>
                <a:off x="1098" y="3388"/>
                <a:ext cx="21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56364" name="Text Box 10"/>
            <p:cNvSpPr txBox="1">
              <a:spLocks noChangeArrowheads="1"/>
            </p:cNvSpPr>
            <p:nvPr/>
          </p:nvSpPr>
          <p:spPr bwMode="auto">
            <a:xfrm>
              <a:off x="432" y="911"/>
              <a:ext cx="39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</a:p>
          </p:txBody>
        </p:sp>
        <p:sp>
          <p:nvSpPr>
            <p:cNvPr id="56365" name="Text Box 11"/>
            <p:cNvSpPr txBox="1">
              <a:spLocks noChangeArrowheads="1"/>
            </p:cNvSpPr>
            <p:nvPr/>
          </p:nvSpPr>
          <p:spPr bwMode="auto">
            <a:xfrm>
              <a:off x="3051" y="3193"/>
              <a:ext cx="36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</a:p>
          </p:txBody>
        </p:sp>
      </p:grpSp>
      <p:sp>
        <p:nvSpPr>
          <p:cNvPr id="56327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382000" y="3048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  <p:sp>
        <p:nvSpPr>
          <p:cNvPr id="195597" name="Rectangle 13"/>
          <p:cNvSpPr>
            <a:spLocks noGrp="1" noChangeArrowheads="1"/>
          </p:cNvSpPr>
          <p:nvPr>
            <p:ph type="body" idx="4294967295"/>
          </p:nvPr>
        </p:nvSpPr>
        <p:spPr>
          <a:xfrm>
            <a:off x="6070600" y="1400175"/>
            <a:ext cx="2386013" cy="3265488"/>
          </a:xfr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2880" tIns="91440" rIns="182880" bIns="91440"/>
          <a:lstStyle/>
          <a:p>
            <a:pPr marL="0" indent="0" eaLnBrk="1" hangingPunct="1">
              <a:spcBef>
                <a:spcPct val="40000"/>
              </a:spcBef>
              <a:buFont typeface="Wingdings" pitchFamily="2" charset="2"/>
              <a:buNone/>
              <a:defRPr/>
            </a:pPr>
            <a:r>
              <a:rPr lang="en-US" sz="2700"/>
              <a:t>Supply often becomes </a:t>
            </a:r>
            <a:br>
              <a:rPr lang="en-US" sz="2700"/>
            </a:br>
            <a:r>
              <a:rPr lang="en-US" sz="2700"/>
              <a:t>less elastic </a:t>
            </a:r>
            <a:br>
              <a:rPr lang="en-US" sz="2700"/>
            </a:br>
            <a:r>
              <a:rPr lang="en-US" sz="2700"/>
              <a:t>as </a:t>
            </a:r>
            <a:r>
              <a:rPr lang="en-US" sz="2700" b="1" i="1"/>
              <a:t>Q</a:t>
            </a:r>
            <a:r>
              <a:rPr lang="en-US" sz="2700"/>
              <a:t> rises, </a:t>
            </a:r>
            <a:br>
              <a:rPr lang="en-US" sz="2700"/>
            </a:br>
            <a:r>
              <a:rPr lang="en-US" sz="2700"/>
              <a:t>due to capacity limits.  </a:t>
            </a:r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88963" y="2312988"/>
            <a:ext cx="4776787" cy="3714750"/>
            <a:chOff x="172" y="1446"/>
            <a:chExt cx="3009" cy="2340"/>
          </a:xfrm>
        </p:grpSpPr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611" y="1590"/>
              <a:ext cx="2306" cy="1747"/>
              <a:chOff x="357" y="2450"/>
              <a:chExt cx="795" cy="646"/>
            </a:xfrm>
          </p:grpSpPr>
          <p:sp>
            <p:nvSpPr>
              <p:cNvPr id="56361" name="Line 16"/>
              <p:cNvSpPr>
                <a:spLocks noChangeShapeType="1"/>
              </p:cNvSpPr>
              <p:nvPr/>
            </p:nvSpPr>
            <p:spPr bwMode="auto">
              <a:xfrm>
                <a:off x="357" y="2450"/>
                <a:ext cx="795" cy="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6362" name="Line 17"/>
              <p:cNvSpPr>
                <a:spLocks noChangeShapeType="1"/>
              </p:cNvSpPr>
              <p:nvPr/>
            </p:nvSpPr>
            <p:spPr bwMode="auto">
              <a:xfrm>
                <a:off x="1152" y="2451"/>
                <a:ext cx="0" cy="645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56357" name="Oval 18"/>
            <p:cNvSpPr>
              <a:spLocks noChangeArrowheads="1"/>
            </p:cNvSpPr>
            <p:nvPr/>
          </p:nvSpPr>
          <p:spPr bwMode="auto">
            <a:xfrm>
              <a:off x="2878" y="1554"/>
              <a:ext cx="70" cy="71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6358" name="Text Box 19"/>
            <p:cNvSpPr txBox="1">
              <a:spLocks noChangeArrowheads="1"/>
            </p:cNvSpPr>
            <p:nvPr/>
          </p:nvSpPr>
          <p:spPr bwMode="auto">
            <a:xfrm>
              <a:off x="172" y="1446"/>
              <a:ext cx="441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300">
                  <a:latin typeface="Arial"/>
                  <a:cs typeface="Arial"/>
                </a:rPr>
                <a:t>$15</a:t>
              </a:r>
            </a:p>
          </p:txBody>
        </p:sp>
        <p:sp>
          <p:nvSpPr>
            <p:cNvPr id="56359" name="Text Box 20"/>
            <p:cNvSpPr txBox="1">
              <a:spLocks noChangeArrowheads="1"/>
            </p:cNvSpPr>
            <p:nvPr/>
          </p:nvSpPr>
          <p:spPr bwMode="auto">
            <a:xfrm>
              <a:off x="2754" y="3507"/>
              <a:ext cx="427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300">
                  <a:latin typeface="Arial"/>
                  <a:cs typeface="Arial"/>
                </a:rPr>
                <a:t>525</a:t>
              </a:r>
            </a:p>
          </p:txBody>
        </p:sp>
        <p:sp>
          <p:nvSpPr>
            <p:cNvPr id="56360" name="Line 21"/>
            <p:cNvSpPr>
              <a:spLocks noChangeShapeType="1"/>
            </p:cNvSpPr>
            <p:nvPr/>
          </p:nvSpPr>
          <p:spPr bwMode="auto">
            <a:xfrm flipH="1" flipV="1">
              <a:off x="2918" y="3364"/>
              <a:ext cx="37" cy="1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750888" y="3079750"/>
            <a:ext cx="3902075" cy="2941638"/>
            <a:chOff x="274" y="1929"/>
            <a:chExt cx="2458" cy="1853"/>
          </a:xfrm>
        </p:grpSpPr>
        <p:grpSp>
          <p:nvGrpSpPr>
            <p:cNvPr id="8" name="Group 23"/>
            <p:cNvGrpSpPr>
              <a:grpSpLocks/>
            </p:cNvGrpSpPr>
            <p:nvPr/>
          </p:nvGrpSpPr>
          <p:grpSpPr bwMode="auto">
            <a:xfrm>
              <a:off x="612" y="2070"/>
              <a:ext cx="2087" cy="1273"/>
              <a:chOff x="357" y="2450"/>
              <a:chExt cx="795" cy="646"/>
            </a:xfrm>
          </p:grpSpPr>
          <p:sp>
            <p:nvSpPr>
              <p:cNvPr id="56354" name="Line 24"/>
              <p:cNvSpPr>
                <a:spLocks noChangeShapeType="1"/>
              </p:cNvSpPr>
              <p:nvPr/>
            </p:nvSpPr>
            <p:spPr bwMode="auto">
              <a:xfrm>
                <a:off x="357" y="2450"/>
                <a:ext cx="795" cy="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6355" name="Line 25"/>
              <p:cNvSpPr>
                <a:spLocks noChangeShapeType="1"/>
              </p:cNvSpPr>
              <p:nvPr/>
            </p:nvSpPr>
            <p:spPr bwMode="auto">
              <a:xfrm>
                <a:off x="1152" y="2451"/>
                <a:ext cx="0" cy="645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56350" name="Text Box 26"/>
            <p:cNvSpPr txBox="1">
              <a:spLocks noChangeArrowheads="1"/>
            </p:cNvSpPr>
            <p:nvPr/>
          </p:nvSpPr>
          <p:spPr bwMode="auto">
            <a:xfrm>
              <a:off x="274" y="1929"/>
              <a:ext cx="339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300">
                  <a:latin typeface="Arial"/>
                  <a:cs typeface="Arial"/>
                </a:rPr>
                <a:t>12</a:t>
              </a:r>
            </a:p>
          </p:txBody>
        </p:sp>
        <p:sp>
          <p:nvSpPr>
            <p:cNvPr id="56351" name="Text Box 27"/>
            <p:cNvSpPr txBox="1">
              <a:spLocks noChangeArrowheads="1"/>
            </p:cNvSpPr>
            <p:nvPr/>
          </p:nvSpPr>
          <p:spPr bwMode="auto">
            <a:xfrm>
              <a:off x="2287" y="3503"/>
              <a:ext cx="427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300">
                  <a:latin typeface="Arial"/>
                  <a:cs typeface="Arial"/>
                </a:rPr>
                <a:t>500</a:t>
              </a:r>
            </a:p>
          </p:txBody>
        </p:sp>
        <p:sp>
          <p:nvSpPr>
            <p:cNvPr id="56352" name="Line 28"/>
            <p:cNvSpPr>
              <a:spLocks noChangeShapeType="1"/>
            </p:cNvSpPr>
            <p:nvPr/>
          </p:nvSpPr>
          <p:spPr bwMode="auto">
            <a:xfrm flipV="1">
              <a:off x="2513" y="3365"/>
              <a:ext cx="182" cy="1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6353" name="Oval 29"/>
            <p:cNvSpPr>
              <a:spLocks noChangeArrowheads="1"/>
            </p:cNvSpPr>
            <p:nvPr/>
          </p:nvSpPr>
          <p:spPr bwMode="auto">
            <a:xfrm>
              <a:off x="2662" y="2042"/>
              <a:ext cx="70" cy="71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469900" y="4884738"/>
            <a:ext cx="2001838" cy="885825"/>
            <a:chOff x="216" y="3045"/>
            <a:chExt cx="1261" cy="558"/>
          </a:xfrm>
        </p:grpSpPr>
        <p:grpSp>
          <p:nvGrpSpPr>
            <p:cNvPr id="10" name="Group 31"/>
            <p:cNvGrpSpPr>
              <a:grpSpLocks/>
            </p:cNvGrpSpPr>
            <p:nvPr/>
          </p:nvGrpSpPr>
          <p:grpSpPr bwMode="auto">
            <a:xfrm>
              <a:off x="731" y="3097"/>
              <a:ext cx="533" cy="222"/>
              <a:chOff x="357" y="2450"/>
              <a:chExt cx="795" cy="646"/>
            </a:xfrm>
          </p:grpSpPr>
          <p:sp>
            <p:nvSpPr>
              <p:cNvPr id="56347" name="Line 32"/>
              <p:cNvSpPr>
                <a:spLocks noChangeShapeType="1"/>
              </p:cNvSpPr>
              <p:nvPr/>
            </p:nvSpPr>
            <p:spPr bwMode="auto">
              <a:xfrm>
                <a:off x="357" y="2450"/>
                <a:ext cx="795" cy="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6348" name="Line 33"/>
              <p:cNvSpPr>
                <a:spLocks noChangeShapeType="1"/>
              </p:cNvSpPr>
              <p:nvPr/>
            </p:nvSpPr>
            <p:spPr bwMode="auto">
              <a:xfrm>
                <a:off x="1152" y="2451"/>
                <a:ext cx="0" cy="645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56343" name="Text Box 34"/>
            <p:cNvSpPr txBox="1">
              <a:spLocks noChangeArrowheads="1"/>
            </p:cNvSpPr>
            <p:nvPr/>
          </p:nvSpPr>
          <p:spPr bwMode="auto">
            <a:xfrm>
              <a:off x="216" y="3045"/>
              <a:ext cx="385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300">
                  <a:latin typeface="Arial"/>
                  <a:cs typeface="Arial"/>
                </a:rPr>
                <a:t>$3</a:t>
              </a:r>
            </a:p>
          </p:txBody>
        </p:sp>
        <p:sp>
          <p:nvSpPr>
            <p:cNvPr id="56344" name="Text Box 35"/>
            <p:cNvSpPr txBox="1">
              <a:spLocks noChangeArrowheads="1"/>
            </p:cNvSpPr>
            <p:nvPr/>
          </p:nvSpPr>
          <p:spPr bwMode="auto">
            <a:xfrm>
              <a:off x="1050" y="3324"/>
              <a:ext cx="427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300">
                  <a:latin typeface="Arial"/>
                  <a:cs typeface="Arial"/>
                </a:rPr>
                <a:t>100</a:t>
              </a:r>
            </a:p>
          </p:txBody>
        </p:sp>
        <p:sp>
          <p:nvSpPr>
            <p:cNvPr id="56345" name="Line 36"/>
            <p:cNvSpPr>
              <a:spLocks noChangeShapeType="1"/>
            </p:cNvSpPr>
            <p:nvPr/>
          </p:nvSpPr>
          <p:spPr bwMode="auto">
            <a:xfrm flipV="1">
              <a:off x="520" y="3100"/>
              <a:ext cx="188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6346" name="Oval 37"/>
            <p:cNvSpPr>
              <a:spLocks noChangeArrowheads="1"/>
            </p:cNvSpPr>
            <p:nvPr/>
          </p:nvSpPr>
          <p:spPr bwMode="auto">
            <a:xfrm>
              <a:off x="1225" y="3061"/>
              <a:ext cx="70" cy="71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11" name="Group 38"/>
          <p:cNvGrpSpPr>
            <a:grpSpLocks/>
          </p:cNvGrpSpPr>
          <p:nvPr/>
        </p:nvGrpSpPr>
        <p:grpSpPr bwMode="auto">
          <a:xfrm>
            <a:off x="665163" y="4387850"/>
            <a:ext cx="2525712" cy="1379538"/>
            <a:chOff x="220" y="2753"/>
            <a:chExt cx="1591" cy="869"/>
          </a:xfrm>
        </p:grpSpPr>
        <p:grpSp>
          <p:nvGrpSpPr>
            <p:cNvPr id="12" name="Group 39"/>
            <p:cNvGrpSpPr>
              <a:grpSpLocks/>
            </p:cNvGrpSpPr>
            <p:nvPr/>
          </p:nvGrpSpPr>
          <p:grpSpPr bwMode="auto">
            <a:xfrm>
              <a:off x="613" y="2974"/>
              <a:ext cx="977" cy="365"/>
              <a:chOff x="357" y="2450"/>
              <a:chExt cx="795" cy="646"/>
            </a:xfrm>
          </p:grpSpPr>
          <p:sp>
            <p:nvSpPr>
              <p:cNvPr id="56340" name="Line 40"/>
              <p:cNvSpPr>
                <a:spLocks noChangeShapeType="1"/>
              </p:cNvSpPr>
              <p:nvPr/>
            </p:nvSpPr>
            <p:spPr bwMode="auto">
              <a:xfrm>
                <a:off x="357" y="2450"/>
                <a:ext cx="795" cy="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6341" name="Line 41"/>
              <p:cNvSpPr>
                <a:spLocks noChangeShapeType="1"/>
              </p:cNvSpPr>
              <p:nvPr/>
            </p:nvSpPr>
            <p:spPr bwMode="auto">
              <a:xfrm>
                <a:off x="1152" y="2451"/>
                <a:ext cx="0" cy="645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56336" name="Text Box 42"/>
            <p:cNvSpPr txBox="1">
              <a:spLocks noChangeArrowheads="1"/>
            </p:cNvSpPr>
            <p:nvPr/>
          </p:nvSpPr>
          <p:spPr bwMode="auto">
            <a:xfrm>
              <a:off x="220" y="2753"/>
              <a:ext cx="255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300">
                  <a:latin typeface="Arial"/>
                  <a:cs typeface="Arial"/>
                </a:rPr>
                <a:t>4</a:t>
              </a:r>
            </a:p>
          </p:txBody>
        </p:sp>
        <p:sp>
          <p:nvSpPr>
            <p:cNvPr id="56337" name="Text Box 43"/>
            <p:cNvSpPr txBox="1">
              <a:spLocks noChangeArrowheads="1"/>
            </p:cNvSpPr>
            <p:nvPr/>
          </p:nvSpPr>
          <p:spPr bwMode="auto">
            <a:xfrm>
              <a:off x="1384" y="3343"/>
              <a:ext cx="427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300">
                  <a:latin typeface="Arial"/>
                  <a:cs typeface="Arial"/>
                </a:rPr>
                <a:t>200</a:t>
              </a:r>
            </a:p>
          </p:txBody>
        </p:sp>
        <p:sp>
          <p:nvSpPr>
            <p:cNvPr id="56338" name="Line 44"/>
            <p:cNvSpPr>
              <a:spLocks noChangeShapeType="1"/>
            </p:cNvSpPr>
            <p:nvPr/>
          </p:nvSpPr>
          <p:spPr bwMode="auto">
            <a:xfrm>
              <a:off x="413" y="2909"/>
              <a:ext cx="179" cy="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6339" name="Oval 45"/>
            <p:cNvSpPr>
              <a:spLocks noChangeArrowheads="1"/>
            </p:cNvSpPr>
            <p:nvPr/>
          </p:nvSpPr>
          <p:spPr bwMode="auto">
            <a:xfrm>
              <a:off x="1552" y="2938"/>
              <a:ext cx="70" cy="71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195630" name="Text Box 46"/>
          <p:cNvSpPr txBox="1">
            <a:spLocks noChangeArrowheads="1"/>
          </p:cNvSpPr>
          <p:nvPr/>
        </p:nvSpPr>
        <p:spPr bwMode="auto">
          <a:xfrm>
            <a:off x="1463675" y="3721527"/>
            <a:ext cx="1435100" cy="83099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Arial"/>
                <a:cs typeface="Arial"/>
              </a:rPr>
              <a:t>elasticity &gt; 1</a:t>
            </a:r>
          </a:p>
        </p:txBody>
      </p:sp>
      <p:sp>
        <p:nvSpPr>
          <p:cNvPr id="195631" name="Text Box 47"/>
          <p:cNvSpPr txBox="1">
            <a:spLocks noChangeArrowheads="1"/>
          </p:cNvSpPr>
          <p:nvPr/>
        </p:nvSpPr>
        <p:spPr bwMode="auto">
          <a:xfrm>
            <a:off x="3213100" y="2002264"/>
            <a:ext cx="1435100" cy="83099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Arial"/>
                <a:cs typeface="Arial"/>
              </a:rPr>
              <a:t>elasticity &lt; 1</a:t>
            </a:r>
          </a:p>
        </p:txBody>
      </p:sp>
    </p:spTree>
    <p:extLst>
      <p:ext uri="{BB962C8B-B14F-4D97-AF65-F5344CB8AC3E}">
        <p14:creationId xmlns:p14="http://schemas.microsoft.com/office/powerpoint/2010/main" val="314202987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5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5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97" grpId="0" animBg="1"/>
      <p:bldP spid="195630" grpId="0" animBg="1"/>
      <p:bldP spid="19563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/>
              <a:t>Other </a:t>
            </a:r>
            <a:r>
              <a:rPr lang="en-US" sz="3200" dirty="0" err="1"/>
              <a:t>Elasticities</a:t>
            </a:r>
            <a:endParaRPr lang="en-US" sz="3200" dirty="0"/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73063" y="1041400"/>
            <a:ext cx="8313737" cy="1087438"/>
          </a:xfrm>
        </p:spPr>
        <p:txBody>
          <a:bodyPr/>
          <a:lstStyle/>
          <a:p>
            <a:pPr eaLnBrk="1" hangingPunct="1"/>
            <a:r>
              <a:rPr lang="en-US" sz="2700" b="1">
                <a:solidFill>
                  <a:srgbClr val="CC0000"/>
                </a:solidFill>
              </a:rPr>
              <a:t>Income elasticity of demand</a:t>
            </a:r>
            <a:r>
              <a:rPr lang="en-US" sz="2700"/>
              <a:t>:  measures the response of </a:t>
            </a:r>
            <a:r>
              <a:rPr lang="en-US" sz="2700" b="1" i="1"/>
              <a:t>Q</a:t>
            </a:r>
            <a:r>
              <a:rPr lang="en-US" sz="2700" b="1" baseline="30000"/>
              <a:t>d</a:t>
            </a:r>
            <a:r>
              <a:rPr lang="en-US" sz="2700"/>
              <a:t> to a change in consumer income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719138" y="2212975"/>
            <a:ext cx="7667625" cy="1212850"/>
            <a:chOff x="372" y="1605"/>
            <a:chExt cx="4830" cy="764"/>
          </a:xfrm>
        </p:grpSpPr>
        <p:sp>
          <p:nvSpPr>
            <p:cNvPr id="57352" name="Rectangle 6"/>
            <p:cNvSpPr>
              <a:spLocks noChangeArrowheads="1"/>
            </p:cNvSpPr>
            <p:nvPr/>
          </p:nvSpPr>
          <p:spPr bwMode="auto">
            <a:xfrm>
              <a:off x="372" y="1605"/>
              <a:ext cx="4830" cy="764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7353" name="Text Box 8"/>
            <p:cNvSpPr txBox="1">
              <a:spLocks noChangeArrowheads="1"/>
            </p:cNvSpPr>
            <p:nvPr/>
          </p:nvSpPr>
          <p:spPr bwMode="auto">
            <a:xfrm>
              <a:off x="382" y="1696"/>
              <a:ext cx="1768" cy="582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700">
                  <a:latin typeface="Arial"/>
                  <a:cs typeface="Arial"/>
                </a:rPr>
                <a:t>Income elasticity of demand</a:t>
              </a:r>
            </a:p>
          </p:txBody>
        </p:sp>
        <p:sp>
          <p:nvSpPr>
            <p:cNvPr id="57354" name="Text Box 9"/>
            <p:cNvSpPr txBox="1">
              <a:spLocks noChangeArrowheads="1"/>
            </p:cNvSpPr>
            <p:nvPr/>
          </p:nvSpPr>
          <p:spPr bwMode="auto">
            <a:xfrm>
              <a:off x="2135" y="1834"/>
              <a:ext cx="321" cy="308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>
                  <a:latin typeface="Arial"/>
                  <a:cs typeface="Arial"/>
                </a:rPr>
                <a:t>=</a:t>
              </a:r>
            </a:p>
          </p:txBody>
        </p:sp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2495" y="1628"/>
              <a:ext cx="2643" cy="693"/>
              <a:chOff x="2495" y="1628"/>
              <a:chExt cx="2951" cy="693"/>
            </a:xfrm>
          </p:grpSpPr>
          <p:sp>
            <p:nvSpPr>
              <p:cNvPr id="57356" name="Text Box 10"/>
              <p:cNvSpPr txBox="1">
                <a:spLocks noChangeArrowheads="1"/>
              </p:cNvSpPr>
              <p:nvPr/>
            </p:nvSpPr>
            <p:spPr bwMode="auto">
              <a:xfrm>
                <a:off x="2495" y="1628"/>
                <a:ext cx="2947" cy="317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700">
                    <a:latin typeface="Arial"/>
                    <a:cs typeface="Arial"/>
                  </a:rPr>
                  <a:t>Percent change in </a:t>
                </a:r>
                <a:r>
                  <a:rPr lang="en-US" sz="2700" b="1" i="1">
                    <a:latin typeface="Arial"/>
                    <a:cs typeface="Arial"/>
                  </a:rPr>
                  <a:t>Q</a:t>
                </a:r>
                <a:r>
                  <a:rPr lang="en-US" sz="2700" b="1" i="1" baseline="30000">
                    <a:latin typeface="Arial"/>
                    <a:cs typeface="Arial"/>
                  </a:rPr>
                  <a:t>d</a:t>
                </a:r>
              </a:p>
            </p:txBody>
          </p:sp>
          <p:sp>
            <p:nvSpPr>
              <p:cNvPr id="57357" name="Text Box 11"/>
              <p:cNvSpPr txBox="1">
                <a:spLocks noChangeArrowheads="1"/>
              </p:cNvSpPr>
              <p:nvPr/>
            </p:nvSpPr>
            <p:spPr bwMode="auto">
              <a:xfrm>
                <a:off x="2499" y="2004"/>
                <a:ext cx="2947" cy="317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700">
                    <a:latin typeface="Arial"/>
                    <a:cs typeface="Arial"/>
                  </a:rPr>
                  <a:t>Percent change in income</a:t>
                </a:r>
                <a:endParaRPr lang="en-US" sz="2700" b="1" i="1" baseline="30000">
                  <a:latin typeface="Arial"/>
                  <a:cs typeface="Arial"/>
                </a:endParaRPr>
              </a:p>
            </p:txBody>
          </p:sp>
          <p:sp>
            <p:nvSpPr>
              <p:cNvPr id="57358" name="Line 12"/>
              <p:cNvSpPr>
                <a:spLocks noChangeShapeType="1"/>
              </p:cNvSpPr>
              <p:nvPr/>
            </p:nvSpPr>
            <p:spPr bwMode="auto">
              <a:xfrm>
                <a:off x="2562" y="1986"/>
                <a:ext cx="283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</p:grpSp>
      <p:sp>
        <p:nvSpPr>
          <p:cNvPr id="136207" name="Rectangle 15"/>
          <p:cNvSpPr>
            <a:spLocks noChangeArrowheads="1"/>
          </p:cNvSpPr>
          <p:nvPr/>
        </p:nvSpPr>
        <p:spPr bwMode="auto">
          <a:xfrm>
            <a:off x="398463" y="3687763"/>
            <a:ext cx="8313737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5000"/>
              </a:lnSpc>
              <a:spcBef>
                <a:spcPct val="50000"/>
              </a:spcBef>
              <a:buClr>
                <a:srgbClr val="A3C167"/>
              </a:buClr>
              <a:buSzPct val="100000"/>
              <a:buFont typeface="Wingdings" pitchFamily="2" charset="2"/>
              <a:buChar char="§"/>
            </a:pPr>
            <a:r>
              <a:rPr lang="en-US" sz="2700" dirty="0">
                <a:latin typeface="Arial"/>
                <a:cs typeface="Arial"/>
              </a:rPr>
              <a:t>Recall from Chapter 4:  An increase in income causes an increase in demand for a </a:t>
            </a:r>
            <a:r>
              <a:rPr lang="en-US" sz="2700" i="1" dirty="0">
                <a:latin typeface="Arial"/>
                <a:cs typeface="Arial"/>
              </a:rPr>
              <a:t>normal</a:t>
            </a:r>
            <a:r>
              <a:rPr lang="en-US" sz="2700" dirty="0">
                <a:latin typeface="Arial"/>
                <a:cs typeface="Arial"/>
              </a:rPr>
              <a:t> good.  </a:t>
            </a:r>
          </a:p>
          <a:p>
            <a:pPr marL="342900" indent="-342900">
              <a:lnSpc>
                <a:spcPct val="105000"/>
              </a:lnSpc>
              <a:spcBef>
                <a:spcPct val="50000"/>
              </a:spcBef>
              <a:buClr>
                <a:srgbClr val="A3C167"/>
              </a:buClr>
              <a:buSzPct val="100000"/>
              <a:buFont typeface="Wingdings" pitchFamily="2" charset="2"/>
              <a:buChar char="§"/>
            </a:pPr>
            <a:r>
              <a:rPr lang="en-US" sz="2700" dirty="0">
                <a:latin typeface="Arial"/>
                <a:cs typeface="Arial"/>
              </a:rPr>
              <a:t>Hence, for normal goods, income elasticity &gt; 0.</a:t>
            </a:r>
          </a:p>
          <a:p>
            <a:pPr marL="342900" indent="-342900">
              <a:lnSpc>
                <a:spcPct val="105000"/>
              </a:lnSpc>
              <a:spcBef>
                <a:spcPct val="50000"/>
              </a:spcBef>
              <a:buClr>
                <a:srgbClr val="A3C167"/>
              </a:buClr>
              <a:buSzPct val="100000"/>
              <a:buFont typeface="Wingdings" pitchFamily="2" charset="2"/>
              <a:buChar char="§"/>
            </a:pPr>
            <a:r>
              <a:rPr lang="en-US" sz="2700" dirty="0">
                <a:latin typeface="Arial"/>
                <a:cs typeface="Arial"/>
              </a:rPr>
              <a:t>For </a:t>
            </a:r>
            <a:r>
              <a:rPr lang="en-US" sz="2700" i="1" dirty="0">
                <a:latin typeface="Arial"/>
                <a:cs typeface="Arial"/>
              </a:rPr>
              <a:t>inferior</a:t>
            </a:r>
            <a:r>
              <a:rPr lang="en-US" sz="2700" dirty="0">
                <a:latin typeface="Arial"/>
                <a:cs typeface="Arial"/>
              </a:rPr>
              <a:t> goods, income elasticity &lt; 0. </a:t>
            </a:r>
          </a:p>
        </p:txBody>
      </p:sp>
    </p:spTree>
    <p:extLst>
      <p:ext uri="{BB962C8B-B14F-4D97-AF65-F5344CB8AC3E}">
        <p14:creationId xmlns:p14="http://schemas.microsoft.com/office/powerpoint/2010/main" val="122532203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6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6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6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 build="p" bldLvl="4"/>
      <p:bldP spid="136207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/>
              <a:t>Other </a:t>
            </a:r>
            <a:r>
              <a:rPr lang="en-US" sz="3200" dirty="0" err="1"/>
              <a:t>Elasticities</a:t>
            </a:r>
            <a:endParaRPr lang="en-US" sz="3200" dirty="0"/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68363"/>
            <a:ext cx="8313738" cy="1397000"/>
          </a:xfrm>
        </p:spPr>
        <p:txBody>
          <a:bodyPr/>
          <a:lstStyle/>
          <a:p>
            <a:pPr eaLnBrk="1" hangingPunct="1"/>
            <a:r>
              <a:rPr lang="en-US" sz="2700" b="1">
                <a:solidFill>
                  <a:srgbClr val="CC0000"/>
                </a:solidFill>
              </a:rPr>
              <a:t>Cross-price elasticity of demand</a:t>
            </a:r>
            <a:r>
              <a:rPr lang="en-US" sz="2700"/>
              <a:t>:  </a:t>
            </a:r>
            <a:br>
              <a:rPr lang="en-US" sz="2700"/>
            </a:br>
            <a:r>
              <a:rPr lang="en-US" sz="2700"/>
              <a:t>measures the response of demand for one good to changes in the price of another good  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69900" y="2322513"/>
            <a:ext cx="8156575" cy="1212850"/>
            <a:chOff x="110" y="3299"/>
            <a:chExt cx="5138" cy="764"/>
          </a:xfrm>
        </p:grpSpPr>
        <p:sp>
          <p:nvSpPr>
            <p:cNvPr id="58376" name="Rectangle 5"/>
            <p:cNvSpPr>
              <a:spLocks noChangeArrowheads="1"/>
            </p:cNvSpPr>
            <p:nvPr/>
          </p:nvSpPr>
          <p:spPr bwMode="auto">
            <a:xfrm>
              <a:off x="110" y="3299"/>
              <a:ext cx="5138" cy="764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8377" name="Text Box 6"/>
            <p:cNvSpPr txBox="1">
              <a:spLocks noChangeArrowheads="1"/>
            </p:cNvSpPr>
            <p:nvPr/>
          </p:nvSpPr>
          <p:spPr bwMode="auto">
            <a:xfrm>
              <a:off x="157" y="3404"/>
              <a:ext cx="1869" cy="582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700">
                  <a:latin typeface="Arial"/>
                  <a:cs typeface="Arial"/>
                </a:rPr>
                <a:t>Cross-price elast. </a:t>
              </a:r>
              <a:br>
                <a:rPr lang="en-US" sz="2700">
                  <a:latin typeface="Arial"/>
                  <a:cs typeface="Arial"/>
                </a:rPr>
              </a:br>
              <a:r>
                <a:rPr lang="en-US" sz="2700">
                  <a:latin typeface="Arial"/>
                  <a:cs typeface="Arial"/>
                </a:rPr>
                <a:t>of demand</a:t>
              </a:r>
            </a:p>
          </p:txBody>
        </p:sp>
        <p:sp>
          <p:nvSpPr>
            <p:cNvPr id="58378" name="Text Box 7"/>
            <p:cNvSpPr txBox="1">
              <a:spLocks noChangeArrowheads="1"/>
            </p:cNvSpPr>
            <p:nvPr/>
          </p:nvSpPr>
          <p:spPr bwMode="auto">
            <a:xfrm>
              <a:off x="1987" y="3528"/>
              <a:ext cx="321" cy="308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>
                  <a:latin typeface="Arial"/>
                  <a:cs typeface="Arial"/>
                </a:rPr>
                <a:t>=</a:t>
              </a:r>
            </a:p>
          </p:txBody>
        </p:sp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2325" y="3329"/>
              <a:ext cx="2826" cy="693"/>
              <a:chOff x="2346" y="3329"/>
              <a:chExt cx="2826" cy="693"/>
            </a:xfrm>
          </p:grpSpPr>
          <p:sp>
            <p:nvSpPr>
              <p:cNvPr id="58380" name="Text Box 9"/>
              <p:cNvSpPr txBox="1">
                <a:spLocks noChangeArrowheads="1"/>
              </p:cNvSpPr>
              <p:nvPr/>
            </p:nvSpPr>
            <p:spPr bwMode="auto">
              <a:xfrm>
                <a:off x="2382" y="3329"/>
                <a:ext cx="2760" cy="317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700">
                    <a:latin typeface="Arial"/>
                    <a:cs typeface="Arial"/>
                  </a:rPr>
                  <a:t>% change in </a:t>
                </a:r>
                <a:r>
                  <a:rPr lang="en-US" sz="2700" b="1" i="1">
                    <a:latin typeface="Arial"/>
                    <a:cs typeface="Arial"/>
                  </a:rPr>
                  <a:t>Q</a:t>
                </a:r>
                <a:r>
                  <a:rPr lang="en-US" sz="2700" b="1" i="1" baseline="30000">
                    <a:latin typeface="Arial"/>
                    <a:cs typeface="Arial"/>
                  </a:rPr>
                  <a:t>d  </a:t>
                </a:r>
                <a:r>
                  <a:rPr lang="en-US" sz="2700">
                    <a:latin typeface="Arial"/>
                    <a:cs typeface="Arial"/>
                  </a:rPr>
                  <a:t>for good 1 </a:t>
                </a:r>
              </a:p>
            </p:txBody>
          </p:sp>
          <p:sp>
            <p:nvSpPr>
              <p:cNvPr id="58381" name="Text Box 10"/>
              <p:cNvSpPr txBox="1">
                <a:spLocks noChangeArrowheads="1"/>
              </p:cNvSpPr>
              <p:nvPr/>
            </p:nvSpPr>
            <p:spPr bwMode="auto">
              <a:xfrm>
                <a:off x="2346" y="3705"/>
                <a:ext cx="2826" cy="317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700">
                    <a:latin typeface="Arial"/>
                    <a:cs typeface="Arial"/>
                  </a:rPr>
                  <a:t>% change in price of good 2</a:t>
                </a:r>
                <a:endParaRPr lang="en-US" sz="2700" b="1" i="1" baseline="30000">
                  <a:latin typeface="Arial"/>
                  <a:cs typeface="Arial"/>
                </a:endParaRPr>
              </a:p>
            </p:txBody>
          </p:sp>
          <p:sp>
            <p:nvSpPr>
              <p:cNvPr id="58382" name="Line 11"/>
              <p:cNvSpPr>
                <a:spLocks noChangeShapeType="1"/>
              </p:cNvSpPr>
              <p:nvPr/>
            </p:nvSpPr>
            <p:spPr bwMode="auto">
              <a:xfrm>
                <a:off x="2428" y="3687"/>
                <a:ext cx="267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</p:grpSp>
      <p:sp>
        <p:nvSpPr>
          <p:cNvPr id="267276" name="Rectangle 12"/>
          <p:cNvSpPr>
            <a:spLocks noChangeArrowheads="1"/>
          </p:cNvSpPr>
          <p:nvPr/>
        </p:nvSpPr>
        <p:spPr bwMode="auto">
          <a:xfrm>
            <a:off x="460375" y="3629025"/>
            <a:ext cx="8048625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5000"/>
              </a:lnSpc>
              <a:spcBef>
                <a:spcPct val="35000"/>
              </a:spcBef>
              <a:buClr>
                <a:srgbClr val="A3C167"/>
              </a:buClr>
              <a:buSzPct val="100000"/>
              <a:buFont typeface="Wingdings" pitchFamily="2" charset="2"/>
              <a:buChar char="§"/>
            </a:pPr>
            <a:r>
              <a:rPr lang="en-US" sz="2700" dirty="0">
                <a:latin typeface="Arial"/>
                <a:cs typeface="Arial"/>
              </a:rPr>
              <a:t>For substitutes, cross-price elasticity &gt; 0 </a:t>
            </a:r>
            <a:br>
              <a:rPr lang="en-US" sz="2700" dirty="0">
                <a:latin typeface="Arial"/>
                <a:cs typeface="Arial"/>
              </a:rPr>
            </a:br>
            <a:r>
              <a:rPr lang="en-US" sz="2700" dirty="0">
                <a:latin typeface="Arial"/>
                <a:cs typeface="Arial"/>
              </a:rPr>
              <a:t>(e</a:t>
            </a:r>
            <a:r>
              <a:rPr lang="en-US" sz="2700" i="1" dirty="0">
                <a:latin typeface="Arial"/>
                <a:cs typeface="Arial"/>
              </a:rPr>
              <a:t>.g</a:t>
            </a:r>
            <a:r>
              <a:rPr lang="en-US" sz="2700" dirty="0">
                <a:latin typeface="Arial"/>
                <a:cs typeface="Arial"/>
              </a:rPr>
              <a:t>., an increase in price of beef causes an increase in demand for chicken) </a:t>
            </a:r>
          </a:p>
          <a:p>
            <a:pPr marL="342900" indent="-342900">
              <a:lnSpc>
                <a:spcPct val="105000"/>
              </a:lnSpc>
              <a:spcBef>
                <a:spcPct val="30000"/>
              </a:spcBef>
              <a:buClr>
                <a:srgbClr val="A3C167"/>
              </a:buClr>
              <a:buSzPct val="100000"/>
              <a:buFont typeface="Wingdings" pitchFamily="2" charset="2"/>
              <a:buChar char="§"/>
            </a:pPr>
            <a:r>
              <a:rPr lang="en-US" sz="2700" dirty="0">
                <a:latin typeface="Arial"/>
                <a:cs typeface="Arial"/>
              </a:rPr>
              <a:t>For complements, cross-price elasticity &lt; 0 </a:t>
            </a:r>
            <a:br>
              <a:rPr lang="en-US" sz="2700" dirty="0">
                <a:latin typeface="Arial"/>
                <a:cs typeface="Arial"/>
              </a:rPr>
            </a:br>
            <a:r>
              <a:rPr lang="en-US" sz="2700" dirty="0">
                <a:latin typeface="Arial"/>
                <a:cs typeface="Arial"/>
              </a:rPr>
              <a:t>(</a:t>
            </a:r>
            <a:r>
              <a:rPr lang="en-US" sz="2700" i="1" dirty="0">
                <a:latin typeface="Arial"/>
                <a:cs typeface="Arial"/>
              </a:rPr>
              <a:t>e.g</a:t>
            </a:r>
            <a:r>
              <a:rPr lang="en-US" sz="2700" dirty="0">
                <a:latin typeface="Arial"/>
                <a:cs typeface="Arial"/>
              </a:rPr>
              <a:t>., an increase in price of computers causes decrease in demand for software)</a:t>
            </a:r>
          </a:p>
        </p:txBody>
      </p:sp>
    </p:spTree>
    <p:extLst>
      <p:ext uri="{BB962C8B-B14F-4D97-AF65-F5344CB8AC3E}">
        <p14:creationId xmlns:p14="http://schemas.microsoft.com/office/powerpoint/2010/main" val="400019049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7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7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 build="p" bldLvl="4"/>
      <p:bldP spid="267276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252413"/>
            <a:ext cx="8578850" cy="681037"/>
          </a:xfrm>
        </p:spPr>
        <p:txBody>
          <a:bodyPr/>
          <a:lstStyle/>
          <a:p>
            <a:pPr eaLnBrk="1" hangingPunct="1"/>
            <a:r>
              <a:rPr lang="en-US"/>
              <a:t>Cross-Price Elasticities in the News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063" y="995363"/>
            <a:ext cx="8510587" cy="5405437"/>
          </a:xfrm>
        </p:spPr>
        <p:txBody>
          <a:bodyPr/>
          <a:lstStyle/>
          <a:p>
            <a:pPr marL="0" indent="0" eaLnBrk="1" hangingPunct="1">
              <a:spcBef>
                <a:spcPct val="40000"/>
              </a:spcBef>
              <a:buFont typeface="Wingdings" pitchFamily="2" charset="2"/>
              <a:buNone/>
            </a:pPr>
            <a:r>
              <a:rPr lang="en-US" sz="2600">
                <a:solidFill>
                  <a:srgbClr val="CC0000"/>
                </a:solidFill>
              </a:rPr>
              <a:t>“As Gas Costs Soar, Buyers Flock to Small Cars”</a:t>
            </a:r>
            <a:br>
              <a:rPr lang="en-US" sz="2600">
                <a:solidFill>
                  <a:srgbClr val="CC0000"/>
                </a:solidFill>
              </a:rPr>
            </a:br>
            <a:r>
              <a:rPr lang="en-US" sz="2500">
                <a:solidFill>
                  <a:srgbClr val="CC0000"/>
                </a:solidFill>
              </a:rPr>
              <a:t>     -</a:t>
            </a:r>
            <a:r>
              <a:rPr lang="en-US" sz="2500" i="1">
                <a:solidFill>
                  <a:srgbClr val="CC0000"/>
                </a:solidFill>
              </a:rPr>
              <a:t>New York Times</a:t>
            </a:r>
            <a:r>
              <a:rPr lang="en-US" sz="2500">
                <a:solidFill>
                  <a:srgbClr val="CC0000"/>
                </a:solidFill>
              </a:rPr>
              <a:t>,</a:t>
            </a:r>
            <a:r>
              <a:rPr lang="en-US" sz="2400">
                <a:solidFill>
                  <a:srgbClr val="CC0000"/>
                </a:solidFill>
              </a:rPr>
              <a:t> 5/2/2008</a:t>
            </a:r>
          </a:p>
          <a:p>
            <a:pPr marL="0" indent="0" eaLnBrk="1" hangingPunct="1">
              <a:spcBef>
                <a:spcPct val="40000"/>
              </a:spcBef>
              <a:buFont typeface="Wingdings" pitchFamily="2" charset="2"/>
              <a:buNone/>
            </a:pPr>
            <a:r>
              <a:rPr lang="en-US" sz="2600">
                <a:solidFill>
                  <a:srgbClr val="CC0000"/>
                </a:solidFill>
              </a:rPr>
              <a:t>“Gas Prices Drive Students to Online Courses”</a:t>
            </a:r>
            <a:br>
              <a:rPr lang="en-US" sz="2600">
                <a:solidFill>
                  <a:srgbClr val="CC0000"/>
                </a:solidFill>
              </a:rPr>
            </a:br>
            <a:r>
              <a:rPr lang="en-US" sz="2500">
                <a:solidFill>
                  <a:srgbClr val="CC0000"/>
                </a:solidFill>
              </a:rPr>
              <a:t>     -</a:t>
            </a:r>
            <a:r>
              <a:rPr lang="en-US" sz="2500" i="1">
                <a:solidFill>
                  <a:srgbClr val="CC0000"/>
                </a:solidFill>
              </a:rPr>
              <a:t>Chronicle of Higher Education</a:t>
            </a:r>
            <a:r>
              <a:rPr lang="en-US" sz="2500">
                <a:solidFill>
                  <a:srgbClr val="CC0000"/>
                </a:solidFill>
              </a:rPr>
              <a:t>, </a:t>
            </a:r>
            <a:r>
              <a:rPr lang="en-US" sz="2400">
                <a:solidFill>
                  <a:srgbClr val="CC0000"/>
                </a:solidFill>
              </a:rPr>
              <a:t>7/8/2008</a:t>
            </a:r>
          </a:p>
          <a:p>
            <a:pPr marL="0" indent="0" eaLnBrk="1" hangingPunct="1">
              <a:spcBef>
                <a:spcPct val="40000"/>
              </a:spcBef>
              <a:buFont typeface="Wingdings" pitchFamily="2" charset="2"/>
              <a:buNone/>
            </a:pPr>
            <a:r>
              <a:rPr lang="en-US" sz="2600">
                <a:solidFill>
                  <a:srgbClr val="CC0000"/>
                </a:solidFill>
              </a:rPr>
              <a:t>“Gas prices knock bicycle sales, repairs into higher gear”   </a:t>
            </a:r>
            <a:br>
              <a:rPr lang="en-US" sz="2600">
                <a:solidFill>
                  <a:srgbClr val="CC0000"/>
                </a:solidFill>
              </a:rPr>
            </a:br>
            <a:r>
              <a:rPr lang="en-US" sz="2500">
                <a:solidFill>
                  <a:srgbClr val="CC0000"/>
                </a:solidFill>
              </a:rPr>
              <a:t>     -</a:t>
            </a:r>
            <a:r>
              <a:rPr lang="en-US" sz="2500" i="1">
                <a:solidFill>
                  <a:srgbClr val="CC0000"/>
                </a:solidFill>
              </a:rPr>
              <a:t>Associated Press</a:t>
            </a:r>
            <a:r>
              <a:rPr lang="en-US" sz="2500">
                <a:solidFill>
                  <a:srgbClr val="CC0000"/>
                </a:solidFill>
              </a:rPr>
              <a:t>, </a:t>
            </a:r>
            <a:r>
              <a:rPr lang="en-US" sz="2400">
                <a:solidFill>
                  <a:srgbClr val="CC0000"/>
                </a:solidFill>
              </a:rPr>
              <a:t>5/11/2008</a:t>
            </a:r>
          </a:p>
          <a:p>
            <a:pPr marL="0" indent="0" eaLnBrk="1" hangingPunct="1">
              <a:spcBef>
                <a:spcPct val="40000"/>
              </a:spcBef>
              <a:buFont typeface="Wingdings" pitchFamily="2" charset="2"/>
              <a:buNone/>
            </a:pPr>
            <a:r>
              <a:rPr lang="en-US" sz="2600">
                <a:solidFill>
                  <a:srgbClr val="CC0000"/>
                </a:solidFill>
              </a:rPr>
              <a:t>“Camel demand soars in India” </a:t>
            </a:r>
            <a:br>
              <a:rPr lang="en-US" sz="2600">
                <a:solidFill>
                  <a:srgbClr val="CC0000"/>
                </a:solidFill>
              </a:rPr>
            </a:br>
            <a:r>
              <a:rPr lang="en-US" sz="2600">
                <a:solidFill>
                  <a:srgbClr val="CC0000"/>
                </a:solidFill>
              </a:rPr>
              <a:t>(as a substitute for “gas-guzzling tractors”)   </a:t>
            </a:r>
            <a:br>
              <a:rPr lang="en-US" sz="2600">
                <a:solidFill>
                  <a:srgbClr val="CC0000"/>
                </a:solidFill>
              </a:rPr>
            </a:br>
            <a:r>
              <a:rPr lang="en-US" sz="2500">
                <a:solidFill>
                  <a:srgbClr val="CC0000"/>
                </a:solidFill>
              </a:rPr>
              <a:t>     -</a:t>
            </a:r>
            <a:r>
              <a:rPr lang="en-US" sz="2500" i="1">
                <a:solidFill>
                  <a:srgbClr val="CC0000"/>
                </a:solidFill>
              </a:rPr>
              <a:t>Financial Times</a:t>
            </a:r>
            <a:r>
              <a:rPr lang="en-US" sz="2500">
                <a:solidFill>
                  <a:srgbClr val="CC0000"/>
                </a:solidFill>
              </a:rPr>
              <a:t>, </a:t>
            </a:r>
            <a:r>
              <a:rPr lang="en-US" sz="2400">
                <a:solidFill>
                  <a:srgbClr val="CC0000"/>
                </a:solidFill>
              </a:rPr>
              <a:t>5/2/2008</a:t>
            </a:r>
          </a:p>
          <a:p>
            <a:pPr marL="0" indent="0" eaLnBrk="1" hangingPunct="1">
              <a:spcBef>
                <a:spcPct val="40000"/>
              </a:spcBef>
              <a:buFont typeface="Wingdings" pitchFamily="2" charset="2"/>
              <a:buNone/>
            </a:pPr>
            <a:r>
              <a:rPr lang="en-US" sz="2600">
                <a:solidFill>
                  <a:srgbClr val="CC0000"/>
                </a:solidFill>
              </a:rPr>
              <a:t>“High gas prices drive farmer to switch to mules”</a:t>
            </a:r>
            <a:br>
              <a:rPr lang="en-US" sz="2600">
                <a:solidFill>
                  <a:srgbClr val="CC0000"/>
                </a:solidFill>
              </a:rPr>
            </a:br>
            <a:r>
              <a:rPr lang="en-US" sz="2500">
                <a:solidFill>
                  <a:srgbClr val="CC0000"/>
                </a:solidFill>
              </a:rPr>
              <a:t>     -</a:t>
            </a:r>
            <a:r>
              <a:rPr lang="en-US" sz="2500" i="1">
                <a:solidFill>
                  <a:srgbClr val="CC0000"/>
                </a:solidFill>
              </a:rPr>
              <a:t>Associated Press</a:t>
            </a:r>
            <a:r>
              <a:rPr lang="en-US" sz="2500">
                <a:solidFill>
                  <a:srgbClr val="CC0000"/>
                </a:solidFill>
              </a:rPr>
              <a:t>, </a:t>
            </a:r>
            <a:r>
              <a:rPr lang="en-US" sz="2400">
                <a:solidFill>
                  <a:srgbClr val="CC0000"/>
                </a:solidFill>
              </a:rPr>
              <a:t>5/21/2008</a:t>
            </a:r>
          </a:p>
        </p:txBody>
      </p:sp>
    </p:spTree>
    <p:extLst>
      <p:ext uri="{BB962C8B-B14F-4D97-AF65-F5344CB8AC3E}">
        <p14:creationId xmlns:p14="http://schemas.microsoft.com/office/powerpoint/2010/main" val="321673170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7" grpId="0" build="p" bldLvl="4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88912"/>
            <a:ext cx="8458200" cy="725488"/>
          </a:xfrm>
          <a:noFill/>
        </p:spPr>
        <p:txBody>
          <a:bodyPr bIns="0" anchor="b">
            <a:noAutofit/>
          </a:bodyPr>
          <a:lstStyle/>
          <a:p>
            <a:pPr algn="l" eaLnBrk="1" hangingPunct="1">
              <a:lnSpc>
                <a:spcPct val="105000"/>
              </a:lnSpc>
              <a:defRPr/>
            </a:pPr>
            <a:r>
              <a:rPr lang="en-US" sz="3600" kern="0" spc="2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Summary</a:t>
            </a:r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69278" cy="5181600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Elasticity measures the responsiveness of </a:t>
            </a:r>
            <a:br>
              <a:rPr lang="en-US" dirty="0"/>
            </a:br>
            <a:r>
              <a:rPr lang="en-US" dirty="0"/>
              <a:t> </a:t>
            </a:r>
            <a:r>
              <a:rPr lang="en-US" b="1" i="1" dirty="0" err="1"/>
              <a:t>Q</a:t>
            </a:r>
            <a:r>
              <a:rPr lang="en-US" b="1" baseline="30000" dirty="0" err="1"/>
              <a:t>d</a:t>
            </a:r>
            <a:r>
              <a:rPr lang="en-US" dirty="0"/>
              <a:t> or </a:t>
            </a:r>
            <a:r>
              <a:rPr lang="en-US" b="1" i="1" dirty="0"/>
              <a:t>Q</a:t>
            </a:r>
            <a:r>
              <a:rPr lang="en-US" b="1" baseline="30000" dirty="0"/>
              <a:t>s</a:t>
            </a:r>
            <a:r>
              <a:rPr lang="en-US" dirty="0"/>
              <a:t> to one of its determinants. </a:t>
            </a:r>
          </a:p>
          <a:p>
            <a:pPr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Price elasticity of demand equals percentage change in </a:t>
            </a:r>
            <a:r>
              <a:rPr lang="en-US" b="1" i="1" dirty="0" err="1"/>
              <a:t>Q</a:t>
            </a:r>
            <a:r>
              <a:rPr lang="en-US" b="1" baseline="30000" dirty="0" err="1"/>
              <a:t>d</a:t>
            </a:r>
            <a:r>
              <a:rPr lang="en-US" dirty="0"/>
              <a:t> divided by percentage change in </a:t>
            </a:r>
            <a:r>
              <a:rPr lang="en-US" b="1" i="1" dirty="0"/>
              <a:t>P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When it’s less than one, demand is “inelastic.”  When greater than one, demand is “elastic.”  </a:t>
            </a:r>
          </a:p>
          <a:p>
            <a:pPr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When demand is inelastic, total revenue rises when price rises.  When demand is elastic, total revenue falls when price rises.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6500422"/>
            <a:ext cx="5649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© 2015 </a:t>
            </a:r>
            <a:r>
              <a:rPr lang="en-US" sz="800" b="0" i="1" dirty="0" err="1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Cengage</a:t>
            </a:r>
            <a:r>
              <a:rPr lang="en-US" sz="800" b="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800" b="0" i="1" dirty="0">
              <a:solidFill>
                <a:srgbClr val="777777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2" name="Picture 1" descr="Screen Shot 2013-09-29 at 9.52.0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2700"/>
            <a:ext cx="304800" cy="68707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88912"/>
            <a:ext cx="8458200" cy="725488"/>
          </a:xfrm>
          <a:noFill/>
        </p:spPr>
        <p:txBody>
          <a:bodyPr bIns="0" anchor="b">
            <a:noAutofit/>
          </a:bodyPr>
          <a:lstStyle/>
          <a:p>
            <a:pPr algn="l" eaLnBrk="1" hangingPunct="1">
              <a:lnSpc>
                <a:spcPct val="105000"/>
              </a:lnSpc>
              <a:defRPr/>
            </a:pPr>
            <a:r>
              <a:rPr lang="en-US" sz="3600" kern="0" spc="2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Summary</a:t>
            </a:r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Demand is less elastic in the short run, </a:t>
            </a:r>
            <a:br>
              <a:rPr lang="en-US" dirty="0"/>
            </a:br>
            <a:r>
              <a:rPr lang="en-US" dirty="0"/>
              <a:t>for necessities, for broadly defined goods, </a:t>
            </a:r>
            <a:br>
              <a:rPr lang="en-US" dirty="0"/>
            </a:br>
            <a:r>
              <a:rPr lang="en-US" dirty="0"/>
              <a:t>and for goods with few close substitutes.  </a:t>
            </a:r>
          </a:p>
          <a:p>
            <a:pPr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Price elasticity of supply equals percentage change in </a:t>
            </a:r>
            <a:r>
              <a:rPr lang="en-US" b="1" i="1" dirty="0"/>
              <a:t>Q</a:t>
            </a:r>
            <a:r>
              <a:rPr lang="en-US" b="1" baseline="30000" dirty="0"/>
              <a:t>s</a:t>
            </a:r>
            <a:r>
              <a:rPr lang="en-US" dirty="0"/>
              <a:t> divided by percentage change in </a:t>
            </a:r>
            <a:r>
              <a:rPr lang="en-US" b="1" i="1" dirty="0"/>
              <a:t>P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When it’s less than one, supply is “inelastic.”  When greater than one, supply is “elastic.”  </a:t>
            </a:r>
          </a:p>
          <a:p>
            <a:pPr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Price elasticity of supply is greater in the long run than in the short run.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6500422"/>
            <a:ext cx="5649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© 2015 </a:t>
            </a:r>
            <a:r>
              <a:rPr lang="en-US" sz="800" b="0" i="1" dirty="0" err="1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Cengage</a:t>
            </a:r>
            <a:r>
              <a:rPr lang="en-US" sz="800" b="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800" b="0" i="1" dirty="0">
              <a:solidFill>
                <a:srgbClr val="777777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2" name="Picture 1" descr="Screen Shot 2013-09-29 at 9.52.0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2700"/>
            <a:ext cx="304800" cy="68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88438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Elasticity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5156158"/>
          </a:xfrm>
        </p:spPr>
        <p:txBody>
          <a:bodyPr/>
          <a:lstStyle/>
          <a:p>
            <a:pPr eaLnBrk="1" hangingPunct="1"/>
            <a:r>
              <a:rPr lang="en-US" dirty="0"/>
              <a:t>Basic idea:  </a:t>
            </a:r>
            <a:br>
              <a:rPr lang="en-US" dirty="0"/>
            </a:br>
            <a:r>
              <a:rPr lang="en-US" dirty="0"/>
              <a:t>Elasticity measures how much one variable responds to changes in another variable.  </a:t>
            </a:r>
          </a:p>
          <a:p>
            <a:pPr lvl="1" eaLnBrk="1" hangingPunct="1">
              <a:lnSpc>
                <a:spcPct val="105000"/>
              </a:lnSpc>
            </a:pPr>
            <a:r>
              <a:rPr lang="en-US" dirty="0"/>
              <a:t>One type of elasticity measures how much quantity demanded for your websites will fall if you raise your price.  </a:t>
            </a:r>
          </a:p>
          <a:p>
            <a:pPr eaLnBrk="1" hangingPunct="1">
              <a:spcBef>
                <a:spcPts val="1800"/>
              </a:spcBef>
            </a:pPr>
            <a:r>
              <a:rPr lang="en-US" dirty="0"/>
              <a:t>Definition:  </a:t>
            </a:r>
            <a:br>
              <a:rPr lang="en-US" dirty="0"/>
            </a:br>
            <a:r>
              <a:rPr lang="en-US" b="1" dirty="0">
                <a:solidFill>
                  <a:srgbClr val="CC0000"/>
                </a:solidFill>
              </a:rPr>
              <a:t>Elasticity</a:t>
            </a:r>
            <a:r>
              <a:rPr lang="en-US" dirty="0"/>
              <a:t> is a numerical measure of the responsiveness of  </a:t>
            </a:r>
            <a:r>
              <a:rPr lang="en-US" b="1" i="1" dirty="0" err="1"/>
              <a:t>Q</a:t>
            </a:r>
            <a:r>
              <a:rPr lang="en-US" b="1" i="1" baseline="30000" dirty="0" err="1"/>
              <a:t>d</a:t>
            </a:r>
            <a:r>
              <a:rPr lang="en-US" dirty="0"/>
              <a:t>  or  </a:t>
            </a:r>
            <a:r>
              <a:rPr lang="en-US" b="1" i="1" dirty="0"/>
              <a:t>Q</a:t>
            </a:r>
            <a:r>
              <a:rPr lang="en-US" b="1" i="1" baseline="30000" dirty="0"/>
              <a:t>s</a:t>
            </a:r>
            <a:r>
              <a:rPr lang="en-US" dirty="0"/>
              <a:t>  to one of its determinants.  </a:t>
            </a:r>
          </a:p>
        </p:txBody>
      </p:sp>
      <p:sp>
        <p:nvSpPr>
          <p:cNvPr id="9222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260417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build="p" bldLvl="4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88912"/>
            <a:ext cx="8458200" cy="725488"/>
          </a:xfrm>
          <a:noFill/>
        </p:spPr>
        <p:txBody>
          <a:bodyPr bIns="0" anchor="b">
            <a:noAutofit/>
          </a:bodyPr>
          <a:lstStyle/>
          <a:p>
            <a:pPr algn="l" eaLnBrk="1" hangingPunct="1">
              <a:lnSpc>
                <a:spcPct val="105000"/>
              </a:lnSpc>
              <a:defRPr/>
            </a:pPr>
            <a:r>
              <a:rPr lang="en-US" sz="3600" kern="0" spc="2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Summary</a:t>
            </a:r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The income elasticity of demand measures how much quantity demanded responds to changes in buyers’ incomes.  </a:t>
            </a:r>
          </a:p>
          <a:p>
            <a:pPr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The cross-price elasticity of demand measures how much demand for one good responds to changes in the price of another good.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6500422"/>
            <a:ext cx="5649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© 2015 </a:t>
            </a:r>
            <a:r>
              <a:rPr lang="en-US" sz="800" b="0" i="1" dirty="0" err="1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Cengage</a:t>
            </a:r>
            <a:r>
              <a:rPr lang="en-US" sz="800" b="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800" b="0" i="1" dirty="0">
              <a:solidFill>
                <a:srgbClr val="777777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2" name="Picture 1" descr="Screen Shot 2013-09-29 at 9.52.0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2700"/>
            <a:ext cx="304800" cy="68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2622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Price Elasticity of Demand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03225" y="2584450"/>
            <a:ext cx="8137525" cy="11509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CC0000"/>
                </a:solidFill>
              </a:rPr>
              <a:t>Price elasticity of demand</a:t>
            </a:r>
            <a:r>
              <a:rPr lang="en-US" dirty="0"/>
              <a:t> measures how much </a:t>
            </a:r>
            <a:r>
              <a:rPr lang="en-US" b="1" i="1" dirty="0" err="1"/>
              <a:t>Q</a:t>
            </a:r>
            <a:r>
              <a:rPr lang="en-US" b="1" i="1" baseline="30000" dirty="0" err="1"/>
              <a:t>d</a:t>
            </a:r>
            <a:r>
              <a:rPr lang="en-US" dirty="0"/>
              <a:t> responds to a change in </a:t>
            </a:r>
            <a:r>
              <a:rPr lang="en-US" b="1" i="1" dirty="0"/>
              <a:t>P</a:t>
            </a:r>
            <a:r>
              <a:rPr lang="en-US" dirty="0"/>
              <a:t>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58825" y="1027113"/>
            <a:ext cx="7646988" cy="1212850"/>
            <a:chOff x="486" y="1450"/>
            <a:chExt cx="4817" cy="764"/>
          </a:xfrm>
        </p:grpSpPr>
        <p:sp>
          <p:nvSpPr>
            <p:cNvPr id="10249" name="Rectangle 5"/>
            <p:cNvSpPr>
              <a:spLocks noChangeArrowheads="1"/>
            </p:cNvSpPr>
            <p:nvPr/>
          </p:nvSpPr>
          <p:spPr bwMode="auto">
            <a:xfrm>
              <a:off x="486" y="1450"/>
              <a:ext cx="4817" cy="764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538" y="1473"/>
              <a:ext cx="4683" cy="693"/>
              <a:chOff x="508" y="1743"/>
              <a:chExt cx="4683" cy="693"/>
            </a:xfrm>
          </p:grpSpPr>
          <p:sp>
            <p:nvSpPr>
              <p:cNvPr id="10251" name="Text Box 7"/>
              <p:cNvSpPr txBox="1">
                <a:spLocks noChangeArrowheads="1"/>
              </p:cNvSpPr>
              <p:nvPr/>
            </p:nvSpPr>
            <p:spPr bwMode="auto">
              <a:xfrm>
                <a:off x="508" y="1811"/>
                <a:ext cx="1589" cy="582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700">
                    <a:latin typeface="Arial"/>
                    <a:cs typeface="Arial"/>
                  </a:rPr>
                  <a:t>Price elasticity of demand</a:t>
                </a:r>
              </a:p>
            </p:txBody>
          </p:sp>
          <p:sp>
            <p:nvSpPr>
              <p:cNvPr id="10252" name="Text Box 8"/>
              <p:cNvSpPr txBox="1">
                <a:spLocks noChangeArrowheads="1"/>
              </p:cNvSpPr>
              <p:nvPr/>
            </p:nvSpPr>
            <p:spPr bwMode="auto">
              <a:xfrm>
                <a:off x="2146" y="1949"/>
                <a:ext cx="289" cy="308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600">
                    <a:latin typeface="Arial"/>
                    <a:cs typeface="Arial"/>
                  </a:rPr>
                  <a:t>=</a:t>
                </a:r>
              </a:p>
            </p:txBody>
          </p:sp>
          <p:sp>
            <p:nvSpPr>
              <p:cNvPr id="10253" name="Text Box 9"/>
              <p:cNvSpPr txBox="1">
                <a:spLocks noChangeArrowheads="1"/>
              </p:cNvSpPr>
              <p:nvPr/>
            </p:nvSpPr>
            <p:spPr bwMode="auto">
              <a:xfrm>
                <a:off x="2539" y="1743"/>
                <a:ext cx="2648" cy="317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700">
                    <a:latin typeface="Arial"/>
                    <a:cs typeface="Arial"/>
                  </a:rPr>
                  <a:t>Percentage change in </a:t>
                </a:r>
                <a:r>
                  <a:rPr lang="en-US" sz="2700" b="1" i="1">
                    <a:latin typeface="Arial"/>
                    <a:cs typeface="Arial"/>
                  </a:rPr>
                  <a:t>Q</a:t>
                </a:r>
                <a:r>
                  <a:rPr lang="en-US" sz="2700" b="1" i="1" baseline="30000">
                    <a:latin typeface="Arial"/>
                    <a:cs typeface="Arial"/>
                  </a:rPr>
                  <a:t>d</a:t>
                </a:r>
              </a:p>
            </p:txBody>
          </p:sp>
          <p:sp>
            <p:nvSpPr>
              <p:cNvPr id="10254" name="Text Box 10"/>
              <p:cNvSpPr txBox="1">
                <a:spLocks noChangeArrowheads="1"/>
              </p:cNvSpPr>
              <p:nvPr/>
            </p:nvSpPr>
            <p:spPr bwMode="auto">
              <a:xfrm>
                <a:off x="2543" y="2119"/>
                <a:ext cx="2648" cy="317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700">
                    <a:latin typeface="Arial"/>
                    <a:cs typeface="Arial"/>
                  </a:rPr>
                  <a:t>Percentage change in </a:t>
                </a:r>
                <a:r>
                  <a:rPr lang="en-US" sz="2700" b="1" i="1">
                    <a:latin typeface="Arial"/>
                    <a:cs typeface="Arial"/>
                  </a:rPr>
                  <a:t>P</a:t>
                </a:r>
                <a:endParaRPr lang="en-US" sz="2700" b="1" i="1" baseline="30000">
                  <a:latin typeface="Arial"/>
                  <a:cs typeface="Arial"/>
                </a:endParaRPr>
              </a:p>
            </p:txBody>
          </p:sp>
          <p:sp>
            <p:nvSpPr>
              <p:cNvPr id="10255" name="Line 11"/>
              <p:cNvSpPr>
                <a:spLocks noChangeShapeType="1"/>
              </p:cNvSpPr>
              <p:nvPr/>
            </p:nvSpPr>
            <p:spPr bwMode="auto">
              <a:xfrm>
                <a:off x="2599" y="2101"/>
                <a:ext cx="254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</p:grpSp>
      <p:sp>
        <p:nvSpPr>
          <p:cNvPr id="69644" name="Rectangle 12"/>
          <p:cNvSpPr>
            <a:spLocks noChangeArrowheads="1"/>
          </p:cNvSpPr>
          <p:nvPr/>
        </p:nvSpPr>
        <p:spPr bwMode="auto">
          <a:xfrm>
            <a:off x="420688" y="3751263"/>
            <a:ext cx="8229600" cy="150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5000"/>
              </a:lnSpc>
              <a:spcBef>
                <a:spcPct val="45000"/>
              </a:spcBef>
              <a:buClr>
                <a:srgbClr val="A3C167"/>
              </a:buClr>
              <a:buSzPct val="100000"/>
              <a:buFont typeface="Wingdings" pitchFamily="2" charset="2"/>
              <a:buChar char="§"/>
            </a:pPr>
            <a:r>
              <a:rPr lang="en-US" sz="2800" dirty="0">
                <a:latin typeface="Arial"/>
                <a:cs typeface="Arial"/>
              </a:rPr>
              <a:t>Loosely speaking, it measures the price-sensitivity of buyers’ demand.  </a:t>
            </a:r>
          </a:p>
        </p:txBody>
      </p:sp>
      <p:sp>
        <p:nvSpPr>
          <p:cNvPr id="10248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56890400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uild="p" bldLvl="4"/>
      <p:bldP spid="696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Price Elasticity of Demand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93750" y="3170238"/>
            <a:ext cx="2470150" cy="1804987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2700"/>
              <a:t>Price elasticity </a:t>
            </a:r>
            <a:br>
              <a:rPr lang="en-US" sz="2700"/>
            </a:br>
            <a:r>
              <a:rPr lang="en-US" sz="2700"/>
              <a:t>of demand equals  </a:t>
            </a:r>
          </a:p>
        </p:txBody>
      </p:sp>
      <p:sp>
        <p:nvSpPr>
          <p:cNvPr id="11270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343525" y="2346325"/>
            <a:ext cx="3406775" cy="2876550"/>
            <a:chOff x="3226" y="1041"/>
            <a:chExt cx="2146" cy="1812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3421" y="1302"/>
              <a:ext cx="1661" cy="1413"/>
              <a:chOff x="1098" y="1361"/>
              <a:chExt cx="2116" cy="2027"/>
            </a:xfrm>
          </p:grpSpPr>
          <p:sp>
            <p:nvSpPr>
              <p:cNvPr id="11312" name="Line 7"/>
              <p:cNvSpPr>
                <a:spLocks noChangeShapeType="1"/>
              </p:cNvSpPr>
              <p:nvPr/>
            </p:nvSpPr>
            <p:spPr bwMode="auto">
              <a:xfrm>
                <a:off x="1102" y="1361"/>
                <a:ext cx="0" cy="20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1313" name="Line 8"/>
              <p:cNvSpPr>
                <a:spLocks noChangeShapeType="1"/>
              </p:cNvSpPr>
              <p:nvPr/>
            </p:nvSpPr>
            <p:spPr bwMode="auto">
              <a:xfrm>
                <a:off x="1098" y="3388"/>
                <a:ext cx="21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11310" name="Text Box 9"/>
            <p:cNvSpPr txBox="1">
              <a:spLocks noChangeArrowheads="1"/>
            </p:cNvSpPr>
            <p:nvPr/>
          </p:nvSpPr>
          <p:spPr bwMode="auto">
            <a:xfrm>
              <a:off x="3226" y="1041"/>
              <a:ext cx="3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</a:p>
          </p:txBody>
        </p:sp>
        <p:sp>
          <p:nvSpPr>
            <p:cNvPr id="11311" name="Text Box 10"/>
            <p:cNvSpPr txBox="1">
              <a:spLocks noChangeArrowheads="1"/>
            </p:cNvSpPr>
            <p:nvPr/>
          </p:nvSpPr>
          <p:spPr bwMode="auto">
            <a:xfrm>
              <a:off x="4985" y="2565"/>
              <a:ext cx="3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005513" y="2932113"/>
            <a:ext cx="2633662" cy="1722437"/>
            <a:chOff x="3643" y="1410"/>
            <a:chExt cx="1659" cy="1085"/>
          </a:xfrm>
        </p:grpSpPr>
        <p:sp>
          <p:nvSpPr>
            <p:cNvPr id="11307" name="Line 12"/>
            <p:cNvSpPr>
              <a:spLocks noChangeShapeType="1"/>
            </p:cNvSpPr>
            <p:nvPr/>
          </p:nvSpPr>
          <p:spPr bwMode="auto">
            <a:xfrm>
              <a:off x="3643" y="1410"/>
              <a:ext cx="1379" cy="919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1308" name="Text Box 13"/>
            <p:cNvSpPr txBox="1">
              <a:spLocks noChangeArrowheads="1"/>
            </p:cNvSpPr>
            <p:nvPr/>
          </p:nvSpPr>
          <p:spPr bwMode="auto">
            <a:xfrm>
              <a:off x="4915" y="2207"/>
              <a:ext cx="3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D</a:t>
              </a:r>
            </a:p>
          </p:txBody>
        </p:sp>
      </p:grpSp>
      <p:grpSp>
        <p:nvGrpSpPr>
          <p:cNvPr id="5" name="Group 55"/>
          <p:cNvGrpSpPr>
            <a:grpSpLocks/>
          </p:cNvGrpSpPr>
          <p:nvPr/>
        </p:nvGrpSpPr>
        <p:grpSpPr bwMode="auto">
          <a:xfrm>
            <a:off x="6416675" y="3409950"/>
            <a:ext cx="587375" cy="2043113"/>
            <a:chOff x="4042" y="2148"/>
            <a:chExt cx="370" cy="1287"/>
          </a:xfrm>
        </p:grpSpPr>
        <p:sp>
          <p:nvSpPr>
            <p:cNvPr id="11305" name="Text Box 17"/>
            <p:cNvSpPr txBox="1">
              <a:spLocks noChangeArrowheads="1"/>
            </p:cNvSpPr>
            <p:nvPr/>
          </p:nvSpPr>
          <p:spPr bwMode="auto">
            <a:xfrm>
              <a:off x="4042" y="3147"/>
              <a:ext cx="37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  <a:r>
                <a:rPr lang="en-US" sz="2400" b="1" baseline="-25000"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11306" name="Line 20"/>
            <p:cNvSpPr>
              <a:spLocks noChangeShapeType="1"/>
            </p:cNvSpPr>
            <p:nvPr/>
          </p:nvSpPr>
          <p:spPr bwMode="auto">
            <a:xfrm>
              <a:off x="4230" y="2148"/>
              <a:ext cx="0" cy="1004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6" name="Group 54"/>
          <p:cNvGrpSpPr>
            <a:grpSpLocks/>
          </p:cNvGrpSpPr>
          <p:nvPr/>
        </p:nvGrpSpPr>
        <p:grpSpPr bwMode="auto">
          <a:xfrm>
            <a:off x="5062538" y="3167063"/>
            <a:ext cx="1720850" cy="457200"/>
            <a:chOff x="3189" y="1995"/>
            <a:chExt cx="1084" cy="288"/>
          </a:xfrm>
        </p:grpSpPr>
        <p:sp>
          <p:nvSpPr>
            <p:cNvPr id="11302" name="Text Box 16"/>
            <p:cNvSpPr txBox="1">
              <a:spLocks noChangeArrowheads="1"/>
            </p:cNvSpPr>
            <p:nvPr/>
          </p:nvSpPr>
          <p:spPr bwMode="auto">
            <a:xfrm>
              <a:off x="3189" y="1995"/>
              <a:ext cx="3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  <a:r>
                <a:rPr lang="en-US" sz="2400" b="1" baseline="-25000"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11303" name="Line 19"/>
            <p:cNvSpPr>
              <a:spLocks noChangeShapeType="1"/>
            </p:cNvSpPr>
            <p:nvPr/>
          </p:nvSpPr>
          <p:spPr bwMode="auto">
            <a:xfrm>
              <a:off x="3562" y="2146"/>
              <a:ext cx="668" cy="0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1304" name="Oval 23"/>
            <p:cNvSpPr>
              <a:spLocks noChangeArrowheads="1"/>
            </p:cNvSpPr>
            <p:nvPr/>
          </p:nvSpPr>
          <p:spPr bwMode="auto">
            <a:xfrm>
              <a:off x="4185" y="2100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5045075" y="3686175"/>
            <a:ext cx="2705100" cy="1770063"/>
            <a:chOff x="3178" y="2322"/>
            <a:chExt cx="1704" cy="1115"/>
          </a:xfrm>
        </p:grpSpPr>
        <p:grpSp>
          <p:nvGrpSpPr>
            <p:cNvPr id="8" name="Group 25"/>
            <p:cNvGrpSpPr>
              <a:grpSpLocks/>
            </p:cNvGrpSpPr>
            <p:nvPr/>
          </p:nvGrpSpPr>
          <p:grpSpPr bwMode="auto">
            <a:xfrm>
              <a:off x="3178" y="2322"/>
              <a:ext cx="1704" cy="1115"/>
              <a:chOff x="3038" y="1885"/>
              <a:chExt cx="1704" cy="1115"/>
            </a:xfrm>
          </p:grpSpPr>
          <p:sp>
            <p:nvSpPr>
              <p:cNvPr id="11297" name="Text Box 26"/>
              <p:cNvSpPr txBox="1">
                <a:spLocks noChangeArrowheads="1"/>
              </p:cNvSpPr>
              <p:nvPr/>
            </p:nvSpPr>
            <p:spPr bwMode="auto">
              <a:xfrm>
                <a:off x="3038" y="1885"/>
                <a:ext cx="38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US" sz="2400" b="1" i="1">
                    <a:latin typeface="Arial"/>
                    <a:cs typeface="Arial"/>
                  </a:rPr>
                  <a:t>P</a:t>
                </a:r>
                <a:r>
                  <a:rPr lang="en-US" sz="2400" b="1" baseline="-25000">
                    <a:latin typeface="Arial"/>
                    <a:cs typeface="Arial"/>
                  </a:rPr>
                  <a:t>1</a:t>
                </a:r>
              </a:p>
            </p:txBody>
          </p:sp>
          <p:sp>
            <p:nvSpPr>
              <p:cNvPr id="11298" name="Text Box 27"/>
              <p:cNvSpPr txBox="1">
                <a:spLocks noChangeArrowheads="1"/>
              </p:cNvSpPr>
              <p:nvPr/>
            </p:nvSpPr>
            <p:spPr bwMode="auto">
              <a:xfrm>
                <a:off x="4397" y="2712"/>
                <a:ext cx="34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 b="1" i="1">
                    <a:latin typeface="Arial"/>
                    <a:cs typeface="Arial"/>
                  </a:rPr>
                  <a:t>Q</a:t>
                </a:r>
                <a:r>
                  <a:rPr lang="en-US" sz="2400" b="1" baseline="-25000">
                    <a:latin typeface="Arial"/>
                    <a:cs typeface="Arial"/>
                  </a:rPr>
                  <a:t>1</a:t>
                </a:r>
              </a:p>
            </p:txBody>
          </p:sp>
          <p:grpSp>
            <p:nvGrpSpPr>
              <p:cNvPr id="9" name="Group 28"/>
              <p:cNvGrpSpPr>
                <a:grpSpLocks/>
              </p:cNvGrpSpPr>
              <p:nvPr/>
            </p:nvGrpSpPr>
            <p:grpSpPr bwMode="auto">
              <a:xfrm>
                <a:off x="3423" y="2032"/>
                <a:ext cx="1152" cy="680"/>
                <a:chOff x="357" y="2450"/>
                <a:chExt cx="795" cy="646"/>
              </a:xfrm>
            </p:grpSpPr>
            <p:sp>
              <p:nvSpPr>
                <p:cNvPr id="11300" name="Line 29"/>
                <p:cNvSpPr>
                  <a:spLocks noChangeShapeType="1"/>
                </p:cNvSpPr>
                <p:nvPr/>
              </p:nvSpPr>
              <p:spPr bwMode="auto">
                <a:xfrm>
                  <a:off x="357" y="2450"/>
                  <a:ext cx="795" cy="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1301" name="Line 30"/>
                <p:cNvSpPr>
                  <a:spLocks noChangeShapeType="1"/>
                </p:cNvSpPr>
                <p:nvPr/>
              </p:nvSpPr>
              <p:spPr bwMode="auto">
                <a:xfrm>
                  <a:off x="1152" y="2451"/>
                  <a:ext cx="0" cy="645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</p:grpSp>
        </p:grpSp>
        <p:sp>
          <p:nvSpPr>
            <p:cNvPr id="11296" name="Oval 33"/>
            <p:cNvSpPr>
              <a:spLocks noChangeArrowheads="1"/>
            </p:cNvSpPr>
            <p:nvPr/>
          </p:nvSpPr>
          <p:spPr bwMode="auto">
            <a:xfrm>
              <a:off x="4668" y="2421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70690" name="Line 34"/>
          <p:cNvSpPr>
            <a:spLocks noChangeShapeType="1"/>
          </p:cNvSpPr>
          <p:nvPr/>
        </p:nvSpPr>
        <p:spPr bwMode="auto">
          <a:xfrm flipH="1" flipV="1">
            <a:off x="5810250" y="3409950"/>
            <a:ext cx="0" cy="508000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70691" name="Line 35"/>
          <p:cNvSpPr>
            <a:spLocks noChangeShapeType="1"/>
          </p:cNvSpPr>
          <p:nvPr/>
        </p:nvSpPr>
        <p:spPr bwMode="auto">
          <a:xfrm rot="16200000" flipV="1">
            <a:off x="7097713" y="4460875"/>
            <a:ext cx="0" cy="762000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70692" name="Text Box 36"/>
          <p:cNvSpPr txBox="1">
            <a:spLocks noChangeArrowheads="1"/>
          </p:cNvSpPr>
          <p:nvPr/>
        </p:nvSpPr>
        <p:spPr bwMode="auto">
          <a:xfrm>
            <a:off x="3878263" y="2997200"/>
            <a:ext cx="1203325" cy="830997"/>
          </a:xfrm>
          <a:prstGeom prst="rect">
            <a:avLst/>
          </a:prstGeom>
          <a:solidFill>
            <a:srgbClr val="FF99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latin typeface="Arial"/>
                <a:cs typeface="Arial"/>
              </a:rPr>
              <a:t>P</a:t>
            </a:r>
            <a:r>
              <a:rPr lang="en-US" sz="2400">
                <a:latin typeface="Arial"/>
                <a:cs typeface="Arial"/>
              </a:rPr>
              <a:t>  rises by 10%</a:t>
            </a:r>
          </a:p>
        </p:txBody>
      </p:sp>
      <p:sp>
        <p:nvSpPr>
          <p:cNvPr id="70693" name="Text Box 37"/>
          <p:cNvSpPr txBox="1">
            <a:spLocks noChangeArrowheads="1"/>
          </p:cNvSpPr>
          <p:nvPr/>
        </p:nvSpPr>
        <p:spPr bwMode="auto">
          <a:xfrm>
            <a:off x="5213350" y="5456238"/>
            <a:ext cx="1281113" cy="830997"/>
          </a:xfrm>
          <a:prstGeom prst="rect">
            <a:avLst/>
          </a:prstGeom>
          <a:solidFill>
            <a:srgbClr val="FF99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latin typeface="Arial"/>
                <a:cs typeface="Arial"/>
              </a:rPr>
              <a:t>Q</a:t>
            </a:r>
            <a:r>
              <a:rPr lang="en-US" sz="2400">
                <a:latin typeface="Arial"/>
                <a:cs typeface="Arial"/>
              </a:rPr>
              <a:t>  falls by 15%</a:t>
            </a:r>
          </a:p>
        </p:txBody>
      </p:sp>
      <p:grpSp>
        <p:nvGrpSpPr>
          <p:cNvPr id="10" name="Group 56"/>
          <p:cNvGrpSpPr>
            <a:grpSpLocks/>
          </p:cNvGrpSpPr>
          <p:nvPr/>
        </p:nvGrpSpPr>
        <p:grpSpPr bwMode="auto">
          <a:xfrm>
            <a:off x="1195388" y="4660900"/>
            <a:ext cx="2179637" cy="984250"/>
            <a:chOff x="781" y="3261"/>
            <a:chExt cx="1373" cy="620"/>
          </a:xfrm>
        </p:grpSpPr>
        <p:grpSp>
          <p:nvGrpSpPr>
            <p:cNvPr id="11" name="Group 38"/>
            <p:cNvGrpSpPr>
              <a:grpSpLocks/>
            </p:cNvGrpSpPr>
            <p:nvPr/>
          </p:nvGrpSpPr>
          <p:grpSpPr bwMode="auto">
            <a:xfrm>
              <a:off x="781" y="3261"/>
              <a:ext cx="642" cy="620"/>
              <a:chOff x="3422" y="3211"/>
              <a:chExt cx="642" cy="620"/>
            </a:xfrm>
          </p:grpSpPr>
          <p:sp>
            <p:nvSpPr>
              <p:cNvPr id="11292" name="Text Box 39"/>
              <p:cNvSpPr txBox="1">
                <a:spLocks noChangeArrowheads="1"/>
              </p:cNvSpPr>
              <p:nvPr/>
            </p:nvSpPr>
            <p:spPr bwMode="auto">
              <a:xfrm>
                <a:off x="3422" y="3211"/>
                <a:ext cx="642" cy="3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700">
                    <a:latin typeface="Arial"/>
                    <a:cs typeface="Arial"/>
                  </a:rPr>
                  <a:t>15%</a:t>
                </a:r>
                <a:endParaRPr lang="en-US" sz="2700" b="1" i="1" baseline="30000">
                  <a:latin typeface="Arial"/>
                  <a:cs typeface="Arial"/>
                </a:endParaRPr>
              </a:p>
            </p:txBody>
          </p:sp>
          <p:sp>
            <p:nvSpPr>
              <p:cNvPr id="11293" name="Text Box 40"/>
              <p:cNvSpPr txBox="1">
                <a:spLocks noChangeArrowheads="1"/>
              </p:cNvSpPr>
              <p:nvPr/>
            </p:nvSpPr>
            <p:spPr bwMode="auto">
              <a:xfrm>
                <a:off x="3430" y="3514"/>
                <a:ext cx="622" cy="3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700">
                    <a:latin typeface="Arial"/>
                    <a:cs typeface="Arial"/>
                  </a:rPr>
                  <a:t>10%</a:t>
                </a:r>
                <a:endParaRPr lang="en-US" sz="2700" b="1" i="1" baseline="30000">
                  <a:latin typeface="Arial"/>
                  <a:cs typeface="Arial"/>
                </a:endParaRPr>
              </a:p>
            </p:txBody>
          </p:sp>
          <p:sp>
            <p:nvSpPr>
              <p:cNvPr id="11294" name="Line 41"/>
              <p:cNvSpPr>
                <a:spLocks noChangeShapeType="1"/>
              </p:cNvSpPr>
              <p:nvPr/>
            </p:nvSpPr>
            <p:spPr bwMode="auto">
              <a:xfrm flipV="1">
                <a:off x="3484" y="3522"/>
                <a:ext cx="50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11291" name="Text Box 42"/>
            <p:cNvSpPr txBox="1">
              <a:spLocks noChangeArrowheads="1"/>
            </p:cNvSpPr>
            <p:nvPr/>
          </p:nvSpPr>
          <p:spPr bwMode="auto">
            <a:xfrm>
              <a:off x="1368" y="3413"/>
              <a:ext cx="786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>
                  <a:latin typeface="Arial"/>
                  <a:cs typeface="Arial"/>
                </a:rPr>
                <a:t>=  1.5</a:t>
              </a:r>
            </a:p>
          </p:txBody>
        </p:sp>
      </p:grpSp>
      <p:grpSp>
        <p:nvGrpSpPr>
          <p:cNvPr id="12" name="Group 43"/>
          <p:cNvGrpSpPr>
            <a:grpSpLocks/>
          </p:cNvGrpSpPr>
          <p:nvPr/>
        </p:nvGrpSpPr>
        <p:grpSpPr bwMode="auto">
          <a:xfrm>
            <a:off x="758825" y="1027113"/>
            <a:ext cx="7646988" cy="1212850"/>
            <a:chOff x="486" y="1450"/>
            <a:chExt cx="4817" cy="764"/>
          </a:xfrm>
        </p:grpSpPr>
        <p:sp>
          <p:nvSpPr>
            <p:cNvPr id="11283" name="Rectangle 44"/>
            <p:cNvSpPr>
              <a:spLocks noChangeArrowheads="1"/>
            </p:cNvSpPr>
            <p:nvPr/>
          </p:nvSpPr>
          <p:spPr bwMode="auto">
            <a:xfrm>
              <a:off x="486" y="1450"/>
              <a:ext cx="4817" cy="764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grpSp>
          <p:nvGrpSpPr>
            <p:cNvPr id="13" name="Group 45"/>
            <p:cNvGrpSpPr>
              <a:grpSpLocks/>
            </p:cNvGrpSpPr>
            <p:nvPr/>
          </p:nvGrpSpPr>
          <p:grpSpPr bwMode="auto">
            <a:xfrm>
              <a:off x="538" y="1473"/>
              <a:ext cx="4683" cy="693"/>
              <a:chOff x="508" y="1743"/>
              <a:chExt cx="4683" cy="693"/>
            </a:xfrm>
          </p:grpSpPr>
          <p:sp>
            <p:nvSpPr>
              <p:cNvPr id="11285" name="Text Box 46"/>
              <p:cNvSpPr txBox="1">
                <a:spLocks noChangeArrowheads="1"/>
              </p:cNvSpPr>
              <p:nvPr/>
            </p:nvSpPr>
            <p:spPr bwMode="auto">
              <a:xfrm>
                <a:off x="508" y="1811"/>
                <a:ext cx="1589" cy="582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700">
                    <a:latin typeface="Arial"/>
                    <a:cs typeface="Arial"/>
                  </a:rPr>
                  <a:t>Price elasticity of demand</a:t>
                </a:r>
              </a:p>
            </p:txBody>
          </p:sp>
          <p:sp>
            <p:nvSpPr>
              <p:cNvPr id="11286" name="Text Box 47"/>
              <p:cNvSpPr txBox="1">
                <a:spLocks noChangeArrowheads="1"/>
              </p:cNvSpPr>
              <p:nvPr/>
            </p:nvSpPr>
            <p:spPr bwMode="auto">
              <a:xfrm>
                <a:off x="2146" y="1949"/>
                <a:ext cx="289" cy="308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600">
                    <a:latin typeface="Arial"/>
                    <a:cs typeface="Arial"/>
                  </a:rPr>
                  <a:t>=</a:t>
                </a:r>
              </a:p>
            </p:txBody>
          </p:sp>
          <p:sp>
            <p:nvSpPr>
              <p:cNvPr id="11287" name="Text Box 48"/>
              <p:cNvSpPr txBox="1">
                <a:spLocks noChangeArrowheads="1"/>
              </p:cNvSpPr>
              <p:nvPr/>
            </p:nvSpPr>
            <p:spPr bwMode="auto">
              <a:xfrm>
                <a:off x="2539" y="1743"/>
                <a:ext cx="2648" cy="317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700">
                    <a:latin typeface="Arial"/>
                    <a:cs typeface="Arial"/>
                  </a:rPr>
                  <a:t>Percentage change in </a:t>
                </a:r>
                <a:r>
                  <a:rPr lang="en-US" sz="2700" b="1" i="1">
                    <a:latin typeface="Arial"/>
                    <a:cs typeface="Arial"/>
                  </a:rPr>
                  <a:t>Q</a:t>
                </a:r>
                <a:r>
                  <a:rPr lang="en-US" sz="2700" b="1" i="1" baseline="30000">
                    <a:latin typeface="Arial"/>
                    <a:cs typeface="Arial"/>
                  </a:rPr>
                  <a:t>d</a:t>
                </a:r>
              </a:p>
            </p:txBody>
          </p:sp>
          <p:sp>
            <p:nvSpPr>
              <p:cNvPr id="11288" name="Text Box 49"/>
              <p:cNvSpPr txBox="1">
                <a:spLocks noChangeArrowheads="1"/>
              </p:cNvSpPr>
              <p:nvPr/>
            </p:nvSpPr>
            <p:spPr bwMode="auto">
              <a:xfrm>
                <a:off x="2543" y="2119"/>
                <a:ext cx="2648" cy="317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700">
                    <a:latin typeface="Arial"/>
                    <a:cs typeface="Arial"/>
                  </a:rPr>
                  <a:t>Percentage change in </a:t>
                </a:r>
                <a:r>
                  <a:rPr lang="en-US" sz="2700" b="1" i="1">
                    <a:latin typeface="Arial"/>
                    <a:cs typeface="Arial"/>
                  </a:rPr>
                  <a:t>P</a:t>
                </a:r>
                <a:endParaRPr lang="en-US" sz="2700" b="1" i="1" baseline="30000">
                  <a:latin typeface="Arial"/>
                  <a:cs typeface="Arial"/>
                </a:endParaRPr>
              </a:p>
            </p:txBody>
          </p:sp>
          <p:sp>
            <p:nvSpPr>
              <p:cNvPr id="11289" name="Line 50"/>
              <p:cNvSpPr>
                <a:spLocks noChangeShapeType="1"/>
              </p:cNvSpPr>
              <p:nvPr/>
            </p:nvSpPr>
            <p:spPr bwMode="auto">
              <a:xfrm>
                <a:off x="2599" y="2101"/>
                <a:ext cx="254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</p:grpSp>
      <p:sp>
        <p:nvSpPr>
          <p:cNvPr id="11282" name="Text Box 51"/>
          <p:cNvSpPr txBox="1">
            <a:spLocks noChangeArrowheads="1"/>
          </p:cNvSpPr>
          <p:nvPr/>
        </p:nvSpPr>
        <p:spPr bwMode="auto">
          <a:xfrm>
            <a:off x="522288" y="2519363"/>
            <a:ext cx="20050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u="sng">
                <a:latin typeface="Arial"/>
                <a:cs typeface="Arial"/>
              </a:rPr>
              <a:t>Example:</a:t>
            </a:r>
          </a:p>
        </p:txBody>
      </p:sp>
    </p:spTree>
    <p:extLst>
      <p:ext uri="{BB962C8B-B14F-4D97-AF65-F5344CB8AC3E}">
        <p14:creationId xmlns:p14="http://schemas.microsoft.com/office/powerpoint/2010/main" val="188337357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0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0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0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 bldLvl="5"/>
      <p:bldP spid="70690" grpId="0" animBg="1"/>
      <p:bldP spid="70691" grpId="0" animBg="1"/>
      <p:bldP spid="70692" grpId="0" animBg="1"/>
      <p:bldP spid="7069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Price Elasticity of Demand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73063" y="2595563"/>
            <a:ext cx="4464050" cy="3424237"/>
          </a:xfrm>
          <a:solidFill>
            <a:srgbClr val="CC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sz="2600" dirty="0"/>
              <a:t>Along a </a:t>
            </a:r>
            <a:r>
              <a:rPr lang="en-US" sz="2600" b="1" i="1" dirty="0"/>
              <a:t>D</a:t>
            </a:r>
            <a:r>
              <a:rPr lang="en-US" sz="2600" dirty="0"/>
              <a:t> curve, </a:t>
            </a:r>
            <a:r>
              <a:rPr lang="en-US" sz="2600" b="1" i="1" dirty="0"/>
              <a:t>P</a:t>
            </a:r>
            <a:r>
              <a:rPr lang="en-US" sz="2600" dirty="0"/>
              <a:t> and </a:t>
            </a:r>
            <a:r>
              <a:rPr lang="en-US" sz="2600" b="1" i="1" dirty="0"/>
              <a:t>Q</a:t>
            </a:r>
            <a:r>
              <a:rPr lang="en-US" sz="2600" dirty="0"/>
              <a:t> move in opposite directions, which would make price elasticity negative. </a:t>
            </a:r>
          </a:p>
          <a:p>
            <a:pPr marL="0" indent="0" eaLnBrk="1" hangingPunct="1">
              <a:lnSpc>
                <a:spcPct val="10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sz="2600" dirty="0"/>
              <a:t>We will drop the minus sign and report all price elasticities as </a:t>
            </a:r>
            <a:br>
              <a:rPr lang="en-US" sz="2600" dirty="0"/>
            </a:br>
            <a:r>
              <a:rPr lang="en-US" sz="2600" dirty="0"/>
              <a:t>non-negative numbers. </a:t>
            </a:r>
          </a:p>
        </p:txBody>
      </p:sp>
      <p:sp>
        <p:nvSpPr>
          <p:cNvPr id="12294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343525" y="2346325"/>
            <a:ext cx="3406775" cy="2876550"/>
            <a:chOff x="3226" y="1041"/>
            <a:chExt cx="2146" cy="1812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3421" y="1302"/>
              <a:ext cx="1661" cy="1413"/>
              <a:chOff x="1098" y="1361"/>
              <a:chExt cx="2116" cy="2027"/>
            </a:xfrm>
          </p:grpSpPr>
          <p:sp>
            <p:nvSpPr>
              <p:cNvPr id="12327" name="Line 7"/>
              <p:cNvSpPr>
                <a:spLocks noChangeShapeType="1"/>
              </p:cNvSpPr>
              <p:nvPr/>
            </p:nvSpPr>
            <p:spPr bwMode="auto">
              <a:xfrm>
                <a:off x="1102" y="1361"/>
                <a:ext cx="0" cy="20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2328" name="Line 8"/>
              <p:cNvSpPr>
                <a:spLocks noChangeShapeType="1"/>
              </p:cNvSpPr>
              <p:nvPr/>
            </p:nvSpPr>
            <p:spPr bwMode="auto">
              <a:xfrm>
                <a:off x="1098" y="3388"/>
                <a:ext cx="21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12325" name="Text Box 9"/>
            <p:cNvSpPr txBox="1">
              <a:spLocks noChangeArrowheads="1"/>
            </p:cNvSpPr>
            <p:nvPr/>
          </p:nvSpPr>
          <p:spPr bwMode="auto">
            <a:xfrm>
              <a:off x="3226" y="1041"/>
              <a:ext cx="3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</a:p>
          </p:txBody>
        </p:sp>
        <p:sp>
          <p:nvSpPr>
            <p:cNvPr id="12326" name="Text Box 10"/>
            <p:cNvSpPr txBox="1">
              <a:spLocks noChangeArrowheads="1"/>
            </p:cNvSpPr>
            <p:nvPr/>
          </p:nvSpPr>
          <p:spPr bwMode="auto">
            <a:xfrm>
              <a:off x="4985" y="2565"/>
              <a:ext cx="3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005513" y="2932113"/>
            <a:ext cx="2633662" cy="1722437"/>
            <a:chOff x="3643" y="1410"/>
            <a:chExt cx="1659" cy="1085"/>
          </a:xfrm>
        </p:grpSpPr>
        <p:sp>
          <p:nvSpPr>
            <p:cNvPr id="12322" name="Line 12"/>
            <p:cNvSpPr>
              <a:spLocks noChangeShapeType="1"/>
            </p:cNvSpPr>
            <p:nvPr/>
          </p:nvSpPr>
          <p:spPr bwMode="auto">
            <a:xfrm>
              <a:off x="3643" y="1410"/>
              <a:ext cx="1379" cy="919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2323" name="Text Box 13"/>
            <p:cNvSpPr txBox="1">
              <a:spLocks noChangeArrowheads="1"/>
            </p:cNvSpPr>
            <p:nvPr/>
          </p:nvSpPr>
          <p:spPr bwMode="auto">
            <a:xfrm>
              <a:off x="4915" y="2207"/>
              <a:ext cx="3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D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6416675" y="3409950"/>
            <a:ext cx="587375" cy="2043113"/>
            <a:chOff x="4042" y="2148"/>
            <a:chExt cx="370" cy="1287"/>
          </a:xfrm>
        </p:grpSpPr>
        <p:sp>
          <p:nvSpPr>
            <p:cNvPr id="12320" name="Text Box 15"/>
            <p:cNvSpPr txBox="1">
              <a:spLocks noChangeArrowheads="1"/>
            </p:cNvSpPr>
            <p:nvPr/>
          </p:nvSpPr>
          <p:spPr bwMode="auto">
            <a:xfrm>
              <a:off x="4042" y="3147"/>
              <a:ext cx="37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  <a:r>
                <a:rPr lang="en-US" sz="2400" b="1" baseline="-25000"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12321" name="Line 16"/>
            <p:cNvSpPr>
              <a:spLocks noChangeShapeType="1"/>
            </p:cNvSpPr>
            <p:nvPr/>
          </p:nvSpPr>
          <p:spPr bwMode="auto">
            <a:xfrm>
              <a:off x="4230" y="2148"/>
              <a:ext cx="0" cy="1004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5062538" y="3167063"/>
            <a:ext cx="1720850" cy="457200"/>
            <a:chOff x="3189" y="1995"/>
            <a:chExt cx="1084" cy="288"/>
          </a:xfrm>
        </p:grpSpPr>
        <p:sp>
          <p:nvSpPr>
            <p:cNvPr id="12317" name="Text Box 18"/>
            <p:cNvSpPr txBox="1">
              <a:spLocks noChangeArrowheads="1"/>
            </p:cNvSpPr>
            <p:nvPr/>
          </p:nvSpPr>
          <p:spPr bwMode="auto">
            <a:xfrm>
              <a:off x="3189" y="1995"/>
              <a:ext cx="3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  <a:r>
                <a:rPr lang="en-US" sz="2400" b="1" baseline="-25000"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12318" name="Line 19"/>
            <p:cNvSpPr>
              <a:spLocks noChangeShapeType="1"/>
            </p:cNvSpPr>
            <p:nvPr/>
          </p:nvSpPr>
          <p:spPr bwMode="auto">
            <a:xfrm>
              <a:off x="3562" y="2146"/>
              <a:ext cx="668" cy="0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2319" name="Oval 20"/>
            <p:cNvSpPr>
              <a:spLocks noChangeArrowheads="1"/>
            </p:cNvSpPr>
            <p:nvPr/>
          </p:nvSpPr>
          <p:spPr bwMode="auto">
            <a:xfrm>
              <a:off x="4185" y="2100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5045075" y="3686175"/>
            <a:ext cx="2705100" cy="1770063"/>
            <a:chOff x="3178" y="2322"/>
            <a:chExt cx="1704" cy="1115"/>
          </a:xfrm>
        </p:grpSpPr>
        <p:grpSp>
          <p:nvGrpSpPr>
            <p:cNvPr id="8" name="Group 22"/>
            <p:cNvGrpSpPr>
              <a:grpSpLocks/>
            </p:cNvGrpSpPr>
            <p:nvPr/>
          </p:nvGrpSpPr>
          <p:grpSpPr bwMode="auto">
            <a:xfrm>
              <a:off x="3178" y="2322"/>
              <a:ext cx="1704" cy="1115"/>
              <a:chOff x="3038" y="1885"/>
              <a:chExt cx="1704" cy="1115"/>
            </a:xfrm>
          </p:grpSpPr>
          <p:sp>
            <p:nvSpPr>
              <p:cNvPr id="12312" name="Text Box 23"/>
              <p:cNvSpPr txBox="1">
                <a:spLocks noChangeArrowheads="1"/>
              </p:cNvSpPr>
              <p:nvPr/>
            </p:nvSpPr>
            <p:spPr bwMode="auto">
              <a:xfrm>
                <a:off x="3038" y="1885"/>
                <a:ext cx="38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US" sz="2400" b="1" i="1">
                    <a:latin typeface="Arial"/>
                    <a:cs typeface="Arial"/>
                  </a:rPr>
                  <a:t>P</a:t>
                </a:r>
                <a:r>
                  <a:rPr lang="en-US" sz="2400" b="1" baseline="-25000">
                    <a:latin typeface="Arial"/>
                    <a:cs typeface="Arial"/>
                  </a:rPr>
                  <a:t>1</a:t>
                </a:r>
              </a:p>
            </p:txBody>
          </p:sp>
          <p:sp>
            <p:nvSpPr>
              <p:cNvPr id="12313" name="Text Box 24"/>
              <p:cNvSpPr txBox="1">
                <a:spLocks noChangeArrowheads="1"/>
              </p:cNvSpPr>
              <p:nvPr/>
            </p:nvSpPr>
            <p:spPr bwMode="auto">
              <a:xfrm>
                <a:off x="4397" y="2712"/>
                <a:ext cx="34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 b="1" i="1">
                    <a:latin typeface="Arial"/>
                    <a:cs typeface="Arial"/>
                  </a:rPr>
                  <a:t>Q</a:t>
                </a:r>
                <a:r>
                  <a:rPr lang="en-US" sz="2400" b="1" baseline="-25000">
                    <a:latin typeface="Arial"/>
                    <a:cs typeface="Arial"/>
                  </a:rPr>
                  <a:t>1</a:t>
                </a:r>
              </a:p>
            </p:txBody>
          </p:sp>
          <p:grpSp>
            <p:nvGrpSpPr>
              <p:cNvPr id="9" name="Group 25"/>
              <p:cNvGrpSpPr>
                <a:grpSpLocks/>
              </p:cNvGrpSpPr>
              <p:nvPr/>
            </p:nvGrpSpPr>
            <p:grpSpPr bwMode="auto">
              <a:xfrm>
                <a:off x="3423" y="2032"/>
                <a:ext cx="1152" cy="680"/>
                <a:chOff x="357" y="2450"/>
                <a:chExt cx="795" cy="646"/>
              </a:xfrm>
            </p:grpSpPr>
            <p:sp>
              <p:nvSpPr>
                <p:cNvPr id="12315" name="Line 26"/>
                <p:cNvSpPr>
                  <a:spLocks noChangeShapeType="1"/>
                </p:cNvSpPr>
                <p:nvPr/>
              </p:nvSpPr>
              <p:spPr bwMode="auto">
                <a:xfrm>
                  <a:off x="357" y="2450"/>
                  <a:ext cx="795" cy="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16" name="Line 27"/>
                <p:cNvSpPr>
                  <a:spLocks noChangeShapeType="1"/>
                </p:cNvSpPr>
                <p:nvPr/>
              </p:nvSpPr>
              <p:spPr bwMode="auto">
                <a:xfrm>
                  <a:off x="1152" y="2451"/>
                  <a:ext cx="0" cy="645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</p:grpSp>
        </p:grpSp>
        <p:sp>
          <p:nvSpPr>
            <p:cNvPr id="12311" name="Oval 28"/>
            <p:cNvSpPr>
              <a:spLocks noChangeArrowheads="1"/>
            </p:cNvSpPr>
            <p:nvPr/>
          </p:nvSpPr>
          <p:spPr bwMode="auto">
            <a:xfrm>
              <a:off x="4668" y="2421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12300" name="Line 29"/>
          <p:cNvSpPr>
            <a:spLocks noChangeShapeType="1"/>
          </p:cNvSpPr>
          <p:nvPr/>
        </p:nvSpPr>
        <p:spPr bwMode="auto">
          <a:xfrm flipH="1" flipV="1">
            <a:off x="5810250" y="3409950"/>
            <a:ext cx="0" cy="508000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2301" name="Line 30"/>
          <p:cNvSpPr>
            <a:spLocks noChangeShapeType="1"/>
          </p:cNvSpPr>
          <p:nvPr/>
        </p:nvSpPr>
        <p:spPr bwMode="auto">
          <a:xfrm rot="16200000" flipV="1">
            <a:off x="7097713" y="4460875"/>
            <a:ext cx="0" cy="762000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grpSp>
        <p:nvGrpSpPr>
          <p:cNvPr id="10" name="Group 39"/>
          <p:cNvGrpSpPr>
            <a:grpSpLocks/>
          </p:cNvGrpSpPr>
          <p:nvPr/>
        </p:nvGrpSpPr>
        <p:grpSpPr bwMode="auto">
          <a:xfrm>
            <a:off x="758825" y="1027113"/>
            <a:ext cx="7646988" cy="1212850"/>
            <a:chOff x="486" y="1450"/>
            <a:chExt cx="4817" cy="764"/>
          </a:xfrm>
        </p:grpSpPr>
        <p:sp>
          <p:nvSpPr>
            <p:cNvPr id="12303" name="Rectangle 40"/>
            <p:cNvSpPr>
              <a:spLocks noChangeArrowheads="1"/>
            </p:cNvSpPr>
            <p:nvPr/>
          </p:nvSpPr>
          <p:spPr bwMode="auto">
            <a:xfrm>
              <a:off x="486" y="1450"/>
              <a:ext cx="4817" cy="764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grpSp>
          <p:nvGrpSpPr>
            <p:cNvPr id="11" name="Group 41"/>
            <p:cNvGrpSpPr>
              <a:grpSpLocks/>
            </p:cNvGrpSpPr>
            <p:nvPr/>
          </p:nvGrpSpPr>
          <p:grpSpPr bwMode="auto">
            <a:xfrm>
              <a:off x="538" y="1473"/>
              <a:ext cx="4683" cy="693"/>
              <a:chOff x="508" y="1743"/>
              <a:chExt cx="4683" cy="693"/>
            </a:xfrm>
          </p:grpSpPr>
          <p:sp>
            <p:nvSpPr>
              <p:cNvPr id="12305" name="Text Box 42"/>
              <p:cNvSpPr txBox="1">
                <a:spLocks noChangeArrowheads="1"/>
              </p:cNvSpPr>
              <p:nvPr/>
            </p:nvSpPr>
            <p:spPr bwMode="auto">
              <a:xfrm>
                <a:off x="508" y="1811"/>
                <a:ext cx="1589" cy="582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700">
                    <a:latin typeface="Arial"/>
                    <a:cs typeface="Arial"/>
                  </a:rPr>
                  <a:t>Price elasticity of demand</a:t>
                </a:r>
              </a:p>
            </p:txBody>
          </p:sp>
          <p:sp>
            <p:nvSpPr>
              <p:cNvPr id="12306" name="Text Box 43"/>
              <p:cNvSpPr txBox="1">
                <a:spLocks noChangeArrowheads="1"/>
              </p:cNvSpPr>
              <p:nvPr/>
            </p:nvSpPr>
            <p:spPr bwMode="auto">
              <a:xfrm>
                <a:off x="2146" y="1949"/>
                <a:ext cx="289" cy="308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600">
                    <a:latin typeface="Arial"/>
                    <a:cs typeface="Arial"/>
                  </a:rPr>
                  <a:t>=</a:t>
                </a:r>
              </a:p>
            </p:txBody>
          </p:sp>
          <p:sp>
            <p:nvSpPr>
              <p:cNvPr id="12307" name="Text Box 44"/>
              <p:cNvSpPr txBox="1">
                <a:spLocks noChangeArrowheads="1"/>
              </p:cNvSpPr>
              <p:nvPr/>
            </p:nvSpPr>
            <p:spPr bwMode="auto">
              <a:xfrm>
                <a:off x="2539" y="1743"/>
                <a:ext cx="2648" cy="317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700">
                    <a:latin typeface="Arial"/>
                    <a:cs typeface="Arial"/>
                  </a:rPr>
                  <a:t>Percentage change in </a:t>
                </a:r>
                <a:r>
                  <a:rPr lang="en-US" sz="2700" b="1" i="1">
                    <a:latin typeface="Arial"/>
                    <a:cs typeface="Arial"/>
                  </a:rPr>
                  <a:t>Q</a:t>
                </a:r>
                <a:r>
                  <a:rPr lang="en-US" sz="2700" b="1" i="1" baseline="30000">
                    <a:latin typeface="Arial"/>
                    <a:cs typeface="Arial"/>
                  </a:rPr>
                  <a:t>d</a:t>
                </a:r>
              </a:p>
            </p:txBody>
          </p:sp>
          <p:sp>
            <p:nvSpPr>
              <p:cNvPr id="12308" name="Text Box 45"/>
              <p:cNvSpPr txBox="1">
                <a:spLocks noChangeArrowheads="1"/>
              </p:cNvSpPr>
              <p:nvPr/>
            </p:nvSpPr>
            <p:spPr bwMode="auto">
              <a:xfrm>
                <a:off x="2543" y="2119"/>
                <a:ext cx="2648" cy="317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700">
                    <a:latin typeface="Arial"/>
                    <a:cs typeface="Arial"/>
                  </a:rPr>
                  <a:t>Percentage change in </a:t>
                </a:r>
                <a:r>
                  <a:rPr lang="en-US" sz="2700" b="1" i="1">
                    <a:latin typeface="Arial"/>
                    <a:cs typeface="Arial"/>
                  </a:rPr>
                  <a:t>P</a:t>
                </a:r>
                <a:endParaRPr lang="en-US" sz="2700" b="1" i="1" baseline="30000">
                  <a:latin typeface="Arial"/>
                  <a:cs typeface="Arial"/>
                </a:endParaRPr>
              </a:p>
            </p:txBody>
          </p:sp>
          <p:sp>
            <p:nvSpPr>
              <p:cNvPr id="12309" name="Line 46"/>
              <p:cNvSpPr>
                <a:spLocks noChangeShapeType="1"/>
              </p:cNvSpPr>
              <p:nvPr/>
            </p:nvSpPr>
            <p:spPr bwMode="auto">
              <a:xfrm>
                <a:off x="2599" y="2101"/>
                <a:ext cx="254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2228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93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9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9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5" grpId="0" build="p" bldLvl="5" animBg="1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UES" val=" "/>
  <p:tag name="TITLE" val=""/>
  <p:tag name="CHARTLABELS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UES" val=" "/>
  <p:tag name="TITLE" val=""/>
  <p:tag name="CHARTLABELS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UES" val=" "/>
  <p:tag name="TITLE" val=""/>
  <p:tag name="CHARTLABELS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UES" val=" "/>
  <p:tag name="TITLE" val=""/>
  <p:tag name="CHARTLABELS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UES" val=" "/>
  <p:tag name="TITLE" val=""/>
  <p:tag name="CHARTLABELS" val="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1702</TotalTime>
  <Words>4574</Words>
  <Application>Microsoft Office PowerPoint</Application>
  <PresentationFormat>On-screen Show (4:3)</PresentationFormat>
  <Paragraphs>836</Paragraphs>
  <Slides>60</Slides>
  <Notes>57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72" baseType="lpstr">
      <vt:lpstr>Arial</vt:lpstr>
      <vt:lpstr>Arial Narrow</vt:lpstr>
      <vt:lpstr>Book Antiqua</vt:lpstr>
      <vt:lpstr>Calibri</vt:lpstr>
      <vt:lpstr>Cambria Math</vt:lpstr>
      <vt:lpstr>Century Gothic</vt:lpstr>
      <vt:lpstr>Tahoma</vt:lpstr>
      <vt:lpstr>Times New Roman</vt:lpstr>
      <vt:lpstr>Wingdings</vt:lpstr>
      <vt:lpstr>Wingdings 3</vt:lpstr>
      <vt:lpstr>Office Theme</vt:lpstr>
      <vt:lpstr>Ion Boardroom</vt:lpstr>
      <vt:lpstr>PowerPoint Presentation</vt:lpstr>
      <vt:lpstr>PowerPoint Presentation</vt:lpstr>
      <vt:lpstr>PowerPoint Presentation</vt:lpstr>
      <vt:lpstr>PowerPoint Presentation</vt:lpstr>
      <vt:lpstr>A scenario…</vt:lpstr>
      <vt:lpstr>Elasticity</vt:lpstr>
      <vt:lpstr>Price Elasticity of Demand</vt:lpstr>
      <vt:lpstr>Price Elasticity of Demand</vt:lpstr>
      <vt:lpstr>Price Elasticity of Demand</vt:lpstr>
      <vt:lpstr>Calculating Percentage Changes</vt:lpstr>
      <vt:lpstr>Calculating Percentage Changes</vt:lpstr>
      <vt:lpstr>Calculating Percentage Changes</vt:lpstr>
      <vt:lpstr>Calculating Percentage Changes</vt:lpstr>
      <vt:lpstr>ACTIVE LEARNING   1    Calculate an elasticity</vt:lpstr>
      <vt:lpstr>ACTIVE LEARNING   1    Applying the principles</vt:lpstr>
      <vt:lpstr>What determines price elasticity?</vt:lpstr>
      <vt:lpstr>Examples</vt:lpstr>
      <vt:lpstr>EXAMPLE 1 Breakfast Cereal  vs.  Sunscreen</vt:lpstr>
      <vt:lpstr>EXAMPLE 2 “Slim Jeans”  vs.  “Clothing”</vt:lpstr>
      <vt:lpstr>EXAMPLE 3 Insulin  vs.  Caribbean Cruises</vt:lpstr>
      <vt:lpstr>EXAMPLE 4 Gasoline in the Short Run vs.  Gasoline in the Long Run</vt:lpstr>
      <vt:lpstr>The Determinants of Price Elasticity:   A Summary</vt:lpstr>
      <vt:lpstr>The Variety of Demand Curves</vt:lpstr>
      <vt:lpstr>“Perfectly inelastic demand”  (one extreme case)</vt:lpstr>
      <vt:lpstr>“Inelastic demand”</vt:lpstr>
      <vt:lpstr>“Unit elastic demand”</vt:lpstr>
      <vt:lpstr>“Elastic demand”</vt:lpstr>
      <vt:lpstr>“Perfectly elastic demand”  (the other extreme)</vt:lpstr>
      <vt:lpstr>A few elasticities from the real world</vt:lpstr>
      <vt:lpstr>Elasticity of a Linear Demand Curve</vt:lpstr>
      <vt:lpstr>Price Elasticity and Total Revenue</vt:lpstr>
      <vt:lpstr>Price Elasticity and Total Revenue</vt:lpstr>
      <vt:lpstr>Price Elasticity and Total Revenue</vt:lpstr>
      <vt:lpstr>Price Elasticity and Total Revenue</vt:lpstr>
      <vt:lpstr>Price Elasticity and Total Revenue</vt:lpstr>
      <vt:lpstr>ACTIVE LEARNING   2    Elasticity and expenditure/revenue</vt:lpstr>
      <vt:lpstr>ACTIVE LEARNING   2    Answers</vt:lpstr>
      <vt:lpstr>ACTIVE LEARNING   2    Answers</vt:lpstr>
      <vt:lpstr>APPLICATION:  Does Drug Interdiction Increase or Decrease Drug-Related Crime?</vt:lpstr>
      <vt:lpstr>Policy 1:  Interdiction</vt:lpstr>
      <vt:lpstr>Policy 2:  Education</vt:lpstr>
      <vt:lpstr>Price Elasticity of Supply</vt:lpstr>
      <vt:lpstr>Price Elasticity of Supply</vt:lpstr>
      <vt:lpstr>The Variety of Supply Curves</vt:lpstr>
      <vt:lpstr>“Perfectly inelastic” (one extreme)</vt:lpstr>
      <vt:lpstr>“Inelastic”</vt:lpstr>
      <vt:lpstr>“Unit elastic”</vt:lpstr>
      <vt:lpstr>“Elastic”</vt:lpstr>
      <vt:lpstr>“Perfectly elastic”  (the other extreme)</vt:lpstr>
      <vt:lpstr>The Determinants of Supply Elasticity</vt:lpstr>
      <vt:lpstr>ACTIVE LEARNING   3    Elasticity and changes in equilibrium</vt:lpstr>
      <vt:lpstr>ACTIVE LEARNING   3    Answers</vt:lpstr>
      <vt:lpstr>ACTIVE LEARNING   3    Answers</vt:lpstr>
      <vt:lpstr>How the Price Elasticity of Supply Can Vary</vt:lpstr>
      <vt:lpstr>Other Elasticities</vt:lpstr>
      <vt:lpstr>Other Elasticities</vt:lpstr>
      <vt:lpstr>Cross-Price Elasticities in the News</vt:lpstr>
      <vt:lpstr>Summary</vt:lpstr>
      <vt:lpstr>Summary</vt:lpstr>
      <vt:lpstr>Summary</vt:lpstr>
    </vt:vector>
  </TitlesOfParts>
  <Company>Carthage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</dc:title>
  <dc:creator>Ron</dc:creator>
  <cp:lastModifiedBy>Dali Laxton</cp:lastModifiedBy>
  <cp:revision>287</cp:revision>
  <dcterms:created xsi:type="dcterms:W3CDTF">2010-12-25T14:19:53Z</dcterms:created>
  <dcterms:modified xsi:type="dcterms:W3CDTF">2020-10-15T21:20:10Z</dcterms:modified>
</cp:coreProperties>
</file>