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  <p:sldMasterId id="2147483670" r:id="rId2"/>
  </p:sldMasterIdLst>
  <p:notesMasterIdLst>
    <p:notesMasterId r:id="rId70"/>
  </p:notesMasterIdLst>
  <p:handoutMasterIdLst>
    <p:handoutMasterId r:id="rId71"/>
  </p:handoutMasterIdLst>
  <p:sldIdLst>
    <p:sldId id="344" r:id="rId3"/>
    <p:sldId id="389" r:id="rId4"/>
    <p:sldId id="388" r:id="rId5"/>
    <p:sldId id="345" r:id="rId6"/>
    <p:sldId id="390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6" r:id="rId30"/>
    <p:sldId id="357" r:id="rId31"/>
    <p:sldId id="393" r:id="rId32"/>
    <p:sldId id="394" r:id="rId33"/>
    <p:sldId id="395" r:id="rId34"/>
    <p:sldId id="396" r:id="rId35"/>
    <p:sldId id="397" r:id="rId36"/>
    <p:sldId id="398" r:id="rId37"/>
    <p:sldId id="399" r:id="rId38"/>
    <p:sldId id="400" r:id="rId39"/>
    <p:sldId id="401" r:id="rId40"/>
    <p:sldId id="402" r:id="rId41"/>
    <p:sldId id="403" r:id="rId42"/>
    <p:sldId id="404" r:id="rId43"/>
    <p:sldId id="405" r:id="rId44"/>
    <p:sldId id="406" r:id="rId45"/>
    <p:sldId id="409" r:id="rId46"/>
    <p:sldId id="415" r:id="rId47"/>
    <p:sldId id="416" r:id="rId48"/>
    <p:sldId id="417" r:id="rId49"/>
    <p:sldId id="420" r:id="rId50"/>
    <p:sldId id="421" r:id="rId51"/>
    <p:sldId id="422" r:id="rId52"/>
    <p:sldId id="423" r:id="rId53"/>
    <p:sldId id="424" r:id="rId54"/>
    <p:sldId id="425" r:id="rId55"/>
    <p:sldId id="426" r:id="rId56"/>
    <p:sldId id="427" r:id="rId57"/>
    <p:sldId id="428" r:id="rId58"/>
    <p:sldId id="429" r:id="rId59"/>
    <p:sldId id="430" r:id="rId60"/>
    <p:sldId id="431" r:id="rId61"/>
    <p:sldId id="432" r:id="rId62"/>
    <p:sldId id="433" r:id="rId63"/>
    <p:sldId id="434" r:id="rId64"/>
    <p:sldId id="289" r:id="rId65"/>
    <p:sldId id="356" r:id="rId66"/>
    <p:sldId id="435" r:id="rId67"/>
    <p:sldId id="436" r:id="rId68"/>
    <p:sldId id="437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CCFF66"/>
    <a:srgbClr val="B3A2C7"/>
    <a:srgbClr val="CC9900"/>
    <a:srgbClr val="A3C167"/>
    <a:srgbClr val="800040"/>
    <a:srgbClr val="FFF5DB"/>
    <a:srgbClr val="E9DEA7"/>
    <a:srgbClr val="FAC200"/>
    <a:srgbClr val="C9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4" autoAdjust="0"/>
    <p:restoredTop sz="84739" autoAdjust="0"/>
  </p:normalViewPr>
  <p:slideViewPr>
    <p:cSldViewPr snapToGrid="0">
      <p:cViewPr varScale="1">
        <p:scale>
          <a:sx n="54" d="100"/>
          <a:sy n="54" d="100"/>
        </p:scale>
        <p:origin x="1444" y="40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notesViewPr>
    <p:cSldViewPr>
      <p:cViewPr>
        <p:scale>
          <a:sx n="161" d="100"/>
          <a:sy n="161" d="100"/>
        </p:scale>
        <p:origin x="-1024" y="15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" Type="http://schemas.openxmlformats.org/officeDocument/2006/relationships/slide" Target="slides/slide5.xml"/><Relationship Id="rId71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15FA-6B4E-4FED-9D12-E83FDD5472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2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A24F5-E131-4EBA-BC25-A81BE41A18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9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2349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4572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6921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9144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A24F5-E131-4EBA-BC25-A81BE41A1852}" type="slidenum">
              <a:rPr lang="en-US" smtClean="0"/>
              <a:pPr/>
              <a:t>0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C361E1-6258-4A06-963B-A30EAAD08A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40F9022-7473-444D-AF6C-524EB35A3F31}" type="slidenum">
              <a:rPr lang="en-US" sz="1200">
                <a:cs typeface="Arial" charset="0"/>
              </a:rPr>
              <a:pPr algn="r"/>
              <a:t>11</a:t>
            </a:fld>
            <a:endParaRPr lang="en-US" sz="1200">
              <a:cs typeface="Arial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69099-8C4F-48E5-9C81-F69AC7BD389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756047-EA81-4E63-9757-A7747B2BA158}" type="slidenum">
              <a:rPr lang="en-US" sz="1200">
                <a:cs typeface="Arial" charset="0"/>
              </a:rPr>
              <a:pPr algn="r"/>
              <a:t>12</a:t>
            </a:fld>
            <a:endParaRPr lang="en-US" sz="1200">
              <a:cs typeface="Arial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4A9ED5-E764-43CE-9B19-16900AF2941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A1FD88-A470-4166-985E-413E7ADA7F7B}" type="slidenum">
              <a:rPr lang="en-US" sz="1200">
                <a:cs typeface="Arial" charset="0"/>
              </a:rPr>
              <a:pPr algn="r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CD327E-C6CC-44C9-93EB-25DB665747F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203CFDA-833F-40DC-9970-E55059DCC03E}" type="slidenum">
              <a:rPr lang="en-US" sz="1200">
                <a:cs typeface="Arial" charset="0"/>
              </a:rPr>
              <a:pPr algn="r"/>
              <a:t>14</a:t>
            </a:fld>
            <a:endParaRPr lang="en-US" sz="1200">
              <a:cs typeface="Arial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D5E6F-30ED-495B-BB6A-1C9D3FC6DA8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215B819-E268-4878-B02F-F024D10D9941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0B1C2-550E-4992-BF90-4CD481672A4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DE6CFD-262D-47A1-9CEC-A69DC24C871C}" type="slidenum">
              <a:rPr lang="en-US" sz="1200">
                <a:cs typeface="Arial" charset="0"/>
              </a:rPr>
              <a:pPr algn="r"/>
              <a:t>16</a:t>
            </a:fld>
            <a:endParaRPr lang="en-US" sz="1200">
              <a:cs typeface="Arial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FB302-45C3-44C9-99D4-6ECF48115AB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146FD3-D452-41B2-A177-441C908D2807}" type="slidenum">
              <a:rPr lang="en-US" sz="1200">
                <a:cs typeface="Arial" charset="0"/>
              </a:rPr>
              <a:pPr algn="r"/>
              <a:t>17</a:t>
            </a:fld>
            <a:endParaRPr lang="en-US" sz="1200">
              <a:cs typeface="Arial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447AD-590C-47B2-8184-52932146F52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972466D-E2F6-41B1-BD2B-C99453EF207A}" type="slidenum">
              <a:rPr lang="en-US" sz="1200">
                <a:cs typeface="Arial" charset="0"/>
              </a:rPr>
              <a:pPr algn="r"/>
              <a:t>18</a:t>
            </a:fld>
            <a:endParaRPr lang="en-US" sz="1200">
              <a:cs typeface="Arial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076F5-A93C-4120-9B1D-9082D2F9AC7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F2932D-E7A4-4E2B-802A-313474E30859}" type="slidenum">
              <a:rPr lang="en-US" sz="1200">
                <a:cs typeface="Arial" charset="0"/>
              </a:rPr>
              <a:pPr algn="r"/>
              <a:t>19</a:t>
            </a:fld>
            <a:endParaRPr lang="en-US" sz="1200">
              <a:cs typeface="Arial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4F486D-D499-4651-9DD1-49314CC55A0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602B1AB-3DA9-4AC8-9C75-41A4EF296A86}" type="slidenum">
              <a:rPr lang="en-US" sz="1200">
                <a:cs typeface="Arial" charset="0"/>
              </a:rPr>
              <a:pPr algn="r"/>
              <a:t>20</a:t>
            </a:fld>
            <a:endParaRPr lang="en-US" sz="1200">
              <a:cs typeface="Arial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381929-EC90-4B9E-9014-6A89CA8CA4F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9220BE0-F609-4848-A228-2B676B1E85CB}" type="slidenum">
              <a:rPr lang="en-US" sz="1200">
                <a:cs typeface="Arial" charset="0"/>
              </a:rPr>
              <a:pPr algn="r"/>
              <a:t>21</a:t>
            </a:fld>
            <a:endParaRPr lang="en-US" sz="1200">
              <a:cs typeface="Arial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488156-323D-4C0E-B50D-02F7441899D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42E2FA2-6E70-4132-9BC4-D839A54FDC9D}" type="slidenum">
              <a:rPr lang="en-US" sz="1200">
                <a:cs typeface="Arial" charset="0"/>
              </a:rPr>
              <a:pPr algn="r"/>
              <a:t>22</a:t>
            </a:fld>
            <a:endParaRPr lang="en-US" sz="1200">
              <a:cs typeface="Arial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DCDEF-C946-45A8-98E6-1882FF81A43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24C066-0D8E-442D-8552-E3F1AB16408E}" type="slidenum">
              <a:rPr lang="en-US" sz="1200">
                <a:cs typeface="Arial" charset="0"/>
              </a:rPr>
              <a:pPr algn="r"/>
              <a:t>23</a:t>
            </a:fld>
            <a:endParaRPr lang="en-US" sz="1200">
              <a:cs typeface="Arial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71950"/>
            <a:ext cx="5486400" cy="441960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A1A60F-9B97-40FA-BC37-8A9CFBC2728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D7DDF1B-4708-473D-8236-28702EE02A10}" type="slidenum">
              <a:rPr lang="en-US" sz="1200">
                <a:cs typeface="Arial" charset="0"/>
              </a:rPr>
              <a:pPr algn="r"/>
              <a:t>24</a:t>
            </a:fld>
            <a:endParaRPr lang="en-US" sz="1200">
              <a:cs typeface="Arial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B94D08-EDCF-4B8A-A616-4B40CA86470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3F99607-FD8E-4D0D-A982-F9C1158513B9}" type="slidenum">
              <a:rPr lang="en-US" sz="1200">
                <a:cs typeface="Arial" charset="0"/>
              </a:rPr>
              <a:pPr algn="r"/>
              <a:t>25</a:t>
            </a:fld>
            <a:endParaRPr lang="en-US" sz="1200">
              <a:cs typeface="Arial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0C8FF1-4E82-4B55-8B43-21550F5689A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C2E7551-748A-48E4-B51F-99CE769F77CF}" type="slidenum">
              <a:rPr lang="en-US" sz="1200">
                <a:cs typeface="Arial" charset="0"/>
              </a:rPr>
              <a:pPr algn="r"/>
              <a:t>26</a:t>
            </a:fld>
            <a:endParaRPr lang="en-US" sz="1200">
              <a:cs typeface="Arial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B01E6B-F7CD-4843-BF61-8399D6C7628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C13D13-6FE9-4A0D-BE1A-C85D1059A4A7}" type="slidenum">
              <a:rPr lang="en-US" sz="1200">
                <a:cs typeface="Arial" charset="0"/>
              </a:rPr>
              <a:pPr algn="r"/>
              <a:t>27</a:t>
            </a:fld>
            <a:endParaRPr lang="en-US" sz="1200">
              <a:cs typeface="Arial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24E07-553C-4F75-8C51-3B28218845A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3E8F45-000D-4F45-89C1-9B95D1A7CCAA}" type="slidenum">
              <a:rPr lang="en-US" sz="1200">
                <a:cs typeface="Arial" charset="0"/>
              </a:rPr>
              <a:pPr algn="r"/>
              <a:t>28</a:t>
            </a:fld>
            <a:endParaRPr lang="en-US" sz="1200">
              <a:cs typeface="Arial" charset="0"/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81741B-4E27-496E-ADD8-A241006555D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C362066-9FDE-44F7-BF30-5D027C21235B}" type="slidenum">
              <a:rPr lang="en-US" sz="1200">
                <a:cs typeface="Arial" charset="0"/>
              </a:rPr>
              <a:pPr algn="r"/>
              <a:t>29</a:t>
            </a:fld>
            <a:endParaRPr lang="en-US" sz="1200">
              <a:cs typeface="Arial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232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7F809C-5DDE-4F06-AB17-23A6CE36A3E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A9C7660-4843-433D-B664-74389211C318}" type="slidenum">
              <a:rPr lang="en-US" sz="1200">
                <a:cs typeface="Arial" charset="0"/>
              </a:rPr>
              <a:pPr algn="r"/>
              <a:t>30</a:t>
            </a:fld>
            <a:endParaRPr lang="en-US" sz="1200">
              <a:cs typeface="Arial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967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A3F6BA-F70D-469C-A304-42B3B2F7B24F}" type="slidenum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5831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9E542-D8A9-437F-997E-0B73F5E2771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EC0F1D-D3B2-4815-BC85-134F428C3DD1}" type="slidenum">
              <a:rPr lang="en-US" sz="1200">
                <a:cs typeface="Arial" charset="0"/>
              </a:rPr>
              <a:pPr algn="r"/>
              <a:t>31</a:t>
            </a:fld>
            <a:endParaRPr lang="en-US" sz="1200">
              <a:cs typeface="Arial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916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3662F8-74A0-4B76-8DAA-4E8BE6FADE8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2776596-215D-404B-94E2-F359232F2682}" type="slidenum">
              <a:rPr lang="en-US" sz="1200">
                <a:cs typeface="Arial" charset="0"/>
              </a:rPr>
              <a:pPr algn="r"/>
              <a:t>32</a:t>
            </a:fld>
            <a:endParaRPr lang="en-US" sz="1200">
              <a:cs typeface="Arial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41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7F8B1-2E2C-467E-A612-E7D19159AA9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7E1ADB7-B199-43B3-939E-0F8F7A87EEFC}" type="slidenum">
              <a:rPr lang="en-US" sz="1200">
                <a:cs typeface="Arial" charset="0"/>
              </a:rPr>
              <a:pPr algn="r"/>
              <a:t>33</a:t>
            </a:fld>
            <a:endParaRPr lang="en-US" sz="1200">
              <a:cs typeface="Arial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444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7E7089-B8A8-403D-8E37-E34E25AE7FF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07270-4411-42B4-BE22-D292C6026324}" type="slidenum">
              <a:rPr lang="en-US" sz="1200">
                <a:cs typeface="Arial" charset="0"/>
              </a:rPr>
              <a:pPr algn="r"/>
              <a:t>34</a:t>
            </a:fld>
            <a:endParaRPr lang="en-US" sz="1200">
              <a:cs typeface="Arial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0298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C85A0-85AC-4ACA-9715-7C6E5D340FB7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D734251-E0DC-4B05-811D-01D40DBF38F0}" type="slidenum">
              <a:rPr lang="en-US" sz="1200">
                <a:cs typeface="Arial" charset="0"/>
              </a:rPr>
              <a:pPr algn="r"/>
              <a:t>35</a:t>
            </a:fld>
            <a:endParaRPr lang="en-US" sz="1200">
              <a:cs typeface="Arial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1334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98886F-70E5-4A9A-83D3-91160EED3302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0354BF-7D5E-4006-8E01-4F5EFD1EE19B}" type="slidenum">
              <a:rPr lang="en-US" sz="1200">
                <a:cs typeface="Arial" charset="0"/>
              </a:rPr>
              <a:pPr algn="r"/>
              <a:t>36</a:t>
            </a:fld>
            <a:endParaRPr lang="en-US" sz="1200">
              <a:cs typeface="Arial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2405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A5780-8615-4032-9D1C-B2055BF3EDE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605B779-FF25-463A-B7E7-DDCD110980E8}" type="slidenum">
              <a:rPr lang="en-US" sz="1200">
                <a:cs typeface="Arial" charset="0"/>
              </a:rPr>
              <a:pPr algn="r"/>
              <a:t>37</a:t>
            </a:fld>
            <a:endParaRPr lang="en-US" sz="1200">
              <a:cs typeface="Arial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46410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7EAA2-7B44-4C77-8ADB-701813562B2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9AE7E3B-B11D-453E-B364-C5B245F4435C}" type="slidenum">
              <a:rPr lang="en-US" sz="1200">
                <a:cs typeface="Arial" charset="0"/>
              </a:rPr>
              <a:pPr algn="r"/>
              <a:t>38</a:t>
            </a:fld>
            <a:endParaRPr lang="en-US" sz="1200">
              <a:cs typeface="Arial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470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DE6104-14EC-4CA4-8462-4D6CA9813066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FAE5AF4-45F3-441C-97A5-4AECBDF8C338}" type="slidenum">
              <a:rPr lang="en-US" sz="1200">
                <a:cs typeface="Arial" charset="0"/>
              </a:rPr>
              <a:pPr algn="r"/>
              <a:t>39</a:t>
            </a:fld>
            <a:endParaRPr lang="en-US" sz="1200">
              <a:cs typeface="Arial" charset="0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813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58D9FD-DDCD-4F80-BB9A-A24EE68F43D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16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233A650-169C-4F9F-BCCE-41A74BFB4332}" type="slidenum">
              <a:rPr lang="en-US" sz="1200">
                <a:cs typeface="Arial" charset="0"/>
              </a:rPr>
              <a:pPr algn="r"/>
              <a:t>40</a:t>
            </a:fld>
            <a:endParaRPr lang="en-US" sz="1200">
              <a:cs typeface="Arial" charset="0"/>
            </a:endParaRPr>
          </a:p>
        </p:txBody>
      </p:sp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27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E66BE1-B21D-4D92-A490-931B7B876D1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6E12EB-F150-4874-A706-ABE2D523A152}" type="slidenum">
              <a:rPr lang="en-US" sz="1200">
                <a:cs typeface="Arial" charset="0"/>
              </a:rPr>
              <a:pPr algn="r"/>
              <a:t>5</a:t>
            </a:fld>
            <a:endParaRPr lang="en-US" sz="1200">
              <a:cs typeface="Arial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A4E8F3-2B9B-45B1-BE74-BD7D913A4C1D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27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301F562-7609-476D-A569-DA6D25B22D80}" type="slidenum">
              <a:rPr lang="en-US" sz="1200">
                <a:cs typeface="Arial" charset="0"/>
              </a:rPr>
              <a:pPr algn="r"/>
              <a:t>41</a:t>
            </a:fld>
            <a:endParaRPr lang="en-US" sz="1200">
              <a:cs typeface="Arial" charset="0"/>
            </a:endParaRPr>
          </a:p>
        </p:txBody>
      </p:sp>
      <p:sp>
        <p:nvSpPr>
          <p:cNvPr id="727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896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D02B21-51A3-4B6E-A0F3-68010129A3F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A884CA-8334-48DA-8FEB-0FF92212994F}" type="slidenum">
              <a:rPr lang="en-US" sz="1200">
                <a:cs typeface="Arial" charset="0"/>
              </a:rPr>
              <a:pPr algn="r"/>
              <a:t>42</a:t>
            </a:fld>
            <a:endParaRPr lang="en-US" sz="1200">
              <a:cs typeface="Arial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99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8B3829-6CD0-4464-891E-DC4EAD664052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1256DBE-DEFE-477C-A690-D49AE12BAC19}" type="slidenum">
              <a:rPr lang="en-US" sz="1200">
                <a:cs typeface="Arial" charset="0"/>
              </a:rPr>
              <a:pPr algn="r"/>
              <a:t>43</a:t>
            </a:fld>
            <a:endParaRPr lang="en-US" sz="1200">
              <a:cs typeface="Arial" charset="0"/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9006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8A7919-440F-481F-86D3-9E5D229FA923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FCD59F-0772-49AE-AA9E-DA9E59B9889D}" type="slidenum">
              <a:rPr lang="en-US" sz="1200">
                <a:cs typeface="Arial" charset="0"/>
              </a:rPr>
              <a:pPr algn="r"/>
              <a:t>44</a:t>
            </a:fld>
            <a:endParaRPr lang="en-US" sz="1200">
              <a:cs typeface="Arial" charset="0"/>
            </a:endParaRPr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922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1DD22-E6BF-495A-8202-164C35F011C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839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DC1404-26C9-4847-B0DF-E2AD89D7B250}" type="slidenum">
              <a:rPr lang="en-US" sz="1200">
                <a:cs typeface="Arial" charset="0"/>
              </a:rPr>
              <a:pPr algn="r"/>
              <a:t>45</a:t>
            </a:fld>
            <a:endParaRPr lang="en-US" sz="1200">
              <a:cs typeface="Arial" charset="0"/>
            </a:endParaRPr>
          </a:p>
        </p:txBody>
      </p:sp>
      <p:sp>
        <p:nvSpPr>
          <p:cNvPr id="839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639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FCCA4-AADA-475C-ABEE-8EA0420A1748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A12A8C-8C2A-439D-A95E-132667818B24}" type="slidenum">
              <a:rPr lang="en-US" sz="1200">
                <a:cs typeface="Arial" charset="0"/>
              </a:rPr>
              <a:pPr algn="r"/>
              <a:t>46</a:t>
            </a:fld>
            <a:endParaRPr lang="en-US" sz="1200">
              <a:cs typeface="Arial" charset="0"/>
            </a:endParaRPr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726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5BA8D-CE9F-43EB-AC91-5ACF9360A8EC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880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13821B-E1BE-46F3-BBC1-7F5E55F010D4}" type="slidenum">
              <a:rPr lang="en-US" sz="1200">
                <a:cs typeface="Arial" charset="0"/>
              </a:rPr>
              <a:pPr algn="r"/>
              <a:t>47</a:t>
            </a:fld>
            <a:endParaRPr lang="en-US" sz="1200">
              <a:cs typeface="Arial" charset="0"/>
            </a:endParaRPr>
          </a:p>
        </p:txBody>
      </p:sp>
      <p:sp>
        <p:nvSpPr>
          <p:cNvPr id="880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47813" y="534988"/>
            <a:ext cx="3749675" cy="2811462"/>
          </a:xfrm>
          <a:ln/>
        </p:spPr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3598863"/>
            <a:ext cx="5867400" cy="5202237"/>
          </a:xfrm>
          <a:noFill/>
          <a:ln/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355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95CCEF-1287-4B08-9B06-932C214135D7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890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1F9A42-7C36-4F18-9823-C408EFBA9682}" type="slidenum">
              <a:rPr lang="en-US" sz="1200">
                <a:cs typeface="Arial" charset="0"/>
              </a:rPr>
              <a:pPr algn="r"/>
              <a:t>48</a:t>
            </a:fld>
            <a:endParaRPr lang="en-US" sz="1200">
              <a:cs typeface="Arial" charset="0"/>
            </a:endParaRPr>
          </a:p>
        </p:txBody>
      </p:sp>
      <p:sp>
        <p:nvSpPr>
          <p:cNvPr id="890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6434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6B02D-6382-492C-A4DF-A9B08785A4C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901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E615CC-3393-46BE-B56E-44CF7A802BBC}" type="slidenum">
              <a:rPr lang="en-US" sz="1200">
                <a:cs typeface="Arial" charset="0"/>
              </a:rPr>
              <a:pPr algn="r"/>
              <a:t>49</a:t>
            </a:fld>
            <a:endParaRPr lang="en-US" sz="1200">
              <a:cs typeface="Arial" charset="0"/>
            </a:endParaRPr>
          </a:p>
        </p:txBody>
      </p:sp>
      <p:sp>
        <p:nvSpPr>
          <p:cNvPr id="901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01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7188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DF3DB-AA54-4870-80A5-58E549DD9F24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911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3DF000-4EBF-424A-9134-6312A765F773}" type="slidenum">
              <a:rPr lang="en-US" sz="1200">
                <a:cs typeface="Arial" charset="0"/>
              </a:rPr>
              <a:pPr algn="r"/>
              <a:t>50</a:t>
            </a:fld>
            <a:endParaRPr lang="en-US" sz="1200">
              <a:cs typeface="Arial" charset="0"/>
            </a:endParaRPr>
          </a:p>
        </p:txBody>
      </p:sp>
      <p:sp>
        <p:nvSpPr>
          <p:cNvPr id="911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51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45406F-A16A-422A-9AC1-4B5E4880BED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382E02-A8A4-4E2E-9F0E-47D08A3E4300}" type="slidenum">
              <a:rPr lang="en-US" sz="1200">
                <a:cs typeface="Arial" charset="0"/>
              </a:rPr>
              <a:pPr algn="r"/>
              <a:t>6</a:t>
            </a:fld>
            <a:endParaRPr lang="en-US" sz="1200">
              <a:cs typeface="Arial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5EB08-75F9-494B-BCF1-DB013C5F29CC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921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C8B373-E324-4C29-8F8F-4106729DE3C9}" type="slidenum">
              <a:rPr lang="en-US" sz="1200">
                <a:cs typeface="Arial" charset="0"/>
              </a:rPr>
              <a:pPr algn="r"/>
              <a:t>51</a:t>
            </a:fld>
            <a:endParaRPr lang="en-US" sz="1200">
              <a:cs typeface="Arial" charset="0"/>
            </a:endParaRPr>
          </a:p>
        </p:txBody>
      </p:sp>
      <p:sp>
        <p:nvSpPr>
          <p:cNvPr id="921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21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8437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AC2C90-3000-4132-B4FF-A2F4E7A10F6F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931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A59E92B-3382-4AB4-A96C-6F10A2C0E354}" type="slidenum">
              <a:rPr lang="en-US" sz="1200">
                <a:cs typeface="Arial" charset="0"/>
              </a:rPr>
              <a:pPr algn="r"/>
              <a:t>52</a:t>
            </a:fld>
            <a:endParaRPr lang="en-US" sz="1200">
              <a:cs typeface="Arial" charset="0"/>
            </a:endParaRPr>
          </a:p>
        </p:txBody>
      </p:sp>
      <p:sp>
        <p:nvSpPr>
          <p:cNvPr id="931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8124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FD067F-32E6-45BD-A388-CB97ACDA2155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942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F6F443-248E-4AFA-8E95-CBF05B8C321F}" type="slidenum">
              <a:rPr lang="en-US" sz="1200">
                <a:cs typeface="Arial" charset="0"/>
              </a:rPr>
              <a:pPr algn="r"/>
              <a:t>53</a:t>
            </a:fld>
            <a:endParaRPr lang="en-US" sz="1200">
              <a:cs typeface="Arial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5749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9ABB9-F1AC-46B5-9B9F-3BCEFC74C04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952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235A2B-49A1-44F2-8F01-011E551A1347}" type="slidenum">
              <a:rPr lang="en-US" sz="1200">
                <a:cs typeface="Arial" charset="0"/>
              </a:rPr>
              <a:pPr algn="r"/>
              <a:t>54</a:t>
            </a:fld>
            <a:endParaRPr lang="en-US" sz="1200">
              <a:cs typeface="Arial" charset="0"/>
            </a:endParaRPr>
          </a:p>
        </p:txBody>
      </p:sp>
      <p:sp>
        <p:nvSpPr>
          <p:cNvPr id="952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7134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4D7CF-BD3F-4BFE-A5F2-B667433932D8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962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9FB8A4B-4906-4EC7-94D9-F0999A25F630}" type="slidenum">
              <a:rPr lang="en-US" sz="1200">
                <a:cs typeface="Arial" charset="0"/>
              </a:rPr>
              <a:pPr algn="r"/>
              <a:t>55</a:t>
            </a:fld>
            <a:endParaRPr lang="en-US" sz="1200">
              <a:cs typeface="Arial" charset="0"/>
            </a:endParaRPr>
          </a:p>
        </p:txBody>
      </p:sp>
      <p:sp>
        <p:nvSpPr>
          <p:cNvPr id="962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998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1E1A5-9E75-4A9F-8E49-3A704E9A3AC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8F4BE8-9928-4200-B423-755CD8C5A1A4}" type="slidenum">
              <a:rPr lang="en-US" sz="1200">
                <a:cs typeface="Arial" charset="0"/>
              </a:rPr>
              <a:pPr algn="r"/>
              <a:t>56</a:t>
            </a:fld>
            <a:endParaRPr lang="en-US" sz="1200">
              <a:cs typeface="Arial" charset="0"/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8220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21A92F-32D3-41DD-B8F5-39E6F2009FFB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83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F554A9-4454-46A2-ABE6-7CF6DF7EBBC2}" type="slidenum">
              <a:rPr lang="en-US" sz="1200">
                <a:cs typeface="Arial" charset="0"/>
              </a:rPr>
              <a:pPr algn="r"/>
              <a:t>57</a:t>
            </a:fld>
            <a:endParaRPr lang="en-US" sz="1200">
              <a:cs typeface="Arial" charset="0"/>
            </a:endParaRPr>
          </a:p>
        </p:txBody>
      </p:sp>
      <p:sp>
        <p:nvSpPr>
          <p:cNvPr id="983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983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9874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5E0F5C-A890-4433-82CE-CE1D15E1D9E3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2573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922E3C-2740-4E85-9E72-E7E9A8EC0FC9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3812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01ECA-BE60-4628-879A-E1F710EBA34C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3425B22-639A-4E95-923F-ED3E04924E78}" type="slidenum">
              <a:rPr lang="en-US" sz="1200">
                <a:cs typeface="Arial" charset="0"/>
              </a:rPr>
              <a:pPr algn="r"/>
              <a:t>60</a:t>
            </a:fld>
            <a:endParaRPr lang="en-US" sz="1200">
              <a:cs typeface="Arial" charset="0"/>
            </a:endParaRPr>
          </a:p>
        </p:txBody>
      </p:sp>
      <p:sp>
        <p:nvSpPr>
          <p:cNvPr id="1013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48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C40CB4-90E8-4522-83B3-20BCE6D6519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CFAE4C0-6A20-48D2-8CF8-66A48E1BCF3B}" type="slidenum">
              <a:rPr lang="en-US" sz="1200">
                <a:cs typeface="Arial" charset="0"/>
              </a:rPr>
              <a:pPr algn="r"/>
              <a:t>7</a:t>
            </a:fld>
            <a:endParaRPr lang="en-US" sz="1200">
              <a:cs typeface="Arial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59A2BB-8A65-46DE-945A-9BBDD8B91217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1024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51D1B0-EF37-444E-B8E3-CA535FEB1CD5}" type="slidenum">
              <a:rPr lang="en-US" sz="1200">
                <a:cs typeface="Arial" charset="0"/>
              </a:rPr>
              <a:pPr algn="r"/>
              <a:t>61</a:t>
            </a:fld>
            <a:endParaRPr lang="en-US" sz="1200">
              <a:cs typeface="Arial" charset="0"/>
            </a:endParaRPr>
          </a:p>
        </p:txBody>
      </p:sp>
      <p:sp>
        <p:nvSpPr>
          <p:cNvPr id="1024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9565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62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63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64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7167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65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38377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66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339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4C9AE9-34D4-40D5-A08F-AF1A15CE548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0E634DA-FD71-4934-B728-79BE36F2AFD7}" type="slidenum">
              <a:rPr lang="en-US" sz="1200">
                <a:cs typeface="Arial" charset="0"/>
              </a:rPr>
              <a:pPr algn="r"/>
              <a:t>8</a:t>
            </a:fld>
            <a:endParaRPr lang="en-US" sz="1200">
              <a:cs typeface="Arial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DCE49-0193-439E-B39B-0F01D76AA5F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BB5839-0E55-46C2-83B0-75A80EEC9F56}" type="slidenum">
              <a:rPr lang="en-US" sz="1200">
                <a:cs typeface="Arial" charset="0"/>
              </a:rPr>
              <a:pPr algn="r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59ADE-5A1F-4DE2-A3F9-96236D3261E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C967F1-89A1-435C-899C-76A7C2FF1F54}" type="slidenum">
              <a:rPr lang="en-US" sz="1200">
                <a:cs typeface="Arial" charset="0"/>
              </a:rPr>
              <a:pPr algn="r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rgbClr val="006699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79581"/>
          </a:xfrm>
        </p:spPr>
        <p:txBody>
          <a:bodyPr/>
          <a:lstStyle>
            <a:lvl1pPr>
              <a:lnSpc>
                <a:spcPct val="105000"/>
              </a:lnSpc>
              <a:spcBef>
                <a:spcPts val="1200"/>
              </a:spcBef>
              <a:buClr>
                <a:srgbClr val="A3C167"/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05000"/>
              </a:lnSpc>
              <a:spcBef>
                <a:spcPts val="300"/>
              </a:spcBef>
              <a:buClr>
                <a:srgbClr val="CC9900"/>
              </a:buClr>
              <a:buFont typeface="Wingdings" pitchFamily="2" charset="2"/>
              <a:buChar char="§"/>
              <a:defRPr sz="2700">
                <a:latin typeface="Arial" pitchFamily="34" charset="0"/>
                <a:cs typeface="Arial" pitchFamily="34" charset="0"/>
              </a:defRPr>
            </a:lvl2pPr>
            <a:lvl3pPr>
              <a:lnSpc>
                <a:spcPct val="105000"/>
              </a:lnSpc>
              <a:spcBef>
                <a:spcPts val="300"/>
              </a:spcBef>
              <a:buClr>
                <a:srgbClr val="B3A2C7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4pPr>
            <a:lvl5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FA6A3-2659-481C-AEDF-CD5F0FB99100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7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21-Oct-20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3358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895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4928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647612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0817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11265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104975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255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467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92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53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8739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0545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720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7819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21-Oct-20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75148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8145"/>
            <a:ext cx="8229600" cy="884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7424"/>
            <a:ext cx="8229600" cy="4878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6699"/>
          </a:solidFill>
          <a:latin typeface="Arial"/>
          <a:ea typeface="+mj-ea"/>
          <a:cs typeface="Arial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A3C167"/>
        </a:buClr>
        <a:buSzTx/>
        <a:buFont typeface="Wingdings" charset="2"/>
        <a:buChar char="§"/>
        <a:tabLst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CC9900"/>
        </a:buClr>
        <a:buSzTx/>
        <a:buFont typeface="Wingdings" charset="2"/>
        <a:buChar char="§"/>
        <a:tabLst/>
        <a:defRPr sz="2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B3A2C7"/>
        </a:buClr>
        <a:buSzTx/>
        <a:buFont typeface="Wingdings" charset="2"/>
        <a:buChar char="§"/>
        <a:tabLst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21-Oct-20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7A669A-7013-4521-A6CD-AAAECCECC64D}"/>
              </a:ext>
            </a:extLst>
          </p:cNvPr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E2DB60-CB2C-440E-A998-FE5F2145D857}"/>
              </a:ext>
            </a:extLst>
          </p:cNvPr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0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1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2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3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4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5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6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7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8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390900" y="215671"/>
            <a:ext cx="236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Masaryk University</a:t>
            </a:r>
          </a:p>
        </p:txBody>
      </p: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233285" y="1216542"/>
            <a:ext cx="451955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Arial" charset="0"/>
              </a:rPr>
              <a:t>M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Arial" charset="0"/>
              </a:rPr>
              <a:t>icroeconomics 1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charset="0"/>
            </a:endParaRP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charset="0"/>
            </a:endParaRP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Arial" charset="0"/>
              </a:rPr>
              <a:t>Dali Laxton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3652" y="4063425"/>
            <a:ext cx="2207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D7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Cambria Math" pitchFamily="18" charset="0"/>
                <a:cs typeface="Arial" pitchFamily="34" charset="0"/>
              </a:rPr>
              <a:t>Lecture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2480" y="4495800"/>
            <a:ext cx="1445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solidFill>
                  <a:srgbClr val="FFCD74"/>
                </a:solidFill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Cambria Math" pitchFamily="18" charset="0"/>
                <a:ea typeface="Cambria Math" pitchFamily="18" charset="0"/>
                <a:cs typeface="Tahoma" pitchFamily="34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90800" y="3618394"/>
            <a:ext cx="6514713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5400" dirty="0"/>
              <a:t>Government Policies and Efficiency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46649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How Price Ceilings Affect Market Outcomes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84200" y="1317625"/>
            <a:ext cx="2560638" cy="4597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In the long run, supply and demand </a:t>
            </a:r>
            <a:br>
              <a:rPr lang="en-US" sz="2600" dirty="0"/>
            </a:br>
            <a:r>
              <a:rPr lang="en-US" sz="2600" dirty="0"/>
              <a:t>are more </a:t>
            </a:r>
            <a:br>
              <a:rPr lang="en-US" sz="2600" dirty="0"/>
            </a:br>
            <a:r>
              <a:rPr lang="en-US" sz="2600" dirty="0"/>
              <a:t>price-elastic.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So, the shortage </a:t>
            </a:r>
            <a:br>
              <a:rPr lang="en-US" sz="2600" dirty="0"/>
            </a:br>
            <a:r>
              <a:rPr lang="en-US" sz="2600" dirty="0"/>
              <a:t>is larger.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94163" y="1235075"/>
            <a:ext cx="4422775" cy="3871913"/>
            <a:chOff x="2579" y="785"/>
            <a:chExt cx="2786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18465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8466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8463" name="Text Box 8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8464" name="Text Box 9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605338" y="1644650"/>
            <a:ext cx="3911600" cy="3203575"/>
            <a:chOff x="3240" y="1064"/>
            <a:chExt cx="1649" cy="2018"/>
          </a:xfrm>
        </p:grpSpPr>
        <p:sp>
          <p:nvSpPr>
            <p:cNvPr id="18460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61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433888" y="1338263"/>
            <a:ext cx="3529012" cy="3362325"/>
            <a:chOff x="3328" y="857"/>
            <a:chExt cx="1073" cy="2118"/>
          </a:xfrm>
        </p:grpSpPr>
        <p:sp>
          <p:nvSpPr>
            <p:cNvPr id="18458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9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sp>
        <p:nvSpPr>
          <p:cNvPr id="18441" name="Line 16"/>
          <p:cNvSpPr>
            <a:spLocks noChangeShapeType="1"/>
          </p:cNvSpPr>
          <p:nvPr/>
        </p:nvSpPr>
        <p:spPr bwMode="auto">
          <a:xfrm>
            <a:off x="4289425" y="2952750"/>
            <a:ext cx="18192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42" name="Line 17"/>
          <p:cNvSpPr>
            <a:spLocks noChangeShapeType="1"/>
          </p:cNvSpPr>
          <p:nvPr/>
        </p:nvSpPr>
        <p:spPr bwMode="auto">
          <a:xfrm>
            <a:off x="5326063" y="3767138"/>
            <a:ext cx="0" cy="11191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43" name="Oval 18"/>
          <p:cNvSpPr>
            <a:spLocks noChangeArrowheads="1"/>
          </p:cNvSpPr>
          <p:nvPr/>
        </p:nvSpPr>
        <p:spPr bwMode="auto">
          <a:xfrm>
            <a:off x="6037263" y="2876550"/>
            <a:ext cx="139700" cy="138113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44" name="Text Box 19"/>
          <p:cNvSpPr txBox="1">
            <a:spLocks noChangeArrowheads="1"/>
          </p:cNvSpPr>
          <p:nvPr/>
        </p:nvSpPr>
        <p:spPr bwMode="auto">
          <a:xfrm>
            <a:off x="3255963" y="2765425"/>
            <a:ext cx="93503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dirty="0">
                <a:latin typeface="Arial"/>
                <a:cs typeface="Arial"/>
              </a:rPr>
              <a:t>12,000 CZK</a:t>
            </a:r>
          </a:p>
        </p:txBody>
      </p:sp>
      <p:sp>
        <p:nvSpPr>
          <p:cNvPr id="18445" name="Text Box 20"/>
          <p:cNvSpPr txBox="1">
            <a:spLocks noChangeArrowheads="1"/>
          </p:cNvSpPr>
          <p:nvPr/>
        </p:nvSpPr>
        <p:spPr bwMode="auto">
          <a:xfrm>
            <a:off x="4884738" y="4918075"/>
            <a:ext cx="876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150</a:t>
            </a: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252788" y="3349626"/>
            <a:ext cx="5514975" cy="973138"/>
            <a:chOff x="2056" y="1039"/>
            <a:chExt cx="3406" cy="613"/>
          </a:xfrm>
        </p:grpSpPr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5" name="Text Box 23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Price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ceiling</a:t>
              </a:r>
            </a:p>
          </p:txBody>
        </p:sp>
        <p:sp>
          <p:nvSpPr>
            <p:cNvPr id="18456" name="AutoShape 24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7" name="Text Box 25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7,500 CZK</a:t>
              </a:r>
            </a:p>
          </p:txBody>
        </p:sp>
      </p:grpSp>
      <p:sp>
        <p:nvSpPr>
          <p:cNvPr id="18447" name="Text Box 26"/>
          <p:cNvSpPr txBox="1">
            <a:spLocks noChangeArrowheads="1"/>
          </p:cNvSpPr>
          <p:nvPr/>
        </p:nvSpPr>
        <p:spPr bwMode="auto">
          <a:xfrm>
            <a:off x="6608763" y="4916488"/>
            <a:ext cx="876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450</a:t>
            </a:r>
          </a:p>
        </p:txBody>
      </p:sp>
      <p:sp>
        <p:nvSpPr>
          <p:cNvPr id="18448" name="Line 27"/>
          <p:cNvSpPr>
            <a:spLocks noChangeShapeType="1"/>
          </p:cNvSpPr>
          <p:nvPr/>
        </p:nvSpPr>
        <p:spPr bwMode="auto">
          <a:xfrm>
            <a:off x="7050088" y="3767138"/>
            <a:ext cx="0" cy="11191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49" name="Oval 28"/>
          <p:cNvSpPr>
            <a:spLocks noChangeArrowheads="1"/>
          </p:cNvSpPr>
          <p:nvPr/>
        </p:nvSpPr>
        <p:spPr bwMode="auto">
          <a:xfrm>
            <a:off x="5257800" y="3700463"/>
            <a:ext cx="139700" cy="138112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50" name="Oval 29"/>
          <p:cNvSpPr>
            <a:spLocks noChangeArrowheads="1"/>
          </p:cNvSpPr>
          <p:nvPr/>
        </p:nvSpPr>
        <p:spPr bwMode="auto">
          <a:xfrm>
            <a:off x="6978650" y="3700463"/>
            <a:ext cx="139700" cy="138112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5332413" y="3836985"/>
            <a:ext cx="1704975" cy="688974"/>
            <a:chOff x="3359" y="2417"/>
            <a:chExt cx="1074" cy="434"/>
          </a:xfrm>
        </p:grpSpPr>
        <p:sp>
          <p:nvSpPr>
            <p:cNvPr id="18452" name="AutoShape 31"/>
            <p:cNvSpPr>
              <a:spLocks/>
            </p:cNvSpPr>
            <p:nvPr/>
          </p:nvSpPr>
          <p:spPr bwMode="auto">
            <a:xfrm rot="-5400000">
              <a:off x="3802" y="1974"/>
              <a:ext cx="188" cy="1074"/>
            </a:xfrm>
            <a:prstGeom prst="leftBrace">
              <a:avLst>
                <a:gd name="adj1" fmla="val 100185"/>
                <a:gd name="adj2" fmla="val 5000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3" name="Text Box 32"/>
            <p:cNvSpPr txBox="1">
              <a:spLocks noChangeArrowheads="1"/>
            </p:cNvSpPr>
            <p:nvPr/>
          </p:nvSpPr>
          <p:spPr bwMode="auto">
            <a:xfrm>
              <a:off x="3508" y="2618"/>
              <a:ext cx="778" cy="233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/>
                  <a:cs typeface="Arial"/>
                </a:rPr>
                <a:t>shortage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054713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/>
              <a:t>Shortages and Rationing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ct val="40000"/>
              </a:spcBef>
            </a:pPr>
            <a:r>
              <a:rPr lang="en-US" sz="2700" dirty="0"/>
              <a:t>With a shortage, sellers must ration the goods among buyers. 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Some rationing mechanisms:   (1) Long lines </a:t>
            </a:r>
            <a:br>
              <a:rPr lang="en-US" sz="2700" dirty="0"/>
            </a:br>
            <a:r>
              <a:rPr lang="en-US" sz="2700" dirty="0"/>
              <a:t>(2) Discrimination according to sellers’ biases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These mechanisms are often unfair, and inefficient:  the goods do not necessarily go to the buyers who value them most highly.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In contrast, when prices are not controlled, </a:t>
            </a:r>
            <a:br>
              <a:rPr lang="en-US" sz="2700" dirty="0"/>
            </a:br>
            <a:r>
              <a:rPr lang="en-US" sz="2700" dirty="0"/>
              <a:t>the rationing mechanism is efficient (the goods </a:t>
            </a:r>
            <a:br>
              <a:rPr lang="en-US" sz="2700" dirty="0"/>
            </a:br>
            <a:r>
              <a:rPr lang="en-US" sz="2700" dirty="0"/>
              <a:t>go to the buyers that value them most highly) </a:t>
            </a:r>
            <a:br>
              <a:rPr lang="en-US" sz="2700" dirty="0"/>
            </a:br>
            <a:r>
              <a:rPr lang="en-US" sz="2700" dirty="0"/>
              <a:t>and impersonal (and thus fair). </a:t>
            </a:r>
          </a:p>
          <a:p>
            <a:pPr eaLnBrk="1" hangingPunct="1">
              <a:spcBef>
                <a:spcPct val="40000"/>
              </a:spcBef>
            </a:pPr>
            <a:r>
              <a:rPr lang="en-US" sz="2700" dirty="0"/>
              <a:t>Example: price ceiling on crude oil in 1973.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41226"/>
            <a:ext cx="3019756" cy="22619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308" y="3559439"/>
            <a:ext cx="4072270" cy="202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974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uiExpand="1" build="p" bldLvl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2700" b="1" dirty="0"/>
              <a:t>EXAMPLE 2</a:t>
            </a:r>
            <a:r>
              <a:rPr lang="en-US" sz="2700" dirty="0"/>
              <a:t>:  </a:t>
            </a:r>
            <a:r>
              <a:rPr lang="en-US" sz="3100" dirty="0"/>
              <a:t>The Market for Unskilled Labor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8513" y="3303588"/>
            <a:ext cx="2017712" cy="1373187"/>
          </a:xfrm>
          <a:solidFill>
            <a:srgbClr val="FFCC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600" dirty="0" err="1"/>
              <a:t>Eq’m</a:t>
            </a:r>
            <a:r>
              <a:rPr lang="en-US" sz="2600" dirty="0"/>
              <a:t> w/o </a:t>
            </a:r>
            <a:br>
              <a:rPr lang="en-US" sz="2600" dirty="0"/>
            </a:br>
            <a:r>
              <a:rPr lang="en-US" sz="2600" dirty="0"/>
              <a:t>price controls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060825" y="1235075"/>
            <a:ext cx="4456113" cy="3871913"/>
            <a:chOff x="2558" y="778"/>
            <a:chExt cx="2807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0"/>
              <a:ext cx="2409" cy="2049"/>
              <a:chOff x="1098" y="1361"/>
              <a:chExt cx="2116" cy="2027"/>
            </a:xfrm>
          </p:grpSpPr>
          <p:sp>
            <p:nvSpPr>
              <p:cNvPr id="20509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0510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0507" name="Text Box 8"/>
            <p:cNvSpPr txBox="1">
              <a:spLocks noChangeArrowheads="1"/>
            </p:cNvSpPr>
            <p:nvPr/>
          </p:nvSpPr>
          <p:spPr bwMode="auto">
            <a:xfrm>
              <a:off x="2558" y="778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W</a:t>
              </a:r>
            </a:p>
          </p:txBody>
        </p:sp>
        <p:sp>
          <p:nvSpPr>
            <p:cNvPr id="20508" name="Text Box 9"/>
            <p:cNvSpPr txBox="1">
              <a:spLocks noChangeArrowheads="1"/>
            </p:cNvSpPr>
            <p:nvPr/>
          </p:nvSpPr>
          <p:spPr bwMode="auto">
            <a:xfrm>
              <a:off x="5075" y="2929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L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20504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05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20502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03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1938338" y="1377950"/>
            <a:ext cx="2173287" cy="1938338"/>
            <a:chOff x="1459" y="868"/>
            <a:chExt cx="1152" cy="1221"/>
          </a:xfrm>
        </p:grpSpPr>
        <p:sp>
          <p:nvSpPr>
            <p:cNvPr id="20500" name="Line 17"/>
            <p:cNvSpPr>
              <a:spLocks noChangeShapeType="1"/>
            </p:cNvSpPr>
            <p:nvPr/>
          </p:nvSpPr>
          <p:spPr bwMode="auto">
            <a:xfrm flipV="1">
              <a:off x="2199" y="965"/>
              <a:ext cx="412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501" name="Text Box 18"/>
            <p:cNvSpPr txBox="1">
              <a:spLocks noChangeArrowheads="1"/>
            </p:cNvSpPr>
            <p:nvPr/>
          </p:nvSpPr>
          <p:spPr bwMode="auto">
            <a:xfrm>
              <a:off x="1459" y="868"/>
              <a:ext cx="763" cy="122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Wage paid to unskilled workers per hour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24213" y="2722146"/>
            <a:ext cx="3295650" cy="2563813"/>
            <a:chOff x="2051" y="1742"/>
            <a:chExt cx="2076" cy="1615"/>
          </a:xfrm>
        </p:grpSpPr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2702" y="1860"/>
              <a:ext cx="1146" cy="1225"/>
              <a:chOff x="357" y="2450"/>
              <a:chExt cx="795" cy="646"/>
            </a:xfrm>
          </p:grpSpPr>
          <p:sp>
            <p:nvSpPr>
              <p:cNvPr id="20498" name="Line 2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0499" name="Line 2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0495" name="Oval 23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496" name="Text Box 24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100 CZK</a:t>
              </a:r>
            </a:p>
          </p:txBody>
        </p:sp>
        <p:sp>
          <p:nvSpPr>
            <p:cNvPr id="20497" name="Text Box 25"/>
            <p:cNvSpPr txBox="1">
              <a:spLocks noChangeArrowheads="1"/>
            </p:cNvSpPr>
            <p:nvPr/>
          </p:nvSpPr>
          <p:spPr bwMode="auto">
            <a:xfrm>
              <a:off x="3575" y="3124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5780088" y="5048252"/>
            <a:ext cx="2581275" cy="1166813"/>
            <a:chOff x="3641" y="3180"/>
            <a:chExt cx="1626" cy="735"/>
          </a:xfrm>
        </p:grpSpPr>
        <p:sp>
          <p:nvSpPr>
            <p:cNvPr id="20492" name="Line 28"/>
            <p:cNvSpPr>
              <a:spLocks noChangeShapeType="1"/>
            </p:cNvSpPr>
            <p:nvPr/>
          </p:nvSpPr>
          <p:spPr bwMode="auto">
            <a:xfrm flipV="1">
              <a:off x="4947" y="3180"/>
              <a:ext cx="206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493" name="Text Box 29"/>
            <p:cNvSpPr txBox="1">
              <a:spLocks noChangeArrowheads="1"/>
            </p:cNvSpPr>
            <p:nvPr/>
          </p:nvSpPr>
          <p:spPr bwMode="auto">
            <a:xfrm>
              <a:off x="3641" y="3392"/>
              <a:ext cx="1626" cy="523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Quantity of  unskilled workers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838545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96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How Price Floors Affect Market Outcomes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60825" y="1235075"/>
            <a:ext cx="4456113" cy="3871913"/>
            <a:chOff x="2558" y="778"/>
            <a:chExt cx="2807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0"/>
              <a:ext cx="2409" cy="2049"/>
              <a:chOff x="1098" y="1361"/>
              <a:chExt cx="2116" cy="2027"/>
            </a:xfrm>
          </p:grpSpPr>
          <p:sp>
            <p:nvSpPr>
              <p:cNvPr id="21532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1533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1530" name="Text Box 8"/>
            <p:cNvSpPr txBox="1">
              <a:spLocks noChangeArrowheads="1"/>
            </p:cNvSpPr>
            <p:nvPr/>
          </p:nvSpPr>
          <p:spPr bwMode="auto">
            <a:xfrm>
              <a:off x="2558" y="778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W</a:t>
              </a:r>
            </a:p>
          </p:txBody>
        </p:sp>
        <p:sp>
          <p:nvSpPr>
            <p:cNvPr id="21531" name="Text Box 9"/>
            <p:cNvSpPr txBox="1">
              <a:spLocks noChangeArrowheads="1"/>
            </p:cNvSpPr>
            <p:nvPr/>
          </p:nvSpPr>
          <p:spPr bwMode="auto">
            <a:xfrm>
              <a:off x="5075" y="2929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L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21527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28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21525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26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3255963" y="2765426"/>
            <a:ext cx="3295650" cy="2563813"/>
            <a:chOff x="2051" y="1742"/>
            <a:chExt cx="2076" cy="1615"/>
          </a:xfrm>
        </p:grpSpPr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2702" y="1860"/>
              <a:ext cx="1146" cy="1225"/>
              <a:chOff x="357" y="2450"/>
              <a:chExt cx="795" cy="646"/>
            </a:xfrm>
          </p:grpSpPr>
          <p:sp>
            <p:nvSpPr>
              <p:cNvPr id="21523" name="Line 2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1524" name="Line 2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1520" name="Oval 23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21" name="Text Box 24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100 CZK</a:t>
              </a:r>
            </a:p>
          </p:txBody>
        </p:sp>
        <p:sp>
          <p:nvSpPr>
            <p:cNvPr id="21522" name="Text Box 25"/>
            <p:cNvSpPr txBox="1">
              <a:spLocks noChangeArrowheads="1"/>
            </p:cNvSpPr>
            <p:nvPr/>
          </p:nvSpPr>
          <p:spPr bwMode="auto">
            <a:xfrm>
              <a:off x="3575" y="3124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3263900" y="3349626"/>
            <a:ext cx="5407025" cy="973138"/>
            <a:chOff x="2056" y="1039"/>
            <a:chExt cx="3406" cy="613"/>
          </a:xfrm>
        </p:grpSpPr>
        <p:sp>
          <p:nvSpPr>
            <p:cNvPr id="21515" name="Line 31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16" name="Text Box 32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Price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floor</a:t>
              </a:r>
            </a:p>
          </p:txBody>
        </p:sp>
        <p:sp>
          <p:nvSpPr>
            <p:cNvPr id="21517" name="AutoShape 33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18" name="Text Box 34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80 CZK</a:t>
              </a:r>
            </a:p>
          </p:txBody>
        </p:sp>
      </p:grpSp>
      <p:sp>
        <p:nvSpPr>
          <p:cNvPr id="72740" name="Rectangle 36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73150"/>
            <a:ext cx="2617787" cy="502285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/>
              <a:t>A price floor </a:t>
            </a:r>
            <a:br>
              <a:rPr lang="en-US" sz="2600"/>
            </a:br>
            <a:r>
              <a:rPr lang="en-US" sz="2600"/>
              <a:t>below the </a:t>
            </a:r>
            <a:br>
              <a:rPr lang="en-US" sz="2600"/>
            </a:br>
            <a:r>
              <a:rPr lang="en-US" sz="2600"/>
              <a:t>eq’m price is </a:t>
            </a:r>
            <a:br>
              <a:rPr lang="en-US" sz="2600"/>
            </a:br>
            <a:r>
              <a:rPr lang="en-US" sz="2600" b="1">
                <a:solidFill>
                  <a:srgbClr val="CC0000"/>
                </a:solidFill>
              </a:rPr>
              <a:t>not binding</a:t>
            </a:r>
            <a:r>
              <a:rPr lang="en-US" sz="2600"/>
              <a:t> – </a:t>
            </a:r>
            <a:br>
              <a:rPr lang="en-US" sz="2600"/>
            </a:br>
            <a:r>
              <a:rPr lang="en-US" sz="2600"/>
              <a:t>has no effect </a:t>
            </a:r>
            <a:br>
              <a:rPr lang="en-US" sz="2600"/>
            </a:br>
            <a:r>
              <a:rPr lang="en-US" sz="2600"/>
              <a:t>on the market outcome.  </a:t>
            </a:r>
          </a:p>
        </p:txBody>
      </p:sp>
    </p:spTree>
    <p:extLst>
      <p:ext uri="{BB962C8B-B14F-4D97-AF65-F5344CB8AC3E}">
        <p14:creationId xmlns:p14="http://schemas.microsoft.com/office/powerpoint/2010/main" val="3503494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40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/>
              <a:t>How Price Floors Affect Market Outcomes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060825" y="1235075"/>
            <a:ext cx="4456113" cy="3871913"/>
            <a:chOff x="2558" y="778"/>
            <a:chExt cx="2807" cy="243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697" y="1030"/>
              <a:ext cx="2409" cy="2049"/>
              <a:chOff x="1098" y="1361"/>
              <a:chExt cx="2116" cy="2027"/>
            </a:xfrm>
          </p:grpSpPr>
          <p:sp>
            <p:nvSpPr>
              <p:cNvPr id="22564" name="Line 5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65" name="Line 6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2562" name="Text Box 7"/>
            <p:cNvSpPr txBox="1">
              <a:spLocks noChangeArrowheads="1"/>
            </p:cNvSpPr>
            <p:nvPr/>
          </p:nvSpPr>
          <p:spPr bwMode="auto">
            <a:xfrm>
              <a:off x="2558" y="778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W</a:t>
              </a:r>
            </a:p>
          </p:txBody>
        </p:sp>
        <p:sp>
          <p:nvSpPr>
            <p:cNvPr id="22563" name="Text Box 8"/>
            <p:cNvSpPr txBox="1">
              <a:spLocks noChangeArrowheads="1"/>
            </p:cNvSpPr>
            <p:nvPr/>
          </p:nvSpPr>
          <p:spPr bwMode="auto">
            <a:xfrm>
              <a:off x="5075" y="2929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L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22559" name="Line 10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60" name="Text Box 11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22557" name="Line 13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8" name="Text Box 14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3255963" y="2765427"/>
            <a:ext cx="2921000" cy="738188"/>
            <a:chOff x="2051" y="1742"/>
            <a:chExt cx="1840" cy="465"/>
          </a:xfrm>
        </p:grpSpPr>
        <p:sp>
          <p:nvSpPr>
            <p:cNvPr id="22554" name="Line 17"/>
            <p:cNvSpPr>
              <a:spLocks noChangeShapeType="1"/>
            </p:cNvSpPr>
            <p:nvPr/>
          </p:nvSpPr>
          <p:spPr bwMode="auto">
            <a:xfrm>
              <a:off x="2702" y="1860"/>
              <a:ext cx="11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5" name="Oval 19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6" name="Text Box 20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100 CZK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3263900" y="1627189"/>
            <a:ext cx="5407025" cy="973138"/>
            <a:chOff x="2056" y="1039"/>
            <a:chExt cx="3406" cy="613"/>
          </a:xfrm>
        </p:grpSpPr>
        <p:sp>
          <p:nvSpPr>
            <p:cNvPr id="22550" name="Line 23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1" name="Text Box 24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Price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floor</a:t>
              </a:r>
            </a:p>
          </p:txBody>
        </p:sp>
        <p:sp>
          <p:nvSpPr>
            <p:cNvPr id="22552" name="AutoShape 25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3" name="Text Box 26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120 CZK</a:t>
              </a:r>
            </a:p>
          </p:txBody>
        </p:sp>
      </p:grpSp>
      <p:sp>
        <p:nvSpPr>
          <p:cNvPr id="74782" name="Rectangle 30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14425"/>
            <a:ext cx="3248025" cy="5011738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</a:t>
            </a:r>
            <a:r>
              <a:rPr lang="en-US" sz="2600" dirty="0" err="1"/>
              <a:t>eq’m</a:t>
            </a:r>
            <a:r>
              <a:rPr lang="en-US" sz="2600" dirty="0"/>
              <a:t> wage (100 CZK) is below the floor and therefore </a:t>
            </a:r>
            <a:br>
              <a:rPr lang="en-US" sz="2600" dirty="0"/>
            </a:br>
            <a:r>
              <a:rPr lang="en-US" sz="2600" dirty="0"/>
              <a:t>illegal.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floor </a:t>
            </a:r>
            <a:br>
              <a:rPr lang="en-US" sz="2600" dirty="0"/>
            </a:br>
            <a:r>
              <a:rPr lang="en-US" sz="2600" dirty="0"/>
              <a:t>is a </a:t>
            </a:r>
            <a:r>
              <a:rPr lang="en-US" sz="2600" b="1" dirty="0">
                <a:solidFill>
                  <a:srgbClr val="800080"/>
                </a:solidFill>
              </a:rPr>
              <a:t>binding constraint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/>
              <a:t>on the wage, </a:t>
            </a:r>
            <a:br>
              <a:rPr lang="en-US" sz="2600" dirty="0"/>
            </a:br>
            <a:r>
              <a:rPr lang="en-US" sz="2600" dirty="0"/>
              <a:t>causes a </a:t>
            </a:r>
            <a:br>
              <a:rPr lang="en-US" sz="2600" dirty="0"/>
            </a:br>
            <a:r>
              <a:rPr lang="en-US" sz="2600" dirty="0"/>
              <a:t>surplus (i.e.</a:t>
            </a:r>
            <a:r>
              <a:rPr lang="en-US" sz="2600" i="1" dirty="0"/>
              <a:t>,</a:t>
            </a:r>
            <a:r>
              <a:rPr lang="en-US" sz="2600" dirty="0"/>
              <a:t> unemployment). </a:t>
            </a:r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5067300" y="1973263"/>
            <a:ext cx="698500" cy="3344863"/>
            <a:chOff x="3192" y="1243"/>
            <a:chExt cx="440" cy="2107"/>
          </a:xfrm>
        </p:grpSpPr>
        <p:sp>
          <p:nvSpPr>
            <p:cNvPr id="22547" name="Line 18"/>
            <p:cNvSpPr>
              <a:spLocks noChangeShapeType="1"/>
            </p:cNvSpPr>
            <p:nvPr/>
          </p:nvSpPr>
          <p:spPr bwMode="auto">
            <a:xfrm>
              <a:off x="3417" y="1288"/>
              <a:ext cx="0" cy="1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48" name="Text Box 32"/>
            <p:cNvSpPr txBox="1">
              <a:spLocks noChangeArrowheads="1"/>
            </p:cNvSpPr>
            <p:nvPr/>
          </p:nvSpPr>
          <p:spPr bwMode="auto">
            <a:xfrm>
              <a:off x="3192" y="3117"/>
              <a:ext cx="4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400</a:t>
              </a:r>
            </a:p>
          </p:txBody>
        </p:sp>
        <p:sp>
          <p:nvSpPr>
            <p:cNvPr id="22549" name="Oval 33"/>
            <p:cNvSpPr>
              <a:spLocks noChangeArrowheads="1"/>
            </p:cNvSpPr>
            <p:nvPr/>
          </p:nvSpPr>
          <p:spPr bwMode="auto">
            <a:xfrm>
              <a:off x="3370" y="124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6172200" y="1976438"/>
            <a:ext cx="698500" cy="3341688"/>
            <a:chOff x="3888" y="1245"/>
            <a:chExt cx="440" cy="2105"/>
          </a:xfrm>
        </p:grpSpPr>
        <p:sp>
          <p:nvSpPr>
            <p:cNvPr id="22544" name="Text Box 21"/>
            <p:cNvSpPr txBox="1">
              <a:spLocks noChangeArrowheads="1"/>
            </p:cNvSpPr>
            <p:nvPr/>
          </p:nvSpPr>
          <p:spPr bwMode="auto">
            <a:xfrm>
              <a:off x="3888" y="3117"/>
              <a:ext cx="4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550</a:t>
              </a:r>
            </a:p>
          </p:txBody>
        </p:sp>
        <p:sp>
          <p:nvSpPr>
            <p:cNvPr id="22545" name="Oval 34"/>
            <p:cNvSpPr>
              <a:spLocks noChangeArrowheads="1"/>
            </p:cNvSpPr>
            <p:nvPr/>
          </p:nvSpPr>
          <p:spPr bwMode="auto">
            <a:xfrm>
              <a:off x="4060" y="1245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46" name="Line 35"/>
            <p:cNvSpPr>
              <a:spLocks noChangeShapeType="1"/>
            </p:cNvSpPr>
            <p:nvPr/>
          </p:nvSpPr>
          <p:spPr bwMode="auto">
            <a:xfrm>
              <a:off x="4105" y="1286"/>
              <a:ext cx="0" cy="1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0" name="Group 41"/>
          <p:cNvGrpSpPr>
            <a:grpSpLocks/>
          </p:cNvGrpSpPr>
          <p:nvPr/>
        </p:nvGrpSpPr>
        <p:grpSpPr bwMode="auto">
          <a:xfrm>
            <a:off x="5295900" y="946150"/>
            <a:ext cx="1235075" cy="1068388"/>
            <a:chOff x="3336" y="596"/>
            <a:chExt cx="778" cy="673"/>
          </a:xfrm>
        </p:grpSpPr>
        <p:sp>
          <p:nvSpPr>
            <p:cNvPr id="22542" name="AutoShape 39"/>
            <p:cNvSpPr>
              <a:spLocks/>
            </p:cNvSpPr>
            <p:nvPr/>
          </p:nvSpPr>
          <p:spPr bwMode="auto">
            <a:xfrm rot="5400000">
              <a:off x="3661" y="826"/>
              <a:ext cx="196" cy="689"/>
            </a:xfrm>
            <a:prstGeom prst="leftBrace">
              <a:avLst>
                <a:gd name="adj1" fmla="val 61648"/>
                <a:gd name="adj2" fmla="val 5000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43" name="Text Box 40"/>
            <p:cNvSpPr txBox="1">
              <a:spLocks noChangeArrowheads="1"/>
            </p:cNvSpPr>
            <p:nvPr/>
          </p:nvSpPr>
          <p:spPr bwMode="auto">
            <a:xfrm>
              <a:off x="3336" y="596"/>
              <a:ext cx="778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/>
                  <a:cs typeface="Arial"/>
                </a:rPr>
                <a:t>labor surplus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671889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4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82" grpId="0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12" name="Rectangle 36"/>
          <p:cNvSpPr>
            <a:spLocks noChangeArrowheads="1"/>
          </p:cNvSpPr>
          <p:nvPr/>
        </p:nvSpPr>
        <p:spPr bwMode="auto">
          <a:xfrm>
            <a:off x="503238" y="868363"/>
            <a:ext cx="2708275" cy="54514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75800" name="Rectangle 24"/>
          <p:cNvSpPr>
            <a:spLocks noGrp="1" noChangeArrowheads="1"/>
          </p:cNvSpPr>
          <p:nvPr>
            <p:ph type="body" idx="4294967295"/>
          </p:nvPr>
        </p:nvSpPr>
        <p:spPr>
          <a:xfrm>
            <a:off x="568325" y="920750"/>
            <a:ext cx="2752725" cy="5351463"/>
          </a:xfrm>
          <a:noFill/>
        </p:spPr>
        <p:txBody>
          <a:bodyPr>
            <a:normAutofit/>
          </a:bodyPr>
          <a:lstStyle/>
          <a:p>
            <a:pPr marL="0" indent="0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sz="2600" dirty="0"/>
              <a:t>Min wage laws </a:t>
            </a:r>
            <a:br>
              <a:rPr lang="en-US" sz="2600" dirty="0"/>
            </a:br>
            <a:r>
              <a:rPr lang="en-US" sz="2600" dirty="0"/>
              <a:t>do not affect </a:t>
            </a:r>
            <a:br>
              <a:rPr lang="en-US" sz="2600" dirty="0"/>
            </a:br>
            <a:r>
              <a:rPr lang="en-US" sz="2600" dirty="0"/>
              <a:t>highly skilled workers.  </a:t>
            </a:r>
          </a:p>
          <a:p>
            <a:pPr marL="0" indent="0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sz="2600" dirty="0"/>
              <a:t>They do affect teen workers.  </a:t>
            </a:r>
          </a:p>
          <a:p>
            <a:pPr marL="0" indent="0">
              <a:spcBef>
                <a:spcPct val="35000"/>
              </a:spcBef>
              <a:buNone/>
            </a:pPr>
            <a:r>
              <a:rPr lang="en-US" sz="2600" dirty="0"/>
              <a:t>Studies:  </a:t>
            </a:r>
            <a:br>
              <a:rPr lang="en-US" sz="2600" dirty="0"/>
            </a:br>
            <a:r>
              <a:rPr lang="en-US" sz="2600" dirty="0"/>
              <a:t>A 10% increase </a:t>
            </a:r>
            <a:br>
              <a:rPr lang="en-US" sz="2600" dirty="0"/>
            </a:br>
            <a:r>
              <a:rPr lang="en-US" sz="2600" dirty="0"/>
              <a:t>in the min wage raises teen unemployment </a:t>
            </a:r>
            <a:br>
              <a:rPr lang="en-US" sz="2600" dirty="0"/>
            </a:br>
            <a:r>
              <a:rPr lang="en-US" sz="2600" dirty="0"/>
              <a:t>by 1</a:t>
            </a:r>
            <a:r>
              <a:rPr lang="en-US" sz="2400" dirty="0"/>
              <a:t>–</a:t>
            </a:r>
            <a:r>
              <a:rPr lang="en-US" sz="2600" dirty="0"/>
              <a:t>3%. </a:t>
            </a:r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The Minimum Wage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060825" y="1235075"/>
            <a:ext cx="4456113" cy="3871913"/>
            <a:chOff x="2558" y="778"/>
            <a:chExt cx="2807" cy="243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697" y="1030"/>
              <a:ext cx="2409" cy="2049"/>
              <a:chOff x="1098" y="1361"/>
              <a:chExt cx="2116" cy="2027"/>
            </a:xfrm>
          </p:grpSpPr>
          <p:sp>
            <p:nvSpPr>
              <p:cNvPr id="23589" name="Line 5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590" name="Line 6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3587" name="Text Box 7"/>
            <p:cNvSpPr txBox="1">
              <a:spLocks noChangeArrowheads="1"/>
            </p:cNvSpPr>
            <p:nvPr/>
          </p:nvSpPr>
          <p:spPr bwMode="auto">
            <a:xfrm>
              <a:off x="2558" y="778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W</a:t>
              </a:r>
            </a:p>
          </p:txBody>
        </p:sp>
        <p:sp>
          <p:nvSpPr>
            <p:cNvPr id="23588" name="Text Box 8"/>
            <p:cNvSpPr txBox="1">
              <a:spLocks noChangeArrowheads="1"/>
            </p:cNvSpPr>
            <p:nvPr/>
          </p:nvSpPr>
          <p:spPr bwMode="auto">
            <a:xfrm>
              <a:off x="5075" y="2929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L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23584" name="Line 10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5" name="Text Box 11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23582" name="Line 13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3" name="Text Box 14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255963" y="2765427"/>
            <a:ext cx="2921000" cy="738188"/>
            <a:chOff x="2051" y="1742"/>
            <a:chExt cx="1840" cy="465"/>
          </a:xfrm>
        </p:grpSpPr>
        <p:sp>
          <p:nvSpPr>
            <p:cNvPr id="23579" name="Line 16"/>
            <p:cNvSpPr>
              <a:spLocks noChangeShapeType="1"/>
            </p:cNvSpPr>
            <p:nvPr/>
          </p:nvSpPr>
          <p:spPr bwMode="auto">
            <a:xfrm>
              <a:off x="2702" y="1860"/>
              <a:ext cx="11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0" name="Oval 17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1" name="Text Box 18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100 CZK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63900" y="1627189"/>
            <a:ext cx="5407025" cy="973138"/>
            <a:chOff x="2056" y="1039"/>
            <a:chExt cx="3406" cy="613"/>
          </a:xfrm>
        </p:grpSpPr>
        <p:sp>
          <p:nvSpPr>
            <p:cNvPr id="23575" name="Line 20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76" name="Text Box 21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Min. wage</a:t>
              </a:r>
            </a:p>
          </p:txBody>
        </p:sp>
        <p:sp>
          <p:nvSpPr>
            <p:cNvPr id="23577" name="AutoShape 22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78" name="Text Box 23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120 CZK</a:t>
              </a:r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5067300" y="1973263"/>
            <a:ext cx="698500" cy="3344863"/>
            <a:chOff x="3192" y="1243"/>
            <a:chExt cx="440" cy="2107"/>
          </a:xfrm>
        </p:grpSpPr>
        <p:sp>
          <p:nvSpPr>
            <p:cNvPr id="23572" name="Line 26"/>
            <p:cNvSpPr>
              <a:spLocks noChangeShapeType="1"/>
            </p:cNvSpPr>
            <p:nvPr/>
          </p:nvSpPr>
          <p:spPr bwMode="auto">
            <a:xfrm>
              <a:off x="3417" y="1288"/>
              <a:ext cx="0" cy="1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73" name="Text Box 27"/>
            <p:cNvSpPr txBox="1">
              <a:spLocks noChangeArrowheads="1"/>
            </p:cNvSpPr>
            <p:nvPr/>
          </p:nvSpPr>
          <p:spPr bwMode="auto">
            <a:xfrm>
              <a:off x="3192" y="3117"/>
              <a:ext cx="4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400</a:t>
              </a:r>
            </a:p>
          </p:txBody>
        </p:sp>
        <p:sp>
          <p:nvSpPr>
            <p:cNvPr id="23574" name="Oval 28"/>
            <p:cNvSpPr>
              <a:spLocks noChangeArrowheads="1"/>
            </p:cNvSpPr>
            <p:nvPr/>
          </p:nvSpPr>
          <p:spPr bwMode="auto">
            <a:xfrm>
              <a:off x="3370" y="124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6172200" y="1976438"/>
            <a:ext cx="698500" cy="3341688"/>
            <a:chOff x="3888" y="1245"/>
            <a:chExt cx="440" cy="2105"/>
          </a:xfrm>
        </p:grpSpPr>
        <p:sp>
          <p:nvSpPr>
            <p:cNvPr id="23569" name="Text Box 30"/>
            <p:cNvSpPr txBox="1">
              <a:spLocks noChangeArrowheads="1"/>
            </p:cNvSpPr>
            <p:nvPr/>
          </p:nvSpPr>
          <p:spPr bwMode="auto">
            <a:xfrm>
              <a:off x="3888" y="3117"/>
              <a:ext cx="4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550</a:t>
              </a:r>
            </a:p>
          </p:txBody>
        </p:sp>
        <p:sp>
          <p:nvSpPr>
            <p:cNvPr id="23570" name="Oval 31"/>
            <p:cNvSpPr>
              <a:spLocks noChangeArrowheads="1"/>
            </p:cNvSpPr>
            <p:nvPr/>
          </p:nvSpPr>
          <p:spPr bwMode="auto">
            <a:xfrm>
              <a:off x="4060" y="1245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71" name="Line 32"/>
            <p:cNvSpPr>
              <a:spLocks noChangeShapeType="1"/>
            </p:cNvSpPr>
            <p:nvPr/>
          </p:nvSpPr>
          <p:spPr bwMode="auto">
            <a:xfrm>
              <a:off x="4105" y="1286"/>
              <a:ext cx="0" cy="1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5295900" y="946150"/>
            <a:ext cx="1235075" cy="1068388"/>
            <a:chOff x="3336" y="596"/>
            <a:chExt cx="778" cy="673"/>
          </a:xfrm>
        </p:grpSpPr>
        <p:sp>
          <p:nvSpPr>
            <p:cNvPr id="23567" name="AutoShape 34"/>
            <p:cNvSpPr>
              <a:spLocks/>
            </p:cNvSpPr>
            <p:nvPr/>
          </p:nvSpPr>
          <p:spPr bwMode="auto">
            <a:xfrm rot="5400000">
              <a:off x="3661" y="826"/>
              <a:ext cx="196" cy="689"/>
            </a:xfrm>
            <a:prstGeom prst="leftBrace">
              <a:avLst>
                <a:gd name="adj1" fmla="val 61648"/>
                <a:gd name="adj2" fmla="val 5000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68" name="Text Box 35"/>
            <p:cNvSpPr txBox="1">
              <a:spLocks noChangeArrowheads="1"/>
            </p:cNvSpPr>
            <p:nvPr/>
          </p:nvSpPr>
          <p:spPr bwMode="auto">
            <a:xfrm>
              <a:off x="3336" y="596"/>
              <a:ext cx="778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/>
                  <a:cs typeface="Arial"/>
                </a:rPr>
                <a:t>unemp-loyment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50056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8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5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12" grpId="0" animBg="1"/>
      <p:bldP spid="75800" grpId="0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Evaluating Price Controls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dirty="0"/>
              <a:t>Recall one of the Ten Principles from Chapter 1:  </a:t>
            </a:r>
            <a:br>
              <a:rPr lang="en-US" sz="2700" dirty="0"/>
            </a:br>
            <a:r>
              <a:rPr lang="en-US" sz="2700" dirty="0"/>
              <a:t>    </a:t>
            </a:r>
            <a:r>
              <a:rPr lang="en-US" sz="2700" dirty="0">
                <a:solidFill>
                  <a:srgbClr val="996633"/>
                </a:solidFill>
              </a:rPr>
              <a:t> </a:t>
            </a:r>
            <a:r>
              <a:rPr lang="en-US" sz="2700" b="1" i="1" dirty="0">
                <a:solidFill>
                  <a:srgbClr val="996633"/>
                </a:solidFill>
              </a:rPr>
              <a:t>Markets are usually a good way </a:t>
            </a:r>
            <a:br>
              <a:rPr lang="en-US" sz="2700" b="1" i="1" dirty="0">
                <a:solidFill>
                  <a:srgbClr val="996633"/>
                </a:solidFill>
              </a:rPr>
            </a:br>
            <a:r>
              <a:rPr lang="en-US" sz="2700" b="1" i="1" dirty="0">
                <a:solidFill>
                  <a:srgbClr val="996633"/>
                </a:solidFill>
              </a:rPr>
              <a:t>     to organize economic activity.</a:t>
            </a:r>
            <a:r>
              <a:rPr lang="en-US" sz="2700" i="1" dirty="0">
                <a:solidFill>
                  <a:srgbClr val="996633"/>
                </a:solidFill>
              </a:rPr>
              <a:t>  </a:t>
            </a:r>
          </a:p>
          <a:p>
            <a:r>
              <a:rPr lang="en-US" sz="2700" dirty="0"/>
              <a:t>Prices are the signals that guide the allocation of society’s resources.  This allocation is altered when policymakers restrict prices.  </a:t>
            </a:r>
          </a:p>
          <a:p>
            <a:r>
              <a:rPr lang="en-US" sz="2700" dirty="0"/>
              <a:t>Price controls often intended to help the poor,  </a:t>
            </a:r>
            <a:br>
              <a:rPr lang="en-US" sz="2700" dirty="0"/>
            </a:br>
            <a:r>
              <a:rPr lang="en-US" sz="2700" dirty="0"/>
              <a:t>but often hurt more than help. </a:t>
            </a:r>
          </a:p>
        </p:txBody>
      </p:sp>
    </p:spTree>
    <p:extLst>
      <p:ext uri="{BB962C8B-B14F-4D97-AF65-F5344CB8AC3E}">
        <p14:creationId xmlns:p14="http://schemas.microsoft.com/office/powerpoint/2010/main" val="185951556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 bldLvl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Taxes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spcBef>
                <a:spcPct val="55000"/>
              </a:spcBef>
            </a:pPr>
            <a:r>
              <a:rPr lang="en-US" dirty="0"/>
              <a:t>The govt levies taxes on many goods &amp; services to raise revenue to pay for national defense, public schools, etc. 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The govt can make buyers or sellers pay the tax. </a:t>
            </a:r>
          </a:p>
          <a:p>
            <a:pPr eaLnBrk="1" hangingPunct="1">
              <a:spcBef>
                <a:spcPct val="55000"/>
              </a:spcBef>
            </a:pPr>
            <a:r>
              <a:rPr lang="en-US" dirty="0"/>
              <a:t>The tax can be a % of the good’s price, </a:t>
            </a:r>
            <a:br>
              <a:rPr lang="en-US" dirty="0"/>
            </a:br>
            <a:r>
              <a:rPr lang="en-US" dirty="0"/>
              <a:t>or a specific amount for each unit sold.  </a:t>
            </a:r>
          </a:p>
          <a:p>
            <a:pPr lvl="1" eaLnBrk="1" hangingPunct="1"/>
            <a:r>
              <a:rPr lang="en-US" dirty="0"/>
              <a:t>For simplicity, we analyze per-unit taxes only. </a:t>
            </a:r>
          </a:p>
          <a:p>
            <a:pPr marL="457200" lvl="1" indent="0" eaLnBrk="1" hangingPunct="1">
              <a:buNone/>
            </a:pPr>
            <a:r>
              <a:rPr lang="en-US" dirty="0"/>
              <a:t>Directions to think:</a:t>
            </a:r>
          </a:p>
          <a:p>
            <a:pPr marL="971550" lvl="1" indent="-514350" eaLnBrk="1" hangingPunct="1">
              <a:buAutoNum type="alphaLcParenR"/>
            </a:pPr>
            <a:r>
              <a:rPr lang="en-US" dirty="0"/>
              <a:t>Which curve is affected?</a:t>
            </a:r>
          </a:p>
          <a:p>
            <a:pPr marL="971550" lvl="1" indent="-514350" eaLnBrk="1" hangingPunct="1">
              <a:buAutoNum type="alphaLcParenR"/>
            </a:pPr>
            <a:r>
              <a:rPr lang="en-US" dirty="0"/>
              <a:t>Which way is it shifted?</a:t>
            </a:r>
          </a:p>
          <a:p>
            <a:pPr marL="971550" lvl="1" indent="-514350" eaLnBrk="1" hangingPunct="1">
              <a:buAutoNum type="alphaLcParenR"/>
            </a:pPr>
            <a:r>
              <a:rPr lang="en-US" dirty="0"/>
              <a:t>Effects on price and quantity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1839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 bldLvl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26647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48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sp>
        <p:nvSpPr>
          <p:cNvPr id="266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2700" b="1" dirty="0"/>
              <a:t>EXAMPLE 3</a:t>
            </a:r>
            <a:r>
              <a:rPr lang="en-US" sz="2700" dirty="0"/>
              <a:t>:  </a:t>
            </a:r>
            <a:r>
              <a:rPr lang="en-US" sz="3100" dirty="0"/>
              <a:t>The Market for Pizza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1262063" y="1463675"/>
            <a:ext cx="1387475" cy="1028700"/>
          </a:xfrm>
          <a:solidFill>
            <a:srgbClr val="FFCC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600" dirty="0" err="1"/>
              <a:t>Eq’m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/>
              <a:t>w/o tax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26645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6646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6643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6644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26640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41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382963" y="3105150"/>
            <a:ext cx="3773487" cy="2725738"/>
            <a:chOff x="1963" y="1627"/>
            <a:chExt cx="2377" cy="1717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26638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6639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6635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36" name="Text Box 21"/>
            <p:cNvSpPr txBox="1">
              <a:spLocks noChangeArrowheads="1"/>
            </p:cNvSpPr>
            <p:nvPr/>
          </p:nvSpPr>
          <p:spPr bwMode="auto">
            <a:xfrm>
              <a:off x="1963" y="1627"/>
              <a:ext cx="721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200 CZK</a:t>
              </a:r>
            </a:p>
          </p:txBody>
        </p:sp>
        <p:sp>
          <p:nvSpPr>
            <p:cNvPr id="26637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863609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 bldLvl="5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27686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B2B2B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87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rgbClr val="B2B2B2"/>
                  </a:solidFill>
                  <a:latin typeface="Arial"/>
                  <a:cs typeface="Arial"/>
                </a:rPr>
                <a:t>S</a:t>
              </a:r>
              <a:r>
                <a:rPr lang="en-US" sz="2400" b="1" baseline="-25000">
                  <a:solidFill>
                    <a:srgbClr val="B2B2B2"/>
                  </a:solidFill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27684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85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382963" y="3105150"/>
            <a:ext cx="3773487" cy="2725738"/>
            <a:chOff x="1963" y="1627"/>
            <a:chExt cx="2377" cy="1717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27682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7683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7679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80" name="Text Box 21"/>
            <p:cNvSpPr txBox="1">
              <a:spLocks noChangeArrowheads="1"/>
            </p:cNvSpPr>
            <p:nvPr/>
          </p:nvSpPr>
          <p:spPr bwMode="auto">
            <a:xfrm>
              <a:off x="1963" y="1627"/>
              <a:ext cx="721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200 CZK</a:t>
              </a:r>
            </a:p>
          </p:txBody>
        </p:sp>
        <p:sp>
          <p:nvSpPr>
            <p:cNvPr id="27681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sp>
        <p:nvSpPr>
          <p:cNvPr id="2765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dirty="0"/>
              <a:t>A Tax on Buyers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79425" y="1001841"/>
            <a:ext cx="3802063" cy="5178425"/>
          </a:xfrm>
          <a:noFill/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500" dirty="0"/>
              <a:t>The price buyers pay </a:t>
            </a:r>
            <a:br>
              <a:rPr lang="en-US" sz="2500" dirty="0"/>
            </a:br>
            <a:r>
              <a:rPr lang="en-US" sz="2500" dirty="0"/>
              <a:t>is now 30 CZK higher than the market price </a:t>
            </a:r>
            <a:r>
              <a:rPr lang="en-US" sz="2500" b="1" i="1" dirty="0"/>
              <a:t>P</a:t>
            </a:r>
            <a:r>
              <a:rPr lang="en-US" sz="2500" dirty="0"/>
              <a:t>. </a:t>
            </a:r>
          </a:p>
          <a:p>
            <a:pPr marL="0" indent="0"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500" b="1" i="1" dirty="0"/>
              <a:t>P</a:t>
            </a:r>
            <a:r>
              <a:rPr lang="en-US" sz="2500" dirty="0"/>
              <a:t>  would have to fall</a:t>
            </a:r>
            <a:br>
              <a:rPr lang="en-US" sz="2500" dirty="0"/>
            </a:br>
            <a:r>
              <a:rPr lang="en-US" sz="2500" dirty="0"/>
              <a:t>by 30 CZK to make</a:t>
            </a:r>
            <a:br>
              <a:rPr lang="en-US" sz="2500" dirty="0"/>
            </a:br>
            <a:r>
              <a:rPr lang="en-US" sz="2500" dirty="0"/>
              <a:t>buyers willing </a:t>
            </a:r>
            <a:br>
              <a:rPr lang="en-US" sz="2500" dirty="0"/>
            </a:br>
            <a:r>
              <a:rPr lang="en-US" sz="2500" dirty="0"/>
              <a:t>to buy same </a:t>
            </a:r>
            <a:r>
              <a:rPr lang="en-US" sz="2500" b="1" i="1" dirty="0"/>
              <a:t>Q</a:t>
            </a:r>
            <a:r>
              <a:rPr lang="en-US" sz="2500" dirty="0"/>
              <a:t>  </a:t>
            </a:r>
            <a:br>
              <a:rPr lang="en-US" sz="2500" dirty="0"/>
            </a:br>
            <a:r>
              <a:rPr lang="en-US" sz="2500" dirty="0"/>
              <a:t>as before.  </a:t>
            </a:r>
          </a:p>
          <a:p>
            <a:pPr marL="0" indent="0"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500" i="1" dirty="0"/>
              <a:t>E.g.</a:t>
            </a:r>
            <a:r>
              <a:rPr lang="en-US" sz="2500" dirty="0"/>
              <a:t>, if </a:t>
            </a:r>
            <a:r>
              <a:rPr lang="en-US" sz="2500" b="1" i="1" dirty="0"/>
              <a:t>P</a:t>
            </a:r>
            <a:r>
              <a:rPr lang="en-US" sz="2500" dirty="0"/>
              <a:t>  falls </a:t>
            </a:r>
            <a:br>
              <a:rPr lang="en-US" sz="2500" dirty="0"/>
            </a:br>
            <a:r>
              <a:rPr lang="en-US" sz="2500" dirty="0"/>
              <a:t>from 200 CZK to 170 CZK,</a:t>
            </a:r>
            <a:br>
              <a:rPr lang="en-US" sz="2500" dirty="0"/>
            </a:br>
            <a:r>
              <a:rPr lang="en-US" sz="2500" dirty="0"/>
              <a:t>buyers still willing to</a:t>
            </a:r>
            <a:br>
              <a:rPr lang="en-US" sz="2500" dirty="0"/>
            </a:br>
            <a:r>
              <a:rPr lang="en-US" sz="2500" dirty="0"/>
              <a:t>purchase 500 pizzas. 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27676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7677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7674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7675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5232400" y="2641600"/>
            <a:ext cx="2730500" cy="2649538"/>
            <a:chOff x="3128" y="1335"/>
            <a:chExt cx="1720" cy="1669"/>
          </a:xfrm>
        </p:grpSpPr>
        <p:sp>
          <p:nvSpPr>
            <p:cNvPr id="27671" name="Line 24"/>
            <p:cNvSpPr>
              <a:spLocks noChangeShapeType="1"/>
            </p:cNvSpPr>
            <p:nvPr/>
          </p:nvSpPr>
          <p:spPr bwMode="auto">
            <a:xfrm>
              <a:off x="3128" y="1335"/>
              <a:ext cx="1417" cy="147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72" name="Text Box 25"/>
            <p:cNvSpPr txBox="1">
              <a:spLocks noChangeArrowheads="1"/>
            </p:cNvSpPr>
            <p:nvPr/>
          </p:nvSpPr>
          <p:spPr bwMode="auto">
            <a:xfrm>
              <a:off x="4462" y="271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27659" name="Text Box 46"/>
          <p:cNvSpPr txBox="1">
            <a:spLocks noChangeArrowheads="1"/>
          </p:cNvSpPr>
          <p:nvPr/>
        </p:nvSpPr>
        <p:spPr bwMode="auto">
          <a:xfrm>
            <a:off x="4814888" y="1003300"/>
            <a:ext cx="347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Effects of a 30 CZK per unit tax on buyers</a:t>
            </a:r>
          </a:p>
        </p:txBody>
      </p: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3386138" y="4105278"/>
            <a:ext cx="3502025" cy="738188"/>
            <a:chOff x="2133" y="2586"/>
            <a:chExt cx="2206" cy="465"/>
          </a:xfrm>
        </p:grpSpPr>
        <p:sp>
          <p:nvSpPr>
            <p:cNvPr id="27668" name="Line 18"/>
            <p:cNvSpPr>
              <a:spLocks noChangeShapeType="1"/>
            </p:cNvSpPr>
            <p:nvPr/>
          </p:nvSpPr>
          <p:spPr bwMode="auto">
            <a:xfrm>
              <a:off x="2873" y="2705"/>
              <a:ext cx="14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69" name="Oval 20"/>
            <p:cNvSpPr>
              <a:spLocks noChangeArrowheads="1"/>
            </p:cNvSpPr>
            <p:nvPr/>
          </p:nvSpPr>
          <p:spPr bwMode="auto">
            <a:xfrm>
              <a:off x="4251" y="2658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70" name="Text Box 21"/>
            <p:cNvSpPr txBox="1">
              <a:spLocks noChangeArrowheads="1"/>
            </p:cNvSpPr>
            <p:nvPr/>
          </p:nvSpPr>
          <p:spPr bwMode="auto">
            <a:xfrm>
              <a:off x="2133" y="2586"/>
              <a:ext cx="721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170 CZK</a:t>
              </a:r>
            </a:p>
          </p:txBody>
        </p:sp>
      </p:grpSp>
      <p:sp>
        <p:nvSpPr>
          <p:cNvPr id="116778" name="Line 42"/>
          <p:cNvSpPr>
            <a:spLocks noChangeShapeType="1"/>
          </p:cNvSpPr>
          <p:nvPr/>
        </p:nvSpPr>
        <p:spPr bwMode="auto">
          <a:xfrm flipV="1">
            <a:off x="4554538" y="3303588"/>
            <a:ext cx="1587" cy="9810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lg" len="med"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473955" y="1120650"/>
            <a:ext cx="3692525" cy="12954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Hence, a tax on buyers shifts the </a:t>
            </a:r>
            <a:r>
              <a:rPr lang="en-US" sz="2500" b="1" i="1" dirty="0">
                <a:latin typeface="Arial"/>
                <a:cs typeface="Arial"/>
              </a:rPr>
              <a:t>D</a:t>
            </a:r>
            <a:r>
              <a:rPr lang="en-US" sz="2500" dirty="0">
                <a:latin typeface="Arial"/>
                <a:cs typeface="Arial"/>
              </a:rPr>
              <a:t> curve down by the amount of the tax. </a:t>
            </a:r>
          </a:p>
        </p:txBody>
      </p:sp>
      <p:grpSp>
        <p:nvGrpSpPr>
          <p:cNvPr id="12" name="Group 51"/>
          <p:cNvGrpSpPr>
            <a:grpSpLocks/>
          </p:cNvGrpSpPr>
          <p:nvPr/>
        </p:nvGrpSpPr>
        <p:grpSpPr bwMode="auto">
          <a:xfrm>
            <a:off x="6904038" y="3227388"/>
            <a:ext cx="842962" cy="1058862"/>
            <a:chOff x="3989" y="1656"/>
            <a:chExt cx="531" cy="667"/>
          </a:xfrm>
        </p:grpSpPr>
        <p:sp>
          <p:nvSpPr>
            <p:cNvPr id="27665" name="AutoShape 43"/>
            <p:cNvSpPr>
              <a:spLocks/>
            </p:cNvSpPr>
            <p:nvPr/>
          </p:nvSpPr>
          <p:spPr bwMode="auto">
            <a:xfrm flipH="1">
              <a:off x="3989" y="1702"/>
              <a:ext cx="118" cy="621"/>
            </a:xfrm>
            <a:prstGeom prst="leftBrace">
              <a:avLst>
                <a:gd name="adj1" fmla="val 57110"/>
                <a:gd name="adj2" fmla="val 4943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7666" name="Text Box 44"/>
            <p:cNvSpPr txBox="1">
              <a:spLocks noChangeArrowheads="1"/>
            </p:cNvSpPr>
            <p:nvPr/>
          </p:nvSpPr>
          <p:spPr bwMode="auto">
            <a:xfrm>
              <a:off x="4078" y="1656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solidFill>
                    <a:srgbClr val="008000"/>
                  </a:solidFill>
                  <a:latin typeface="Arial"/>
                  <a:cs typeface="Arial"/>
                </a:rPr>
                <a:t>Tax</a:t>
              </a:r>
            </a:p>
          </p:txBody>
        </p:sp>
        <p:sp>
          <p:nvSpPr>
            <p:cNvPr id="27667" name="Line 45"/>
            <p:cNvSpPr>
              <a:spLocks noChangeShapeType="1"/>
            </p:cNvSpPr>
            <p:nvPr/>
          </p:nvSpPr>
          <p:spPr bwMode="auto">
            <a:xfrm flipV="1">
              <a:off x="4135" y="1888"/>
              <a:ext cx="14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" name="Line 42"/>
          <p:cNvSpPr>
            <a:spLocks noChangeShapeType="1"/>
          </p:cNvSpPr>
          <p:nvPr/>
        </p:nvSpPr>
        <p:spPr bwMode="auto">
          <a:xfrm flipH="1" flipV="1">
            <a:off x="6818313" y="3354388"/>
            <a:ext cx="1587" cy="868362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02441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build="p"/>
      <p:bldP spid="116778" grpId="0" animBg="1"/>
      <p:bldP spid="2" grpId="0" bldLvl="5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533400" y="188912"/>
            <a:ext cx="8458200" cy="585639"/>
          </a:xfrm>
          <a:prstGeom prst="rect">
            <a:avLst/>
          </a:prstGeom>
          <a:noFill/>
        </p:spPr>
        <p:txBody>
          <a:bodyPr bIns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6699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Last Lecture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313000"/>
            <a:ext cx="8229600" cy="4808998"/>
          </a:xfrm>
          <a:prstGeom prst="rect">
            <a:avLst/>
          </a:prstGeo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3C167"/>
              </a:buClr>
              <a:buSzTx/>
              <a:buFont typeface="Wingdings" charset="2"/>
              <a:buChar char="§"/>
              <a:tabLst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9900"/>
              </a:buClr>
              <a:buSzTx/>
              <a:buFont typeface="Wingdings" charset="2"/>
              <a:buChar char="§"/>
              <a:tabLst/>
              <a:defRPr sz="27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3A2C7"/>
              </a:buClr>
              <a:buSzTx/>
              <a:buFont typeface="Wingdings" charset="2"/>
              <a:buChar char="§"/>
              <a:tabLst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elasticity?  What kinds of issues can elasticity help us understand?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the price elasticity of demand?  </a:t>
            </a:r>
            <a:br>
              <a:rPr lang="en-US" dirty="0"/>
            </a:br>
            <a:r>
              <a:rPr lang="en-US" dirty="0"/>
              <a:t>How is it related to the demand curve?  </a:t>
            </a:r>
            <a:br>
              <a:rPr lang="en-US" dirty="0"/>
            </a:br>
            <a:r>
              <a:rPr lang="en-US" dirty="0"/>
              <a:t>How is it related to revenue &amp; expenditure?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the price elasticity of supply?  </a:t>
            </a:r>
            <a:br>
              <a:rPr lang="en-US" dirty="0"/>
            </a:br>
            <a:r>
              <a:rPr lang="en-US" dirty="0"/>
              <a:t>How is it related to the supply curve?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concept of elasticity in illegal drugs market</a:t>
            </a:r>
          </a:p>
        </p:txBody>
      </p:sp>
    </p:spTree>
    <p:extLst>
      <p:ext uri="{BB962C8B-B14F-4D97-AF65-F5344CB8AC3E}">
        <p14:creationId xmlns:p14="http://schemas.microsoft.com/office/powerpoint/2010/main" val="3170428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28721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722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28719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720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924175" y="3105150"/>
            <a:ext cx="4232274" cy="2725738"/>
            <a:chOff x="1674" y="1627"/>
            <a:chExt cx="2666" cy="1717"/>
          </a:xfrm>
        </p:grpSpPr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28717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8718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8714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715" name="Text Box 21"/>
            <p:cNvSpPr txBox="1">
              <a:spLocks noChangeArrowheads="1"/>
            </p:cNvSpPr>
            <p:nvPr/>
          </p:nvSpPr>
          <p:spPr bwMode="auto">
            <a:xfrm>
              <a:off x="1674" y="1627"/>
              <a:ext cx="10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solidFill>
                    <a:srgbClr val="969696"/>
                  </a:solidFill>
                  <a:latin typeface="Arial"/>
                  <a:cs typeface="Arial"/>
                </a:rPr>
                <a:t>200 CZK</a:t>
              </a:r>
            </a:p>
          </p:txBody>
        </p:sp>
        <p:sp>
          <p:nvSpPr>
            <p:cNvPr id="28716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969696"/>
                  </a:solidFill>
                  <a:latin typeface="Arial"/>
                  <a:cs typeface="Arial"/>
                </a:rPr>
                <a:t>500</a:t>
              </a:r>
            </a:p>
          </p:txBody>
        </p:sp>
      </p:grpSp>
      <p:sp>
        <p:nvSpPr>
          <p:cNvPr id="2867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dirty="0"/>
              <a:t>A Tax on Buyers</a:t>
            </a: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28711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8712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8709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8710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232400" y="2641600"/>
            <a:ext cx="2730500" cy="2649538"/>
            <a:chOff x="3128" y="1335"/>
            <a:chExt cx="1720" cy="1669"/>
          </a:xfrm>
        </p:grpSpPr>
        <p:sp>
          <p:nvSpPr>
            <p:cNvPr id="28706" name="Line 24"/>
            <p:cNvSpPr>
              <a:spLocks noChangeShapeType="1"/>
            </p:cNvSpPr>
            <p:nvPr/>
          </p:nvSpPr>
          <p:spPr bwMode="auto">
            <a:xfrm>
              <a:off x="3128" y="1335"/>
              <a:ext cx="1417" cy="147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707" name="Text Box 25"/>
            <p:cNvSpPr txBox="1">
              <a:spLocks noChangeArrowheads="1"/>
            </p:cNvSpPr>
            <p:nvPr/>
          </p:nvSpPr>
          <p:spPr bwMode="auto">
            <a:xfrm>
              <a:off x="4462" y="271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2511425" y="2479675"/>
            <a:ext cx="3816350" cy="1225550"/>
            <a:chOff x="1582" y="1562"/>
            <a:chExt cx="2404" cy="772"/>
          </a:xfrm>
        </p:grpSpPr>
        <p:sp>
          <p:nvSpPr>
            <p:cNvPr id="28699" name="Line 26"/>
            <p:cNvSpPr>
              <a:spLocks noChangeShapeType="1"/>
            </p:cNvSpPr>
            <p:nvPr/>
          </p:nvSpPr>
          <p:spPr bwMode="auto">
            <a:xfrm>
              <a:off x="3942" y="1701"/>
              <a:ext cx="0" cy="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1582" y="1562"/>
              <a:ext cx="2404" cy="288"/>
              <a:chOff x="1582" y="1562"/>
              <a:chExt cx="2404" cy="288"/>
            </a:xfrm>
          </p:grpSpPr>
          <p:grpSp>
            <p:nvGrpSpPr>
              <p:cNvPr id="11" name="Group 35"/>
              <p:cNvGrpSpPr>
                <a:grpSpLocks/>
              </p:cNvGrpSpPr>
              <p:nvPr/>
            </p:nvGrpSpPr>
            <p:grpSpPr bwMode="auto">
              <a:xfrm>
                <a:off x="1922" y="1589"/>
                <a:ext cx="2064" cy="233"/>
                <a:chOff x="1748" y="1263"/>
                <a:chExt cx="2064" cy="233"/>
              </a:xfrm>
            </p:grpSpPr>
            <p:sp>
              <p:nvSpPr>
                <p:cNvPr id="28703" name="Line 36"/>
                <p:cNvSpPr>
                  <a:spLocks noChangeShapeType="1"/>
                </p:cNvSpPr>
                <p:nvPr/>
              </p:nvSpPr>
              <p:spPr bwMode="auto">
                <a:xfrm>
                  <a:off x="2700" y="1376"/>
                  <a:ext cx="1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28704" name="Oval 37"/>
                <p:cNvSpPr>
                  <a:spLocks noChangeArrowheads="1"/>
                </p:cNvSpPr>
                <p:nvPr/>
              </p:nvSpPr>
              <p:spPr bwMode="auto">
                <a:xfrm>
                  <a:off x="3724" y="1330"/>
                  <a:ext cx="88" cy="8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noFill/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Arial"/>
                    <a:cs typeface="Arial"/>
                  </a:endParaRPr>
                </a:p>
              </p:txBody>
            </p:sp>
            <p:sp>
              <p:nvSpPr>
                <p:cNvPr id="2870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748" y="1263"/>
                  <a:ext cx="936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bIns="0"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en-US" sz="2400" dirty="0">
                      <a:latin typeface="Arial"/>
                      <a:cs typeface="Arial"/>
                    </a:rPr>
                    <a:t>210 CZK</a:t>
                  </a:r>
                </a:p>
              </p:txBody>
            </p:sp>
          </p:grpSp>
          <p:sp>
            <p:nvSpPr>
              <p:cNvPr id="28702" name="Text Box 39"/>
              <p:cNvSpPr txBox="1">
                <a:spLocks noChangeArrowheads="1"/>
              </p:cNvSpPr>
              <p:nvPr/>
            </p:nvSpPr>
            <p:spPr bwMode="auto">
              <a:xfrm>
                <a:off x="1582" y="1562"/>
                <a:ext cx="50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 dirty="0">
                    <a:latin typeface="Arial"/>
                    <a:cs typeface="Arial"/>
                  </a:rPr>
                  <a:t>P</a:t>
                </a:r>
                <a:r>
                  <a:rPr lang="en-US" sz="2400" b="1" i="1" baseline="-25000" dirty="0">
                    <a:latin typeface="Arial"/>
                    <a:cs typeface="Arial"/>
                  </a:rPr>
                  <a:t>B</a:t>
                </a:r>
                <a:r>
                  <a:rPr lang="en-US" sz="2400" dirty="0">
                    <a:latin typeface="Arial"/>
                    <a:cs typeface="Arial"/>
                  </a:rPr>
                  <a:t> =</a:t>
                </a:r>
                <a:endParaRPr lang="en-US" sz="2400" b="1" i="1" baseline="-25000" dirty="0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2346505" y="3432180"/>
            <a:ext cx="3914594" cy="461963"/>
            <a:chOff x="1656" y="2162"/>
            <a:chExt cx="2288" cy="291"/>
          </a:xfrm>
        </p:grpSpPr>
        <p:sp>
          <p:nvSpPr>
            <p:cNvPr id="28696" name="Line 32"/>
            <p:cNvSpPr>
              <a:spLocks noChangeShapeType="1"/>
            </p:cNvSpPr>
            <p:nvPr/>
          </p:nvSpPr>
          <p:spPr bwMode="auto">
            <a:xfrm>
              <a:off x="2872" y="2338"/>
              <a:ext cx="1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697" name="Text Box 34"/>
            <p:cNvSpPr txBox="1">
              <a:spLocks noChangeArrowheads="1"/>
            </p:cNvSpPr>
            <p:nvPr/>
          </p:nvSpPr>
          <p:spPr bwMode="auto">
            <a:xfrm>
              <a:off x="2068" y="2220"/>
              <a:ext cx="7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180 CZK</a:t>
              </a:r>
            </a:p>
          </p:txBody>
        </p:sp>
        <p:sp>
          <p:nvSpPr>
            <p:cNvPr id="28698" name="Text Box 40"/>
            <p:cNvSpPr txBox="1">
              <a:spLocks noChangeArrowheads="1"/>
            </p:cNvSpPr>
            <p:nvPr/>
          </p:nvSpPr>
          <p:spPr bwMode="auto">
            <a:xfrm>
              <a:off x="1656" y="2162"/>
              <a:ext cx="52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 dirty="0">
                  <a:latin typeface="Arial"/>
                  <a:cs typeface="Arial"/>
                </a:rPr>
                <a:t>P</a:t>
              </a:r>
              <a:r>
                <a:rPr lang="en-US" sz="2400" b="1" i="1" baseline="-25000" dirty="0">
                  <a:latin typeface="Arial"/>
                  <a:cs typeface="Arial"/>
                </a:rPr>
                <a:t>S</a:t>
              </a:r>
              <a:r>
                <a:rPr lang="en-US" sz="2400" dirty="0">
                  <a:latin typeface="Arial"/>
                  <a:cs typeface="Arial"/>
                </a:rPr>
                <a:t> =</a:t>
              </a:r>
              <a:endParaRPr lang="en-US" sz="2400" b="1" i="1" baseline="-25000" dirty="0">
                <a:latin typeface="Arial"/>
                <a:cs typeface="Arial"/>
              </a:endParaRP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6332538" y="2635250"/>
            <a:ext cx="842962" cy="1058863"/>
            <a:chOff x="3989" y="1656"/>
            <a:chExt cx="531" cy="667"/>
          </a:xfrm>
        </p:grpSpPr>
        <p:sp>
          <p:nvSpPr>
            <p:cNvPr id="28693" name="AutoShape 43"/>
            <p:cNvSpPr>
              <a:spLocks/>
            </p:cNvSpPr>
            <p:nvPr/>
          </p:nvSpPr>
          <p:spPr bwMode="auto">
            <a:xfrm flipH="1">
              <a:off x="3989" y="1702"/>
              <a:ext cx="118" cy="621"/>
            </a:xfrm>
            <a:prstGeom prst="leftBrace">
              <a:avLst>
                <a:gd name="adj1" fmla="val 57110"/>
                <a:gd name="adj2" fmla="val 49435"/>
              </a:avLst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8694" name="Text Box 44"/>
            <p:cNvSpPr txBox="1">
              <a:spLocks noChangeArrowheads="1"/>
            </p:cNvSpPr>
            <p:nvPr/>
          </p:nvSpPr>
          <p:spPr bwMode="auto">
            <a:xfrm>
              <a:off x="4078" y="1656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solidFill>
                    <a:srgbClr val="006600"/>
                  </a:solidFill>
                  <a:latin typeface="Arial"/>
                  <a:cs typeface="Arial"/>
                </a:rPr>
                <a:t>Tax</a:t>
              </a:r>
            </a:p>
          </p:txBody>
        </p:sp>
        <p:sp>
          <p:nvSpPr>
            <p:cNvPr id="28695" name="Line 45"/>
            <p:cNvSpPr>
              <a:spLocks noChangeShapeType="1"/>
            </p:cNvSpPr>
            <p:nvPr/>
          </p:nvSpPr>
          <p:spPr bwMode="auto">
            <a:xfrm flipV="1">
              <a:off x="4135" y="1888"/>
              <a:ext cx="14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8685" name="Text Box 46"/>
          <p:cNvSpPr txBox="1">
            <a:spLocks noChangeArrowheads="1"/>
          </p:cNvSpPr>
          <p:nvPr/>
        </p:nvSpPr>
        <p:spPr bwMode="auto">
          <a:xfrm>
            <a:off x="4814888" y="1003300"/>
            <a:ext cx="347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Effects of a 30 CZK per unit tax on buyers</a:t>
            </a:r>
          </a:p>
        </p:txBody>
      </p:sp>
      <p:sp>
        <p:nvSpPr>
          <p:cNvPr id="116783" name="Rectangle 47"/>
          <p:cNvSpPr>
            <a:spLocks noChangeArrowheads="1"/>
          </p:cNvSpPr>
          <p:nvPr/>
        </p:nvSpPr>
        <p:spPr bwMode="auto">
          <a:xfrm>
            <a:off x="538163" y="1033463"/>
            <a:ext cx="2627312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u="sng" dirty="0">
                <a:latin typeface="Arial"/>
                <a:cs typeface="Arial"/>
              </a:rPr>
              <a:t>New </a:t>
            </a:r>
            <a:r>
              <a:rPr lang="en-US" sz="2500" u="sng" dirty="0" err="1">
                <a:latin typeface="Arial"/>
                <a:cs typeface="Arial"/>
              </a:rPr>
              <a:t>eq’m</a:t>
            </a:r>
            <a:r>
              <a:rPr lang="en-US" sz="2500" u="sng" dirty="0">
                <a:latin typeface="Arial"/>
                <a:cs typeface="Arial"/>
              </a:rPr>
              <a:t>: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 = 450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Sellers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receive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S</a:t>
            </a:r>
            <a:r>
              <a:rPr lang="en-US" sz="2500" dirty="0">
                <a:latin typeface="Arial"/>
                <a:cs typeface="Arial"/>
              </a:rPr>
              <a:t> = 180 CZK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Buyers pay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B</a:t>
            </a:r>
            <a:r>
              <a:rPr lang="en-US" sz="2500" dirty="0">
                <a:latin typeface="Arial"/>
                <a:cs typeface="Arial"/>
              </a:rPr>
              <a:t> = 210 CZK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Difference between them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  = 30 CZK= tax</a:t>
            </a:r>
          </a:p>
        </p:txBody>
      </p:sp>
      <p:grpSp>
        <p:nvGrpSpPr>
          <p:cNvPr id="14" name="Group 52"/>
          <p:cNvGrpSpPr>
            <a:grpSpLocks/>
          </p:cNvGrpSpPr>
          <p:nvPr/>
        </p:nvGrpSpPr>
        <p:grpSpPr bwMode="auto">
          <a:xfrm>
            <a:off x="5913438" y="3636962"/>
            <a:ext cx="588962" cy="2193924"/>
            <a:chOff x="3725" y="2291"/>
            <a:chExt cx="371" cy="1382"/>
          </a:xfrm>
        </p:grpSpPr>
        <p:sp>
          <p:nvSpPr>
            <p:cNvPr id="28689" name="Oval 33"/>
            <p:cNvSpPr>
              <a:spLocks noChangeArrowheads="1"/>
            </p:cNvSpPr>
            <p:nvPr/>
          </p:nvSpPr>
          <p:spPr bwMode="auto">
            <a:xfrm>
              <a:off x="3900" y="229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5" name="Group 50"/>
            <p:cNvGrpSpPr>
              <a:grpSpLocks/>
            </p:cNvGrpSpPr>
            <p:nvPr/>
          </p:nvGrpSpPr>
          <p:grpSpPr bwMode="auto">
            <a:xfrm>
              <a:off x="3725" y="2344"/>
              <a:ext cx="371" cy="1329"/>
              <a:chOff x="3725" y="2344"/>
              <a:chExt cx="371" cy="1329"/>
            </a:xfrm>
          </p:grpSpPr>
          <p:sp>
            <p:nvSpPr>
              <p:cNvPr id="28691" name="Line 26"/>
              <p:cNvSpPr>
                <a:spLocks noChangeShapeType="1"/>
              </p:cNvSpPr>
              <p:nvPr/>
            </p:nvSpPr>
            <p:spPr bwMode="auto">
              <a:xfrm>
                <a:off x="3940" y="2344"/>
                <a:ext cx="0" cy="10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8692" name="Text Box 30"/>
              <p:cNvSpPr txBox="1">
                <a:spLocks noChangeArrowheads="1"/>
              </p:cNvSpPr>
              <p:nvPr/>
            </p:nvSpPr>
            <p:spPr bwMode="auto">
              <a:xfrm>
                <a:off x="3725" y="3440"/>
                <a:ext cx="37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450</a:t>
                </a:r>
              </a:p>
            </p:txBody>
          </p:sp>
        </p:grpSp>
      </p:grpSp>
      <p:sp>
        <p:nvSpPr>
          <p:cNvPr id="116778" name="Line 42"/>
          <p:cNvSpPr>
            <a:spLocks noChangeShapeType="1"/>
          </p:cNvSpPr>
          <p:nvPr/>
        </p:nvSpPr>
        <p:spPr bwMode="auto">
          <a:xfrm flipH="1" flipV="1">
            <a:off x="6257925" y="2768600"/>
            <a:ext cx="1588" cy="871538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02108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6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6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6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83" grpId="0" build="p"/>
      <p:bldP spid="11677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913438" y="2711450"/>
            <a:ext cx="588962" cy="3119438"/>
            <a:chOff x="3725" y="1708"/>
            <a:chExt cx="371" cy="1965"/>
          </a:xfrm>
        </p:grpSpPr>
        <p:sp>
          <p:nvSpPr>
            <p:cNvPr id="29745" name="Line 27"/>
            <p:cNvSpPr>
              <a:spLocks noChangeShapeType="1"/>
            </p:cNvSpPr>
            <p:nvPr/>
          </p:nvSpPr>
          <p:spPr bwMode="auto">
            <a:xfrm>
              <a:off x="3940" y="1708"/>
              <a:ext cx="0" cy="16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46" name="Text Box 28"/>
            <p:cNvSpPr txBox="1">
              <a:spLocks noChangeArrowheads="1"/>
            </p:cNvSpPr>
            <p:nvPr/>
          </p:nvSpPr>
          <p:spPr bwMode="auto">
            <a:xfrm>
              <a:off x="3725" y="3440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450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29743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44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sp>
        <p:nvSpPr>
          <p:cNvPr id="262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84175" y="219075"/>
            <a:ext cx="5254625" cy="649288"/>
          </a:xfrm>
        </p:spPr>
        <p:txBody>
          <a:bodyPr/>
          <a:lstStyle/>
          <a:p>
            <a:pPr eaLnBrk="1" hangingPunct="1"/>
            <a:r>
              <a:rPr lang="en-US" sz="3400" dirty="0"/>
              <a:t>The </a:t>
            </a:r>
            <a:r>
              <a:rPr lang="en-US" sz="3400" b="1" dirty="0">
                <a:solidFill>
                  <a:srgbClr val="CC0000"/>
                </a:solidFill>
              </a:rPr>
              <a:t>Incidence</a:t>
            </a:r>
            <a:r>
              <a:rPr lang="en-US" sz="3400" dirty="0"/>
              <a:t> of a Tax:</a:t>
            </a:r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31825" y="766763"/>
            <a:ext cx="6499225" cy="981075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700" dirty="0"/>
              <a:t>how the burden of a tax is shared among </a:t>
            </a:r>
            <a:br>
              <a:rPr lang="en-US" sz="2700" dirty="0"/>
            </a:br>
            <a:r>
              <a:rPr lang="en-US" sz="2700" dirty="0"/>
              <a:t>market participants</a:t>
            </a: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29741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42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9739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9740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29736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37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3092450" y="3105150"/>
            <a:ext cx="4063999" cy="2725738"/>
            <a:chOff x="1780" y="1627"/>
            <a:chExt cx="2560" cy="1717"/>
          </a:xfrm>
        </p:grpSpPr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29734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35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29731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32" name="Text Box 21"/>
            <p:cNvSpPr txBox="1">
              <a:spLocks noChangeArrowheads="1"/>
            </p:cNvSpPr>
            <p:nvPr/>
          </p:nvSpPr>
          <p:spPr bwMode="auto">
            <a:xfrm>
              <a:off x="1780" y="1627"/>
              <a:ext cx="90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200 CZK</a:t>
              </a:r>
            </a:p>
          </p:txBody>
        </p:sp>
        <p:sp>
          <p:nvSpPr>
            <p:cNvPr id="29733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5232400" y="2641600"/>
            <a:ext cx="2730500" cy="2649538"/>
            <a:chOff x="3128" y="1335"/>
            <a:chExt cx="1720" cy="1669"/>
          </a:xfrm>
        </p:grpSpPr>
        <p:sp>
          <p:nvSpPr>
            <p:cNvPr id="29728" name="Line 24"/>
            <p:cNvSpPr>
              <a:spLocks noChangeShapeType="1"/>
            </p:cNvSpPr>
            <p:nvPr/>
          </p:nvSpPr>
          <p:spPr bwMode="auto">
            <a:xfrm>
              <a:off x="3128" y="1335"/>
              <a:ext cx="1417" cy="147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29" name="Text Box 25"/>
            <p:cNvSpPr txBox="1">
              <a:spLocks noChangeArrowheads="1"/>
            </p:cNvSpPr>
            <p:nvPr/>
          </p:nvSpPr>
          <p:spPr bwMode="auto">
            <a:xfrm>
              <a:off x="4462" y="271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2484438" y="2479675"/>
            <a:ext cx="3843338" cy="457200"/>
            <a:chOff x="1565" y="1562"/>
            <a:chExt cx="2421" cy="288"/>
          </a:xfrm>
        </p:grpSpPr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2007" y="1589"/>
              <a:ext cx="1979" cy="233"/>
              <a:chOff x="1833" y="1263"/>
              <a:chExt cx="1979" cy="233"/>
            </a:xfrm>
          </p:grpSpPr>
          <p:sp>
            <p:nvSpPr>
              <p:cNvPr id="29725" name="Line 31"/>
              <p:cNvSpPr>
                <a:spLocks noChangeShapeType="1"/>
              </p:cNvSpPr>
              <p:nvPr/>
            </p:nvSpPr>
            <p:spPr bwMode="auto">
              <a:xfrm>
                <a:off x="2700" y="1376"/>
                <a:ext cx="10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26" name="Oval 32"/>
              <p:cNvSpPr>
                <a:spLocks noChangeArrowheads="1"/>
              </p:cNvSpPr>
              <p:nvPr/>
            </p:nvSpPr>
            <p:spPr bwMode="auto">
              <a:xfrm>
                <a:off x="3724" y="1330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27" name="Text Box 33"/>
              <p:cNvSpPr txBox="1">
                <a:spLocks noChangeArrowheads="1"/>
              </p:cNvSpPr>
              <p:nvPr/>
            </p:nvSpPr>
            <p:spPr bwMode="auto">
              <a:xfrm>
                <a:off x="1833" y="1263"/>
                <a:ext cx="85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bIns="0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dirty="0">
                    <a:latin typeface="Arial"/>
                    <a:cs typeface="Arial"/>
                  </a:rPr>
                  <a:t>210 CZK</a:t>
                </a:r>
              </a:p>
            </p:txBody>
          </p:sp>
        </p:grpSp>
        <p:sp>
          <p:nvSpPr>
            <p:cNvPr id="29724" name="Text Box 34"/>
            <p:cNvSpPr txBox="1">
              <a:spLocks noChangeArrowheads="1"/>
            </p:cNvSpPr>
            <p:nvPr/>
          </p:nvSpPr>
          <p:spPr bwMode="auto">
            <a:xfrm>
              <a:off x="1565" y="1562"/>
              <a:ext cx="5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 dirty="0">
                  <a:latin typeface="Arial"/>
                  <a:cs typeface="Arial"/>
                </a:rPr>
                <a:t>P</a:t>
              </a:r>
              <a:r>
                <a:rPr lang="en-US" sz="2400" b="1" i="1" baseline="-25000" dirty="0">
                  <a:latin typeface="Arial"/>
                  <a:cs typeface="Arial"/>
                </a:rPr>
                <a:t>B</a:t>
              </a:r>
              <a:r>
                <a:rPr lang="en-US" sz="2400" dirty="0">
                  <a:latin typeface="Arial"/>
                  <a:cs typeface="Arial"/>
                </a:rPr>
                <a:t> =</a:t>
              </a:r>
              <a:endParaRPr lang="en-US" sz="2400" b="1" i="1" baseline="-25000" dirty="0">
                <a:latin typeface="Arial"/>
                <a:cs typeface="Arial"/>
              </a:endParaRP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2555875" y="3475038"/>
            <a:ext cx="3775075" cy="457200"/>
            <a:chOff x="1610" y="2189"/>
            <a:chExt cx="2378" cy="288"/>
          </a:xfrm>
        </p:grpSpPr>
        <p:grpSp>
          <p:nvGrpSpPr>
            <p:cNvPr id="13" name="Group 36"/>
            <p:cNvGrpSpPr>
              <a:grpSpLocks/>
            </p:cNvGrpSpPr>
            <p:nvPr/>
          </p:nvGrpSpPr>
          <p:grpSpPr bwMode="auto">
            <a:xfrm>
              <a:off x="2025" y="2220"/>
              <a:ext cx="1963" cy="233"/>
              <a:chOff x="1853" y="1887"/>
              <a:chExt cx="1963" cy="233"/>
            </a:xfrm>
          </p:grpSpPr>
          <p:sp>
            <p:nvSpPr>
              <p:cNvPr id="29720" name="Line 37"/>
              <p:cNvSpPr>
                <a:spLocks noChangeShapeType="1"/>
              </p:cNvSpPr>
              <p:nvPr/>
            </p:nvSpPr>
            <p:spPr bwMode="auto">
              <a:xfrm>
                <a:off x="2700" y="2005"/>
                <a:ext cx="10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21" name="Oval 38"/>
              <p:cNvSpPr>
                <a:spLocks noChangeArrowheads="1"/>
              </p:cNvSpPr>
              <p:nvPr/>
            </p:nvSpPr>
            <p:spPr bwMode="auto">
              <a:xfrm>
                <a:off x="3728" y="1958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9722" name="Text Box 39"/>
              <p:cNvSpPr txBox="1">
                <a:spLocks noChangeArrowheads="1"/>
              </p:cNvSpPr>
              <p:nvPr/>
            </p:nvSpPr>
            <p:spPr bwMode="auto">
              <a:xfrm>
                <a:off x="1853" y="1887"/>
                <a:ext cx="83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bIns="0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dirty="0">
                    <a:latin typeface="Arial"/>
                    <a:cs typeface="Arial"/>
                  </a:rPr>
                  <a:t>180 CZK</a:t>
                </a:r>
              </a:p>
            </p:txBody>
          </p:sp>
        </p:grpSp>
        <p:sp>
          <p:nvSpPr>
            <p:cNvPr id="29719" name="Text Box 40"/>
            <p:cNvSpPr txBox="1">
              <a:spLocks noChangeArrowheads="1"/>
            </p:cNvSpPr>
            <p:nvPr/>
          </p:nvSpPr>
          <p:spPr bwMode="auto">
            <a:xfrm>
              <a:off x="1610" y="2189"/>
              <a:ext cx="5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 dirty="0">
                  <a:latin typeface="Arial"/>
                  <a:cs typeface="Arial"/>
                </a:rPr>
                <a:t>P</a:t>
              </a:r>
              <a:r>
                <a:rPr lang="en-US" sz="2400" b="1" i="1" baseline="-25000" dirty="0">
                  <a:latin typeface="Arial"/>
                  <a:cs typeface="Arial"/>
                </a:rPr>
                <a:t>S</a:t>
              </a:r>
              <a:r>
                <a:rPr lang="en-US" sz="2400" dirty="0">
                  <a:latin typeface="Arial"/>
                  <a:cs typeface="Arial"/>
                </a:rPr>
                <a:t> =</a:t>
              </a:r>
              <a:endParaRPr lang="en-US" sz="2400" b="1" i="1" baseline="-25000" dirty="0">
                <a:latin typeface="Arial"/>
                <a:cs typeface="Arial"/>
              </a:endParaRPr>
            </a:p>
          </p:txBody>
        </p:sp>
      </p:grpSp>
      <p:grpSp>
        <p:nvGrpSpPr>
          <p:cNvPr id="14" name="Group 42"/>
          <p:cNvGrpSpPr>
            <a:grpSpLocks/>
          </p:cNvGrpSpPr>
          <p:nvPr/>
        </p:nvGrpSpPr>
        <p:grpSpPr bwMode="auto">
          <a:xfrm>
            <a:off x="6332538" y="2635250"/>
            <a:ext cx="842962" cy="1058863"/>
            <a:chOff x="3989" y="1656"/>
            <a:chExt cx="531" cy="667"/>
          </a:xfrm>
        </p:grpSpPr>
        <p:sp>
          <p:nvSpPr>
            <p:cNvPr id="29715" name="AutoShape 43"/>
            <p:cNvSpPr>
              <a:spLocks/>
            </p:cNvSpPr>
            <p:nvPr/>
          </p:nvSpPr>
          <p:spPr bwMode="auto">
            <a:xfrm flipH="1">
              <a:off x="3989" y="1702"/>
              <a:ext cx="118" cy="621"/>
            </a:xfrm>
            <a:prstGeom prst="leftBrace">
              <a:avLst>
                <a:gd name="adj1" fmla="val 57110"/>
                <a:gd name="adj2" fmla="val 49435"/>
              </a:avLst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9716" name="Text Box 44"/>
            <p:cNvSpPr txBox="1">
              <a:spLocks noChangeArrowheads="1"/>
            </p:cNvSpPr>
            <p:nvPr/>
          </p:nvSpPr>
          <p:spPr bwMode="auto">
            <a:xfrm>
              <a:off x="4078" y="1656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solidFill>
                    <a:srgbClr val="006600"/>
                  </a:solidFill>
                  <a:latin typeface="Arial"/>
                  <a:cs typeface="Arial"/>
                </a:rPr>
                <a:t>Tax</a:t>
              </a:r>
            </a:p>
          </p:txBody>
        </p:sp>
        <p:sp>
          <p:nvSpPr>
            <p:cNvPr id="29717" name="Line 45"/>
            <p:cNvSpPr>
              <a:spLocks noChangeShapeType="1"/>
            </p:cNvSpPr>
            <p:nvPr/>
          </p:nvSpPr>
          <p:spPr bwMode="auto">
            <a:xfrm flipV="1">
              <a:off x="4135" y="1888"/>
              <a:ext cx="14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62192" name="Rectangle 48"/>
          <p:cNvSpPr>
            <a:spLocks noChangeArrowheads="1"/>
          </p:cNvSpPr>
          <p:nvPr/>
        </p:nvSpPr>
        <p:spPr bwMode="auto">
          <a:xfrm>
            <a:off x="506413" y="2027238"/>
            <a:ext cx="2219325" cy="313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3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In our example,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solidFill>
                  <a:srgbClr val="FF6600"/>
                </a:solidFill>
                <a:latin typeface="Arial"/>
                <a:cs typeface="Arial"/>
              </a:rPr>
              <a:t>  buyers pay </a:t>
            </a:r>
            <a:br>
              <a:rPr lang="en-US" sz="2600" dirty="0">
                <a:solidFill>
                  <a:srgbClr val="FF6600"/>
                </a:solidFill>
                <a:latin typeface="Arial"/>
                <a:cs typeface="Arial"/>
              </a:rPr>
            </a:br>
            <a:r>
              <a:rPr lang="en-US" sz="2600" dirty="0">
                <a:solidFill>
                  <a:srgbClr val="FF6600"/>
                </a:solidFill>
                <a:latin typeface="Arial"/>
                <a:cs typeface="Arial"/>
              </a:rPr>
              <a:t>  10 CZK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solidFill>
                  <a:srgbClr val="FF6600"/>
                </a:solidFill>
                <a:latin typeface="Arial"/>
                <a:cs typeface="Arial"/>
              </a:rPr>
              <a:t>   more,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solidFill>
                  <a:srgbClr val="990099"/>
                </a:solidFill>
                <a:latin typeface="Arial"/>
                <a:cs typeface="Arial"/>
              </a:rPr>
              <a:t>  sellers get </a:t>
            </a:r>
            <a:br>
              <a:rPr lang="en-US" sz="2600" dirty="0">
                <a:solidFill>
                  <a:srgbClr val="990099"/>
                </a:solidFill>
                <a:latin typeface="Arial"/>
                <a:cs typeface="Arial"/>
              </a:rPr>
            </a:br>
            <a:r>
              <a:rPr lang="en-US" sz="2600" dirty="0">
                <a:solidFill>
                  <a:srgbClr val="990099"/>
                </a:solidFill>
                <a:latin typeface="Arial"/>
                <a:cs typeface="Arial"/>
              </a:rPr>
              <a:t>  20 CZK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solidFill>
                  <a:srgbClr val="990099"/>
                </a:solidFill>
                <a:latin typeface="Arial"/>
                <a:cs typeface="Arial"/>
              </a:rPr>
              <a:t>   less.</a:t>
            </a:r>
          </a:p>
        </p:txBody>
      </p:sp>
      <p:sp>
        <p:nvSpPr>
          <p:cNvPr id="188463" name="Line 47"/>
          <p:cNvSpPr>
            <a:spLocks noChangeShapeType="1"/>
          </p:cNvSpPr>
          <p:nvPr/>
        </p:nvSpPr>
        <p:spPr bwMode="auto">
          <a:xfrm flipV="1">
            <a:off x="4556125" y="2714625"/>
            <a:ext cx="0" cy="5635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8464" name="Line 48"/>
          <p:cNvSpPr>
            <a:spLocks noChangeShapeType="1"/>
          </p:cNvSpPr>
          <p:nvPr/>
        </p:nvSpPr>
        <p:spPr bwMode="auto">
          <a:xfrm flipV="1">
            <a:off x="4556125" y="3319463"/>
            <a:ext cx="0" cy="388937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 type="triangle" w="lg" len="med"/>
            <a:tailEnd type="non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9714" name="Line 41"/>
          <p:cNvSpPr>
            <a:spLocks noChangeShapeType="1"/>
          </p:cNvSpPr>
          <p:nvPr/>
        </p:nvSpPr>
        <p:spPr bwMode="auto">
          <a:xfrm flipH="1" flipV="1">
            <a:off x="6256338" y="2767013"/>
            <a:ext cx="3175" cy="86677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6072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2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2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2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2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2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2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9" grpId="0"/>
      <p:bldP spid="262150" grpId="0" build="p"/>
      <p:bldP spid="262192" grpId="0" build="p"/>
      <p:bldP spid="188463" grpId="0" animBg="1"/>
      <p:bldP spid="1884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30759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60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sp>
        <p:nvSpPr>
          <p:cNvPr id="3072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dirty="0"/>
              <a:t>A Tax on Sellers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30757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0758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0755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0756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30752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53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solidFill>
                    <a:srgbClr val="C0C0C0"/>
                  </a:solidFill>
                  <a:latin typeface="Arial"/>
                  <a:cs typeface="Arial"/>
                </a:rPr>
                <a:t>D</a:t>
              </a:r>
              <a:r>
                <a:rPr lang="en-US" sz="2400" b="1" baseline="-25000">
                  <a:solidFill>
                    <a:srgbClr val="C0C0C0"/>
                  </a:solidFill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3382963" y="3105150"/>
            <a:ext cx="3773487" cy="2725738"/>
            <a:chOff x="1963" y="1627"/>
            <a:chExt cx="2377" cy="1717"/>
          </a:xfrm>
        </p:grpSpPr>
        <p:grpSp>
          <p:nvGrpSpPr>
            <p:cNvPr id="9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30750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0751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0747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8" name="Text Box 21"/>
            <p:cNvSpPr txBox="1">
              <a:spLocks noChangeArrowheads="1"/>
            </p:cNvSpPr>
            <p:nvPr/>
          </p:nvSpPr>
          <p:spPr bwMode="auto">
            <a:xfrm>
              <a:off x="1963" y="1627"/>
              <a:ext cx="7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endParaRPr lang="en-US" sz="2400" dirty="0">
                <a:latin typeface="Arial"/>
                <a:cs typeface="Arial"/>
              </a:endParaRPr>
            </a:p>
          </p:txBody>
        </p:sp>
        <p:sp>
          <p:nvSpPr>
            <p:cNvPr id="30749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4802188" y="1890713"/>
            <a:ext cx="2600325" cy="1857375"/>
            <a:chOff x="2857" y="862"/>
            <a:chExt cx="1638" cy="1170"/>
          </a:xfrm>
        </p:grpSpPr>
        <p:sp>
          <p:nvSpPr>
            <p:cNvPr id="30744" name="Line 28"/>
            <p:cNvSpPr>
              <a:spLocks noChangeShapeType="1"/>
            </p:cNvSpPr>
            <p:nvPr/>
          </p:nvSpPr>
          <p:spPr bwMode="auto">
            <a:xfrm flipV="1">
              <a:off x="2857" y="1072"/>
              <a:ext cx="1333" cy="96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5" name="Text Box 29"/>
            <p:cNvSpPr txBox="1">
              <a:spLocks noChangeArrowheads="1"/>
            </p:cNvSpPr>
            <p:nvPr/>
          </p:nvSpPr>
          <p:spPr bwMode="auto">
            <a:xfrm>
              <a:off x="4109" y="862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sp>
        <p:nvSpPr>
          <p:cNvPr id="30730" name="Text Box 46"/>
          <p:cNvSpPr txBox="1">
            <a:spLocks noChangeArrowheads="1"/>
          </p:cNvSpPr>
          <p:nvPr/>
        </p:nvSpPr>
        <p:spPr bwMode="auto">
          <a:xfrm>
            <a:off x="4814888" y="1003300"/>
            <a:ext cx="347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Effects of a 30 CZK per unit tax on sellers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512763" y="1133475"/>
            <a:ext cx="3994150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30000"/>
              </a:spcBef>
              <a:buClr>
                <a:srgbClr val="339966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The tax effectively raises sellers’ costs by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30 CZK per pizza.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339966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Sellers will supply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500 pizzas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only if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b="1" i="1" dirty="0">
                <a:latin typeface="Arial"/>
                <a:cs typeface="Arial"/>
              </a:rPr>
              <a:t>P</a:t>
            </a:r>
            <a:r>
              <a:rPr lang="en-US" sz="2500" dirty="0">
                <a:latin typeface="Arial"/>
                <a:cs typeface="Arial"/>
              </a:rPr>
              <a:t> rises to 230 CZK,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to compensate for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this cost increase. </a:t>
            </a:r>
          </a:p>
        </p:txBody>
      </p:sp>
      <p:grpSp>
        <p:nvGrpSpPr>
          <p:cNvPr id="11" name="Group 64"/>
          <p:cNvGrpSpPr>
            <a:grpSpLocks/>
          </p:cNvGrpSpPr>
          <p:nvPr/>
        </p:nvGrpSpPr>
        <p:grpSpPr bwMode="auto">
          <a:xfrm>
            <a:off x="3178175" y="2128838"/>
            <a:ext cx="3708400" cy="1174750"/>
            <a:chOff x="2002" y="1341"/>
            <a:chExt cx="2336" cy="740"/>
          </a:xfrm>
        </p:grpSpPr>
        <p:sp>
          <p:nvSpPr>
            <p:cNvPr id="30740" name="Line 26"/>
            <p:cNvSpPr>
              <a:spLocks noChangeShapeType="1"/>
            </p:cNvSpPr>
            <p:nvPr/>
          </p:nvSpPr>
          <p:spPr bwMode="auto">
            <a:xfrm>
              <a:off x="4293" y="1448"/>
              <a:ext cx="0" cy="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1" name="Line 18"/>
            <p:cNvSpPr>
              <a:spLocks noChangeShapeType="1"/>
            </p:cNvSpPr>
            <p:nvPr/>
          </p:nvSpPr>
          <p:spPr bwMode="auto">
            <a:xfrm>
              <a:off x="2868" y="1451"/>
              <a:ext cx="14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2" name="Oval 20"/>
            <p:cNvSpPr>
              <a:spLocks noChangeArrowheads="1"/>
            </p:cNvSpPr>
            <p:nvPr/>
          </p:nvSpPr>
          <p:spPr bwMode="auto">
            <a:xfrm>
              <a:off x="4250" y="1407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43" name="Text Box 21"/>
            <p:cNvSpPr txBox="1">
              <a:spLocks noChangeArrowheads="1"/>
            </p:cNvSpPr>
            <p:nvPr/>
          </p:nvSpPr>
          <p:spPr bwMode="auto">
            <a:xfrm>
              <a:off x="2002" y="1341"/>
              <a:ext cx="8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230 CZK</a:t>
              </a:r>
            </a:p>
          </p:txBody>
        </p:sp>
      </p:grp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547688" y="5110163"/>
            <a:ext cx="5383212" cy="965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Hence, a tax on sellers shifts the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b="1" i="1" dirty="0">
                <a:latin typeface="Arial"/>
                <a:cs typeface="Arial"/>
              </a:rPr>
              <a:t>S</a:t>
            </a:r>
            <a:r>
              <a:rPr lang="en-US" sz="2500" dirty="0">
                <a:latin typeface="Arial"/>
                <a:cs typeface="Arial"/>
              </a:rPr>
              <a:t> curve up by the amount of the tax. </a:t>
            </a:r>
          </a:p>
        </p:txBody>
      </p:sp>
      <p:sp>
        <p:nvSpPr>
          <p:cNvPr id="116778" name="Line 42"/>
          <p:cNvSpPr>
            <a:spLocks noChangeShapeType="1"/>
          </p:cNvSpPr>
          <p:nvPr/>
        </p:nvSpPr>
        <p:spPr bwMode="auto">
          <a:xfrm rot="10800000" flipV="1">
            <a:off x="4554538" y="2314575"/>
            <a:ext cx="1587" cy="9810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lg" len="med"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12" name="Group 51"/>
          <p:cNvGrpSpPr>
            <a:grpSpLocks/>
          </p:cNvGrpSpPr>
          <p:nvPr/>
        </p:nvGrpSpPr>
        <p:grpSpPr bwMode="auto">
          <a:xfrm>
            <a:off x="6904038" y="2238375"/>
            <a:ext cx="842962" cy="1058863"/>
            <a:chOff x="3989" y="1656"/>
            <a:chExt cx="531" cy="667"/>
          </a:xfrm>
        </p:grpSpPr>
        <p:sp>
          <p:nvSpPr>
            <p:cNvPr id="30737" name="AutoShape 43"/>
            <p:cNvSpPr>
              <a:spLocks/>
            </p:cNvSpPr>
            <p:nvPr/>
          </p:nvSpPr>
          <p:spPr bwMode="auto">
            <a:xfrm flipH="1">
              <a:off x="3989" y="1702"/>
              <a:ext cx="118" cy="621"/>
            </a:xfrm>
            <a:prstGeom prst="leftBrace">
              <a:avLst>
                <a:gd name="adj1" fmla="val 57110"/>
                <a:gd name="adj2" fmla="val 4943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738" name="Text Box 44"/>
            <p:cNvSpPr txBox="1">
              <a:spLocks noChangeArrowheads="1"/>
            </p:cNvSpPr>
            <p:nvPr/>
          </p:nvSpPr>
          <p:spPr bwMode="auto">
            <a:xfrm>
              <a:off x="4078" y="1656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solidFill>
                    <a:srgbClr val="008000"/>
                  </a:solidFill>
                  <a:latin typeface="Arial"/>
                  <a:cs typeface="Arial"/>
                </a:rPr>
                <a:t>Tax</a:t>
              </a:r>
            </a:p>
          </p:txBody>
        </p:sp>
        <p:sp>
          <p:nvSpPr>
            <p:cNvPr id="30739" name="Line 45"/>
            <p:cNvSpPr>
              <a:spLocks noChangeShapeType="1"/>
            </p:cNvSpPr>
            <p:nvPr/>
          </p:nvSpPr>
          <p:spPr bwMode="auto">
            <a:xfrm flipV="1">
              <a:off x="4135" y="1888"/>
              <a:ext cx="14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" name="Line 42"/>
          <p:cNvSpPr>
            <a:spLocks noChangeShapeType="1"/>
          </p:cNvSpPr>
          <p:nvPr/>
        </p:nvSpPr>
        <p:spPr bwMode="auto">
          <a:xfrm flipH="1" flipV="1">
            <a:off x="6818313" y="2365375"/>
            <a:ext cx="1587" cy="86836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764582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build="p"/>
      <p:bldP spid="2" grpId="0" bldLvl="5" animBg="1"/>
      <p:bldP spid="116778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31791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92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sp>
        <p:nvSpPr>
          <p:cNvPr id="317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dirty="0"/>
              <a:t>A Tax on Sellers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31789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1790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1787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1788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31784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85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165475" y="3105150"/>
            <a:ext cx="3990974" cy="2725738"/>
            <a:chOff x="1826" y="1627"/>
            <a:chExt cx="2514" cy="1717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31782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1783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1779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80" name="Text Box 21"/>
            <p:cNvSpPr txBox="1">
              <a:spLocks noChangeArrowheads="1"/>
            </p:cNvSpPr>
            <p:nvPr/>
          </p:nvSpPr>
          <p:spPr bwMode="auto">
            <a:xfrm>
              <a:off x="1826" y="1627"/>
              <a:ext cx="85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solidFill>
                    <a:srgbClr val="C0C0C0"/>
                  </a:solidFill>
                  <a:latin typeface="Arial"/>
                  <a:cs typeface="Arial"/>
                </a:rPr>
                <a:t>200 CZK</a:t>
              </a:r>
            </a:p>
          </p:txBody>
        </p:sp>
        <p:sp>
          <p:nvSpPr>
            <p:cNvPr id="31781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C0C0C0"/>
                  </a:solidFill>
                  <a:latin typeface="Arial"/>
                  <a:cs typeface="Arial"/>
                </a:rPr>
                <a:t>500</a:t>
              </a: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4802188" y="1890713"/>
            <a:ext cx="2600325" cy="1857375"/>
            <a:chOff x="2857" y="862"/>
            <a:chExt cx="1638" cy="1170"/>
          </a:xfrm>
        </p:grpSpPr>
        <p:sp>
          <p:nvSpPr>
            <p:cNvPr id="31776" name="Line 28"/>
            <p:cNvSpPr>
              <a:spLocks noChangeShapeType="1"/>
            </p:cNvSpPr>
            <p:nvPr/>
          </p:nvSpPr>
          <p:spPr bwMode="auto">
            <a:xfrm flipV="1">
              <a:off x="2857" y="1072"/>
              <a:ext cx="1333" cy="96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77" name="Text Box 29"/>
            <p:cNvSpPr txBox="1">
              <a:spLocks noChangeArrowheads="1"/>
            </p:cNvSpPr>
            <p:nvPr/>
          </p:nvSpPr>
          <p:spPr bwMode="auto">
            <a:xfrm>
              <a:off x="4109" y="862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5913438" y="2628900"/>
            <a:ext cx="588962" cy="3201988"/>
            <a:chOff x="3725" y="1656"/>
            <a:chExt cx="371" cy="2017"/>
          </a:xfrm>
        </p:grpSpPr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3725" y="1708"/>
              <a:ext cx="371" cy="1965"/>
              <a:chOff x="3725" y="1708"/>
              <a:chExt cx="371" cy="1965"/>
            </a:xfrm>
          </p:grpSpPr>
          <p:sp>
            <p:nvSpPr>
              <p:cNvPr id="31774" name="Line 26"/>
              <p:cNvSpPr>
                <a:spLocks noChangeShapeType="1"/>
              </p:cNvSpPr>
              <p:nvPr/>
            </p:nvSpPr>
            <p:spPr bwMode="auto">
              <a:xfrm>
                <a:off x="3940" y="1708"/>
                <a:ext cx="0" cy="16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1775" name="Text Box 30"/>
              <p:cNvSpPr txBox="1">
                <a:spLocks noChangeArrowheads="1"/>
              </p:cNvSpPr>
              <p:nvPr/>
            </p:nvSpPr>
            <p:spPr bwMode="auto">
              <a:xfrm>
                <a:off x="3725" y="3440"/>
                <a:ext cx="37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450</a:t>
                </a:r>
              </a:p>
            </p:txBody>
          </p:sp>
        </p:grpSp>
        <p:sp>
          <p:nvSpPr>
            <p:cNvPr id="31773" name="Oval 37"/>
            <p:cNvSpPr>
              <a:spLocks noChangeArrowheads="1"/>
            </p:cNvSpPr>
            <p:nvPr/>
          </p:nvSpPr>
          <p:spPr bwMode="auto">
            <a:xfrm>
              <a:off x="3898" y="1656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2543176" y="2482850"/>
            <a:ext cx="3721101" cy="457200"/>
            <a:chOff x="1602" y="1564"/>
            <a:chExt cx="2344" cy="288"/>
          </a:xfrm>
        </p:grpSpPr>
        <p:sp>
          <p:nvSpPr>
            <p:cNvPr id="31769" name="Line 36"/>
            <p:cNvSpPr>
              <a:spLocks noChangeShapeType="1"/>
            </p:cNvSpPr>
            <p:nvPr/>
          </p:nvSpPr>
          <p:spPr bwMode="auto">
            <a:xfrm>
              <a:off x="2874" y="1702"/>
              <a:ext cx="1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70" name="Text Box 38"/>
            <p:cNvSpPr txBox="1">
              <a:spLocks noChangeArrowheads="1"/>
            </p:cNvSpPr>
            <p:nvPr/>
          </p:nvSpPr>
          <p:spPr bwMode="auto">
            <a:xfrm>
              <a:off x="1994" y="1589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210 CZK</a:t>
              </a:r>
            </a:p>
          </p:txBody>
        </p:sp>
        <p:sp>
          <p:nvSpPr>
            <p:cNvPr id="31771" name="Text Box 39"/>
            <p:cNvSpPr txBox="1">
              <a:spLocks noChangeArrowheads="1"/>
            </p:cNvSpPr>
            <p:nvPr/>
          </p:nvSpPr>
          <p:spPr bwMode="auto">
            <a:xfrm>
              <a:off x="1602" y="1564"/>
              <a:ext cx="5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 dirty="0">
                  <a:latin typeface="Arial"/>
                  <a:cs typeface="Arial"/>
                </a:rPr>
                <a:t>P</a:t>
              </a:r>
              <a:r>
                <a:rPr lang="en-US" sz="2400" b="1" i="1" baseline="-25000" dirty="0">
                  <a:latin typeface="Arial"/>
                  <a:cs typeface="Arial"/>
                </a:rPr>
                <a:t>B</a:t>
              </a:r>
              <a:r>
                <a:rPr lang="en-US" sz="2400" dirty="0">
                  <a:latin typeface="Arial"/>
                  <a:cs typeface="Arial"/>
                </a:rPr>
                <a:t> =</a:t>
              </a:r>
              <a:endParaRPr lang="en-US" sz="2400" b="1" i="1" baseline="-25000" dirty="0">
                <a:latin typeface="Arial"/>
                <a:cs typeface="Arial"/>
              </a:endParaRPr>
            </a:p>
          </p:txBody>
        </p:sp>
      </p:grpSp>
      <p:grpSp>
        <p:nvGrpSpPr>
          <p:cNvPr id="12" name="Group 50"/>
          <p:cNvGrpSpPr>
            <a:grpSpLocks/>
          </p:cNvGrpSpPr>
          <p:nvPr/>
        </p:nvGrpSpPr>
        <p:grpSpPr bwMode="auto">
          <a:xfrm>
            <a:off x="2543175" y="3478213"/>
            <a:ext cx="3787775" cy="457200"/>
            <a:chOff x="1602" y="2191"/>
            <a:chExt cx="2386" cy="288"/>
          </a:xfrm>
        </p:grpSpPr>
        <p:grpSp>
          <p:nvGrpSpPr>
            <p:cNvPr id="13" name="Group 31"/>
            <p:cNvGrpSpPr>
              <a:grpSpLocks/>
            </p:cNvGrpSpPr>
            <p:nvPr/>
          </p:nvGrpSpPr>
          <p:grpSpPr bwMode="auto">
            <a:xfrm>
              <a:off x="1999" y="2220"/>
              <a:ext cx="1989" cy="233"/>
              <a:chOff x="1827" y="1887"/>
              <a:chExt cx="1989" cy="233"/>
            </a:xfrm>
          </p:grpSpPr>
          <p:sp>
            <p:nvSpPr>
              <p:cNvPr id="31766" name="Line 32"/>
              <p:cNvSpPr>
                <a:spLocks noChangeShapeType="1"/>
              </p:cNvSpPr>
              <p:nvPr/>
            </p:nvSpPr>
            <p:spPr bwMode="auto">
              <a:xfrm>
                <a:off x="2700" y="2005"/>
                <a:ext cx="10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1767" name="Oval 33"/>
              <p:cNvSpPr>
                <a:spLocks noChangeArrowheads="1"/>
              </p:cNvSpPr>
              <p:nvPr/>
            </p:nvSpPr>
            <p:spPr bwMode="auto">
              <a:xfrm>
                <a:off x="3728" y="1958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1768" name="Text Box 34"/>
              <p:cNvSpPr txBox="1">
                <a:spLocks noChangeArrowheads="1"/>
              </p:cNvSpPr>
              <p:nvPr/>
            </p:nvSpPr>
            <p:spPr bwMode="auto">
              <a:xfrm>
                <a:off x="1827" y="1887"/>
                <a:ext cx="85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bIns="0"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dirty="0">
                    <a:latin typeface="Arial"/>
                    <a:cs typeface="Arial"/>
                  </a:rPr>
                  <a:t>180 CZK</a:t>
                </a:r>
              </a:p>
            </p:txBody>
          </p:sp>
        </p:grpSp>
        <p:sp>
          <p:nvSpPr>
            <p:cNvPr id="31765" name="Text Box 40"/>
            <p:cNvSpPr txBox="1">
              <a:spLocks noChangeArrowheads="1"/>
            </p:cNvSpPr>
            <p:nvPr/>
          </p:nvSpPr>
          <p:spPr bwMode="auto">
            <a:xfrm>
              <a:off x="1602" y="2191"/>
              <a:ext cx="5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 dirty="0">
                  <a:latin typeface="Arial"/>
                  <a:cs typeface="Arial"/>
                </a:rPr>
                <a:t>P</a:t>
              </a:r>
              <a:r>
                <a:rPr lang="en-US" sz="2400" b="1" i="1" baseline="-25000" dirty="0">
                  <a:latin typeface="Arial"/>
                  <a:cs typeface="Arial"/>
                </a:rPr>
                <a:t>S</a:t>
              </a:r>
              <a:r>
                <a:rPr lang="en-US" sz="2400" dirty="0">
                  <a:latin typeface="Arial"/>
                  <a:cs typeface="Arial"/>
                </a:rPr>
                <a:t> =</a:t>
              </a:r>
              <a:endParaRPr lang="en-US" sz="2400" b="1" i="1" baseline="-25000" dirty="0">
                <a:latin typeface="Arial"/>
                <a:cs typeface="Arial"/>
              </a:endParaRPr>
            </a:p>
          </p:txBody>
        </p:sp>
      </p:grpSp>
      <p:sp>
        <p:nvSpPr>
          <p:cNvPr id="122922" name="Line 42"/>
          <p:cNvSpPr>
            <a:spLocks noChangeShapeType="1"/>
          </p:cNvSpPr>
          <p:nvPr/>
        </p:nvSpPr>
        <p:spPr bwMode="auto">
          <a:xfrm flipV="1">
            <a:off x="6254750" y="2767013"/>
            <a:ext cx="1588" cy="874712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14" name="Group 48"/>
          <p:cNvGrpSpPr>
            <a:grpSpLocks/>
          </p:cNvGrpSpPr>
          <p:nvPr/>
        </p:nvGrpSpPr>
        <p:grpSpPr bwMode="auto">
          <a:xfrm>
            <a:off x="6332538" y="2635250"/>
            <a:ext cx="842962" cy="1058863"/>
            <a:chOff x="3989" y="1656"/>
            <a:chExt cx="531" cy="667"/>
          </a:xfrm>
        </p:grpSpPr>
        <p:sp>
          <p:nvSpPr>
            <p:cNvPr id="31761" name="AutoShape 43"/>
            <p:cNvSpPr>
              <a:spLocks/>
            </p:cNvSpPr>
            <p:nvPr/>
          </p:nvSpPr>
          <p:spPr bwMode="auto">
            <a:xfrm flipH="1">
              <a:off x="3989" y="1702"/>
              <a:ext cx="118" cy="621"/>
            </a:xfrm>
            <a:prstGeom prst="leftBrace">
              <a:avLst>
                <a:gd name="adj1" fmla="val 57110"/>
                <a:gd name="adj2" fmla="val 49435"/>
              </a:avLst>
            </a:prstGeom>
            <a:noFill/>
            <a:ln w="317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1762" name="Text Box 44"/>
            <p:cNvSpPr txBox="1">
              <a:spLocks noChangeArrowheads="1"/>
            </p:cNvSpPr>
            <p:nvPr/>
          </p:nvSpPr>
          <p:spPr bwMode="auto">
            <a:xfrm>
              <a:off x="4078" y="1656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solidFill>
                    <a:srgbClr val="006600"/>
                  </a:solidFill>
                  <a:latin typeface="Arial"/>
                  <a:cs typeface="Arial"/>
                </a:rPr>
                <a:t>Tax</a:t>
              </a:r>
            </a:p>
          </p:txBody>
        </p:sp>
        <p:sp>
          <p:nvSpPr>
            <p:cNvPr id="31763" name="Line 45"/>
            <p:cNvSpPr>
              <a:spLocks noChangeShapeType="1"/>
            </p:cNvSpPr>
            <p:nvPr/>
          </p:nvSpPr>
          <p:spPr bwMode="auto">
            <a:xfrm flipV="1">
              <a:off x="4135" y="1888"/>
              <a:ext cx="140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31759" name="Text Box 46"/>
          <p:cNvSpPr txBox="1">
            <a:spLocks noChangeArrowheads="1"/>
          </p:cNvSpPr>
          <p:nvPr/>
        </p:nvSpPr>
        <p:spPr bwMode="auto">
          <a:xfrm>
            <a:off x="4814888" y="1003300"/>
            <a:ext cx="347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Effects of a 30CZK per unit tax on sellers</a:t>
            </a:r>
          </a:p>
        </p:txBody>
      </p:sp>
      <p:sp>
        <p:nvSpPr>
          <p:cNvPr id="116783" name="Rectangle 47"/>
          <p:cNvSpPr>
            <a:spLocks noChangeArrowheads="1"/>
          </p:cNvSpPr>
          <p:nvPr/>
        </p:nvSpPr>
        <p:spPr bwMode="auto">
          <a:xfrm>
            <a:off x="538163" y="1033463"/>
            <a:ext cx="2627312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u="sng" dirty="0">
                <a:latin typeface="Arial"/>
                <a:cs typeface="Arial"/>
              </a:rPr>
              <a:t>New </a:t>
            </a:r>
            <a:r>
              <a:rPr lang="en-US" sz="2500" u="sng" dirty="0" err="1">
                <a:latin typeface="Arial"/>
                <a:cs typeface="Arial"/>
              </a:rPr>
              <a:t>eq’m</a:t>
            </a:r>
            <a:r>
              <a:rPr lang="en-US" sz="2500" u="sng" dirty="0">
                <a:latin typeface="Arial"/>
                <a:cs typeface="Arial"/>
              </a:rPr>
              <a:t>: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 = 450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Buyers pay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B</a:t>
            </a:r>
            <a:r>
              <a:rPr lang="en-US" sz="2500" dirty="0">
                <a:latin typeface="Arial"/>
                <a:cs typeface="Arial"/>
              </a:rPr>
              <a:t> = 210 CZK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Sellers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receive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S</a:t>
            </a:r>
            <a:r>
              <a:rPr lang="en-US" sz="2500" dirty="0">
                <a:latin typeface="Arial"/>
                <a:cs typeface="Arial"/>
              </a:rPr>
              <a:t> = 180 CZK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Difference between them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  = 30 CZK= tax</a:t>
            </a:r>
          </a:p>
        </p:txBody>
      </p:sp>
    </p:spTree>
    <p:extLst>
      <p:ext uri="{BB962C8B-B14F-4D97-AF65-F5344CB8AC3E}">
        <p14:creationId xmlns:p14="http://schemas.microsoft.com/office/powerpoint/2010/main" val="1810610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6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6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6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2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2" grpId="0" animBg="1"/>
      <p:bldP spid="11678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72063" y="2278063"/>
            <a:ext cx="3176587" cy="2274887"/>
            <a:chOff x="3027" y="1106"/>
            <a:chExt cx="2001" cy="1433"/>
          </a:xfrm>
        </p:grpSpPr>
        <p:sp>
          <p:nvSpPr>
            <p:cNvPr id="32808" name="Line 3"/>
            <p:cNvSpPr>
              <a:spLocks noChangeShapeType="1"/>
            </p:cNvSpPr>
            <p:nvPr/>
          </p:nvSpPr>
          <p:spPr bwMode="auto">
            <a:xfrm flipV="1">
              <a:off x="3027" y="1316"/>
              <a:ext cx="1696" cy="1223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809" name="Text Box 4"/>
            <p:cNvSpPr txBox="1">
              <a:spLocks noChangeArrowheads="1"/>
            </p:cNvSpPr>
            <p:nvPr/>
          </p:nvSpPr>
          <p:spPr bwMode="auto">
            <a:xfrm>
              <a:off x="4642" y="110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sp>
        <p:nvSpPr>
          <p:cNvPr id="327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6492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/>
              <a:t>The Outcome Is the Same in Both Cases</a:t>
            </a:r>
            <a:r>
              <a:rPr lang="en-US" sz="3800" dirty="0"/>
              <a:t>!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77825" y="1862138"/>
            <a:ext cx="2214563" cy="4029075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/>
              <a:t>What matters is this: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>
                <a:solidFill>
                  <a:srgbClr val="FF0000"/>
                </a:solidFill>
              </a:rPr>
              <a:t>A tax drives </a:t>
            </a:r>
            <a:br>
              <a:rPr lang="en-US" sz="2600">
                <a:solidFill>
                  <a:srgbClr val="FF0000"/>
                </a:solidFill>
              </a:rPr>
            </a:br>
            <a:r>
              <a:rPr lang="en-US" sz="2600">
                <a:solidFill>
                  <a:srgbClr val="FF0000"/>
                </a:solidFill>
              </a:rPr>
              <a:t>a wedge between the price buyers pay and the price sellers receive. 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360863" y="1757363"/>
            <a:ext cx="4422775" cy="3871912"/>
            <a:chOff x="2579" y="785"/>
            <a:chExt cx="2786" cy="2439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32806" name="Line 9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2807" name="Line 10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2804" name="Text Box 11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2805" name="Text Box 12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686425" y="2116138"/>
            <a:ext cx="2730500" cy="2649537"/>
            <a:chOff x="3414" y="1004"/>
            <a:chExt cx="1720" cy="1669"/>
          </a:xfrm>
        </p:grpSpPr>
        <p:sp>
          <p:nvSpPr>
            <p:cNvPr id="32801" name="Line 14"/>
            <p:cNvSpPr>
              <a:spLocks noChangeShapeType="1"/>
            </p:cNvSpPr>
            <p:nvPr/>
          </p:nvSpPr>
          <p:spPr bwMode="auto">
            <a:xfrm>
              <a:off x="3414" y="1004"/>
              <a:ext cx="1417" cy="147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802" name="Text Box 15"/>
            <p:cNvSpPr txBox="1">
              <a:spLocks noChangeArrowheads="1"/>
            </p:cNvSpPr>
            <p:nvPr/>
          </p:nvSpPr>
          <p:spPr bwMode="auto">
            <a:xfrm>
              <a:off x="4748" y="238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  <a:r>
                <a:rPr lang="en-US" sz="2400" b="1" baseline="-25000"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2730500" y="3105150"/>
            <a:ext cx="4425949" cy="2725738"/>
            <a:chOff x="1552" y="1627"/>
            <a:chExt cx="2788" cy="1717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703" y="1746"/>
              <a:ext cx="1425" cy="1333"/>
              <a:chOff x="357" y="2450"/>
              <a:chExt cx="795" cy="646"/>
            </a:xfrm>
          </p:grpSpPr>
          <p:sp>
            <p:nvSpPr>
              <p:cNvPr id="32799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2800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2796" name="Oval 20"/>
            <p:cNvSpPr>
              <a:spLocks noChangeArrowheads="1"/>
            </p:cNvSpPr>
            <p:nvPr/>
          </p:nvSpPr>
          <p:spPr bwMode="auto">
            <a:xfrm>
              <a:off x="4081" y="169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797" name="Text Box 21"/>
            <p:cNvSpPr txBox="1">
              <a:spLocks noChangeArrowheads="1"/>
            </p:cNvSpPr>
            <p:nvPr/>
          </p:nvSpPr>
          <p:spPr bwMode="auto">
            <a:xfrm>
              <a:off x="1552" y="1627"/>
              <a:ext cx="11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200CZK</a:t>
              </a:r>
            </a:p>
          </p:txBody>
        </p:sp>
        <p:sp>
          <p:nvSpPr>
            <p:cNvPr id="32798" name="Text Box 22"/>
            <p:cNvSpPr txBox="1">
              <a:spLocks noChangeArrowheads="1"/>
            </p:cNvSpPr>
            <p:nvPr/>
          </p:nvSpPr>
          <p:spPr bwMode="auto">
            <a:xfrm>
              <a:off x="3969" y="3111"/>
              <a:ext cx="3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500</a:t>
              </a:r>
            </a:p>
          </p:txBody>
        </p:sp>
      </p:grpSp>
      <p:sp>
        <p:nvSpPr>
          <p:cNvPr id="32778" name="Line 23"/>
          <p:cNvSpPr>
            <a:spLocks noChangeShapeType="1"/>
          </p:cNvSpPr>
          <p:nvPr/>
        </p:nvSpPr>
        <p:spPr bwMode="auto">
          <a:xfrm>
            <a:off x="6254750" y="2711450"/>
            <a:ext cx="0" cy="26971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2779" name="Text Box 27"/>
          <p:cNvSpPr txBox="1">
            <a:spLocks noChangeArrowheads="1"/>
          </p:cNvSpPr>
          <p:nvPr/>
        </p:nvSpPr>
        <p:spPr bwMode="auto">
          <a:xfrm>
            <a:off x="5913438" y="5461000"/>
            <a:ext cx="5889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450</a:t>
            </a:r>
          </a:p>
        </p:txBody>
      </p: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3105150" y="3524254"/>
            <a:ext cx="3225799" cy="369888"/>
            <a:chOff x="1784" y="1887"/>
            <a:chExt cx="2032" cy="233"/>
          </a:xfrm>
        </p:grpSpPr>
        <p:sp>
          <p:nvSpPr>
            <p:cNvPr id="32792" name="Line 29"/>
            <p:cNvSpPr>
              <a:spLocks noChangeShapeType="1"/>
            </p:cNvSpPr>
            <p:nvPr/>
          </p:nvSpPr>
          <p:spPr bwMode="auto">
            <a:xfrm>
              <a:off x="2700" y="2005"/>
              <a:ext cx="1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793" name="Oval 30"/>
            <p:cNvSpPr>
              <a:spLocks noChangeArrowheads="1"/>
            </p:cNvSpPr>
            <p:nvPr/>
          </p:nvSpPr>
          <p:spPr bwMode="auto">
            <a:xfrm>
              <a:off x="3728" y="1958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794" name="Text Box 31"/>
            <p:cNvSpPr txBox="1">
              <a:spLocks noChangeArrowheads="1"/>
            </p:cNvSpPr>
            <p:nvPr/>
          </p:nvSpPr>
          <p:spPr bwMode="auto">
            <a:xfrm>
              <a:off x="1784" y="1887"/>
              <a:ext cx="9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180 CZK</a:t>
              </a:r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3206750" y="2522541"/>
            <a:ext cx="3121024" cy="369888"/>
            <a:chOff x="1846" y="1263"/>
            <a:chExt cx="1966" cy="233"/>
          </a:xfrm>
        </p:grpSpPr>
        <p:sp>
          <p:nvSpPr>
            <p:cNvPr id="32789" name="Line 33"/>
            <p:cNvSpPr>
              <a:spLocks noChangeShapeType="1"/>
            </p:cNvSpPr>
            <p:nvPr/>
          </p:nvSpPr>
          <p:spPr bwMode="auto">
            <a:xfrm>
              <a:off x="2700" y="1376"/>
              <a:ext cx="10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790" name="Oval 34"/>
            <p:cNvSpPr>
              <a:spLocks noChangeArrowheads="1"/>
            </p:cNvSpPr>
            <p:nvPr/>
          </p:nvSpPr>
          <p:spPr bwMode="auto">
            <a:xfrm>
              <a:off x="3724" y="133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2791" name="Text Box 35"/>
            <p:cNvSpPr txBox="1">
              <a:spLocks noChangeArrowheads="1"/>
            </p:cNvSpPr>
            <p:nvPr/>
          </p:nvSpPr>
          <p:spPr bwMode="auto">
            <a:xfrm>
              <a:off x="1846" y="1263"/>
              <a:ext cx="83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210 CZK</a:t>
              </a:r>
            </a:p>
          </p:txBody>
        </p:sp>
      </p:grpSp>
      <p:sp>
        <p:nvSpPr>
          <p:cNvPr id="32782" name="Text Box 36"/>
          <p:cNvSpPr txBox="1">
            <a:spLocks noChangeArrowheads="1"/>
          </p:cNvSpPr>
          <p:nvPr/>
        </p:nvSpPr>
        <p:spPr bwMode="auto">
          <a:xfrm>
            <a:off x="2493169" y="2459260"/>
            <a:ext cx="801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B</a:t>
            </a:r>
            <a:r>
              <a:rPr lang="en-US" sz="2400" dirty="0">
                <a:latin typeface="Arial"/>
                <a:cs typeface="Arial"/>
              </a:rPr>
              <a:t> =</a:t>
            </a:r>
            <a:endParaRPr lang="en-US" sz="2400" b="1" i="1" baseline="-25000" dirty="0">
              <a:latin typeface="Arial"/>
              <a:cs typeface="Arial"/>
            </a:endParaRPr>
          </a:p>
        </p:txBody>
      </p:sp>
      <p:sp>
        <p:nvSpPr>
          <p:cNvPr id="32783" name="Text Box 37"/>
          <p:cNvSpPr txBox="1">
            <a:spLocks noChangeArrowheads="1"/>
          </p:cNvSpPr>
          <p:nvPr/>
        </p:nvSpPr>
        <p:spPr bwMode="auto">
          <a:xfrm>
            <a:off x="2449512" y="3491793"/>
            <a:ext cx="801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 dirty="0">
                <a:latin typeface="Arial"/>
                <a:cs typeface="Arial"/>
              </a:rPr>
              <a:t>P</a:t>
            </a:r>
            <a:r>
              <a:rPr lang="en-US" sz="2400" b="1" i="1" baseline="-25000" dirty="0">
                <a:latin typeface="Arial"/>
                <a:cs typeface="Arial"/>
              </a:rPr>
              <a:t>S</a:t>
            </a:r>
            <a:r>
              <a:rPr lang="en-US" sz="2400" dirty="0">
                <a:latin typeface="Arial"/>
                <a:cs typeface="Arial"/>
              </a:rPr>
              <a:t> =</a:t>
            </a:r>
            <a:endParaRPr lang="en-US" sz="2400" b="1" i="1" baseline="-25000" dirty="0">
              <a:latin typeface="Arial"/>
              <a:cs typeface="Arial"/>
            </a:endParaRPr>
          </a:p>
        </p:txBody>
      </p:sp>
      <p:sp>
        <p:nvSpPr>
          <p:cNvPr id="32784" name="AutoShape 40"/>
          <p:cNvSpPr>
            <a:spLocks/>
          </p:cNvSpPr>
          <p:nvPr/>
        </p:nvSpPr>
        <p:spPr bwMode="auto">
          <a:xfrm flipH="1">
            <a:off x="6332538" y="2708275"/>
            <a:ext cx="187325" cy="985838"/>
          </a:xfrm>
          <a:prstGeom prst="leftBrace">
            <a:avLst>
              <a:gd name="adj1" fmla="val 57110"/>
              <a:gd name="adj2" fmla="val 49435"/>
            </a:avLst>
          </a:prstGeom>
          <a:noFill/>
          <a:ln w="3175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2785" name="Text Box 41"/>
          <p:cNvSpPr txBox="1">
            <a:spLocks noChangeArrowheads="1"/>
          </p:cNvSpPr>
          <p:nvPr/>
        </p:nvSpPr>
        <p:spPr bwMode="auto">
          <a:xfrm>
            <a:off x="6473825" y="2635250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  <a:latin typeface="Arial"/>
                <a:cs typeface="Arial"/>
              </a:rPr>
              <a:t>Tax</a:t>
            </a:r>
          </a:p>
        </p:txBody>
      </p:sp>
      <p:sp>
        <p:nvSpPr>
          <p:cNvPr id="32786" name="Line 42"/>
          <p:cNvSpPr>
            <a:spLocks noChangeShapeType="1"/>
          </p:cNvSpPr>
          <p:nvPr/>
        </p:nvSpPr>
        <p:spPr bwMode="auto">
          <a:xfrm flipV="1">
            <a:off x="6564313" y="3003550"/>
            <a:ext cx="222250" cy="179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5996" name="Rectangle 44"/>
          <p:cNvSpPr>
            <a:spLocks noChangeArrowheads="1"/>
          </p:cNvSpPr>
          <p:nvPr/>
        </p:nvSpPr>
        <p:spPr bwMode="auto">
          <a:xfrm>
            <a:off x="458788" y="773113"/>
            <a:ext cx="83931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>
                <a:solidFill>
                  <a:srgbClr val="FF0000"/>
                </a:solidFill>
                <a:latin typeface="Arial"/>
                <a:cs typeface="Arial"/>
              </a:rPr>
              <a:t>The effects on </a:t>
            </a:r>
            <a:r>
              <a:rPr lang="en-US" sz="2600" b="1" i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US" sz="2600">
                <a:solidFill>
                  <a:srgbClr val="FF0000"/>
                </a:solidFill>
                <a:latin typeface="Arial"/>
                <a:cs typeface="Arial"/>
              </a:rPr>
              <a:t> and </a:t>
            </a:r>
            <a:r>
              <a:rPr lang="en-US" sz="2600" b="1" i="1">
                <a:solidFill>
                  <a:srgbClr val="FF0000"/>
                </a:solidFill>
                <a:latin typeface="Arial"/>
                <a:cs typeface="Arial"/>
              </a:rPr>
              <a:t>Q</a:t>
            </a:r>
            <a:r>
              <a:rPr lang="en-US" sz="2600">
                <a:solidFill>
                  <a:srgbClr val="FF0000"/>
                </a:solidFill>
                <a:latin typeface="Arial"/>
                <a:cs typeface="Arial"/>
              </a:rPr>
              <a:t>, and the tax incidence are the same whether the tax is imposed on buyers or sellers!</a:t>
            </a:r>
          </a:p>
        </p:txBody>
      </p:sp>
      <p:sp>
        <p:nvSpPr>
          <p:cNvPr id="32788" name="Line 42"/>
          <p:cNvSpPr>
            <a:spLocks noChangeShapeType="1"/>
          </p:cNvSpPr>
          <p:nvPr/>
        </p:nvSpPr>
        <p:spPr bwMode="auto">
          <a:xfrm flipV="1">
            <a:off x="6254750" y="2767013"/>
            <a:ext cx="1588" cy="874712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92370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8" grpId="0" build="p" bldLvl="2"/>
      <p:bldP spid="125996" grpId="0" bldLvl="5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Elasticity and Tax Incidence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4813" y="1035050"/>
            <a:ext cx="7254875" cy="579438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u="sng" dirty="0"/>
              <a:t>CASE 1:  Supply is elastic and demand inelastic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4863" y="1824038"/>
            <a:ext cx="3316287" cy="4108450"/>
            <a:chOff x="3326" y="1149"/>
            <a:chExt cx="2089" cy="258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433" y="1403"/>
              <a:ext cx="1784" cy="2190"/>
              <a:chOff x="2424" y="1167"/>
              <a:chExt cx="2400" cy="2079"/>
            </a:xfrm>
          </p:grpSpPr>
          <p:sp>
            <p:nvSpPr>
              <p:cNvPr id="33844" name="Line 6"/>
              <p:cNvSpPr>
                <a:spLocks noChangeShapeType="1"/>
              </p:cNvSpPr>
              <p:nvPr/>
            </p:nvSpPr>
            <p:spPr bwMode="auto">
              <a:xfrm>
                <a:off x="2424" y="1167"/>
                <a:ext cx="0" cy="20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45" name="Line 7"/>
              <p:cNvSpPr>
                <a:spLocks noChangeShapeType="1"/>
              </p:cNvSpPr>
              <p:nvPr/>
            </p:nvSpPr>
            <p:spPr bwMode="auto">
              <a:xfrm>
                <a:off x="2424" y="3246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3842" name="Text Box 8"/>
            <p:cNvSpPr txBox="1">
              <a:spLocks noChangeArrowheads="1"/>
            </p:cNvSpPr>
            <p:nvPr/>
          </p:nvSpPr>
          <p:spPr bwMode="auto">
            <a:xfrm>
              <a:off x="3326" y="1149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3843" name="Text Box 9"/>
            <p:cNvSpPr txBox="1">
              <a:spLocks noChangeArrowheads="1"/>
            </p:cNvSpPr>
            <p:nvPr/>
          </p:nvSpPr>
          <p:spPr bwMode="auto">
            <a:xfrm>
              <a:off x="5182" y="3458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413250" y="2360613"/>
            <a:ext cx="1301750" cy="3209925"/>
            <a:chOff x="3999" y="1361"/>
            <a:chExt cx="820" cy="2022"/>
          </a:xfrm>
        </p:grpSpPr>
        <p:sp>
          <p:nvSpPr>
            <p:cNvPr id="33839" name="Text Box 11"/>
            <p:cNvSpPr txBox="1">
              <a:spLocks noChangeArrowheads="1"/>
            </p:cNvSpPr>
            <p:nvPr/>
          </p:nvSpPr>
          <p:spPr bwMode="auto">
            <a:xfrm>
              <a:off x="4586" y="3104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D</a:t>
              </a:r>
            </a:p>
          </p:txBody>
        </p:sp>
        <p:sp>
          <p:nvSpPr>
            <p:cNvPr id="33840" name="Line 12"/>
            <p:cNvSpPr>
              <a:spLocks noChangeShapeType="1"/>
            </p:cNvSpPr>
            <p:nvPr/>
          </p:nvSpPr>
          <p:spPr bwMode="auto">
            <a:xfrm>
              <a:off x="3999" y="1361"/>
              <a:ext cx="655" cy="1794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708400" y="2620963"/>
            <a:ext cx="2508250" cy="2465387"/>
            <a:chOff x="2336" y="1651"/>
            <a:chExt cx="1580" cy="1553"/>
          </a:xfrm>
        </p:grpSpPr>
        <p:sp>
          <p:nvSpPr>
            <p:cNvPr id="33837" name="Text Box 14"/>
            <p:cNvSpPr txBox="1">
              <a:spLocks noChangeArrowheads="1"/>
            </p:cNvSpPr>
            <p:nvPr/>
          </p:nvSpPr>
          <p:spPr bwMode="auto">
            <a:xfrm>
              <a:off x="3683" y="1651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  <p:sp>
          <p:nvSpPr>
            <p:cNvPr id="33838" name="Line 15"/>
            <p:cNvSpPr>
              <a:spLocks noChangeShapeType="1"/>
            </p:cNvSpPr>
            <p:nvPr/>
          </p:nvSpPr>
          <p:spPr bwMode="auto">
            <a:xfrm flipV="1">
              <a:off x="2336" y="1875"/>
              <a:ext cx="1399" cy="132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700463" y="3062288"/>
            <a:ext cx="952500" cy="1108075"/>
            <a:chOff x="3550" y="1803"/>
            <a:chExt cx="600" cy="698"/>
          </a:xfrm>
        </p:grpSpPr>
        <p:sp>
          <p:nvSpPr>
            <p:cNvPr id="33834" name="Line 17"/>
            <p:cNvSpPr>
              <a:spLocks noChangeShapeType="1"/>
            </p:cNvSpPr>
            <p:nvPr/>
          </p:nvSpPr>
          <p:spPr bwMode="auto">
            <a:xfrm flipH="1" flipV="1">
              <a:off x="4149" y="1803"/>
              <a:ext cx="1" cy="69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35" name="AutoShape 18"/>
            <p:cNvSpPr>
              <a:spLocks/>
            </p:cNvSpPr>
            <p:nvPr/>
          </p:nvSpPr>
          <p:spPr bwMode="auto">
            <a:xfrm>
              <a:off x="3977" y="1805"/>
              <a:ext cx="118" cy="693"/>
            </a:xfrm>
            <a:prstGeom prst="leftBrace">
              <a:avLst>
                <a:gd name="adj1" fmla="val 63732"/>
                <a:gd name="adj2" fmla="val 4488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36" name="Text Box 19"/>
            <p:cNvSpPr txBox="1">
              <a:spLocks noChangeArrowheads="1"/>
            </p:cNvSpPr>
            <p:nvPr/>
          </p:nvSpPr>
          <p:spPr bwMode="auto">
            <a:xfrm>
              <a:off x="3550" y="1958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Tax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71475" y="2727325"/>
            <a:ext cx="3113088" cy="1154113"/>
            <a:chOff x="234" y="1718"/>
            <a:chExt cx="1961" cy="727"/>
          </a:xfrm>
        </p:grpSpPr>
        <p:sp>
          <p:nvSpPr>
            <p:cNvPr id="33830" name="AutoShape 21"/>
            <p:cNvSpPr>
              <a:spLocks/>
            </p:cNvSpPr>
            <p:nvPr/>
          </p:nvSpPr>
          <p:spPr bwMode="auto">
            <a:xfrm>
              <a:off x="2054" y="1920"/>
              <a:ext cx="141" cy="525"/>
            </a:xfrm>
            <a:prstGeom prst="leftBrace">
              <a:avLst>
                <a:gd name="adj1" fmla="val 60988"/>
                <a:gd name="adj2" fmla="val 50000"/>
              </a:avLst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234" y="1718"/>
              <a:ext cx="1792" cy="465"/>
              <a:chOff x="1453" y="1718"/>
              <a:chExt cx="1792" cy="465"/>
            </a:xfrm>
          </p:grpSpPr>
          <p:sp>
            <p:nvSpPr>
              <p:cNvPr id="33832" name="Line 23"/>
              <p:cNvSpPr>
                <a:spLocks noChangeShapeType="1"/>
              </p:cNvSpPr>
              <p:nvPr/>
            </p:nvSpPr>
            <p:spPr bwMode="auto">
              <a:xfrm>
                <a:off x="2610" y="1881"/>
                <a:ext cx="635" cy="2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33" name="Text Box 24"/>
              <p:cNvSpPr txBox="1">
                <a:spLocks noChangeArrowheads="1"/>
              </p:cNvSpPr>
              <p:nvPr/>
            </p:nvSpPr>
            <p:spPr bwMode="auto">
              <a:xfrm>
                <a:off x="1453" y="1718"/>
                <a:ext cx="1360" cy="4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Buyers’ share of tax burden</a:t>
                </a:r>
              </a:p>
            </p:txBody>
          </p:sp>
        </p:grp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441325" y="3900490"/>
            <a:ext cx="3043238" cy="1176338"/>
            <a:chOff x="278" y="2457"/>
            <a:chExt cx="1917" cy="741"/>
          </a:xfrm>
        </p:grpSpPr>
        <p:sp>
          <p:nvSpPr>
            <p:cNvPr id="33826" name="AutoShape 26"/>
            <p:cNvSpPr>
              <a:spLocks/>
            </p:cNvSpPr>
            <p:nvPr/>
          </p:nvSpPr>
          <p:spPr bwMode="auto">
            <a:xfrm>
              <a:off x="2054" y="2457"/>
              <a:ext cx="141" cy="177"/>
            </a:xfrm>
            <a:prstGeom prst="leftBrace">
              <a:avLst>
                <a:gd name="adj1" fmla="val 20562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278" y="2549"/>
              <a:ext cx="1749" cy="649"/>
              <a:chOff x="1497" y="2549"/>
              <a:chExt cx="1749" cy="649"/>
            </a:xfrm>
          </p:grpSpPr>
          <p:sp>
            <p:nvSpPr>
              <p:cNvPr id="33828" name="Line 28"/>
              <p:cNvSpPr>
                <a:spLocks noChangeShapeType="1"/>
              </p:cNvSpPr>
              <p:nvPr/>
            </p:nvSpPr>
            <p:spPr bwMode="auto">
              <a:xfrm flipH="1">
                <a:off x="2657" y="2549"/>
                <a:ext cx="589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29" name="Text Box 29"/>
              <p:cNvSpPr txBox="1">
                <a:spLocks noChangeArrowheads="1"/>
              </p:cNvSpPr>
              <p:nvPr/>
            </p:nvSpPr>
            <p:spPr bwMode="auto">
              <a:xfrm>
                <a:off x="1497" y="2733"/>
                <a:ext cx="1319" cy="465"/>
              </a:xfrm>
              <a:prstGeom prst="rect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Sellers’ share of tax burden</a:t>
                </a:r>
              </a:p>
            </p:txBody>
          </p:sp>
        </p:grp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882650" y="3684593"/>
            <a:ext cx="4156075" cy="369888"/>
            <a:chOff x="556" y="2321"/>
            <a:chExt cx="2618" cy="233"/>
          </a:xfrm>
        </p:grpSpPr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2213" y="2407"/>
              <a:ext cx="961" cy="87"/>
              <a:chOff x="3432" y="2281"/>
              <a:chExt cx="961" cy="87"/>
            </a:xfrm>
          </p:grpSpPr>
          <p:sp>
            <p:nvSpPr>
              <p:cNvPr id="33824" name="Oval 32"/>
              <p:cNvSpPr>
                <a:spLocks noChangeArrowheads="1"/>
              </p:cNvSpPr>
              <p:nvPr/>
            </p:nvSpPr>
            <p:spPr bwMode="auto">
              <a:xfrm>
                <a:off x="4305" y="2281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25" name="Line 33"/>
              <p:cNvSpPr>
                <a:spLocks noChangeShapeType="1"/>
              </p:cNvSpPr>
              <p:nvPr/>
            </p:nvSpPr>
            <p:spPr bwMode="auto">
              <a:xfrm flipH="1">
                <a:off x="3432" y="2324"/>
                <a:ext cx="91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556" y="2321"/>
              <a:ext cx="1640" cy="233"/>
              <a:chOff x="1775" y="2321"/>
              <a:chExt cx="1640" cy="233"/>
            </a:xfrm>
          </p:grpSpPr>
          <p:sp>
            <p:nvSpPr>
              <p:cNvPr id="33822" name="Text Box 35"/>
              <p:cNvSpPr txBox="1">
                <a:spLocks noChangeArrowheads="1"/>
              </p:cNvSpPr>
              <p:nvPr/>
            </p:nvSpPr>
            <p:spPr bwMode="auto">
              <a:xfrm>
                <a:off x="1775" y="2321"/>
                <a:ext cx="129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Price if no tax</a:t>
                </a:r>
              </a:p>
            </p:txBody>
          </p:sp>
          <p:sp>
            <p:nvSpPr>
              <p:cNvPr id="33823" name="Line 36"/>
              <p:cNvSpPr>
                <a:spLocks noChangeShapeType="1"/>
              </p:cNvSpPr>
              <p:nvPr/>
            </p:nvSpPr>
            <p:spPr bwMode="auto">
              <a:xfrm flipH="1">
                <a:off x="3022" y="2449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2570163" y="2530475"/>
            <a:ext cx="2151062" cy="587375"/>
            <a:chOff x="1619" y="1594"/>
            <a:chExt cx="1355" cy="370"/>
          </a:xfrm>
        </p:grpSpPr>
        <p:grpSp>
          <p:nvGrpSpPr>
            <p:cNvPr id="15" name="Group 38"/>
            <p:cNvGrpSpPr>
              <a:grpSpLocks/>
            </p:cNvGrpSpPr>
            <p:nvPr/>
          </p:nvGrpSpPr>
          <p:grpSpPr bwMode="auto">
            <a:xfrm>
              <a:off x="2206" y="1877"/>
              <a:ext cx="768" cy="87"/>
              <a:chOff x="3425" y="1751"/>
              <a:chExt cx="768" cy="87"/>
            </a:xfrm>
          </p:grpSpPr>
          <p:sp>
            <p:nvSpPr>
              <p:cNvPr id="33818" name="Oval 39"/>
              <p:cNvSpPr>
                <a:spLocks noChangeArrowheads="1"/>
              </p:cNvSpPr>
              <p:nvPr/>
            </p:nvSpPr>
            <p:spPr bwMode="auto">
              <a:xfrm>
                <a:off x="4105" y="1751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19" name="Line 40"/>
              <p:cNvSpPr>
                <a:spLocks noChangeShapeType="1"/>
              </p:cNvSpPr>
              <p:nvPr/>
            </p:nvSpPr>
            <p:spPr bwMode="auto">
              <a:xfrm flipH="1">
                <a:off x="3425" y="1796"/>
                <a:ext cx="7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6" name="Group 41"/>
            <p:cNvGrpSpPr>
              <a:grpSpLocks/>
            </p:cNvGrpSpPr>
            <p:nvPr/>
          </p:nvGrpSpPr>
          <p:grpSpPr bwMode="auto">
            <a:xfrm>
              <a:off x="1619" y="1594"/>
              <a:ext cx="577" cy="325"/>
              <a:chOff x="2838" y="1594"/>
              <a:chExt cx="577" cy="325"/>
            </a:xfrm>
          </p:grpSpPr>
          <p:sp>
            <p:nvSpPr>
              <p:cNvPr id="33816" name="Text Box 42"/>
              <p:cNvSpPr txBox="1">
                <a:spLocks noChangeArrowheads="1"/>
              </p:cNvSpPr>
              <p:nvPr/>
            </p:nvSpPr>
            <p:spPr bwMode="auto">
              <a:xfrm>
                <a:off x="2838" y="1594"/>
                <a:ext cx="40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B</a:t>
                </a:r>
              </a:p>
            </p:txBody>
          </p:sp>
          <p:sp>
            <p:nvSpPr>
              <p:cNvPr id="33817" name="Line 43"/>
              <p:cNvSpPr>
                <a:spLocks noChangeShapeType="1"/>
              </p:cNvSpPr>
              <p:nvPr/>
            </p:nvSpPr>
            <p:spPr bwMode="auto">
              <a:xfrm flipH="1" flipV="1">
                <a:off x="3222" y="1802"/>
                <a:ext cx="193" cy="1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7" name="Group 44"/>
          <p:cNvGrpSpPr>
            <a:grpSpLocks/>
          </p:cNvGrpSpPr>
          <p:nvPr/>
        </p:nvGrpSpPr>
        <p:grpSpPr bwMode="auto">
          <a:xfrm>
            <a:off x="2881313" y="4119563"/>
            <a:ext cx="1839912" cy="655637"/>
            <a:chOff x="1815" y="2595"/>
            <a:chExt cx="1159" cy="413"/>
          </a:xfrm>
        </p:grpSpPr>
        <p:grpSp>
          <p:nvGrpSpPr>
            <p:cNvPr id="18" name="Group 45"/>
            <p:cNvGrpSpPr>
              <a:grpSpLocks/>
            </p:cNvGrpSpPr>
            <p:nvPr/>
          </p:nvGrpSpPr>
          <p:grpSpPr bwMode="auto">
            <a:xfrm>
              <a:off x="2213" y="2595"/>
              <a:ext cx="761" cy="87"/>
              <a:chOff x="3432" y="2469"/>
              <a:chExt cx="761" cy="87"/>
            </a:xfrm>
          </p:grpSpPr>
          <p:sp>
            <p:nvSpPr>
              <p:cNvPr id="33812" name="Oval 46"/>
              <p:cNvSpPr>
                <a:spLocks noChangeArrowheads="1"/>
              </p:cNvSpPr>
              <p:nvPr/>
            </p:nvSpPr>
            <p:spPr bwMode="auto">
              <a:xfrm>
                <a:off x="4105" y="2469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13" name="Line 47"/>
              <p:cNvSpPr>
                <a:spLocks noChangeShapeType="1"/>
              </p:cNvSpPr>
              <p:nvPr/>
            </p:nvSpPr>
            <p:spPr bwMode="auto">
              <a:xfrm flipH="1">
                <a:off x="3432" y="2512"/>
                <a:ext cx="7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9" name="Group 48"/>
            <p:cNvGrpSpPr>
              <a:grpSpLocks/>
            </p:cNvGrpSpPr>
            <p:nvPr/>
          </p:nvGrpSpPr>
          <p:grpSpPr bwMode="auto">
            <a:xfrm>
              <a:off x="1815" y="2643"/>
              <a:ext cx="384" cy="365"/>
              <a:chOff x="3034" y="2643"/>
              <a:chExt cx="384" cy="365"/>
            </a:xfrm>
          </p:grpSpPr>
          <p:sp>
            <p:nvSpPr>
              <p:cNvPr id="33810" name="Text Box 49"/>
              <p:cNvSpPr txBox="1">
                <a:spLocks noChangeArrowheads="1"/>
              </p:cNvSpPr>
              <p:nvPr/>
            </p:nvSpPr>
            <p:spPr bwMode="auto">
              <a:xfrm>
                <a:off x="3034" y="2720"/>
                <a:ext cx="35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S</a:t>
                </a:r>
              </a:p>
            </p:txBody>
          </p:sp>
          <p:sp>
            <p:nvSpPr>
              <p:cNvPr id="33811" name="Line 50"/>
              <p:cNvSpPr>
                <a:spLocks noChangeShapeType="1"/>
              </p:cNvSpPr>
              <p:nvPr/>
            </p:nvSpPr>
            <p:spPr bwMode="auto">
              <a:xfrm flipH="1">
                <a:off x="3274" y="2643"/>
                <a:ext cx="144" cy="1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76179" name="Rectangle 51"/>
          <p:cNvSpPr>
            <a:spLocks noChangeArrowheads="1"/>
          </p:cNvSpPr>
          <p:nvPr/>
        </p:nvSpPr>
        <p:spPr bwMode="auto">
          <a:xfrm>
            <a:off x="6753225" y="1660525"/>
            <a:ext cx="1981200" cy="3790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05000"/>
              </a:lnSpc>
              <a:spcBef>
                <a:spcPct val="20000"/>
              </a:spcBef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It’s easier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for sellers than buyers to leave the market.  </a:t>
            </a:r>
          </a:p>
          <a:p>
            <a:pPr>
              <a:lnSpc>
                <a:spcPct val="105000"/>
              </a:lnSpc>
              <a:spcBef>
                <a:spcPct val="20000"/>
              </a:spcBef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So buyers bear most of the burden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of the tax. </a:t>
            </a:r>
          </a:p>
        </p:txBody>
      </p:sp>
    </p:spTree>
    <p:extLst>
      <p:ext uri="{BB962C8B-B14F-4D97-AF65-F5344CB8AC3E}">
        <p14:creationId xmlns:p14="http://schemas.microsoft.com/office/powerpoint/2010/main" val="332797201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7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Elasticity and Tax Incidence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4813" y="1035050"/>
            <a:ext cx="7254875" cy="579438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u="sng" dirty="0"/>
              <a:t>CASE 2:  Demand is elastic and supply inelastic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4863" y="1824038"/>
            <a:ext cx="3316287" cy="4108450"/>
            <a:chOff x="3326" y="1149"/>
            <a:chExt cx="2089" cy="258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433" y="1403"/>
              <a:ext cx="1784" cy="2190"/>
              <a:chOff x="2424" y="1167"/>
              <a:chExt cx="2400" cy="2079"/>
            </a:xfrm>
          </p:grpSpPr>
          <p:sp>
            <p:nvSpPr>
              <p:cNvPr id="34868" name="Line 6"/>
              <p:cNvSpPr>
                <a:spLocks noChangeShapeType="1"/>
              </p:cNvSpPr>
              <p:nvPr/>
            </p:nvSpPr>
            <p:spPr bwMode="auto">
              <a:xfrm>
                <a:off x="2424" y="1167"/>
                <a:ext cx="0" cy="20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69" name="Line 7"/>
              <p:cNvSpPr>
                <a:spLocks noChangeShapeType="1"/>
              </p:cNvSpPr>
              <p:nvPr/>
            </p:nvSpPr>
            <p:spPr bwMode="auto">
              <a:xfrm>
                <a:off x="2424" y="3246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4866" name="Text Box 8"/>
            <p:cNvSpPr txBox="1">
              <a:spLocks noChangeArrowheads="1"/>
            </p:cNvSpPr>
            <p:nvPr/>
          </p:nvSpPr>
          <p:spPr bwMode="auto">
            <a:xfrm>
              <a:off x="3326" y="1149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4867" name="Text Box 9"/>
            <p:cNvSpPr txBox="1">
              <a:spLocks noChangeArrowheads="1"/>
            </p:cNvSpPr>
            <p:nvPr/>
          </p:nvSpPr>
          <p:spPr bwMode="auto">
            <a:xfrm>
              <a:off x="5182" y="3458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019550" y="2425700"/>
            <a:ext cx="2368550" cy="2889250"/>
            <a:chOff x="2532" y="1528"/>
            <a:chExt cx="1492" cy="1820"/>
          </a:xfrm>
        </p:grpSpPr>
        <p:sp>
          <p:nvSpPr>
            <p:cNvPr id="34863" name="Text Box 11"/>
            <p:cNvSpPr txBox="1">
              <a:spLocks noChangeArrowheads="1"/>
            </p:cNvSpPr>
            <p:nvPr/>
          </p:nvSpPr>
          <p:spPr bwMode="auto">
            <a:xfrm>
              <a:off x="3791" y="3069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D</a:t>
              </a:r>
            </a:p>
          </p:txBody>
        </p:sp>
        <p:sp>
          <p:nvSpPr>
            <p:cNvPr id="34864" name="Line 12"/>
            <p:cNvSpPr>
              <a:spLocks noChangeShapeType="1"/>
            </p:cNvSpPr>
            <p:nvPr/>
          </p:nvSpPr>
          <p:spPr bwMode="auto">
            <a:xfrm>
              <a:off x="2532" y="1528"/>
              <a:ext cx="1324" cy="160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379913" y="2041525"/>
            <a:ext cx="1425575" cy="3322638"/>
            <a:chOff x="2759" y="1286"/>
            <a:chExt cx="898" cy="2093"/>
          </a:xfrm>
        </p:grpSpPr>
        <p:sp>
          <p:nvSpPr>
            <p:cNvPr id="34861" name="Text Box 14"/>
            <p:cNvSpPr txBox="1">
              <a:spLocks noChangeArrowheads="1"/>
            </p:cNvSpPr>
            <p:nvPr/>
          </p:nvSpPr>
          <p:spPr bwMode="auto">
            <a:xfrm>
              <a:off x="3424" y="1286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  <p:sp>
          <p:nvSpPr>
            <p:cNvPr id="34862" name="Line 15"/>
            <p:cNvSpPr>
              <a:spLocks noChangeShapeType="1"/>
            </p:cNvSpPr>
            <p:nvPr/>
          </p:nvSpPr>
          <p:spPr bwMode="auto">
            <a:xfrm flipV="1">
              <a:off x="2759" y="1534"/>
              <a:ext cx="744" cy="184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792538" y="3316288"/>
            <a:ext cx="955675" cy="1108075"/>
            <a:chOff x="2389" y="2089"/>
            <a:chExt cx="602" cy="698"/>
          </a:xfrm>
        </p:grpSpPr>
        <p:sp>
          <p:nvSpPr>
            <p:cNvPr id="34858" name="Line 17"/>
            <p:cNvSpPr>
              <a:spLocks noChangeShapeType="1"/>
            </p:cNvSpPr>
            <p:nvPr/>
          </p:nvSpPr>
          <p:spPr bwMode="auto">
            <a:xfrm flipH="1" flipV="1">
              <a:off x="2990" y="2089"/>
              <a:ext cx="1" cy="69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4859" name="AutoShape 18"/>
            <p:cNvSpPr>
              <a:spLocks/>
            </p:cNvSpPr>
            <p:nvPr/>
          </p:nvSpPr>
          <p:spPr bwMode="auto">
            <a:xfrm>
              <a:off x="2818" y="2091"/>
              <a:ext cx="118" cy="693"/>
            </a:xfrm>
            <a:prstGeom prst="leftBrace">
              <a:avLst>
                <a:gd name="adj1" fmla="val 63732"/>
                <a:gd name="adj2" fmla="val 51806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4860" name="Text Box 19"/>
            <p:cNvSpPr txBox="1">
              <a:spLocks noChangeArrowheads="1"/>
            </p:cNvSpPr>
            <p:nvPr/>
          </p:nvSpPr>
          <p:spPr bwMode="auto">
            <a:xfrm>
              <a:off x="2389" y="2294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Tax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36550" y="2589213"/>
            <a:ext cx="3148013" cy="1098550"/>
            <a:chOff x="212" y="1631"/>
            <a:chExt cx="1983" cy="692"/>
          </a:xfrm>
        </p:grpSpPr>
        <p:sp>
          <p:nvSpPr>
            <p:cNvPr id="34854" name="AutoShape 21"/>
            <p:cNvSpPr>
              <a:spLocks/>
            </p:cNvSpPr>
            <p:nvPr/>
          </p:nvSpPr>
          <p:spPr bwMode="auto">
            <a:xfrm>
              <a:off x="2054" y="2090"/>
              <a:ext cx="141" cy="233"/>
            </a:xfrm>
            <a:prstGeom prst="leftBrace">
              <a:avLst>
                <a:gd name="adj1" fmla="val 27067"/>
                <a:gd name="adj2" fmla="val 50000"/>
              </a:avLst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212" y="1631"/>
              <a:ext cx="1807" cy="570"/>
              <a:chOff x="212" y="1631"/>
              <a:chExt cx="1807" cy="570"/>
            </a:xfrm>
          </p:grpSpPr>
          <p:sp>
            <p:nvSpPr>
              <p:cNvPr id="34856" name="Line 23"/>
              <p:cNvSpPr>
                <a:spLocks noChangeShapeType="1"/>
              </p:cNvSpPr>
              <p:nvPr/>
            </p:nvSpPr>
            <p:spPr bwMode="auto">
              <a:xfrm>
                <a:off x="1384" y="1904"/>
                <a:ext cx="635" cy="2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57" name="Text Box 24"/>
              <p:cNvSpPr txBox="1">
                <a:spLocks noChangeArrowheads="1"/>
              </p:cNvSpPr>
              <p:nvPr/>
            </p:nvSpPr>
            <p:spPr bwMode="auto">
              <a:xfrm>
                <a:off x="212" y="1631"/>
                <a:ext cx="1360" cy="4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Buyers’ share of tax burden</a:t>
                </a:r>
              </a:p>
            </p:txBody>
          </p:sp>
        </p:grp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417513" y="3697287"/>
            <a:ext cx="3067050" cy="1228724"/>
            <a:chOff x="263" y="2329"/>
            <a:chExt cx="1932" cy="774"/>
          </a:xfrm>
        </p:grpSpPr>
        <p:sp>
          <p:nvSpPr>
            <p:cNvPr id="34850" name="AutoShape 26"/>
            <p:cNvSpPr>
              <a:spLocks/>
            </p:cNvSpPr>
            <p:nvPr/>
          </p:nvSpPr>
          <p:spPr bwMode="auto">
            <a:xfrm>
              <a:off x="2054" y="2329"/>
              <a:ext cx="141" cy="457"/>
            </a:xfrm>
            <a:prstGeom prst="leftBrace">
              <a:avLst>
                <a:gd name="adj1" fmla="val 53089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263" y="2569"/>
              <a:ext cx="1764" cy="534"/>
              <a:chOff x="263" y="2569"/>
              <a:chExt cx="1764" cy="534"/>
            </a:xfrm>
          </p:grpSpPr>
          <p:sp>
            <p:nvSpPr>
              <p:cNvPr id="34852" name="Line 28"/>
              <p:cNvSpPr>
                <a:spLocks noChangeShapeType="1"/>
              </p:cNvSpPr>
              <p:nvPr/>
            </p:nvSpPr>
            <p:spPr bwMode="auto">
              <a:xfrm flipH="1">
                <a:off x="1494" y="2569"/>
                <a:ext cx="533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53" name="Text Box 29"/>
              <p:cNvSpPr txBox="1">
                <a:spLocks noChangeArrowheads="1"/>
              </p:cNvSpPr>
              <p:nvPr/>
            </p:nvSpPr>
            <p:spPr bwMode="auto">
              <a:xfrm>
                <a:off x="263" y="2638"/>
                <a:ext cx="1319" cy="465"/>
              </a:xfrm>
              <a:prstGeom prst="rect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Sellers’ share of tax burden</a:t>
                </a:r>
              </a:p>
            </p:txBody>
          </p:sp>
        </p:grp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869950" y="3490918"/>
            <a:ext cx="4251325" cy="369888"/>
            <a:chOff x="548" y="2199"/>
            <a:chExt cx="2678" cy="233"/>
          </a:xfrm>
        </p:grpSpPr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2215" y="2283"/>
              <a:ext cx="1011" cy="87"/>
              <a:chOff x="2215" y="2283"/>
              <a:chExt cx="1011" cy="87"/>
            </a:xfrm>
          </p:grpSpPr>
          <p:sp>
            <p:nvSpPr>
              <p:cNvPr id="34848" name="Oval 32"/>
              <p:cNvSpPr>
                <a:spLocks noChangeArrowheads="1"/>
              </p:cNvSpPr>
              <p:nvPr/>
            </p:nvSpPr>
            <p:spPr bwMode="auto">
              <a:xfrm>
                <a:off x="3138" y="2283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49" name="Line 33"/>
              <p:cNvSpPr>
                <a:spLocks noChangeShapeType="1"/>
              </p:cNvSpPr>
              <p:nvPr/>
            </p:nvSpPr>
            <p:spPr bwMode="auto">
              <a:xfrm flipH="1">
                <a:off x="2215" y="2326"/>
                <a:ext cx="96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548" y="2199"/>
              <a:ext cx="1640" cy="233"/>
              <a:chOff x="1775" y="2321"/>
              <a:chExt cx="1640" cy="233"/>
            </a:xfrm>
          </p:grpSpPr>
          <p:sp>
            <p:nvSpPr>
              <p:cNvPr id="34846" name="Text Box 35"/>
              <p:cNvSpPr txBox="1">
                <a:spLocks noChangeArrowheads="1"/>
              </p:cNvSpPr>
              <p:nvPr/>
            </p:nvSpPr>
            <p:spPr bwMode="auto">
              <a:xfrm>
                <a:off x="1775" y="2321"/>
                <a:ext cx="129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Price if no tax</a:t>
                </a:r>
              </a:p>
            </p:txBody>
          </p:sp>
          <p:sp>
            <p:nvSpPr>
              <p:cNvPr id="34847" name="Line 36"/>
              <p:cNvSpPr>
                <a:spLocks noChangeShapeType="1"/>
              </p:cNvSpPr>
              <p:nvPr/>
            </p:nvSpPr>
            <p:spPr bwMode="auto">
              <a:xfrm flipH="1">
                <a:off x="3022" y="2449"/>
                <a:ext cx="3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2566988" y="2786063"/>
            <a:ext cx="2249487" cy="593725"/>
            <a:chOff x="1617" y="1755"/>
            <a:chExt cx="1417" cy="374"/>
          </a:xfrm>
        </p:grpSpPr>
        <p:grpSp>
          <p:nvGrpSpPr>
            <p:cNvPr id="15" name="Group 38"/>
            <p:cNvGrpSpPr>
              <a:grpSpLocks/>
            </p:cNvGrpSpPr>
            <p:nvPr/>
          </p:nvGrpSpPr>
          <p:grpSpPr bwMode="auto">
            <a:xfrm>
              <a:off x="2216" y="2042"/>
              <a:ext cx="818" cy="87"/>
              <a:chOff x="2216" y="2042"/>
              <a:chExt cx="818" cy="87"/>
            </a:xfrm>
          </p:grpSpPr>
          <p:sp>
            <p:nvSpPr>
              <p:cNvPr id="34842" name="Oval 39"/>
              <p:cNvSpPr>
                <a:spLocks noChangeArrowheads="1"/>
              </p:cNvSpPr>
              <p:nvPr/>
            </p:nvSpPr>
            <p:spPr bwMode="auto">
              <a:xfrm>
                <a:off x="2946" y="2042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43" name="Line 40"/>
              <p:cNvSpPr>
                <a:spLocks noChangeShapeType="1"/>
              </p:cNvSpPr>
              <p:nvPr/>
            </p:nvSpPr>
            <p:spPr bwMode="auto">
              <a:xfrm flipH="1">
                <a:off x="2216" y="2087"/>
                <a:ext cx="76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6" name="Group 41"/>
            <p:cNvGrpSpPr>
              <a:grpSpLocks/>
            </p:cNvGrpSpPr>
            <p:nvPr/>
          </p:nvGrpSpPr>
          <p:grpSpPr bwMode="auto">
            <a:xfrm>
              <a:off x="1617" y="1755"/>
              <a:ext cx="577" cy="325"/>
              <a:chOff x="2838" y="1594"/>
              <a:chExt cx="577" cy="325"/>
            </a:xfrm>
          </p:grpSpPr>
          <p:sp>
            <p:nvSpPr>
              <p:cNvPr id="34840" name="Text Box 42"/>
              <p:cNvSpPr txBox="1">
                <a:spLocks noChangeArrowheads="1"/>
              </p:cNvSpPr>
              <p:nvPr/>
            </p:nvSpPr>
            <p:spPr bwMode="auto">
              <a:xfrm>
                <a:off x="2838" y="1594"/>
                <a:ext cx="40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B</a:t>
                </a:r>
              </a:p>
            </p:txBody>
          </p:sp>
          <p:sp>
            <p:nvSpPr>
              <p:cNvPr id="34841" name="Line 43"/>
              <p:cNvSpPr>
                <a:spLocks noChangeShapeType="1"/>
              </p:cNvSpPr>
              <p:nvPr/>
            </p:nvSpPr>
            <p:spPr bwMode="auto">
              <a:xfrm flipH="1" flipV="1">
                <a:off x="3222" y="1802"/>
                <a:ext cx="193" cy="1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7" name="Group 44"/>
          <p:cNvGrpSpPr>
            <a:grpSpLocks/>
          </p:cNvGrpSpPr>
          <p:nvPr/>
        </p:nvGrpSpPr>
        <p:grpSpPr bwMode="auto">
          <a:xfrm>
            <a:off x="2878138" y="4362450"/>
            <a:ext cx="1943100" cy="661988"/>
            <a:chOff x="1813" y="2748"/>
            <a:chExt cx="1224" cy="417"/>
          </a:xfrm>
        </p:grpSpPr>
        <p:grpSp>
          <p:nvGrpSpPr>
            <p:cNvPr id="18" name="Group 45"/>
            <p:cNvGrpSpPr>
              <a:grpSpLocks/>
            </p:cNvGrpSpPr>
            <p:nvPr/>
          </p:nvGrpSpPr>
          <p:grpSpPr bwMode="auto">
            <a:xfrm>
              <a:off x="2215" y="2748"/>
              <a:ext cx="822" cy="87"/>
              <a:chOff x="2215" y="2748"/>
              <a:chExt cx="822" cy="87"/>
            </a:xfrm>
          </p:grpSpPr>
          <p:sp>
            <p:nvSpPr>
              <p:cNvPr id="34836" name="Oval 46"/>
              <p:cNvSpPr>
                <a:spLocks noChangeArrowheads="1"/>
              </p:cNvSpPr>
              <p:nvPr/>
            </p:nvSpPr>
            <p:spPr bwMode="auto">
              <a:xfrm>
                <a:off x="2949" y="2748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4837" name="Line 47"/>
              <p:cNvSpPr>
                <a:spLocks noChangeShapeType="1"/>
              </p:cNvSpPr>
              <p:nvPr/>
            </p:nvSpPr>
            <p:spPr bwMode="auto">
              <a:xfrm flipH="1">
                <a:off x="2215" y="2791"/>
                <a:ext cx="76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9" name="Group 48"/>
            <p:cNvGrpSpPr>
              <a:grpSpLocks/>
            </p:cNvGrpSpPr>
            <p:nvPr/>
          </p:nvGrpSpPr>
          <p:grpSpPr bwMode="auto">
            <a:xfrm>
              <a:off x="1813" y="2800"/>
              <a:ext cx="384" cy="365"/>
              <a:chOff x="3034" y="2643"/>
              <a:chExt cx="384" cy="365"/>
            </a:xfrm>
          </p:grpSpPr>
          <p:sp>
            <p:nvSpPr>
              <p:cNvPr id="34834" name="Text Box 49"/>
              <p:cNvSpPr txBox="1">
                <a:spLocks noChangeArrowheads="1"/>
              </p:cNvSpPr>
              <p:nvPr/>
            </p:nvSpPr>
            <p:spPr bwMode="auto">
              <a:xfrm>
                <a:off x="3034" y="2720"/>
                <a:ext cx="35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S</a:t>
                </a:r>
              </a:p>
            </p:txBody>
          </p:sp>
          <p:sp>
            <p:nvSpPr>
              <p:cNvPr id="34835" name="Line 50"/>
              <p:cNvSpPr>
                <a:spLocks noChangeShapeType="1"/>
              </p:cNvSpPr>
              <p:nvPr/>
            </p:nvSpPr>
            <p:spPr bwMode="auto">
              <a:xfrm flipH="1">
                <a:off x="3274" y="2643"/>
                <a:ext cx="144" cy="1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78227" name="Rectangle 51"/>
          <p:cNvSpPr>
            <a:spLocks noChangeArrowheads="1"/>
          </p:cNvSpPr>
          <p:nvPr/>
        </p:nvSpPr>
        <p:spPr bwMode="auto">
          <a:xfrm>
            <a:off x="6757988" y="1647825"/>
            <a:ext cx="1974850" cy="38131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lnSpc>
                <a:spcPct val="105000"/>
              </a:lnSpc>
              <a:spcBef>
                <a:spcPct val="25000"/>
              </a:spcBef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It’s easier for buyers than sellers to leave the market.  </a:t>
            </a:r>
          </a:p>
          <a:p>
            <a:pPr>
              <a:lnSpc>
                <a:spcPct val="105000"/>
              </a:lnSpc>
              <a:spcBef>
                <a:spcPct val="25000"/>
              </a:spcBef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Arial"/>
                <a:cs typeface="Arial"/>
              </a:rPr>
              <a:t>Sellers bear most of the burden of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the tax.</a:t>
            </a:r>
          </a:p>
        </p:txBody>
      </p:sp>
    </p:spTree>
    <p:extLst>
      <p:ext uri="{BB962C8B-B14F-4D97-AF65-F5344CB8AC3E}">
        <p14:creationId xmlns:p14="http://schemas.microsoft.com/office/powerpoint/2010/main" val="396361574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2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b="1" dirty="0"/>
              <a:t>CASE STUDY</a:t>
            </a:r>
            <a:r>
              <a:rPr lang="en-US" sz="3000" dirty="0"/>
              <a:t>:  </a:t>
            </a:r>
            <a:r>
              <a:rPr lang="en-US" sz="3400" dirty="0"/>
              <a:t>Who Pays the Luxury Tax?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3863" y="1089025"/>
            <a:ext cx="8331200" cy="4930775"/>
          </a:xfrm>
        </p:spPr>
        <p:txBody>
          <a:bodyPr/>
          <a:lstStyle/>
          <a:p>
            <a:pPr eaLnBrk="1" hangingPunct="1"/>
            <a:r>
              <a:rPr lang="en-US" dirty="0"/>
              <a:t>1990:  Congress adopted a luxury tax on yachts, private airplanes, furs, expensive cars, etc. </a:t>
            </a:r>
          </a:p>
          <a:p>
            <a:r>
              <a:rPr lang="en-US" dirty="0"/>
              <a:t>Goal:  raise revenue from those who could most easily afford to pay—wealthy consumers.</a:t>
            </a:r>
          </a:p>
          <a:p>
            <a:pPr eaLnBrk="1" hangingPunct="1"/>
            <a:r>
              <a:rPr lang="en-US" dirty="0"/>
              <a:t>But who really pays this tax?  </a:t>
            </a:r>
          </a:p>
        </p:txBody>
      </p:sp>
    </p:spTree>
    <p:extLst>
      <p:ext uri="{BB962C8B-B14F-4D97-AF65-F5344CB8AC3E}">
        <p14:creationId xmlns:p14="http://schemas.microsoft.com/office/powerpoint/2010/main" val="244805558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 bldLvl="4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b="1" dirty="0"/>
              <a:t>CASE STUDY</a:t>
            </a:r>
            <a:r>
              <a:rPr lang="en-US" sz="3000" dirty="0"/>
              <a:t>:  </a:t>
            </a:r>
            <a:r>
              <a:rPr lang="en-US" sz="3400" dirty="0"/>
              <a:t>Who Pays the Luxury Tax?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155700"/>
            <a:ext cx="3622675" cy="57785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z="2600" u="sng"/>
              <a:t>The market for yachts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44863" y="1824038"/>
            <a:ext cx="3316287" cy="4108450"/>
            <a:chOff x="3326" y="1149"/>
            <a:chExt cx="2089" cy="258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433" y="1403"/>
              <a:ext cx="1784" cy="2190"/>
              <a:chOff x="2424" y="1167"/>
              <a:chExt cx="2400" cy="2079"/>
            </a:xfrm>
          </p:grpSpPr>
          <p:sp>
            <p:nvSpPr>
              <p:cNvPr id="36914" name="Line 6"/>
              <p:cNvSpPr>
                <a:spLocks noChangeShapeType="1"/>
              </p:cNvSpPr>
              <p:nvPr/>
            </p:nvSpPr>
            <p:spPr bwMode="auto">
              <a:xfrm>
                <a:off x="2424" y="1167"/>
                <a:ext cx="0" cy="20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915" name="Line 7"/>
              <p:cNvSpPr>
                <a:spLocks noChangeShapeType="1"/>
              </p:cNvSpPr>
              <p:nvPr/>
            </p:nvSpPr>
            <p:spPr bwMode="auto">
              <a:xfrm>
                <a:off x="2424" y="3246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36912" name="Text Box 8"/>
            <p:cNvSpPr txBox="1">
              <a:spLocks noChangeArrowheads="1"/>
            </p:cNvSpPr>
            <p:nvPr/>
          </p:nvSpPr>
          <p:spPr bwMode="auto">
            <a:xfrm>
              <a:off x="3326" y="1149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36913" name="Text Box 9"/>
            <p:cNvSpPr txBox="1">
              <a:spLocks noChangeArrowheads="1"/>
            </p:cNvSpPr>
            <p:nvPr/>
          </p:nvSpPr>
          <p:spPr bwMode="auto">
            <a:xfrm>
              <a:off x="5182" y="3458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019550" y="2425700"/>
            <a:ext cx="2368550" cy="2889250"/>
            <a:chOff x="2532" y="1528"/>
            <a:chExt cx="1492" cy="1820"/>
          </a:xfrm>
        </p:grpSpPr>
        <p:sp>
          <p:nvSpPr>
            <p:cNvPr id="36909" name="Text Box 11"/>
            <p:cNvSpPr txBox="1">
              <a:spLocks noChangeArrowheads="1"/>
            </p:cNvSpPr>
            <p:nvPr/>
          </p:nvSpPr>
          <p:spPr bwMode="auto">
            <a:xfrm>
              <a:off x="3791" y="3069"/>
              <a:ext cx="23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300" b="1" i="1">
                  <a:latin typeface="Arial"/>
                  <a:cs typeface="Arial"/>
                </a:rPr>
                <a:t>D</a:t>
              </a:r>
            </a:p>
          </p:txBody>
        </p:sp>
        <p:sp>
          <p:nvSpPr>
            <p:cNvPr id="36910" name="Line 12"/>
            <p:cNvSpPr>
              <a:spLocks noChangeShapeType="1"/>
            </p:cNvSpPr>
            <p:nvPr/>
          </p:nvSpPr>
          <p:spPr bwMode="auto">
            <a:xfrm>
              <a:off x="2532" y="1528"/>
              <a:ext cx="1324" cy="160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379913" y="2041525"/>
            <a:ext cx="1425575" cy="3322638"/>
            <a:chOff x="2759" y="1286"/>
            <a:chExt cx="898" cy="2093"/>
          </a:xfrm>
        </p:grpSpPr>
        <p:sp>
          <p:nvSpPr>
            <p:cNvPr id="36907" name="Text Box 14"/>
            <p:cNvSpPr txBox="1">
              <a:spLocks noChangeArrowheads="1"/>
            </p:cNvSpPr>
            <p:nvPr/>
          </p:nvSpPr>
          <p:spPr bwMode="auto">
            <a:xfrm>
              <a:off x="3424" y="1286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  <p:sp>
          <p:nvSpPr>
            <p:cNvPr id="36908" name="Line 15"/>
            <p:cNvSpPr>
              <a:spLocks noChangeShapeType="1"/>
            </p:cNvSpPr>
            <p:nvPr/>
          </p:nvSpPr>
          <p:spPr bwMode="auto">
            <a:xfrm flipV="1">
              <a:off x="2759" y="1534"/>
              <a:ext cx="744" cy="184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792538" y="3316288"/>
            <a:ext cx="955675" cy="1108075"/>
            <a:chOff x="2389" y="2089"/>
            <a:chExt cx="602" cy="698"/>
          </a:xfrm>
        </p:grpSpPr>
        <p:sp>
          <p:nvSpPr>
            <p:cNvPr id="36904" name="Line 17"/>
            <p:cNvSpPr>
              <a:spLocks noChangeShapeType="1"/>
            </p:cNvSpPr>
            <p:nvPr/>
          </p:nvSpPr>
          <p:spPr bwMode="auto">
            <a:xfrm flipH="1" flipV="1">
              <a:off x="2990" y="2089"/>
              <a:ext cx="1" cy="69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05" name="AutoShape 18"/>
            <p:cNvSpPr>
              <a:spLocks/>
            </p:cNvSpPr>
            <p:nvPr/>
          </p:nvSpPr>
          <p:spPr bwMode="auto">
            <a:xfrm>
              <a:off x="2818" y="2091"/>
              <a:ext cx="118" cy="693"/>
            </a:xfrm>
            <a:prstGeom prst="leftBrace">
              <a:avLst>
                <a:gd name="adj1" fmla="val 63732"/>
                <a:gd name="adj2" fmla="val 51806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906" name="Text Box 19"/>
            <p:cNvSpPr txBox="1">
              <a:spLocks noChangeArrowheads="1"/>
            </p:cNvSpPr>
            <p:nvPr/>
          </p:nvSpPr>
          <p:spPr bwMode="auto">
            <a:xfrm>
              <a:off x="2389" y="2294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Tax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36550" y="2589213"/>
            <a:ext cx="3148013" cy="1098550"/>
            <a:chOff x="212" y="1631"/>
            <a:chExt cx="1983" cy="692"/>
          </a:xfrm>
        </p:grpSpPr>
        <p:sp>
          <p:nvSpPr>
            <p:cNvPr id="36900" name="AutoShape 21"/>
            <p:cNvSpPr>
              <a:spLocks/>
            </p:cNvSpPr>
            <p:nvPr/>
          </p:nvSpPr>
          <p:spPr bwMode="auto">
            <a:xfrm>
              <a:off x="2054" y="2090"/>
              <a:ext cx="141" cy="233"/>
            </a:xfrm>
            <a:prstGeom prst="leftBrace">
              <a:avLst>
                <a:gd name="adj1" fmla="val 27067"/>
                <a:gd name="adj2" fmla="val 50000"/>
              </a:avLst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212" y="1631"/>
              <a:ext cx="1807" cy="570"/>
              <a:chOff x="212" y="1631"/>
              <a:chExt cx="1807" cy="570"/>
            </a:xfrm>
          </p:grpSpPr>
          <p:sp>
            <p:nvSpPr>
              <p:cNvPr id="36902" name="Line 23"/>
              <p:cNvSpPr>
                <a:spLocks noChangeShapeType="1"/>
              </p:cNvSpPr>
              <p:nvPr/>
            </p:nvSpPr>
            <p:spPr bwMode="auto">
              <a:xfrm>
                <a:off x="1384" y="1904"/>
                <a:ext cx="635" cy="2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903" name="Text Box 24"/>
              <p:cNvSpPr txBox="1">
                <a:spLocks noChangeArrowheads="1"/>
              </p:cNvSpPr>
              <p:nvPr/>
            </p:nvSpPr>
            <p:spPr bwMode="auto">
              <a:xfrm>
                <a:off x="212" y="1631"/>
                <a:ext cx="1360" cy="465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Buyers’ share of tax burden</a:t>
                </a:r>
              </a:p>
            </p:txBody>
          </p:sp>
        </p:grp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417513" y="3697287"/>
            <a:ext cx="3067050" cy="1228724"/>
            <a:chOff x="263" y="2329"/>
            <a:chExt cx="1932" cy="774"/>
          </a:xfrm>
        </p:grpSpPr>
        <p:sp>
          <p:nvSpPr>
            <p:cNvPr id="36896" name="AutoShape 26"/>
            <p:cNvSpPr>
              <a:spLocks/>
            </p:cNvSpPr>
            <p:nvPr/>
          </p:nvSpPr>
          <p:spPr bwMode="auto">
            <a:xfrm>
              <a:off x="2054" y="2329"/>
              <a:ext cx="141" cy="457"/>
            </a:xfrm>
            <a:prstGeom prst="leftBrace">
              <a:avLst>
                <a:gd name="adj1" fmla="val 53089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263" y="2569"/>
              <a:ext cx="1764" cy="534"/>
              <a:chOff x="263" y="2569"/>
              <a:chExt cx="1764" cy="534"/>
            </a:xfrm>
          </p:grpSpPr>
          <p:sp>
            <p:nvSpPr>
              <p:cNvPr id="36898" name="Line 28"/>
              <p:cNvSpPr>
                <a:spLocks noChangeShapeType="1"/>
              </p:cNvSpPr>
              <p:nvPr/>
            </p:nvSpPr>
            <p:spPr bwMode="auto">
              <a:xfrm flipH="1">
                <a:off x="1494" y="2569"/>
                <a:ext cx="533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9" name="Text Box 29"/>
              <p:cNvSpPr txBox="1">
                <a:spLocks noChangeArrowheads="1"/>
              </p:cNvSpPr>
              <p:nvPr/>
            </p:nvSpPr>
            <p:spPr bwMode="auto">
              <a:xfrm>
                <a:off x="263" y="2638"/>
                <a:ext cx="1319" cy="465"/>
              </a:xfrm>
              <a:prstGeom prst="rect">
                <a:avLst/>
              </a:prstGeom>
              <a:solidFill>
                <a:srgbClr val="FF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latin typeface="Arial"/>
                    <a:cs typeface="Arial"/>
                  </a:rPr>
                  <a:t>Sellers’ share of tax burden</a:t>
                </a:r>
              </a:p>
            </p:txBody>
          </p:sp>
        </p:grpSp>
      </p:grpSp>
      <p:grpSp>
        <p:nvGrpSpPr>
          <p:cNvPr id="11" name="Group 31"/>
          <p:cNvGrpSpPr>
            <a:grpSpLocks/>
          </p:cNvGrpSpPr>
          <p:nvPr/>
        </p:nvGrpSpPr>
        <p:grpSpPr bwMode="auto">
          <a:xfrm>
            <a:off x="3516313" y="3624263"/>
            <a:ext cx="1604962" cy="138112"/>
            <a:chOff x="2215" y="2283"/>
            <a:chExt cx="1011" cy="87"/>
          </a:xfrm>
        </p:grpSpPr>
        <p:sp>
          <p:nvSpPr>
            <p:cNvPr id="36894" name="Oval 32"/>
            <p:cNvSpPr>
              <a:spLocks noChangeArrowheads="1"/>
            </p:cNvSpPr>
            <p:nvPr/>
          </p:nvSpPr>
          <p:spPr bwMode="auto">
            <a:xfrm>
              <a:off x="3138" y="228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6895" name="Line 33"/>
            <p:cNvSpPr>
              <a:spLocks noChangeShapeType="1"/>
            </p:cNvSpPr>
            <p:nvPr/>
          </p:nvSpPr>
          <p:spPr bwMode="auto">
            <a:xfrm flipH="1">
              <a:off x="2215" y="2326"/>
              <a:ext cx="9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12" name="Group 37"/>
          <p:cNvGrpSpPr>
            <a:grpSpLocks/>
          </p:cNvGrpSpPr>
          <p:nvPr/>
        </p:nvGrpSpPr>
        <p:grpSpPr bwMode="auto">
          <a:xfrm>
            <a:off x="2566988" y="2786063"/>
            <a:ext cx="2249487" cy="593725"/>
            <a:chOff x="1617" y="1755"/>
            <a:chExt cx="1417" cy="374"/>
          </a:xfrm>
        </p:grpSpPr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2216" y="2042"/>
              <a:ext cx="818" cy="87"/>
              <a:chOff x="2216" y="2042"/>
              <a:chExt cx="818" cy="87"/>
            </a:xfrm>
          </p:grpSpPr>
          <p:sp>
            <p:nvSpPr>
              <p:cNvPr id="36892" name="Oval 39"/>
              <p:cNvSpPr>
                <a:spLocks noChangeArrowheads="1"/>
              </p:cNvSpPr>
              <p:nvPr/>
            </p:nvSpPr>
            <p:spPr bwMode="auto">
              <a:xfrm>
                <a:off x="2946" y="2042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93" name="Line 40"/>
              <p:cNvSpPr>
                <a:spLocks noChangeShapeType="1"/>
              </p:cNvSpPr>
              <p:nvPr/>
            </p:nvSpPr>
            <p:spPr bwMode="auto">
              <a:xfrm flipH="1">
                <a:off x="2216" y="2087"/>
                <a:ext cx="76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617" y="1755"/>
              <a:ext cx="577" cy="325"/>
              <a:chOff x="2838" y="1594"/>
              <a:chExt cx="577" cy="325"/>
            </a:xfrm>
          </p:grpSpPr>
          <p:sp>
            <p:nvSpPr>
              <p:cNvPr id="36890" name="Text Box 42"/>
              <p:cNvSpPr txBox="1">
                <a:spLocks noChangeArrowheads="1"/>
              </p:cNvSpPr>
              <p:nvPr/>
            </p:nvSpPr>
            <p:spPr bwMode="auto">
              <a:xfrm>
                <a:off x="2838" y="1594"/>
                <a:ext cx="40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B</a:t>
                </a:r>
              </a:p>
            </p:txBody>
          </p:sp>
          <p:sp>
            <p:nvSpPr>
              <p:cNvPr id="36891" name="Line 43"/>
              <p:cNvSpPr>
                <a:spLocks noChangeShapeType="1"/>
              </p:cNvSpPr>
              <p:nvPr/>
            </p:nvSpPr>
            <p:spPr bwMode="auto">
              <a:xfrm flipH="1" flipV="1">
                <a:off x="3222" y="1802"/>
                <a:ext cx="193" cy="1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2878138" y="4362450"/>
            <a:ext cx="1943100" cy="661988"/>
            <a:chOff x="1813" y="2748"/>
            <a:chExt cx="1224" cy="417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2215" y="2748"/>
              <a:ext cx="822" cy="87"/>
              <a:chOff x="2215" y="2748"/>
              <a:chExt cx="822" cy="87"/>
            </a:xfrm>
          </p:grpSpPr>
          <p:sp>
            <p:nvSpPr>
              <p:cNvPr id="36886" name="Oval 46"/>
              <p:cNvSpPr>
                <a:spLocks noChangeArrowheads="1"/>
              </p:cNvSpPr>
              <p:nvPr/>
            </p:nvSpPr>
            <p:spPr bwMode="auto">
              <a:xfrm>
                <a:off x="2949" y="2748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6887" name="Line 47"/>
              <p:cNvSpPr>
                <a:spLocks noChangeShapeType="1"/>
              </p:cNvSpPr>
              <p:nvPr/>
            </p:nvSpPr>
            <p:spPr bwMode="auto">
              <a:xfrm flipH="1">
                <a:off x="2215" y="2791"/>
                <a:ext cx="76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17" name="Group 48"/>
            <p:cNvGrpSpPr>
              <a:grpSpLocks/>
            </p:cNvGrpSpPr>
            <p:nvPr/>
          </p:nvGrpSpPr>
          <p:grpSpPr bwMode="auto">
            <a:xfrm>
              <a:off x="1813" y="2800"/>
              <a:ext cx="384" cy="365"/>
              <a:chOff x="3034" y="2643"/>
              <a:chExt cx="384" cy="365"/>
            </a:xfrm>
          </p:grpSpPr>
          <p:sp>
            <p:nvSpPr>
              <p:cNvPr id="36884" name="Text Box 49"/>
              <p:cNvSpPr txBox="1">
                <a:spLocks noChangeArrowheads="1"/>
              </p:cNvSpPr>
              <p:nvPr/>
            </p:nvSpPr>
            <p:spPr bwMode="auto">
              <a:xfrm>
                <a:off x="3034" y="2720"/>
                <a:ext cx="35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i="1">
                    <a:latin typeface="Arial"/>
                    <a:cs typeface="Arial"/>
                  </a:rPr>
                  <a:t>P</a:t>
                </a:r>
                <a:r>
                  <a:rPr lang="en-US" sz="2400" b="1" i="1" baseline="-25000">
                    <a:latin typeface="Arial"/>
                    <a:cs typeface="Arial"/>
                  </a:rPr>
                  <a:t>S</a:t>
                </a:r>
              </a:p>
            </p:txBody>
          </p:sp>
          <p:sp>
            <p:nvSpPr>
              <p:cNvPr id="36885" name="Line 50"/>
              <p:cNvSpPr>
                <a:spLocks noChangeShapeType="1"/>
              </p:cNvSpPr>
              <p:nvPr/>
            </p:nvSpPr>
            <p:spPr bwMode="auto">
              <a:xfrm flipH="1">
                <a:off x="3274" y="2643"/>
                <a:ext cx="144" cy="1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83347" name="Rectangle 51"/>
          <p:cNvSpPr>
            <a:spLocks noChangeArrowheads="1"/>
          </p:cNvSpPr>
          <p:nvPr/>
        </p:nvSpPr>
        <p:spPr bwMode="auto">
          <a:xfrm>
            <a:off x="6259513" y="1211263"/>
            <a:ext cx="2092325" cy="89376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600" dirty="0">
                <a:latin typeface="Arial"/>
                <a:cs typeface="Arial"/>
              </a:rPr>
              <a:t>Demand is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price-elastic. </a:t>
            </a:r>
          </a:p>
        </p:txBody>
      </p:sp>
      <p:sp>
        <p:nvSpPr>
          <p:cNvPr id="183348" name="Rectangle 52"/>
          <p:cNvSpPr>
            <a:spLocks noChangeArrowheads="1"/>
          </p:cNvSpPr>
          <p:nvPr/>
        </p:nvSpPr>
        <p:spPr bwMode="auto">
          <a:xfrm>
            <a:off x="5975350" y="2327275"/>
            <a:ext cx="2868613" cy="9032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600">
                <a:latin typeface="Arial"/>
                <a:cs typeface="Arial"/>
              </a:rPr>
              <a:t>In the short run, supply is inelastic. </a:t>
            </a:r>
          </a:p>
        </p:txBody>
      </p:sp>
      <p:sp>
        <p:nvSpPr>
          <p:cNvPr id="183349" name="Rectangle 53"/>
          <p:cNvSpPr>
            <a:spLocks noChangeArrowheads="1"/>
          </p:cNvSpPr>
          <p:nvPr/>
        </p:nvSpPr>
        <p:spPr bwMode="auto">
          <a:xfrm>
            <a:off x="6907213" y="3505200"/>
            <a:ext cx="1882775" cy="24685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600">
                <a:latin typeface="Arial"/>
                <a:cs typeface="Arial"/>
              </a:rPr>
              <a:t>Hence,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companies that build yachts pay most of 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latin typeface="Arial"/>
                <a:cs typeface="Arial"/>
              </a:rPr>
              <a:t>the tax. </a:t>
            </a:r>
          </a:p>
        </p:txBody>
      </p:sp>
    </p:spTree>
    <p:extLst>
      <p:ext uri="{BB962C8B-B14F-4D97-AF65-F5344CB8AC3E}">
        <p14:creationId xmlns:p14="http://schemas.microsoft.com/office/powerpoint/2010/main" val="4815775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47" grpId="0" animBg="1"/>
      <p:bldP spid="183348" grpId="0" animBg="1"/>
      <p:bldP spid="18334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74671"/>
            <a:ext cx="8229600" cy="77982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5000"/>
              </a:lnSpc>
            </a:pPr>
            <a:r>
              <a:rPr lang="en-US" sz="2800" b="1" dirty="0"/>
              <a:t>CONCLUSION</a:t>
            </a:r>
            <a:r>
              <a:rPr lang="en-US" sz="2800" dirty="0"/>
              <a:t>:</a:t>
            </a:r>
            <a:r>
              <a:rPr lang="en-US" sz="3200" dirty="0"/>
              <a:t>  Government Policies and the Allocation of Resources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6874"/>
            <a:ext cx="8229600" cy="522763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700" dirty="0"/>
              <a:t>Each of the policies in this chapter affects the allocation of society’s resources. </a:t>
            </a:r>
          </a:p>
          <a:p>
            <a:pPr lvl="1" eaLnBrk="1" hangingPunct="1">
              <a:lnSpc>
                <a:spcPct val="105000"/>
              </a:lnSpc>
              <a:spcBef>
                <a:spcPct val="30000"/>
              </a:spcBef>
            </a:pPr>
            <a:r>
              <a:rPr lang="en-US" i="1" dirty="0"/>
              <a:t>Example 1:</a:t>
            </a:r>
            <a:r>
              <a:rPr lang="en-US" dirty="0"/>
              <a:t>  A tax on pizza reduces </a:t>
            </a:r>
            <a:r>
              <a:rPr lang="en-US" dirty="0" err="1"/>
              <a:t>eq’m</a:t>
            </a:r>
            <a:r>
              <a:rPr lang="en-US" dirty="0"/>
              <a:t> </a:t>
            </a:r>
            <a:r>
              <a:rPr lang="en-US" b="1" i="1" dirty="0"/>
              <a:t>Q</a:t>
            </a:r>
            <a:r>
              <a:rPr lang="en-US" dirty="0"/>
              <a:t>.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en-US" dirty="0"/>
              <a:t>	With less production of pizza, resources (workers, ovens, cheese) will become available to other industries. 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en-US" i="1" dirty="0"/>
              <a:t>Example 2:</a:t>
            </a:r>
            <a:r>
              <a:rPr lang="en-US" dirty="0"/>
              <a:t>  A binding minimum wage causes </a:t>
            </a:r>
            <a:br>
              <a:rPr lang="en-US" dirty="0"/>
            </a:br>
            <a:r>
              <a:rPr lang="en-US" dirty="0"/>
              <a:t>a surplus of workers, a waste of resources.</a:t>
            </a:r>
          </a:p>
          <a:p>
            <a:pPr eaLnBrk="1" hangingPunct="1"/>
            <a:r>
              <a:rPr lang="en-US" sz="2700" dirty="0"/>
              <a:t>So, it’s important for policymakers to apply such policies very carefully. </a:t>
            </a:r>
          </a:p>
        </p:txBody>
      </p:sp>
    </p:spTree>
    <p:extLst>
      <p:ext uri="{BB962C8B-B14F-4D97-AF65-F5344CB8AC3E}">
        <p14:creationId xmlns:p14="http://schemas.microsoft.com/office/powerpoint/2010/main" val="192568701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68002"/>
            <a:ext cx="8229600" cy="4808998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A3C167"/>
              </a:buClr>
              <a:buSzTx/>
              <a:buFont typeface="Wingdings" charset="2"/>
              <a:buChar char="§"/>
              <a:tabLst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9900"/>
              </a:buClr>
              <a:buSzTx/>
              <a:buFont typeface="Wingdings" charset="2"/>
              <a:buChar char="§"/>
              <a:tabLst/>
              <a:defRPr sz="27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B3A2C7"/>
              </a:buClr>
              <a:buSzTx/>
              <a:buFont typeface="Wingdings" charset="2"/>
              <a:buChar char="§"/>
              <a:tabLst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15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000" dirty="0"/>
              <a:t>Lecture 2: The Market forces of Supply and Demand, </a:t>
            </a:r>
            <a:r>
              <a:rPr lang="en-US" sz="2000" dirty="0" err="1"/>
              <a:t>Mankiw</a:t>
            </a:r>
            <a:r>
              <a:rPr lang="en-US" sz="2000" dirty="0"/>
              <a:t> </a:t>
            </a:r>
            <a:r>
              <a:rPr lang="en-US" sz="2000" dirty="0" err="1"/>
              <a:t>Ch</a:t>
            </a:r>
            <a:r>
              <a:rPr lang="en-US" sz="2000" dirty="0"/>
              <a:t> 4.</a:t>
            </a:r>
          </a:p>
          <a:p>
            <a:pPr marL="285750" indent="-285750">
              <a:spcBef>
                <a:spcPts val="15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000" dirty="0"/>
              <a:t>Lecture 3: Elasticity and its application, </a:t>
            </a:r>
            <a:r>
              <a:rPr lang="en-US" sz="2000" dirty="0" err="1"/>
              <a:t>Mankiw</a:t>
            </a:r>
            <a:r>
              <a:rPr lang="en-US" sz="2000" dirty="0"/>
              <a:t> Ch. 5.</a:t>
            </a:r>
          </a:p>
          <a:p>
            <a:pPr marL="285750" indent="-285750">
              <a:spcBef>
                <a:spcPts val="15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Lecture 4</a:t>
            </a:r>
            <a:r>
              <a:rPr lang="en-US" sz="2000">
                <a:highlight>
                  <a:srgbClr val="FFFF00"/>
                </a:highlight>
              </a:rPr>
              <a:t>: Government policies and efficiency</a:t>
            </a:r>
            <a:r>
              <a:rPr lang="en-US" sz="2000" dirty="0">
                <a:highlight>
                  <a:srgbClr val="FFFF00"/>
                </a:highlight>
              </a:rPr>
              <a:t>. Mankiw, Ch. 6-8.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3400" y="188912"/>
            <a:ext cx="8458200" cy="1081044"/>
          </a:xfrm>
          <a:prstGeom prst="rect">
            <a:avLst/>
          </a:prstGeom>
          <a:noFill/>
        </p:spPr>
        <p:txBody>
          <a:bodyPr bIns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6699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Lecture Today</a:t>
            </a:r>
            <a:b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endParaRPr lang="en-US" sz="3300" kern="0" spc="2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602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Welfare Economics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0950" y="1247424"/>
            <a:ext cx="8229600" cy="4878739"/>
          </a:xfrm>
        </p:spPr>
        <p:txBody>
          <a:bodyPr/>
          <a:lstStyle/>
          <a:p>
            <a:pPr eaLnBrk="1" hangingPunct="1"/>
            <a:r>
              <a:rPr lang="en-US" dirty="0"/>
              <a:t>Recall, the </a:t>
            </a:r>
            <a:r>
              <a:rPr lang="en-US" b="1" dirty="0">
                <a:solidFill>
                  <a:srgbClr val="800080"/>
                </a:solidFill>
              </a:rPr>
              <a:t>allocation of resources</a:t>
            </a:r>
            <a:r>
              <a:rPr lang="en-US" dirty="0"/>
              <a:t> refers to:</a:t>
            </a:r>
          </a:p>
          <a:p>
            <a:pPr lvl="1" eaLnBrk="1" hangingPunct="1"/>
            <a:r>
              <a:rPr lang="en-US" dirty="0"/>
              <a:t>how much of each good is produced</a:t>
            </a:r>
          </a:p>
          <a:p>
            <a:pPr lvl="1" eaLnBrk="1" hangingPunct="1"/>
            <a:r>
              <a:rPr lang="en-US" dirty="0"/>
              <a:t>which producers produce it</a:t>
            </a:r>
          </a:p>
          <a:p>
            <a:pPr lvl="1" eaLnBrk="1" hangingPunct="1"/>
            <a:r>
              <a:rPr lang="en-US" dirty="0"/>
              <a:t>which consumers consume it</a:t>
            </a:r>
          </a:p>
          <a:p>
            <a:pPr eaLnBrk="1" hangingPunct="1">
              <a:spcBef>
                <a:spcPts val="1400"/>
              </a:spcBef>
            </a:pPr>
            <a:r>
              <a:rPr lang="en-US" b="1" dirty="0">
                <a:solidFill>
                  <a:srgbClr val="CC0000"/>
                </a:solidFill>
              </a:rPr>
              <a:t>Welfare economics</a:t>
            </a:r>
            <a:r>
              <a:rPr lang="en-US" dirty="0"/>
              <a:t> studies </a:t>
            </a:r>
            <a:r>
              <a:rPr lang="en-US" u="sng" dirty="0"/>
              <a:t>how</a:t>
            </a:r>
            <a:r>
              <a:rPr lang="en-US" dirty="0"/>
              <a:t> the allocation of resources affects economic well-being.</a:t>
            </a:r>
          </a:p>
          <a:p>
            <a:pPr eaLnBrk="1" hangingPunct="1">
              <a:spcBef>
                <a:spcPts val="1400"/>
              </a:spcBef>
            </a:pPr>
            <a:r>
              <a:rPr lang="en-US" dirty="0"/>
              <a:t>First, we look at the well-being of consumers. </a:t>
            </a:r>
          </a:p>
        </p:txBody>
      </p:sp>
    </p:spTree>
    <p:extLst>
      <p:ext uri="{BB962C8B-B14F-4D97-AF65-F5344CB8AC3E}">
        <p14:creationId xmlns:p14="http://schemas.microsoft.com/office/powerpoint/2010/main" val="23077303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Willingness to Pay (WTP)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08063"/>
            <a:ext cx="8369300" cy="19256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700"/>
              <a:t>A buyer’s </a:t>
            </a:r>
            <a:r>
              <a:rPr lang="en-US" sz="2700" b="1">
                <a:solidFill>
                  <a:srgbClr val="CC0000"/>
                </a:solidFill>
              </a:rPr>
              <a:t>willingness to pay</a:t>
            </a:r>
            <a:r>
              <a:rPr lang="en-US" sz="2700"/>
              <a:t> for a good is the maximum amount the buyer will pay for that good.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700"/>
              <a:t>WTP measures how much the buyer values the good.</a:t>
            </a:r>
          </a:p>
        </p:txBody>
      </p:sp>
      <p:graphicFrame>
        <p:nvGraphicFramePr>
          <p:cNvPr id="65627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169465"/>
              </p:ext>
            </p:extLst>
          </p:nvPr>
        </p:nvGraphicFramePr>
        <p:xfrm>
          <a:off x="373062" y="3073400"/>
          <a:ext cx="2990248" cy="3239454"/>
        </p:xfrm>
        <a:graphic>
          <a:graphicData uri="http://schemas.openxmlformats.org/drawingml/2006/table">
            <a:tbl>
              <a:tblPr/>
              <a:tblGrid>
                <a:gridCol w="1774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WTP CZK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Akram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Yana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Hannah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Martin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5648" name="Rectangle 112"/>
          <p:cNvSpPr>
            <a:spLocks noChangeArrowheads="1"/>
          </p:cNvSpPr>
          <p:nvPr/>
        </p:nvSpPr>
        <p:spPr bwMode="auto">
          <a:xfrm>
            <a:off x="3484563" y="3035300"/>
            <a:ext cx="2836862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700" dirty="0">
                <a:latin typeface="Arial"/>
                <a:cs typeface="Arial"/>
              </a:rPr>
              <a:t>Example:  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4 buyers’ WTP 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for a pizza</a:t>
            </a:r>
          </a:p>
        </p:txBody>
      </p:sp>
    </p:spTree>
    <p:extLst>
      <p:ext uri="{BB962C8B-B14F-4D97-AF65-F5344CB8AC3E}">
        <p14:creationId xmlns:p14="http://schemas.microsoft.com/office/powerpoint/2010/main" val="51503323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 bldLvl="4"/>
      <p:bldP spid="6564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WTP and the Demand Curve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3388" y="1052513"/>
            <a:ext cx="8170862" cy="1098550"/>
          </a:xfrm>
        </p:spPr>
        <p:txBody>
          <a:bodyPr/>
          <a:lstStyle/>
          <a:p>
            <a:pPr marL="511175" indent="-511175" eaLnBrk="1" hangingPunct="1">
              <a:buFont typeface="Wingdings" pitchFamily="2" charset="2"/>
              <a:buNone/>
            </a:pPr>
            <a:r>
              <a:rPr lang="en-US" sz="2700" b="1" dirty="0">
                <a:solidFill>
                  <a:srgbClr val="339966"/>
                </a:solidFill>
              </a:rPr>
              <a:t>Q:</a:t>
            </a:r>
            <a:r>
              <a:rPr lang="en-US" sz="2700" b="1" dirty="0"/>
              <a:t>	</a:t>
            </a:r>
            <a:r>
              <a:rPr lang="en-US" sz="2700" dirty="0"/>
              <a:t>If price of the pizza is 200 CZK, who will buy it, and what is quantity demanded?</a:t>
            </a:r>
          </a:p>
        </p:txBody>
      </p:sp>
      <p:sp>
        <p:nvSpPr>
          <p:cNvPr id="67649" name="Rectangle 65"/>
          <p:cNvSpPr>
            <a:spLocks noChangeArrowheads="1"/>
          </p:cNvSpPr>
          <p:nvPr/>
        </p:nvSpPr>
        <p:spPr bwMode="auto">
          <a:xfrm>
            <a:off x="3173413" y="2228850"/>
            <a:ext cx="5599112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3550" indent="-463550">
              <a:lnSpc>
                <a:spcPct val="110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700" b="1" dirty="0">
                <a:solidFill>
                  <a:srgbClr val="339966"/>
                </a:solidFill>
                <a:latin typeface="Arial"/>
                <a:cs typeface="Arial"/>
              </a:rPr>
              <a:t>A:</a:t>
            </a:r>
            <a:r>
              <a:rPr lang="en-US" sz="2700" dirty="0">
                <a:latin typeface="Arial"/>
                <a:cs typeface="Arial"/>
              </a:rPr>
              <a:t>	</a:t>
            </a:r>
            <a:r>
              <a:rPr lang="en-US" sz="2700" dirty="0" err="1">
                <a:latin typeface="Arial"/>
                <a:cs typeface="Arial"/>
              </a:rPr>
              <a:t>Akram</a:t>
            </a:r>
            <a:r>
              <a:rPr lang="en-US" sz="2700" dirty="0">
                <a:latin typeface="Arial"/>
                <a:cs typeface="Arial"/>
              </a:rPr>
              <a:t> &amp; Hannah will buy a pizza, Yana &amp; Martin will not. </a:t>
            </a:r>
          </a:p>
          <a:p>
            <a:pPr marL="463550" indent="-463550">
              <a:lnSpc>
                <a:spcPct val="110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700" dirty="0">
                <a:latin typeface="Arial"/>
                <a:cs typeface="Arial"/>
              </a:rPr>
              <a:t>	Hence, </a:t>
            </a:r>
            <a:r>
              <a:rPr lang="en-US" sz="2700" b="1" i="1" dirty="0" err="1">
                <a:latin typeface="Arial"/>
                <a:cs typeface="Arial"/>
              </a:rPr>
              <a:t>Q</a:t>
            </a:r>
            <a:r>
              <a:rPr lang="en-US" sz="2700" b="1" i="1" baseline="30000" dirty="0" err="1">
                <a:latin typeface="Arial"/>
                <a:cs typeface="Arial"/>
              </a:rPr>
              <a:t>d</a:t>
            </a:r>
            <a:r>
              <a:rPr lang="en-US" sz="2700" dirty="0">
                <a:latin typeface="Arial"/>
                <a:cs typeface="Arial"/>
              </a:rPr>
              <a:t> = 2 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when </a:t>
            </a:r>
            <a:r>
              <a:rPr lang="en-US" sz="2700" b="1" i="1" dirty="0">
                <a:latin typeface="Arial"/>
                <a:cs typeface="Arial"/>
              </a:rPr>
              <a:t>P</a:t>
            </a:r>
            <a:r>
              <a:rPr lang="en-US" sz="2700" dirty="0">
                <a:latin typeface="Arial"/>
                <a:cs typeface="Arial"/>
              </a:rPr>
              <a:t> = 200.</a:t>
            </a:r>
          </a:p>
        </p:txBody>
      </p:sp>
      <p:graphicFrame>
        <p:nvGraphicFramePr>
          <p:cNvPr id="6" name="Group 91">
            <a:extLst>
              <a:ext uri="{FF2B5EF4-FFF2-40B4-BE49-F238E27FC236}">
                <a16:creationId xmlns:a16="http://schemas.microsoft.com/office/drawing/2014/main" id="{CA636020-41D1-4BF2-AAB2-535F97652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367856"/>
              </p:ext>
            </p:extLst>
          </p:nvPr>
        </p:nvGraphicFramePr>
        <p:xfrm>
          <a:off x="373062" y="3073400"/>
          <a:ext cx="2990248" cy="3239454"/>
        </p:xfrm>
        <a:graphic>
          <a:graphicData uri="http://schemas.openxmlformats.org/drawingml/2006/table">
            <a:tbl>
              <a:tblPr/>
              <a:tblGrid>
                <a:gridCol w="1774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WTP CZK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Akram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Yana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Hanna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Martin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82008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 bldLvl="4"/>
      <p:bldP spid="6764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WTP and the Demand Curve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6913" y="1116013"/>
            <a:ext cx="1873250" cy="1547812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700"/>
              <a:t>Derive the demand schedule:</a:t>
            </a:r>
          </a:p>
        </p:txBody>
      </p:sp>
      <p:sp>
        <p:nvSpPr>
          <p:cNvPr id="69776" name="Rectangle 144"/>
          <p:cNvSpPr>
            <a:spLocks noChangeArrowheads="1"/>
          </p:cNvSpPr>
          <p:nvPr/>
        </p:nvSpPr>
        <p:spPr bwMode="auto">
          <a:xfrm>
            <a:off x="7874000" y="5222875"/>
            <a:ext cx="795338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4</a:t>
            </a:r>
          </a:p>
        </p:txBody>
      </p:sp>
      <p:sp>
        <p:nvSpPr>
          <p:cNvPr id="69774" name="Rectangle 142"/>
          <p:cNvSpPr>
            <a:spLocks noChangeArrowheads="1"/>
          </p:cNvSpPr>
          <p:nvPr/>
        </p:nvSpPr>
        <p:spPr bwMode="auto">
          <a:xfrm>
            <a:off x="5148263" y="5222875"/>
            <a:ext cx="2725737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rIns="0" anchor="ctr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Hannah, </a:t>
            </a:r>
            <a:r>
              <a:rPr lang="en-US" sz="2500" dirty="0" err="1">
                <a:latin typeface="Arial"/>
                <a:cs typeface="Arial"/>
              </a:rPr>
              <a:t>Akram</a:t>
            </a:r>
            <a:r>
              <a:rPr lang="en-US" sz="2500" dirty="0">
                <a:latin typeface="Arial"/>
                <a:cs typeface="Arial"/>
              </a:rPr>
              <a:t>,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Yana, Martin</a:t>
            </a:r>
          </a:p>
        </p:txBody>
      </p:sp>
      <p:sp>
        <p:nvSpPr>
          <p:cNvPr id="37896" name="Rectangle 140"/>
          <p:cNvSpPr>
            <a:spLocks noChangeArrowheads="1"/>
          </p:cNvSpPr>
          <p:nvPr/>
        </p:nvSpPr>
        <p:spPr bwMode="auto">
          <a:xfrm>
            <a:off x="3413125" y="5222875"/>
            <a:ext cx="1735138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716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   0 – 125</a:t>
            </a:r>
          </a:p>
        </p:txBody>
      </p:sp>
      <p:sp>
        <p:nvSpPr>
          <p:cNvPr id="69768" name="Rectangle 136"/>
          <p:cNvSpPr>
            <a:spLocks noChangeArrowheads="1"/>
          </p:cNvSpPr>
          <p:nvPr/>
        </p:nvSpPr>
        <p:spPr bwMode="auto">
          <a:xfrm>
            <a:off x="7874000" y="4332288"/>
            <a:ext cx="795338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3</a:t>
            </a:r>
          </a:p>
        </p:txBody>
      </p:sp>
      <p:sp>
        <p:nvSpPr>
          <p:cNvPr id="69766" name="Rectangle 134"/>
          <p:cNvSpPr>
            <a:spLocks noChangeArrowheads="1"/>
          </p:cNvSpPr>
          <p:nvPr/>
        </p:nvSpPr>
        <p:spPr bwMode="auto">
          <a:xfrm>
            <a:off x="5148263" y="4332288"/>
            <a:ext cx="2725737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rIns="0" anchor="ctr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Hannah, </a:t>
            </a:r>
            <a:r>
              <a:rPr lang="en-US" sz="2500" dirty="0" err="1">
                <a:latin typeface="Arial"/>
                <a:cs typeface="Arial"/>
              </a:rPr>
              <a:t>Akram</a:t>
            </a:r>
            <a:r>
              <a:rPr lang="en-US" sz="2500" dirty="0">
                <a:latin typeface="Arial"/>
                <a:cs typeface="Arial"/>
              </a:rPr>
              <a:t>,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Yana</a:t>
            </a:r>
          </a:p>
        </p:txBody>
      </p:sp>
      <p:sp>
        <p:nvSpPr>
          <p:cNvPr id="37899" name="Rectangle 132"/>
          <p:cNvSpPr>
            <a:spLocks noChangeArrowheads="1"/>
          </p:cNvSpPr>
          <p:nvPr/>
        </p:nvSpPr>
        <p:spPr bwMode="auto">
          <a:xfrm>
            <a:off x="3413125" y="4332288"/>
            <a:ext cx="1735138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716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126 – 175</a:t>
            </a:r>
          </a:p>
        </p:txBody>
      </p:sp>
      <p:sp>
        <p:nvSpPr>
          <p:cNvPr id="69760" name="Rectangle 128"/>
          <p:cNvSpPr>
            <a:spLocks noChangeArrowheads="1"/>
          </p:cNvSpPr>
          <p:nvPr/>
        </p:nvSpPr>
        <p:spPr bwMode="auto">
          <a:xfrm>
            <a:off x="7874000" y="3641725"/>
            <a:ext cx="7953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2</a:t>
            </a:r>
          </a:p>
        </p:txBody>
      </p:sp>
      <p:sp>
        <p:nvSpPr>
          <p:cNvPr id="69758" name="Rectangle 126"/>
          <p:cNvSpPr>
            <a:spLocks noChangeArrowheads="1"/>
          </p:cNvSpPr>
          <p:nvPr/>
        </p:nvSpPr>
        <p:spPr bwMode="auto">
          <a:xfrm>
            <a:off x="5148263" y="3641725"/>
            <a:ext cx="272573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rIns="0" anchor="ctr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Hannah, </a:t>
            </a:r>
            <a:r>
              <a:rPr lang="en-US" sz="2500" dirty="0" err="1">
                <a:latin typeface="Arial"/>
                <a:cs typeface="Arial"/>
              </a:rPr>
              <a:t>Akram</a:t>
            </a:r>
            <a:endParaRPr lang="en-US" sz="2500" dirty="0">
              <a:latin typeface="Arial"/>
              <a:cs typeface="Arial"/>
            </a:endParaRPr>
          </a:p>
        </p:txBody>
      </p:sp>
      <p:sp>
        <p:nvSpPr>
          <p:cNvPr id="37902" name="Rectangle 124"/>
          <p:cNvSpPr>
            <a:spLocks noChangeArrowheads="1"/>
          </p:cNvSpPr>
          <p:nvPr/>
        </p:nvSpPr>
        <p:spPr bwMode="auto">
          <a:xfrm>
            <a:off x="3413125" y="3641725"/>
            <a:ext cx="17351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716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176 – 250</a:t>
            </a:r>
          </a:p>
        </p:txBody>
      </p:sp>
      <p:sp>
        <p:nvSpPr>
          <p:cNvPr id="69752" name="Rectangle 120"/>
          <p:cNvSpPr>
            <a:spLocks noChangeArrowheads="1"/>
          </p:cNvSpPr>
          <p:nvPr/>
        </p:nvSpPr>
        <p:spPr bwMode="auto">
          <a:xfrm>
            <a:off x="7874000" y="2951163"/>
            <a:ext cx="795338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1</a:t>
            </a:r>
          </a:p>
        </p:txBody>
      </p:sp>
      <p:sp>
        <p:nvSpPr>
          <p:cNvPr id="69750" name="Rectangle 118"/>
          <p:cNvSpPr>
            <a:spLocks noChangeArrowheads="1"/>
          </p:cNvSpPr>
          <p:nvPr/>
        </p:nvSpPr>
        <p:spPr bwMode="auto">
          <a:xfrm>
            <a:off x="5148263" y="2951163"/>
            <a:ext cx="2725737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rIns="0" anchor="ctr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Hannah	</a:t>
            </a:r>
          </a:p>
        </p:txBody>
      </p:sp>
      <p:sp>
        <p:nvSpPr>
          <p:cNvPr id="37905" name="Rectangle 116"/>
          <p:cNvSpPr>
            <a:spLocks noChangeArrowheads="1"/>
          </p:cNvSpPr>
          <p:nvPr/>
        </p:nvSpPr>
        <p:spPr bwMode="auto">
          <a:xfrm>
            <a:off x="3413125" y="2951163"/>
            <a:ext cx="1735138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716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251 – 300</a:t>
            </a:r>
          </a:p>
        </p:txBody>
      </p:sp>
      <p:sp>
        <p:nvSpPr>
          <p:cNvPr id="69744" name="Rectangle 112"/>
          <p:cNvSpPr>
            <a:spLocks noChangeArrowheads="1"/>
          </p:cNvSpPr>
          <p:nvPr/>
        </p:nvSpPr>
        <p:spPr bwMode="auto">
          <a:xfrm>
            <a:off x="7874000" y="2260600"/>
            <a:ext cx="7953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0</a:t>
            </a:r>
          </a:p>
        </p:txBody>
      </p:sp>
      <p:sp>
        <p:nvSpPr>
          <p:cNvPr id="69742" name="Rectangle 110"/>
          <p:cNvSpPr>
            <a:spLocks noChangeArrowheads="1"/>
          </p:cNvSpPr>
          <p:nvPr/>
        </p:nvSpPr>
        <p:spPr bwMode="auto">
          <a:xfrm>
            <a:off x="5148263" y="2260600"/>
            <a:ext cx="272573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rIns="0" anchor="ctr"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nobody</a:t>
            </a:r>
          </a:p>
        </p:txBody>
      </p:sp>
      <p:sp>
        <p:nvSpPr>
          <p:cNvPr id="37908" name="Rectangle 108"/>
          <p:cNvSpPr>
            <a:spLocks noChangeArrowheads="1"/>
          </p:cNvSpPr>
          <p:nvPr/>
        </p:nvSpPr>
        <p:spPr bwMode="auto">
          <a:xfrm>
            <a:off x="3413125" y="2260600"/>
            <a:ext cx="17351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137160" anchor="ctr"/>
          <a:lstStyle/>
          <a:p>
            <a:pPr algn="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301 &amp; up</a:t>
            </a:r>
          </a:p>
        </p:txBody>
      </p:sp>
      <p:sp>
        <p:nvSpPr>
          <p:cNvPr id="37909" name="Rectangle 27"/>
          <p:cNvSpPr>
            <a:spLocks noChangeArrowheads="1"/>
          </p:cNvSpPr>
          <p:nvPr/>
        </p:nvSpPr>
        <p:spPr bwMode="auto">
          <a:xfrm>
            <a:off x="7874000" y="1370013"/>
            <a:ext cx="795338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b="1" i="1">
                <a:latin typeface="Arial"/>
                <a:cs typeface="Arial"/>
              </a:rPr>
              <a:t>Q</a:t>
            </a:r>
            <a:r>
              <a:rPr lang="en-US" sz="2500" b="1" i="1" baseline="30000">
                <a:latin typeface="Arial"/>
                <a:cs typeface="Arial"/>
              </a:rPr>
              <a:t>d</a:t>
            </a:r>
          </a:p>
        </p:txBody>
      </p:sp>
      <p:sp>
        <p:nvSpPr>
          <p:cNvPr id="37910" name="Rectangle 26"/>
          <p:cNvSpPr>
            <a:spLocks noChangeArrowheads="1"/>
          </p:cNvSpPr>
          <p:nvPr/>
        </p:nvSpPr>
        <p:spPr bwMode="auto">
          <a:xfrm>
            <a:off x="5148263" y="1370013"/>
            <a:ext cx="2725737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who buys</a:t>
            </a:r>
          </a:p>
        </p:txBody>
      </p:sp>
      <p:sp>
        <p:nvSpPr>
          <p:cNvPr id="37911" name="Rectangle 25"/>
          <p:cNvSpPr>
            <a:spLocks noChangeArrowheads="1"/>
          </p:cNvSpPr>
          <p:nvPr/>
        </p:nvSpPr>
        <p:spPr bwMode="auto">
          <a:xfrm>
            <a:off x="3413125" y="1370013"/>
            <a:ext cx="1735138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ctr"/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000" b="1" i="1" dirty="0">
                <a:latin typeface="Arial"/>
                <a:cs typeface="Arial"/>
              </a:rPr>
              <a:t>P</a:t>
            </a:r>
            <a:r>
              <a:rPr lang="en-US" sz="2000" dirty="0">
                <a:latin typeface="Arial"/>
                <a:cs typeface="Arial"/>
              </a:rPr>
              <a:t> (price </a:t>
            </a:r>
            <a:br>
              <a:rPr lang="en-US" sz="2000" dirty="0">
                <a:latin typeface="Arial"/>
                <a:cs typeface="Arial"/>
              </a:rPr>
            </a:br>
            <a:r>
              <a:rPr lang="en-US" sz="2000" dirty="0">
                <a:latin typeface="Arial"/>
                <a:cs typeface="Arial"/>
              </a:rPr>
              <a:t>of pizza) CZK</a:t>
            </a:r>
          </a:p>
        </p:txBody>
      </p:sp>
      <p:sp>
        <p:nvSpPr>
          <p:cNvPr id="37912" name="Line 37"/>
          <p:cNvSpPr>
            <a:spLocks noChangeShapeType="1"/>
          </p:cNvSpPr>
          <p:nvPr/>
        </p:nvSpPr>
        <p:spPr bwMode="auto">
          <a:xfrm>
            <a:off x="3413125" y="1370013"/>
            <a:ext cx="52562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3" name="Line 38"/>
          <p:cNvSpPr>
            <a:spLocks noChangeShapeType="1"/>
          </p:cNvSpPr>
          <p:nvPr/>
        </p:nvSpPr>
        <p:spPr bwMode="auto">
          <a:xfrm>
            <a:off x="3413125" y="2260600"/>
            <a:ext cx="525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4" name="Line 41"/>
          <p:cNvSpPr>
            <a:spLocks noChangeShapeType="1"/>
          </p:cNvSpPr>
          <p:nvPr/>
        </p:nvSpPr>
        <p:spPr bwMode="auto">
          <a:xfrm>
            <a:off x="3413125" y="6113463"/>
            <a:ext cx="525621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5" name="Line 42"/>
          <p:cNvSpPr>
            <a:spLocks noChangeShapeType="1"/>
          </p:cNvSpPr>
          <p:nvPr/>
        </p:nvSpPr>
        <p:spPr bwMode="auto">
          <a:xfrm>
            <a:off x="3413125" y="1370013"/>
            <a:ext cx="0" cy="47434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6" name="Line 43"/>
          <p:cNvSpPr>
            <a:spLocks noChangeShapeType="1"/>
          </p:cNvSpPr>
          <p:nvPr/>
        </p:nvSpPr>
        <p:spPr bwMode="auto">
          <a:xfrm>
            <a:off x="5148263" y="1370013"/>
            <a:ext cx="0" cy="4743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7" name="Line 44"/>
          <p:cNvSpPr>
            <a:spLocks noChangeShapeType="1"/>
          </p:cNvSpPr>
          <p:nvPr/>
        </p:nvSpPr>
        <p:spPr bwMode="auto">
          <a:xfrm>
            <a:off x="7874000" y="1370013"/>
            <a:ext cx="0" cy="4743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8" name="Line 45"/>
          <p:cNvSpPr>
            <a:spLocks noChangeShapeType="1"/>
          </p:cNvSpPr>
          <p:nvPr/>
        </p:nvSpPr>
        <p:spPr bwMode="auto">
          <a:xfrm>
            <a:off x="8669338" y="1370013"/>
            <a:ext cx="0" cy="47434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19" name="Line 109"/>
          <p:cNvSpPr>
            <a:spLocks noChangeShapeType="1"/>
          </p:cNvSpPr>
          <p:nvPr/>
        </p:nvSpPr>
        <p:spPr bwMode="auto">
          <a:xfrm>
            <a:off x="3413125" y="2951163"/>
            <a:ext cx="525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20" name="Line 117"/>
          <p:cNvSpPr>
            <a:spLocks noChangeShapeType="1"/>
          </p:cNvSpPr>
          <p:nvPr/>
        </p:nvSpPr>
        <p:spPr bwMode="auto">
          <a:xfrm>
            <a:off x="3413125" y="3641725"/>
            <a:ext cx="525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21" name="Line 125"/>
          <p:cNvSpPr>
            <a:spLocks noChangeShapeType="1"/>
          </p:cNvSpPr>
          <p:nvPr/>
        </p:nvSpPr>
        <p:spPr bwMode="auto">
          <a:xfrm>
            <a:off x="3413125" y="4332288"/>
            <a:ext cx="525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sp>
        <p:nvSpPr>
          <p:cNvPr id="37922" name="Line 133"/>
          <p:cNvSpPr>
            <a:spLocks noChangeShapeType="1"/>
          </p:cNvSpPr>
          <p:nvPr/>
        </p:nvSpPr>
        <p:spPr bwMode="auto">
          <a:xfrm>
            <a:off x="3413125" y="5222875"/>
            <a:ext cx="525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Ins="0" anchor="ctr"/>
          <a:lstStyle/>
          <a:p>
            <a:endParaRPr lang="en-US"/>
          </a:p>
        </p:txBody>
      </p:sp>
      <p:graphicFrame>
        <p:nvGraphicFramePr>
          <p:cNvPr id="34" name="Group 91">
            <a:extLst>
              <a:ext uri="{FF2B5EF4-FFF2-40B4-BE49-F238E27FC236}">
                <a16:creationId xmlns:a16="http://schemas.microsoft.com/office/drawing/2014/main" id="{587739DB-A205-43DB-86B0-36BD4BC22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440667"/>
              </p:ext>
            </p:extLst>
          </p:nvPr>
        </p:nvGraphicFramePr>
        <p:xfrm>
          <a:off x="299174" y="3110344"/>
          <a:ext cx="2990248" cy="3239454"/>
        </p:xfrm>
        <a:graphic>
          <a:graphicData uri="http://schemas.openxmlformats.org/drawingml/2006/table">
            <a:tbl>
              <a:tblPr/>
              <a:tblGrid>
                <a:gridCol w="1774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WTP CZK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Akram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Yana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Hannah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Martin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14938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9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bldLvl="4"/>
      <p:bldP spid="69776" grpId="0"/>
      <p:bldP spid="69774" grpId="0"/>
      <p:bldP spid="37896" grpId="0"/>
      <p:bldP spid="69768" grpId="0"/>
      <p:bldP spid="69766" grpId="0"/>
      <p:bldP spid="37899" grpId="0"/>
      <p:bldP spid="69760" grpId="0"/>
      <p:bldP spid="69758" grpId="0"/>
      <p:bldP spid="37902" grpId="0"/>
      <p:bldP spid="69752" grpId="0"/>
      <p:bldP spid="69750" grpId="0"/>
      <p:bldP spid="37905" grpId="0"/>
      <p:bldP spid="69742" grpId="0"/>
      <p:bldP spid="37908" grpId="0"/>
      <p:bldP spid="379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157282"/>
              </p:ext>
            </p:extLst>
          </p:nvPr>
        </p:nvGraphicFramePr>
        <p:xfrm>
          <a:off x="105103" y="735723"/>
          <a:ext cx="6055985" cy="5741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Worksheet" r:id="rId4" imgW="3695877" imgH="3528068" progId="Excel.Sheet.8">
                  <p:embed/>
                </p:oleObj>
              </mc:Choice>
              <mc:Fallback>
                <p:oleObj name="Worksheet" r:id="rId4" imgW="3695877" imgH="3528068" progId="Excel.Sheet.8">
                  <p:embed/>
                  <p:pic>
                    <p:nvPicPr>
                      <p:cNvPr id="1026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03" y="735723"/>
                        <a:ext cx="6055985" cy="57412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9" name="Line 69"/>
          <p:cNvSpPr>
            <a:spLocks noChangeShapeType="1"/>
          </p:cNvSpPr>
          <p:nvPr/>
        </p:nvSpPr>
        <p:spPr bwMode="auto">
          <a:xfrm flipV="1">
            <a:off x="1643063" y="1270000"/>
            <a:ext cx="0" cy="8159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0" name="Line 70"/>
          <p:cNvSpPr>
            <a:spLocks noChangeShapeType="1"/>
          </p:cNvSpPr>
          <p:nvPr/>
        </p:nvSpPr>
        <p:spPr bwMode="auto">
          <a:xfrm>
            <a:off x="1614488" y="2078038"/>
            <a:ext cx="8556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 dirty="0"/>
              <a:t>WTP and the Demand Curve</a:t>
            </a:r>
          </a:p>
        </p:txBody>
      </p:sp>
      <p:graphicFrame>
        <p:nvGraphicFramePr>
          <p:cNvPr id="71745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609082"/>
              </p:ext>
            </p:extLst>
          </p:nvPr>
        </p:nvGraphicFramePr>
        <p:xfrm>
          <a:off x="6146800" y="1370013"/>
          <a:ext cx="2530475" cy="4335465"/>
        </p:xfrm>
        <a:graphic>
          <a:graphicData uri="http://schemas.openxmlformats.org/drawingml/2006/table">
            <a:tbl>
              <a:tblPr/>
              <a:tblGrid>
                <a:gridCol w="1735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5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2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CZK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  <a:r>
                        <a:rPr kumimoji="0" lang="en-US" sz="2500" b="1" i="1" u="none" strike="noStrike" cap="none" normalizeH="0" baseline="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n-US" sz="2500" b="1" i="1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301 &amp; up</a:t>
                      </a:r>
                    </a:p>
                  </a:txBody>
                  <a:tcPr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251 – 300</a:t>
                      </a:r>
                    </a:p>
                  </a:txBody>
                  <a:tcPr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176 – 250</a:t>
                      </a:r>
                    </a:p>
                  </a:txBody>
                  <a:tcPr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126 – 175</a:t>
                      </a:r>
                    </a:p>
                  </a:txBody>
                  <a:tcPr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0 – 125</a:t>
                      </a:r>
                    </a:p>
                  </a:txBody>
                  <a:tcPr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55" name="Text Box 67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1056" name="Text Box 68"/>
          <p:cNvSpPr txBox="1">
            <a:spLocks noChangeArrowheads="1"/>
          </p:cNvSpPr>
          <p:nvPr/>
        </p:nvSpPr>
        <p:spPr bwMode="auto">
          <a:xfrm>
            <a:off x="5489575" y="5360988"/>
            <a:ext cx="474663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Arial"/>
                <a:cs typeface="Arial"/>
              </a:rPr>
              <a:t>Q</a:t>
            </a:r>
          </a:p>
        </p:txBody>
      </p:sp>
      <p:sp>
        <p:nvSpPr>
          <p:cNvPr id="71764" name="Line 84"/>
          <p:cNvSpPr>
            <a:spLocks noChangeShapeType="1"/>
          </p:cNvSpPr>
          <p:nvPr/>
        </p:nvSpPr>
        <p:spPr bwMode="auto">
          <a:xfrm flipV="1">
            <a:off x="4983163" y="4081463"/>
            <a:ext cx="0" cy="14811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7" name="Line 87"/>
          <p:cNvSpPr>
            <a:spLocks noChangeShapeType="1"/>
          </p:cNvSpPr>
          <p:nvPr/>
        </p:nvSpPr>
        <p:spPr bwMode="auto">
          <a:xfrm flipV="1">
            <a:off x="4135438" y="3486150"/>
            <a:ext cx="0" cy="6302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8" name="Line 88"/>
          <p:cNvSpPr>
            <a:spLocks noChangeShapeType="1"/>
          </p:cNvSpPr>
          <p:nvPr/>
        </p:nvSpPr>
        <p:spPr bwMode="auto">
          <a:xfrm>
            <a:off x="4106863" y="4110038"/>
            <a:ext cx="8763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0" name="Line 90"/>
          <p:cNvSpPr>
            <a:spLocks noChangeShapeType="1"/>
          </p:cNvSpPr>
          <p:nvPr/>
        </p:nvSpPr>
        <p:spPr bwMode="auto">
          <a:xfrm flipV="1">
            <a:off x="3306763" y="2636838"/>
            <a:ext cx="0" cy="884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1" name="Line 91"/>
          <p:cNvSpPr>
            <a:spLocks noChangeShapeType="1"/>
          </p:cNvSpPr>
          <p:nvPr/>
        </p:nvSpPr>
        <p:spPr bwMode="auto">
          <a:xfrm>
            <a:off x="3278188" y="3513138"/>
            <a:ext cx="8556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3" name="Line 93"/>
          <p:cNvSpPr>
            <a:spLocks noChangeShapeType="1"/>
          </p:cNvSpPr>
          <p:nvPr/>
        </p:nvSpPr>
        <p:spPr bwMode="auto">
          <a:xfrm flipV="1">
            <a:off x="2466975" y="2049463"/>
            <a:ext cx="0" cy="62071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4" name="Line 94"/>
          <p:cNvSpPr>
            <a:spLocks noChangeShapeType="1"/>
          </p:cNvSpPr>
          <p:nvPr/>
        </p:nvSpPr>
        <p:spPr bwMode="auto">
          <a:xfrm>
            <a:off x="2438400" y="2663825"/>
            <a:ext cx="86836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6183313" y="2300288"/>
            <a:ext cx="2462212" cy="604837"/>
            <a:chOff x="2965" y="1248"/>
            <a:chExt cx="1050" cy="381"/>
          </a:xfrm>
        </p:grpSpPr>
        <p:sp>
          <p:nvSpPr>
            <p:cNvPr id="1089" name="Rectangle 104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90" name="Rectangle 103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3" name="Group 106"/>
          <p:cNvGrpSpPr>
            <a:grpSpLocks/>
          </p:cNvGrpSpPr>
          <p:nvPr/>
        </p:nvGrpSpPr>
        <p:grpSpPr bwMode="auto">
          <a:xfrm>
            <a:off x="6183313" y="2990850"/>
            <a:ext cx="2462212" cy="604838"/>
            <a:chOff x="2965" y="1248"/>
            <a:chExt cx="1050" cy="381"/>
          </a:xfrm>
        </p:grpSpPr>
        <p:sp>
          <p:nvSpPr>
            <p:cNvPr id="1087" name="Rectangle 107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88" name="Rectangle 108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4" name="Group 112"/>
          <p:cNvGrpSpPr>
            <a:grpSpLocks/>
          </p:cNvGrpSpPr>
          <p:nvPr/>
        </p:nvGrpSpPr>
        <p:grpSpPr bwMode="auto">
          <a:xfrm>
            <a:off x="6178550" y="3676650"/>
            <a:ext cx="2462213" cy="604838"/>
            <a:chOff x="2965" y="1248"/>
            <a:chExt cx="1050" cy="381"/>
          </a:xfrm>
        </p:grpSpPr>
        <p:sp>
          <p:nvSpPr>
            <p:cNvPr id="1085" name="Rectangle 113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86" name="Rectangle 114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6183313" y="4371975"/>
            <a:ext cx="2462212" cy="604838"/>
            <a:chOff x="2965" y="1248"/>
            <a:chExt cx="1050" cy="381"/>
          </a:xfrm>
        </p:grpSpPr>
        <p:sp>
          <p:nvSpPr>
            <p:cNvPr id="1083" name="Rectangle 116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84" name="Rectangle 117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6" name="Group 118"/>
          <p:cNvGrpSpPr>
            <a:grpSpLocks/>
          </p:cNvGrpSpPr>
          <p:nvPr/>
        </p:nvGrpSpPr>
        <p:grpSpPr bwMode="auto">
          <a:xfrm>
            <a:off x="6183313" y="5057775"/>
            <a:ext cx="2462212" cy="604838"/>
            <a:chOff x="2965" y="1248"/>
            <a:chExt cx="1050" cy="381"/>
          </a:xfrm>
        </p:grpSpPr>
        <p:sp>
          <p:nvSpPr>
            <p:cNvPr id="1081" name="Rectangle 119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82" name="Rectangle 120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7" name="Group 121"/>
          <p:cNvGrpSpPr>
            <a:grpSpLocks/>
          </p:cNvGrpSpPr>
          <p:nvPr/>
        </p:nvGrpSpPr>
        <p:grpSpPr bwMode="auto">
          <a:xfrm>
            <a:off x="7169150" y="5057775"/>
            <a:ext cx="1476375" cy="604838"/>
            <a:chOff x="2965" y="1248"/>
            <a:chExt cx="1050" cy="381"/>
          </a:xfrm>
        </p:grpSpPr>
        <p:sp>
          <p:nvSpPr>
            <p:cNvPr id="1079" name="Rectangle 122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80" name="Rectangle 123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8" name="Group 124"/>
          <p:cNvGrpSpPr>
            <a:grpSpLocks/>
          </p:cNvGrpSpPr>
          <p:nvPr/>
        </p:nvGrpSpPr>
        <p:grpSpPr bwMode="auto">
          <a:xfrm>
            <a:off x="7164388" y="4376738"/>
            <a:ext cx="1476375" cy="604837"/>
            <a:chOff x="2965" y="1248"/>
            <a:chExt cx="1050" cy="381"/>
          </a:xfrm>
        </p:grpSpPr>
        <p:sp>
          <p:nvSpPr>
            <p:cNvPr id="1077" name="Rectangle 125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78" name="Rectangle 126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9" name="Group 127"/>
          <p:cNvGrpSpPr>
            <a:grpSpLocks/>
          </p:cNvGrpSpPr>
          <p:nvPr/>
        </p:nvGrpSpPr>
        <p:grpSpPr bwMode="auto">
          <a:xfrm>
            <a:off x="7164388" y="3676650"/>
            <a:ext cx="1476375" cy="604838"/>
            <a:chOff x="2965" y="1248"/>
            <a:chExt cx="1050" cy="381"/>
          </a:xfrm>
        </p:grpSpPr>
        <p:sp>
          <p:nvSpPr>
            <p:cNvPr id="1075" name="Rectangle 128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76" name="Rectangle 129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  <p:grpSp>
        <p:nvGrpSpPr>
          <p:cNvPr id="10" name="Group 130"/>
          <p:cNvGrpSpPr>
            <a:grpSpLocks/>
          </p:cNvGrpSpPr>
          <p:nvPr/>
        </p:nvGrpSpPr>
        <p:grpSpPr bwMode="auto">
          <a:xfrm>
            <a:off x="7169150" y="2990850"/>
            <a:ext cx="1476375" cy="604838"/>
            <a:chOff x="2965" y="1248"/>
            <a:chExt cx="1050" cy="381"/>
          </a:xfrm>
        </p:grpSpPr>
        <p:sp>
          <p:nvSpPr>
            <p:cNvPr id="1073" name="Rectangle 131"/>
            <p:cNvSpPr>
              <a:spLocks noChangeArrowheads="1"/>
            </p:cNvSpPr>
            <p:nvPr/>
          </p:nvSpPr>
          <p:spPr bwMode="auto">
            <a:xfrm>
              <a:off x="2965" y="1248"/>
              <a:ext cx="1047" cy="381"/>
            </a:xfrm>
            <a:prstGeom prst="rect">
              <a:avLst/>
            </a:prstGeom>
            <a:noFill/>
            <a:ln w="57150">
              <a:solidFill>
                <a:srgbClr val="FFFF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1074" name="Rectangle 132"/>
            <p:cNvSpPr>
              <a:spLocks noChangeArrowheads="1"/>
            </p:cNvSpPr>
            <p:nvPr/>
          </p:nvSpPr>
          <p:spPr bwMode="auto">
            <a:xfrm>
              <a:off x="2968" y="1248"/>
              <a:ext cx="1047" cy="3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031574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7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7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9" grpId="0" animBg="1"/>
      <p:bldP spid="71750" grpId="0" animBg="1"/>
      <p:bldP spid="71764" grpId="0" animBg="1"/>
      <p:bldP spid="71767" grpId="0" animBg="1"/>
      <p:bldP spid="71768" grpId="0" animBg="1"/>
      <p:bldP spid="71770" grpId="0" animBg="1"/>
      <p:bldP spid="71771" grpId="0" animBg="1"/>
      <p:bldP spid="71773" grpId="0" animBg="1"/>
      <p:bldP spid="7177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478838"/>
              </p:ext>
            </p:extLst>
          </p:nvPr>
        </p:nvGraphicFramePr>
        <p:xfrm>
          <a:off x="115615" y="804863"/>
          <a:ext cx="6045474" cy="567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Worksheet" r:id="rId4" imgW="3695877" imgH="3528068" progId="Excel.Sheet.8">
                  <p:embed/>
                </p:oleObj>
              </mc:Choice>
              <mc:Fallback>
                <p:oleObj name="Worksheet" r:id="rId4" imgW="3695877" imgH="3528068" progId="Excel.Sheet.8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15" y="804863"/>
                        <a:ext cx="6045474" cy="5672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About the Staircase Shape…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2726512" y="1104081"/>
            <a:ext cx="5346700" cy="88741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n-US" sz="2500" dirty="0"/>
              <a:t>This </a:t>
            </a:r>
            <a:r>
              <a:rPr lang="en-US" sz="2500" b="1" i="1" dirty="0"/>
              <a:t>D</a:t>
            </a:r>
            <a:r>
              <a:rPr lang="en-US" sz="2500" dirty="0"/>
              <a:t> curve looks like a staircase </a:t>
            </a:r>
            <a:br>
              <a:rPr lang="en-US" sz="2500" dirty="0"/>
            </a:br>
            <a:r>
              <a:rPr lang="en-US" sz="2500" dirty="0"/>
              <a:t>with 4 steps – one per buyer.  </a:t>
            </a:r>
          </a:p>
        </p:txBody>
      </p:sp>
      <p:sp>
        <p:nvSpPr>
          <p:cNvPr id="2055" name="Text Box 30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2056" name="Text Box 31"/>
          <p:cNvSpPr txBox="1">
            <a:spLocks noChangeArrowheads="1"/>
          </p:cNvSpPr>
          <p:nvPr/>
        </p:nvSpPr>
        <p:spPr bwMode="auto">
          <a:xfrm>
            <a:off x="5489575" y="5360988"/>
            <a:ext cx="474663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Q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1614488" y="1270000"/>
            <a:ext cx="3368675" cy="4292600"/>
            <a:chOff x="1017" y="800"/>
            <a:chExt cx="2122" cy="2704"/>
          </a:xfrm>
        </p:grpSpPr>
        <p:sp>
          <p:nvSpPr>
            <p:cNvPr id="2061" name="Line 3"/>
            <p:cNvSpPr>
              <a:spLocks noChangeShapeType="1"/>
            </p:cNvSpPr>
            <p:nvPr/>
          </p:nvSpPr>
          <p:spPr bwMode="auto">
            <a:xfrm flipV="1">
              <a:off x="1035" y="800"/>
              <a:ext cx="0" cy="5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2" name="Line 4"/>
            <p:cNvSpPr>
              <a:spLocks noChangeShapeType="1"/>
            </p:cNvSpPr>
            <p:nvPr/>
          </p:nvSpPr>
          <p:spPr bwMode="auto">
            <a:xfrm>
              <a:off x="1017" y="1309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3" name="Line 32"/>
            <p:cNvSpPr>
              <a:spLocks noChangeShapeType="1"/>
            </p:cNvSpPr>
            <p:nvPr/>
          </p:nvSpPr>
          <p:spPr bwMode="auto">
            <a:xfrm flipV="1">
              <a:off x="3139" y="2571"/>
              <a:ext cx="0" cy="9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4" name="Line 33"/>
            <p:cNvSpPr>
              <a:spLocks noChangeShapeType="1"/>
            </p:cNvSpPr>
            <p:nvPr/>
          </p:nvSpPr>
          <p:spPr bwMode="auto">
            <a:xfrm flipV="1">
              <a:off x="2605" y="2196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5" name="Line 34"/>
            <p:cNvSpPr>
              <a:spLocks noChangeShapeType="1"/>
            </p:cNvSpPr>
            <p:nvPr/>
          </p:nvSpPr>
          <p:spPr bwMode="auto">
            <a:xfrm>
              <a:off x="2587" y="2589"/>
              <a:ext cx="5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6" name="Line 35"/>
            <p:cNvSpPr>
              <a:spLocks noChangeShapeType="1"/>
            </p:cNvSpPr>
            <p:nvPr/>
          </p:nvSpPr>
          <p:spPr bwMode="auto">
            <a:xfrm flipV="1">
              <a:off x="2083" y="1661"/>
              <a:ext cx="0" cy="55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7" name="Line 36"/>
            <p:cNvSpPr>
              <a:spLocks noChangeShapeType="1"/>
            </p:cNvSpPr>
            <p:nvPr/>
          </p:nvSpPr>
          <p:spPr bwMode="auto">
            <a:xfrm>
              <a:off x="2065" y="2213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8" name="Line 37"/>
            <p:cNvSpPr>
              <a:spLocks noChangeShapeType="1"/>
            </p:cNvSpPr>
            <p:nvPr/>
          </p:nvSpPr>
          <p:spPr bwMode="auto">
            <a:xfrm flipV="1">
              <a:off x="1554" y="1291"/>
              <a:ext cx="0" cy="39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069" name="Line 38"/>
            <p:cNvSpPr>
              <a:spLocks noChangeShapeType="1"/>
            </p:cNvSpPr>
            <p:nvPr/>
          </p:nvSpPr>
          <p:spPr bwMode="auto">
            <a:xfrm>
              <a:off x="1536" y="1678"/>
              <a:ext cx="54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84052" name="Rectangle 84"/>
          <p:cNvSpPr>
            <a:spLocks noChangeArrowheads="1"/>
          </p:cNvSpPr>
          <p:nvPr/>
        </p:nvSpPr>
        <p:spPr bwMode="auto">
          <a:xfrm>
            <a:off x="3710762" y="2008956"/>
            <a:ext cx="50307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If there were a huge # of buyers,  as in a competitive market,</a:t>
            </a:r>
          </a:p>
        </p:txBody>
      </p:sp>
      <p:sp>
        <p:nvSpPr>
          <p:cNvPr id="84054" name="Rectangle 86"/>
          <p:cNvSpPr>
            <a:spLocks noChangeArrowheads="1"/>
          </p:cNvSpPr>
          <p:nvPr/>
        </p:nvSpPr>
        <p:spPr bwMode="auto">
          <a:xfrm>
            <a:off x="4656912" y="2943993"/>
            <a:ext cx="41243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there would be a huge # </a:t>
            </a:r>
            <a:br>
              <a:rPr lang="en-US" sz="2500">
                <a:latin typeface="Arial"/>
                <a:cs typeface="Arial"/>
              </a:rPr>
            </a:br>
            <a:r>
              <a:rPr lang="en-US" sz="2500">
                <a:latin typeface="Arial"/>
                <a:cs typeface="Arial"/>
              </a:rPr>
              <a:t>of very tiny steps,</a:t>
            </a:r>
          </a:p>
        </p:txBody>
      </p:sp>
      <p:sp>
        <p:nvSpPr>
          <p:cNvPr id="84056" name="Rectangle 88"/>
          <p:cNvSpPr>
            <a:spLocks noChangeArrowheads="1"/>
          </p:cNvSpPr>
          <p:nvPr/>
        </p:nvSpPr>
        <p:spPr bwMode="auto">
          <a:xfrm>
            <a:off x="5693549" y="3864743"/>
            <a:ext cx="303053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>
                <a:latin typeface="Arial"/>
                <a:cs typeface="Arial"/>
              </a:rPr>
              <a:t>and it would look more like a smooth curve.</a:t>
            </a:r>
          </a:p>
        </p:txBody>
      </p:sp>
    </p:spTree>
    <p:extLst>
      <p:ext uri="{BB962C8B-B14F-4D97-AF65-F5344CB8AC3E}">
        <p14:creationId xmlns:p14="http://schemas.microsoft.com/office/powerpoint/2010/main" val="151197194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4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0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0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40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0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4" grpId="0" build="p" bldLvl="5"/>
      <p:bldP spid="84052" grpId="0"/>
      <p:bldP spid="84054" grpId="0"/>
      <p:bldP spid="8405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577163"/>
              </p:ext>
            </p:extLst>
          </p:nvPr>
        </p:nvGraphicFramePr>
        <p:xfrm>
          <a:off x="214313" y="804863"/>
          <a:ext cx="5946775" cy="567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Worksheet" r:id="rId4" imgW="3695877" imgH="3528068" progId="Excel.Sheet.8">
                  <p:embed/>
                </p:oleObj>
              </mc:Choice>
              <mc:Fallback>
                <p:oleObj name="Worksheet" r:id="rId4" imgW="3695877" imgH="3528068" progId="Excel.Sheet.8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804863"/>
                        <a:ext cx="5946775" cy="567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WTP and the Demand Curve</a:t>
            </a:r>
          </a:p>
        </p:txBody>
      </p:sp>
      <p:sp>
        <p:nvSpPr>
          <p:cNvPr id="3078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353174" y="1000401"/>
            <a:ext cx="2728912" cy="450625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sz="2600" dirty="0"/>
              <a:t>At any </a:t>
            </a:r>
            <a:r>
              <a:rPr lang="en-US" sz="2600" b="1" i="1" dirty="0"/>
              <a:t>Q</a:t>
            </a:r>
            <a:r>
              <a:rPr lang="en-US" sz="2600" dirty="0"/>
              <a:t>, </a:t>
            </a:r>
            <a:br>
              <a:rPr lang="en-US" sz="2600" dirty="0"/>
            </a:br>
            <a:r>
              <a:rPr lang="en-US" sz="2600" dirty="0"/>
              <a:t>the height of </a:t>
            </a:r>
            <a:br>
              <a:rPr lang="en-US" sz="2600" dirty="0"/>
            </a:br>
            <a:r>
              <a:rPr lang="en-US" sz="2600" dirty="0"/>
              <a:t>the </a:t>
            </a:r>
            <a:r>
              <a:rPr lang="en-US" sz="2600" b="1" i="1" dirty="0"/>
              <a:t>D</a:t>
            </a:r>
            <a:r>
              <a:rPr lang="en-US" sz="2600" dirty="0"/>
              <a:t> curve is the WTP of the </a:t>
            </a:r>
            <a:r>
              <a:rPr lang="en-US" sz="2600" b="1" i="1" dirty="0">
                <a:solidFill>
                  <a:srgbClr val="990099"/>
                </a:solidFill>
              </a:rPr>
              <a:t>marginal buyer</a:t>
            </a:r>
            <a:r>
              <a:rPr lang="en-US" sz="2600" dirty="0"/>
              <a:t>, the buyer who would leave the market if </a:t>
            </a:r>
            <a:r>
              <a:rPr lang="en-US" sz="2600" b="1" i="1" dirty="0"/>
              <a:t>P</a:t>
            </a:r>
            <a:r>
              <a:rPr lang="en-US" sz="2600" dirty="0"/>
              <a:t> were any higher.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5489575" y="5360988"/>
            <a:ext cx="474663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Arial"/>
                <a:cs typeface="Arial"/>
              </a:rPr>
              <a:t>Q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14488" y="1270000"/>
            <a:ext cx="3368675" cy="4292600"/>
            <a:chOff x="1017" y="800"/>
            <a:chExt cx="2122" cy="2704"/>
          </a:xfrm>
        </p:grpSpPr>
        <p:sp>
          <p:nvSpPr>
            <p:cNvPr id="3094" name="Line 11"/>
            <p:cNvSpPr>
              <a:spLocks noChangeShapeType="1"/>
            </p:cNvSpPr>
            <p:nvPr/>
          </p:nvSpPr>
          <p:spPr bwMode="auto">
            <a:xfrm flipV="1">
              <a:off x="1035" y="800"/>
              <a:ext cx="0" cy="5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12"/>
            <p:cNvSpPr>
              <a:spLocks noChangeShapeType="1"/>
            </p:cNvSpPr>
            <p:nvPr/>
          </p:nvSpPr>
          <p:spPr bwMode="auto">
            <a:xfrm>
              <a:off x="1017" y="1309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13"/>
            <p:cNvSpPr>
              <a:spLocks noChangeShapeType="1"/>
            </p:cNvSpPr>
            <p:nvPr/>
          </p:nvSpPr>
          <p:spPr bwMode="auto">
            <a:xfrm flipV="1">
              <a:off x="3139" y="2571"/>
              <a:ext cx="0" cy="9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14"/>
            <p:cNvSpPr>
              <a:spLocks noChangeShapeType="1"/>
            </p:cNvSpPr>
            <p:nvPr/>
          </p:nvSpPr>
          <p:spPr bwMode="auto">
            <a:xfrm flipV="1">
              <a:off x="2605" y="2196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15"/>
            <p:cNvSpPr>
              <a:spLocks noChangeShapeType="1"/>
            </p:cNvSpPr>
            <p:nvPr/>
          </p:nvSpPr>
          <p:spPr bwMode="auto">
            <a:xfrm>
              <a:off x="2587" y="2589"/>
              <a:ext cx="5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16"/>
            <p:cNvSpPr>
              <a:spLocks noChangeShapeType="1"/>
            </p:cNvSpPr>
            <p:nvPr/>
          </p:nvSpPr>
          <p:spPr bwMode="auto">
            <a:xfrm flipV="1">
              <a:off x="2083" y="1661"/>
              <a:ext cx="0" cy="55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17"/>
            <p:cNvSpPr>
              <a:spLocks noChangeShapeType="1"/>
            </p:cNvSpPr>
            <p:nvPr/>
          </p:nvSpPr>
          <p:spPr bwMode="auto">
            <a:xfrm>
              <a:off x="2065" y="2213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18"/>
            <p:cNvSpPr>
              <a:spLocks noChangeShapeType="1"/>
            </p:cNvSpPr>
            <p:nvPr/>
          </p:nvSpPr>
          <p:spPr bwMode="auto">
            <a:xfrm flipV="1">
              <a:off x="1554" y="1291"/>
              <a:ext cx="0" cy="39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19"/>
            <p:cNvSpPr>
              <a:spLocks noChangeShapeType="1"/>
            </p:cNvSpPr>
            <p:nvPr/>
          </p:nvSpPr>
          <p:spPr bwMode="auto">
            <a:xfrm>
              <a:off x="1536" y="1678"/>
              <a:ext cx="54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500312" y="1130300"/>
            <a:ext cx="2332036" cy="947738"/>
            <a:chOff x="1575" y="712"/>
            <a:chExt cx="1469" cy="597"/>
          </a:xfrm>
        </p:grpSpPr>
        <p:sp>
          <p:nvSpPr>
            <p:cNvPr id="3092" name="Arc 21"/>
            <p:cNvSpPr>
              <a:spLocks/>
            </p:cNvSpPr>
            <p:nvPr/>
          </p:nvSpPr>
          <p:spPr bwMode="auto">
            <a:xfrm flipV="1">
              <a:off x="1615" y="938"/>
              <a:ext cx="553" cy="371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93" name="Text Box 22"/>
            <p:cNvSpPr txBox="1">
              <a:spLocks noChangeArrowheads="1"/>
            </p:cNvSpPr>
            <p:nvPr/>
          </p:nvSpPr>
          <p:spPr bwMode="auto">
            <a:xfrm>
              <a:off x="1575" y="712"/>
              <a:ext cx="1469" cy="301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Hannah’s WTP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906713" y="1774825"/>
            <a:ext cx="2711450" cy="893763"/>
            <a:chOff x="1831" y="1118"/>
            <a:chExt cx="1708" cy="563"/>
          </a:xfrm>
        </p:grpSpPr>
        <p:sp>
          <p:nvSpPr>
            <p:cNvPr id="3090" name="Arc 24"/>
            <p:cNvSpPr>
              <a:spLocks/>
            </p:cNvSpPr>
            <p:nvPr/>
          </p:nvSpPr>
          <p:spPr bwMode="auto">
            <a:xfrm flipV="1">
              <a:off x="2149" y="1292"/>
              <a:ext cx="601" cy="389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91" name="Text Box 25"/>
            <p:cNvSpPr txBox="1">
              <a:spLocks noChangeArrowheads="1"/>
            </p:cNvSpPr>
            <p:nvPr/>
          </p:nvSpPr>
          <p:spPr bwMode="auto">
            <a:xfrm>
              <a:off x="1831" y="1118"/>
              <a:ext cx="1708" cy="301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 err="1">
                  <a:latin typeface="Arial"/>
                  <a:cs typeface="Arial"/>
                </a:rPr>
                <a:t>Akram’s</a:t>
              </a:r>
              <a:r>
                <a:rPr lang="en-US" sz="2500" dirty="0">
                  <a:latin typeface="Arial"/>
                  <a:cs typeface="Arial"/>
                </a:rPr>
                <a:t> WTP</a:t>
              </a: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3694907" y="2534585"/>
            <a:ext cx="2078038" cy="950913"/>
            <a:chOff x="2374" y="1628"/>
            <a:chExt cx="1309" cy="599"/>
          </a:xfrm>
        </p:grpSpPr>
        <p:sp>
          <p:nvSpPr>
            <p:cNvPr id="3088" name="Arc 27"/>
            <p:cNvSpPr>
              <a:spLocks/>
            </p:cNvSpPr>
            <p:nvPr/>
          </p:nvSpPr>
          <p:spPr bwMode="auto">
            <a:xfrm flipV="1">
              <a:off x="2683" y="1826"/>
              <a:ext cx="361" cy="401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89" name="Text Box 28"/>
            <p:cNvSpPr txBox="1">
              <a:spLocks noChangeArrowheads="1"/>
            </p:cNvSpPr>
            <p:nvPr/>
          </p:nvSpPr>
          <p:spPr bwMode="auto">
            <a:xfrm>
              <a:off x="2374" y="1628"/>
              <a:ext cx="1309" cy="30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Yana’s WTP</a:t>
              </a:r>
            </a:p>
          </p:txBody>
        </p:sp>
      </p:grp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4591049" y="3017837"/>
            <a:ext cx="1808163" cy="1098551"/>
            <a:chOff x="2892" y="1901"/>
            <a:chExt cx="1139" cy="692"/>
          </a:xfrm>
        </p:grpSpPr>
        <p:sp>
          <p:nvSpPr>
            <p:cNvPr id="3086" name="Arc 4"/>
            <p:cNvSpPr>
              <a:spLocks/>
            </p:cNvSpPr>
            <p:nvPr/>
          </p:nvSpPr>
          <p:spPr bwMode="auto">
            <a:xfrm flipV="1">
              <a:off x="3193" y="2198"/>
              <a:ext cx="271" cy="395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087" name="Text Box 5"/>
            <p:cNvSpPr txBox="1">
              <a:spLocks noChangeArrowheads="1"/>
            </p:cNvSpPr>
            <p:nvPr/>
          </p:nvSpPr>
          <p:spPr bwMode="auto">
            <a:xfrm>
              <a:off x="2892" y="1901"/>
              <a:ext cx="1139" cy="543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Martin’s </a:t>
              </a:r>
              <a:br>
                <a:rPr lang="en-US" sz="2500" dirty="0">
                  <a:latin typeface="Arial"/>
                  <a:cs typeface="Arial"/>
                </a:rPr>
              </a:br>
              <a:r>
                <a:rPr lang="en-US" sz="2500" dirty="0">
                  <a:latin typeface="Arial"/>
                  <a:cs typeface="Arial"/>
                </a:rPr>
                <a:t>WTP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415798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build="p" bldLvl="4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Consumer Surplus (CS)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08063"/>
            <a:ext cx="8145462" cy="164306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700" b="1" dirty="0">
                <a:solidFill>
                  <a:srgbClr val="CC0000"/>
                </a:solidFill>
              </a:rPr>
              <a:t>Consumer surplus</a:t>
            </a:r>
            <a:r>
              <a:rPr lang="en-US" sz="2700" dirty="0"/>
              <a:t> is the amount a buyer is willing to pay minus the amount the buyer actually pays: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dirty="0"/>
              <a:t>	CS  =  WTP  –  </a:t>
            </a:r>
            <a:r>
              <a:rPr lang="en-US" b="1" i="1" dirty="0"/>
              <a:t>P</a:t>
            </a:r>
          </a:p>
        </p:txBody>
      </p:sp>
      <p:graphicFrame>
        <p:nvGraphicFramePr>
          <p:cNvPr id="8602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916445"/>
              </p:ext>
            </p:extLst>
          </p:nvPr>
        </p:nvGraphicFramePr>
        <p:xfrm>
          <a:off x="168165" y="3073400"/>
          <a:ext cx="3153103" cy="3239454"/>
        </p:xfrm>
        <a:graphic>
          <a:graphicData uri="http://schemas.openxmlformats.org/drawingml/2006/table">
            <a:tbl>
              <a:tblPr/>
              <a:tblGrid>
                <a:gridCol w="1871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WTP CZK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Akram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Yana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Hannah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Martin</a:t>
                      </a:r>
                    </a:p>
                  </a:txBody>
                  <a:tcPr marL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6040" name="Rectangle 24"/>
          <p:cNvSpPr>
            <a:spLocks noChangeArrowheads="1"/>
          </p:cNvSpPr>
          <p:nvPr/>
        </p:nvSpPr>
        <p:spPr bwMode="auto">
          <a:xfrm>
            <a:off x="3544888" y="2965450"/>
            <a:ext cx="5140325" cy="33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Suppose </a:t>
            </a:r>
            <a:r>
              <a:rPr lang="en-US" sz="2600" b="1" i="1" dirty="0">
                <a:latin typeface="Arial"/>
                <a:cs typeface="Arial"/>
              </a:rPr>
              <a:t>P</a:t>
            </a:r>
            <a:r>
              <a:rPr lang="en-US" sz="2600" dirty="0">
                <a:latin typeface="Arial"/>
                <a:cs typeface="Arial"/>
              </a:rPr>
              <a:t> = 260CZK.  </a:t>
            </a:r>
          </a:p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Hannah’s CS = 300CZK – 260CZK = 40CZK.</a:t>
            </a:r>
          </a:p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The others get no CS because they do not buy pizza at this price.  </a:t>
            </a:r>
          </a:p>
          <a:p>
            <a:pPr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Total CS = 40 CZK.</a:t>
            </a:r>
          </a:p>
        </p:txBody>
      </p:sp>
      <p:sp>
        <p:nvSpPr>
          <p:cNvPr id="86041" name="Rectangle 25"/>
          <p:cNvSpPr>
            <a:spLocks noChangeArrowheads="1"/>
          </p:cNvSpPr>
          <p:nvPr/>
        </p:nvSpPr>
        <p:spPr bwMode="auto">
          <a:xfrm>
            <a:off x="1255197" y="1913117"/>
            <a:ext cx="3040062" cy="569913"/>
          </a:xfrm>
          <a:prstGeom prst="rect">
            <a:avLst/>
          </a:prstGeom>
          <a:noFill/>
          <a:ln w="19050">
            <a:solidFill>
              <a:srgbClr val="0099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941376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6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6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6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6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bldLvl="5"/>
      <p:bldP spid="86040" grpId="0" build="p"/>
      <p:bldP spid="8604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417066"/>
              </p:ext>
            </p:extLst>
          </p:nvPr>
        </p:nvGraphicFramePr>
        <p:xfrm>
          <a:off x="214313" y="804863"/>
          <a:ext cx="5946775" cy="567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Worksheet" r:id="rId4" imgW="3695877" imgH="3528068" progId="Excel.Sheet.8">
                  <p:embed/>
                </p:oleObj>
              </mc:Choice>
              <mc:Fallback>
                <p:oleObj name="Worksheet" r:id="rId4" imgW="3695877" imgH="3528068" progId="Excel.Sheet.8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804863"/>
                        <a:ext cx="5946775" cy="567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CS and the Demand Curve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5233988" y="5416550"/>
            <a:ext cx="474662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Q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614488" y="1270000"/>
            <a:ext cx="3368675" cy="4292600"/>
            <a:chOff x="1017" y="800"/>
            <a:chExt cx="2122" cy="2704"/>
          </a:xfrm>
        </p:grpSpPr>
        <p:sp>
          <p:nvSpPr>
            <p:cNvPr id="4112" name="Line 11"/>
            <p:cNvSpPr>
              <a:spLocks noChangeShapeType="1"/>
            </p:cNvSpPr>
            <p:nvPr/>
          </p:nvSpPr>
          <p:spPr bwMode="auto">
            <a:xfrm flipV="1">
              <a:off x="1035" y="800"/>
              <a:ext cx="0" cy="5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3" name="Line 12"/>
            <p:cNvSpPr>
              <a:spLocks noChangeShapeType="1"/>
            </p:cNvSpPr>
            <p:nvPr/>
          </p:nvSpPr>
          <p:spPr bwMode="auto">
            <a:xfrm>
              <a:off x="1017" y="1309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4" name="Line 13"/>
            <p:cNvSpPr>
              <a:spLocks noChangeShapeType="1"/>
            </p:cNvSpPr>
            <p:nvPr/>
          </p:nvSpPr>
          <p:spPr bwMode="auto">
            <a:xfrm flipV="1">
              <a:off x="3139" y="2571"/>
              <a:ext cx="0" cy="9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5" name="Line 14"/>
            <p:cNvSpPr>
              <a:spLocks noChangeShapeType="1"/>
            </p:cNvSpPr>
            <p:nvPr/>
          </p:nvSpPr>
          <p:spPr bwMode="auto">
            <a:xfrm flipV="1">
              <a:off x="2605" y="2196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6" name="Line 15"/>
            <p:cNvSpPr>
              <a:spLocks noChangeShapeType="1"/>
            </p:cNvSpPr>
            <p:nvPr/>
          </p:nvSpPr>
          <p:spPr bwMode="auto">
            <a:xfrm>
              <a:off x="2587" y="2589"/>
              <a:ext cx="5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7" name="Line 16"/>
            <p:cNvSpPr>
              <a:spLocks noChangeShapeType="1"/>
            </p:cNvSpPr>
            <p:nvPr/>
          </p:nvSpPr>
          <p:spPr bwMode="auto">
            <a:xfrm flipV="1">
              <a:off x="2083" y="1661"/>
              <a:ext cx="0" cy="55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8" name="Line 17"/>
            <p:cNvSpPr>
              <a:spLocks noChangeShapeType="1"/>
            </p:cNvSpPr>
            <p:nvPr/>
          </p:nvSpPr>
          <p:spPr bwMode="auto">
            <a:xfrm>
              <a:off x="2065" y="2213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9" name="Line 18"/>
            <p:cNvSpPr>
              <a:spLocks noChangeShapeType="1"/>
            </p:cNvSpPr>
            <p:nvPr/>
          </p:nvSpPr>
          <p:spPr bwMode="auto">
            <a:xfrm flipV="1">
              <a:off x="1554" y="1291"/>
              <a:ext cx="0" cy="39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20" name="Line 19"/>
            <p:cNvSpPr>
              <a:spLocks noChangeShapeType="1"/>
            </p:cNvSpPr>
            <p:nvPr/>
          </p:nvSpPr>
          <p:spPr bwMode="auto">
            <a:xfrm>
              <a:off x="1536" y="1678"/>
              <a:ext cx="54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500312" y="1130300"/>
            <a:ext cx="2200274" cy="947738"/>
            <a:chOff x="1575" y="712"/>
            <a:chExt cx="1386" cy="597"/>
          </a:xfrm>
        </p:grpSpPr>
        <p:sp>
          <p:nvSpPr>
            <p:cNvPr id="4110" name="Arc 21"/>
            <p:cNvSpPr>
              <a:spLocks/>
            </p:cNvSpPr>
            <p:nvPr/>
          </p:nvSpPr>
          <p:spPr bwMode="auto">
            <a:xfrm flipV="1">
              <a:off x="1615" y="938"/>
              <a:ext cx="553" cy="371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111" name="Text Box 22"/>
            <p:cNvSpPr txBox="1">
              <a:spLocks noChangeArrowheads="1"/>
            </p:cNvSpPr>
            <p:nvPr/>
          </p:nvSpPr>
          <p:spPr bwMode="auto">
            <a:xfrm>
              <a:off x="1575" y="712"/>
              <a:ext cx="1386" cy="543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Hannah’s WTP</a:t>
              </a:r>
            </a:p>
          </p:txBody>
        </p:sp>
      </p:grpSp>
      <p:sp>
        <p:nvSpPr>
          <p:cNvPr id="88097" name="Rectangle 33"/>
          <p:cNvSpPr>
            <a:spLocks noChangeArrowheads="1"/>
          </p:cNvSpPr>
          <p:nvPr/>
        </p:nvSpPr>
        <p:spPr bwMode="auto">
          <a:xfrm>
            <a:off x="5765800" y="1054100"/>
            <a:ext cx="3067050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b="1" i="1" dirty="0">
                <a:latin typeface="Arial"/>
                <a:cs typeface="Arial"/>
              </a:rPr>
              <a:t>P</a:t>
            </a:r>
            <a:r>
              <a:rPr lang="en-US" sz="2600" dirty="0">
                <a:latin typeface="Arial"/>
                <a:cs typeface="Arial"/>
              </a:rPr>
              <a:t> = 260 CZK  </a:t>
            </a:r>
          </a:p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Hannah’s CS =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300 CZK – 260 CZK = </a:t>
            </a:r>
            <a:r>
              <a:rPr lang="en-US" sz="2600" u="sng" dirty="0">
                <a:latin typeface="Arial"/>
                <a:cs typeface="Arial"/>
              </a:rPr>
              <a:t>40CZK</a:t>
            </a:r>
            <a:endParaRPr lang="en-US" sz="2600" dirty="0">
              <a:latin typeface="Arial"/>
              <a:cs typeface="Arial"/>
            </a:endParaRPr>
          </a:p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Total CS = </a:t>
            </a:r>
            <a:r>
              <a:rPr lang="en-US" sz="2600" u="sng" dirty="0">
                <a:latin typeface="Arial"/>
                <a:cs typeface="Arial"/>
              </a:rPr>
              <a:t>40CZK</a:t>
            </a:r>
            <a:endParaRPr lang="en-US" sz="2600" dirty="0">
              <a:latin typeface="Arial"/>
              <a:cs typeface="Arial"/>
            </a:endParaRPr>
          </a:p>
        </p:txBody>
      </p:sp>
      <p:sp>
        <p:nvSpPr>
          <p:cNvPr id="88098" name="Line 34"/>
          <p:cNvSpPr>
            <a:spLocks noChangeShapeType="1"/>
          </p:cNvSpPr>
          <p:nvPr/>
        </p:nvSpPr>
        <p:spPr bwMode="auto">
          <a:xfrm>
            <a:off x="1638300" y="2568575"/>
            <a:ext cx="823913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88100" name="Rectangle 36"/>
          <p:cNvSpPr>
            <a:spLocks noChangeArrowheads="1"/>
          </p:cNvSpPr>
          <p:nvPr/>
        </p:nvSpPr>
        <p:spPr bwMode="auto">
          <a:xfrm>
            <a:off x="1644650" y="2106613"/>
            <a:ext cx="792163" cy="450850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88101" name="Line 37"/>
          <p:cNvSpPr>
            <a:spLocks noChangeShapeType="1"/>
          </p:cNvSpPr>
          <p:nvPr/>
        </p:nvSpPr>
        <p:spPr bwMode="auto">
          <a:xfrm>
            <a:off x="904875" y="2392363"/>
            <a:ext cx="679450" cy="1698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934276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8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97" grpId="0" build="p"/>
      <p:bldP spid="88098" grpId="0" animBg="1"/>
      <p:bldP spid="88100" grpId="0" animBg="1"/>
      <p:bldP spid="8810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597530"/>
              </p:ext>
            </p:extLst>
          </p:nvPr>
        </p:nvGraphicFramePr>
        <p:xfrm>
          <a:off x="214313" y="804863"/>
          <a:ext cx="5946775" cy="567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Worksheet" r:id="rId4" imgW="3695877" imgH="3528068" progId="Excel.Sheet.8">
                  <p:embed/>
                </p:oleObj>
              </mc:Choice>
              <mc:Fallback>
                <p:oleObj name="Worksheet" r:id="rId4" imgW="3695877" imgH="3528068" progId="Excel.Sheet.8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804863"/>
                        <a:ext cx="5946775" cy="567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CS and the Demand Curve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233988" y="5416550"/>
            <a:ext cx="474662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Arial"/>
                <a:cs typeface="Arial"/>
              </a:rPr>
              <a:t>Q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14488" y="1270000"/>
            <a:ext cx="3368675" cy="4292600"/>
            <a:chOff x="1017" y="800"/>
            <a:chExt cx="2122" cy="2704"/>
          </a:xfrm>
        </p:grpSpPr>
        <p:sp>
          <p:nvSpPr>
            <p:cNvPr id="5140" name="Line 7"/>
            <p:cNvSpPr>
              <a:spLocks noChangeShapeType="1"/>
            </p:cNvSpPr>
            <p:nvPr/>
          </p:nvSpPr>
          <p:spPr bwMode="auto">
            <a:xfrm flipV="1">
              <a:off x="1035" y="800"/>
              <a:ext cx="0" cy="5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8"/>
            <p:cNvSpPr>
              <a:spLocks noChangeShapeType="1"/>
            </p:cNvSpPr>
            <p:nvPr/>
          </p:nvSpPr>
          <p:spPr bwMode="auto">
            <a:xfrm>
              <a:off x="1017" y="1309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9"/>
            <p:cNvSpPr>
              <a:spLocks noChangeShapeType="1"/>
            </p:cNvSpPr>
            <p:nvPr/>
          </p:nvSpPr>
          <p:spPr bwMode="auto">
            <a:xfrm flipV="1">
              <a:off x="3139" y="2571"/>
              <a:ext cx="0" cy="9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10"/>
            <p:cNvSpPr>
              <a:spLocks noChangeShapeType="1"/>
            </p:cNvSpPr>
            <p:nvPr/>
          </p:nvSpPr>
          <p:spPr bwMode="auto">
            <a:xfrm flipV="1">
              <a:off x="2605" y="2196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11"/>
            <p:cNvSpPr>
              <a:spLocks noChangeShapeType="1"/>
            </p:cNvSpPr>
            <p:nvPr/>
          </p:nvSpPr>
          <p:spPr bwMode="auto">
            <a:xfrm>
              <a:off x="2587" y="2589"/>
              <a:ext cx="5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12"/>
            <p:cNvSpPr>
              <a:spLocks noChangeShapeType="1"/>
            </p:cNvSpPr>
            <p:nvPr/>
          </p:nvSpPr>
          <p:spPr bwMode="auto">
            <a:xfrm flipV="1">
              <a:off x="2083" y="1661"/>
              <a:ext cx="0" cy="55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13"/>
            <p:cNvSpPr>
              <a:spLocks noChangeShapeType="1"/>
            </p:cNvSpPr>
            <p:nvPr/>
          </p:nvSpPr>
          <p:spPr bwMode="auto">
            <a:xfrm>
              <a:off x="2065" y="2213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14"/>
            <p:cNvSpPr>
              <a:spLocks noChangeShapeType="1"/>
            </p:cNvSpPr>
            <p:nvPr/>
          </p:nvSpPr>
          <p:spPr bwMode="auto">
            <a:xfrm flipV="1">
              <a:off x="1554" y="1291"/>
              <a:ext cx="0" cy="39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5"/>
            <p:cNvSpPr>
              <a:spLocks noChangeShapeType="1"/>
            </p:cNvSpPr>
            <p:nvPr/>
          </p:nvSpPr>
          <p:spPr bwMode="auto">
            <a:xfrm>
              <a:off x="1536" y="1678"/>
              <a:ext cx="54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500313" y="1130300"/>
            <a:ext cx="2317749" cy="947738"/>
            <a:chOff x="1575" y="712"/>
            <a:chExt cx="1460" cy="597"/>
          </a:xfrm>
        </p:grpSpPr>
        <p:sp>
          <p:nvSpPr>
            <p:cNvPr id="5138" name="Arc 17"/>
            <p:cNvSpPr>
              <a:spLocks/>
            </p:cNvSpPr>
            <p:nvPr/>
          </p:nvSpPr>
          <p:spPr bwMode="auto">
            <a:xfrm flipV="1">
              <a:off x="1615" y="938"/>
              <a:ext cx="553" cy="371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5139" name="Text Box 18"/>
            <p:cNvSpPr txBox="1">
              <a:spLocks noChangeArrowheads="1"/>
            </p:cNvSpPr>
            <p:nvPr/>
          </p:nvSpPr>
          <p:spPr bwMode="auto">
            <a:xfrm>
              <a:off x="1575" y="712"/>
              <a:ext cx="1460" cy="301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Hannah’s WTP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038475" y="1787525"/>
            <a:ext cx="2441575" cy="881063"/>
            <a:chOff x="1914" y="1126"/>
            <a:chExt cx="1538" cy="555"/>
          </a:xfrm>
        </p:grpSpPr>
        <p:sp>
          <p:nvSpPr>
            <p:cNvPr id="5136" name="Arc 20"/>
            <p:cNvSpPr>
              <a:spLocks/>
            </p:cNvSpPr>
            <p:nvPr/>
          </p:nvSpPr>
          <p:spPr bwMode="auto">
            <a:xfrm flipV="1">
              <a:off x="2149" y="1292"/>
              <a:ext cx="601" cy="389"/>
            </a:xfrm>
            <a:custGeom>
              <a:avLst/>
              <a:gdLst>
                <a:gd name="T0" fmla="*/ 0 w 23113"/>
                <a:gd name="T1" fmla="*/ 0 h 21600"/>
                <a:gd name="T2" fmla="*/ 0 w 23113"/>
                <a:gd name="T3" fmla="*/ 0 h 21600"/>
                <a:gd name="T4" fmla="*/ 0 w 23113"/>
                <a:gd name="T5" fmla="*/ 0 h 21600"/>
                <a:gd name="T6" fmla="*/ 0 60000 65536"/>
                <a:gd name="T7" fmla="*/ 0 60000 65536"/>
                <a:gd name="T8" fmla="*/ 0 60000 65536"/>
                <a:gd name="T9" fmla="*/ 0 w 23113"/>
                <a:gd name="T10" fmla="*/ 0 h 21600"/>
                <a:gd name="T11" fmla="*/ 23113 w 231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13" h="21600" fill="none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</a:path>
                <a:path w="23113" h="21600" stroke="0" extrusionOk="0">
                  <a:moveTo>
                    <a:pt x="0" y="53"/>
                  </a:moveTo>
                  <a:cubicBezTo>
                    <a:pt x="503" y="17"/>
                    <a:pt x="1008" y="-1"/>
                    <a:pt x="1513" y="0"/>
                  </a:cubicBezTo>
                  <a:cubicBezTo>
                    <a:pt x="13442" y="0"/>
                    <a:pt x="23113" y="9670"/>
                    <a:pt x="23113" y="21600"/>
                  </a:cubicBezTo>
                  <a:lnTo>
                    <a:pt x="1513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med"/>
              <a:tailEnd type="none" w="lg" len="med"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5137" name="Text Box 21"/>
            <p:cNvSpPr txBox="1">
              <a:spLocks noChangeArrowheads="1"/>
            </p:cNvSpPr>
            <p:nvPr/>
          </p:nvSpPr>
          <p:spPr bwMode="auto">
            <a:xfrm>
              <a:off x="1914" y="1126"/>
              <a:ext cx="1538" cy="301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 err="1">
                  <a:latin typeface="Arial"/>
                  <a:cs typeface="Arial"/>
                </a:rPr>
                <a:t>Akram’s</a:t>
              </a:r>
              <a:r>
                <a:rPr lang="en-US" sz="2500" dirty="0">
                  <a:latin typeface="Arial"/>
                  <a:cs typeface="Arial"/>
                </a:rPr>
                <a:t> WTP</a:t>
              </a:r>
            </a:p>
          </p:txBody>
        </p:sp>
      </p:grp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5765800" y="1054100"/>
            <a:ext cx="3067050" cy="353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Instead, suppose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b="1" i="1" dirty="0">
                <a:latin typeface="Arial"/>
                <a:cs typeface="Arial"/>
              </a:rPr>
              <a:t>P</a:t>
            </a:r>
            <a:r>
              <a:rPr lang="en-US" sz="2600" dirty="0">
                <a:latin typeface="Arial"/>
                <a:cs typeface="Arial"/>
              </a:rPr>
              <a:t> = 220 CZK  </a:t>
            </a:r>
          </a:p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Hannah’s CS =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300CZK – 220CZK = </a:t>
            </a:r>
            <a:r>
              <a:rPr lang="en-US" sz="2600" u="sng" dirty="0">
                <a:latin typeface="Arial"/>
                <a:cs typeface="Arial"/>
              </a:rPr>
              <a:t>80CZK</a:t>
            </a:r>
            <a:endParaRPr lang="en-US" sz="2600" dirty="0">
              <a:latin typeface="Arial"/>
              <a:cs typeface="Arial"/>
            </a:endParaRPr>
          </a:p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 err="1">
                <a:latin typeface="Arial"/>
                <a:cs typeface="Arial"/>
              </a:rPr>
              <a:t>Akram’s</a:t>
            </a:r>
            <a:r>
              <a:rPr lang="en-US" sz="2600" dirty="0">
                <a:latin typeface="Arial"/>
                <a:cs typeface="Arial"/>
              </a:rPr>
              <a:t> CS =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250CZK – 220CZK = </a:t>
            </a:r>
            <a:r>
              <a:rPr lang="en-US" sz="2600" u="sng" dirty="0">
                <a:latin typeface="Arial"/>
                <a:cs typeface="Arial"/>
              </a:rPr>
              <a:t>30CZK</a:t>
            </a:r>
            <a:endParaRPr lang="en-US" sz="2600" dirty="0">
              <a:latin typeface="Arial"/>
              <a:cs typeface="Arial"/>
            </a:endParaRPr>
          </a:p>
          <a:p>
            <a:pPr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Total CS = </a:t>
            </a:r>
            <a:r>
              <a:rPr lang="en-US" sz="2600" u="sng" dirty="0">
                <a:latin typeface="Arial"/>
                <a:cs typeface="Arial"/>
              </a:rPr>
              <a:t>110CZK</a:t>
            </a:r>
            <a:endParaRPr lang="en-US" sz="2600" dirty="0">
              <a:latin typeface="Arial"/>
              <a:cs typeface="Arial"/>
            </a:endParaRPr>
          </a:p>
        </p:txBody>
      </p:sp>
      <p:sp>
        <p:nvSpPr>
          <p:cNvPr id="90135" name="Line 23"/>
          <p:cNvSpPr>
            <a:spLocks noChangeShapeType="1"/>
          </p:cNvSpPr>
          <p:nvPr/>
        </p:nvSpPr>
        <p:spPr bwMode="auto">
          <a:xfrm>
            <a:off x="1638300" y="3049588"/>
            <a:ext cx="16668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6" name="Rectangle 24"/>
          <p:cNvSpPr>
            <a:spLocks noChangeArrowheads="1"/>
          </p:cNvSpPr>
          <p:nvPr/>
        </p:nvSpPr>
        <p:spPr bwMode="auto">
          <a:xfrm>
            <a:off x="1644650" y="2106613"/>
            <a:ext cx="792163" cy="931862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90137" name="Line 25"/>
          <p:cNvSpPr>
            <a:spLocks noChangeShapeType="1"/>
          </p:cNvSpPr>
          <p:nvPr/>
        </p:nvSpPr>
        <p:spPr bwMode="auto">
          <a:xfrm>
            <a:off x="855663" y="2965450"/>
            <a:ext cx="728662" cy="777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8" name="Rectangle 26"/>
          <p:cNvSpPr>
            <a:spLocks noChangeArrowheads="1"/>
          </p:cNvSpPr>
          <p:nvPr/>
        </p:nvSpPr>
        <p:spPr bwMode="auto">
          <a:xfrm>
            <a:off x="2436813" y="2692400"/>
            <a:ext cx="849312" cy="346075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0596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0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0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0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34" grpId="0" build="p"/>
      <p:bldP spid="90135" grpId="0" animBg="1"/>
      <p:bldP spid="90136" grpId="0" animBg="1"/>
      <p:bldP spid="90136" grpId="1" animBg="1"/>
      <p:bldP spid="90136" grpId="2" animBg="1"/>
      <p:bldP spid="90137" grpId="0" animBg="1"/>
      <p:bldP spid="90138" grpId="0" animBg="1"/>
      <p:bldP spid="90138" grpId="1" animBg="1"/>
      <p:bldP spid="90138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668002"/>
            <a:ext cx="8229600" cy="4808998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are price ceilings and price floors?  </a:t>
            </a:r>
            <a:br>
              <a:rPr lang="en-US" dirty="0"/>
            </a:br>
            <a:r>
              <a:rPr lang="en-US" dirty="0"/>
              <a:t>What are some examples of each?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How do price ceilings and price floors affect market outcomes? 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How do taxes affect market outcomes? </a:t>
            </a:r>
            <a:br>
              <a:rPr lang="en-US" dirty="0"/>
            </a:br>
            <a:r>
              <a:rPr lang="en-US" dirty="0"/>
              <a:t>How do the effects depend on whether </a:t>
            </a:r>
            <a:br>
              <a:rPr lang="en-US" dirty="0"/>
            </a:br>
            <a:r>
              <a:rPr lang="en-US" dirty="0"/>
              <a:t>the tax is imposed on buyers or sellers?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the incidence of a tax?  </a:t>
            </a:r>
            <a:br>
              <a:rPr lang="en-US" dirty="0"/>
            </a:br>
            <a:r>
              <a:rPr lang="en-US" dirty="0"/>
              <a:t>What determines the incidence?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533400" y="188912"/>
            <a:ext cx="8458200" cy="1081044"/>
          </a:xfrm>
          <a:prstGeom prst="rect">
            <a:avLst/>
          </a:prstGeom>
          <a:noFill/>
        </p:spPr>
        <p:txBody>
          <a:bodyPr bIns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6699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Lecture Today</a:t>
            </a:r>
            <a:b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endParaRPr lang="en-US" sz="3300" kern="0" spc="2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58403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226973"/>
              </p:ext>
            </p:extLst>
          </p:nvPr>
        </p:nvGraphicFramePr>
        <p:xfrm>
          <a:off x="214313" y="804863"/>
          <a:ext cx="5946775" cy="567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Worksheet" r:id="rId4" imgW="3695877" imgH="3528068" progId="Excel.Sheet.8">
                  <p:embed/>
                </p:oleObj>
              </mc:Choice>
              <mc:Fallback>
                <p:oleObj name="Worksheet" r:id="rId4" imgW="3695877" imgH="3528068" progId="Excel.Sheet.8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804863"/>
                        <a:ext cx="5946775" cy="567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CS and the Demand Curve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393825" y="838200"/>
            <a:ext cx="4032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P</a:t>
            </a: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5233988" y="5416550"/>
            <a:ext cx="474662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latin typeface="Arial"/>
                <a:cs typeface="Arial"/>
              </a:rPr>
              <a:t>Q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14488" y="1270000"/>
            <a:ext cx="3368675" cy="4292600"/>
            <a:chOff x="1017" y="800"/>
            <a:chExt cx="2122" cy="2704"/>
          </a:xfrm>
        </p:grpSpPr>
        <p:sp>
          <p:nvSpPr>
            <p:cNvPr id="6158" name="Line 7"/>
            <p:cNvSpPr>
              <a:spLocks noChangeShapeType="1"/>
            </p:cNvSpPr>
            <p:nvPr/>
          </p:nvSpPr>
          <p:spPr bwMode="auto">
            <a:xfrm flipV="1">
              <a:off x="1035" y="800"/>
              <a:ext cx="0" cy="51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8"/>
            <p:cNvSpPr>
              <a:spLocks noChangeShapeType="1"/>
            </p:cNvSpPr>
            <p:nvPr/>
          </p:nvSpPr>
          <p:spPr bwMode="auto">
            <a:xfrm>
              <a:off x="1017" y="1309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9"/>
            <p:cNvSpPr>
              <a:spLocks noChangeShapeType="1"/>
            </p:cNvSpPr>
            <p:nvPr/>
          </p:nvSpPr>
          <p:spPr bwMode="auto">
            <a:xfrm flipV="1">
              <a:off x="3139" y="2571"/>
              <a:ext cx="0" cy="9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0"/>
            <p:cNvSpPr>
              <a:spLocks noChangeShapeType="1"/>
            </p:cNvSpPr>
            <p:nvPr/>
          </p:nvSpPr>
          <p:spPr bwMode="auto">
            <a:xfrm flipV="1">
              <a:off x="2605" y="2196"/>
              <a:ext cx="0" cy="39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>
              <a:off x="2587" y="2589"/>
              <a:ext cx="55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2"/>
            <p:cNvSpPr>
              <a:spLocks noChangeShapeType="1"/>
            </p:cNvSpPr>
            <p:nvPr/>
          </p:nvSpPr>
          <p:spPr bwMode="auto">
            <a:xfrm flipV="1">
              <a:off x="2083" y="1661"/>
              <a:ext cx="0" cy="55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3"/>
            <p:cNvSpPr>
              <a:spLocks noChangeShapeType="1"/>
            </p:cNvSpPr>
            <p:nvPr/>
          </p:nvSpPr>
          <p:spPr bwMode="auto">
            <a:xfrm>
              <a:off x="2065" y="2213"/>
              <a:ext cx="539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14"/>
            <p:cNvSpPr>
              <a:spLocks noChangeShapeType="1"/>
            </p:cNvSpPr>
            <p:nvPr/>
          </p:nvSpPr>
          <p:spPr bwMode="auto">
            <a:xfrm flipV="1">
              <a:off x="1554" y="1291"/>
              <a:ext cx="0" cy="39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15"/>
            <p:cNvSpPr>
              <a:spLocks noChangeShapeType="1"/>
            </p:cNvSpPr>
            <p:nvPr/>
          </p:nvSpPr>
          <p:spPr bwMode="auto">
            <a:xfrm>
              <a:off x="1536" y="1678"/>
              <a:ext cx="54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82" name="Rectangle 22"/>
          <p:cNvSpPr>
            <a:spLocks noChangeArrowheads="1"/>
          </p:cNvSpPr>
          <p:nvPr/>
        </p:nvSpPr>
        <p:spPr bwMode="auto">
          <a:xfrm>
            <a:off x="5386388" y="1203325"/>
            <a:ext cx="2889250" cy="2743200"/>
          </a:xfrm>
          <a:prstGeom prst="rect">
            <a:avLst/>
          </a:prstGeom>
          <a:solidFill>
            <a:srgbClr val="FFFF99"/>
          </a:solidFill>
          <a:ln w="19050">
            <a:solidFill>
              <a:srgbClr val="FFFF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lnSpc>
                <a:spcPct val="105000"/>
              </a:lnSpc>
              <a:spcBef>
                <a:spcPct val="4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i="1" dirty="0">
                <a:latin typeface="Arial"/>
                <a:cs typeface="Arial"/>
              </a:rPr>
              <a:t>The lesson:</a:t>
            </a:r>
          </a:p>
          <a:p>
            <a:pPr algn="ctr">
              <a:lnSpc>
                <a:spcPct val="105000"/>
              </a:lnSpc>
              <a:spcBef>
                <a:spcPct val="20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600" i="1" dirty="0">
                <a:latin typeface="Arial"/>
                <a:cs typeface="Arial"/>
              </a:rPr>
              <a:t>Total CS equals the area under </a:t>
            </a:r>
            <a:br>
              <a:rPr lang="en-US" sz="2600" i="1" dirty="0">
                <a:latin typeface="Arial"/>
                <a:cs typeface="Arial"/>
              </a:rPr>
            </a:br>
            <a:r>
              <a:rPr lang="en-US" sz="2600" i="1" dirty="0">
                <a:latin typeface="Arial"/>
                <a:cs typeface="Arial"/>
              </a:rPr>
              <a:t>the demand curve above the price, from 0 to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i="1" dirty="0">
                <a:latin typeface="Arial"/>
                <a:cs typeface="Arial"/>
              </a:rPr>
              <a:t>.</a:t>
            </a:r>
          </a:p>
        </p:txBody>
      </p:sp>
      <p:sp>
        <p:nvSpPr>
          <p:cNvPr id="6154" name="Line 23"/>
          <p:cNvSpPr>
            <a:spLocks noChangeShapeType="1"/>
          </p:cNvSpPr>
          <p:nvPr/>
        </p:nvSpPr>
        <p:spPr bwMode="auto">
          <a:xfrm>
            <a:off x="1638300" y="3049588"/>
            <a:ext cx="16668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Rectangle 24"/>
          <p:cNvSpPr>
            <a:spLocks noChangeArrowheads="1"/>
          </p:cNvSpPr>
          <p:nvPr/>
        </p:nvSpPr>
        <p:spPr bwMode="auto">
          <a:xfrm>
            <a:off x="1644650" y="2106613"/>
            <a:ext cx="792163" cy="931862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6156" name="Line 25"/>
          <p:cNvSpPr>
            <a:spLocks noChangeShapeType="1"/>
          </p:cNvSpPr>
          <p:nvPr/>
        </p:nvSpPr>
        <p:spPr bwMode="auto">
          <a:xfrm>
            <a:off x="855663" y="2965450"/>
            <a:ext cx="728662" cy="777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7" name="Rectangle 26"/>
          <p:cNvSpPr>
            <a:spLocks noChangeArrowheads="1"/>
          </p:cNvSpPr>
          <p:nvPr/>
        </p:nvSpPr>
        <p:spPr bwMode="auto">
          <a:xfrm>
            <a:off x="2436813" y="2692400"/>
            <a:ext cx="849312" cy="346075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6929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690938" y="1009650"/>
            <a:ext cx="5076825" cy="5295900"/>
            <a:chOff x="2325" y="636"/>
            <a:chExt cx="3198" cy="3336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2386" y="636"/>
              <a:ext cx="3137" cy="3336"/>
              <a:chOff x="2386" y="636"/>
              <a:chExt cx="3137" cy="3336"/>
            </a:xfrm>
          </p:grpSpPr>
          <p:graphicFrame>
            <p:nvGraphicFramePr>
              <p:cNvPr id="7170" name="Object 3"/>
              <p:cNvGraphicFramePr>
                <a:graphicFrameLocks noChangeAspect="1"/>
              </p:cNvGraphicFramePr>
              <p:nvPr/>
            </p:nvGraphicFramePr>
            <p:xfrm>
              <a:off x="2386" y="636"/>
              <a:ext cx="3120" cy="3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65" name="Worksheet" r:id="rId4" imgW="3543360" imgH="3790890" progId="Excel.Sheet.8">
                      <p:embed/>
                    </p:oleObj>
                  </mc:Choice>
                  <mc:Fallback>
                    <p:oleObj name="Worksheet" r:id="rId4" imgW="3543360" imgH="3790890" progId="Excel.Sheet.8">
                      <p:embed/>
                      <p:pic>
                        <p:nvPicPr>
                          <p:cNvPr id="717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86" y="636"/>
                            <a:ext cx="3120" cy="33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194" name="Rectangle 4"/>
              <p:cNvSpPr>
                <a:spLocks noChangeArrowheads="1"/>
              </p:cNvSpPr>
              <p:nvPr/>
            </p:nvSpPr>
            <p:spPr bwMode="auto">
              <a:xfrm>
                <a:off x="2717" y="731"/>
                <a:ext cx="260" cy="31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700" b="1" i="1">
                    <a:latin typeface="Arial"/>
                    <a:cs typeface="Arial"/>
                  </a:rPr>
                  <a:t>P</a:t>
                </a:r>
              </a:p>
            </p:txBody>
          </p:sp>
          <p:sp>
            <p:nvSpPr>
              <p:cNvPr id="7195" name="Rectangle 5"/>
              <p:cNvSpPr>
                <a:spLocks noChangeArrowheads="1"/>
              </p:cNvSpPr>
              <p:nvPr/>
            </p:nvSpPr>
            <p:spPr bwMode="auto">
              <a:xfrm>
                <a:off x="5218" y="3279"/>
                <a:ext cx="305" cy="31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700" b="1" i="1">
                    <a:latin typeface="Arial"/>
                    <a:cs typeface="Arial"/>
                  </a:rPr>
                  <a:t>Q</a:t>
                </a:r>
              </a:p>
            </p:txBody>
          </p:sp>
        </p:grpSp>
        <p:sp>
          <p:nvSpPr>
            <p:cNvPr id="7193" name="Text Box 24"/>
            <p:cNvSpPr txBox="1">
              <a:spLocks noChangeArrowheads="1"/>
            </p:cNvSpPr>
            <p:nvPr/>
          </p:nvSpPr>
          <p:spPr bwMode="auto">
            <a:xfrm>
              <a:off x="2325" y="1052"/>
              <a:ext cx="276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500" dirty="0">
                <a:latin typeface="Arial"/>
                <a:cs typeface="Arial"/>
              </a:endParaRPr>
            </a:p>
          </p:txBody>
        </p:sp>
      </p:grpSp>
      <p:sp>
        <p:nvSpPr>
          <p:cNvPr id="717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89042" y="252413"/>
            <a:ext cx="8769350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300" dirty="0"/>
              <a:t>CS with Lots of Buyers &amp; a Smooth D Curve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5068888" y="1054100"/>
            <a:ext cx="34702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The demand for bread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7190" name="Line 10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7191" name="Rectangle 11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6481763" y="3746500"/>
            <a:ext cx="2235200" cy="1547813"/>
            <a:chOff x="4083" y="2360"/>
            <a:chExt cx="1408" cy="975"/>
          </a:xfrm>
        </p:grpSpPr>
        <p:sp>
          <p:nvSpPr>
            <p:cNvPr id="7188" name="Text Box 13"/>
            <p:cNvSpPr txBox="1">
              <a:spLocks noChangeArrowheads="1"/>
            </p:cNvSpPr>
            <p:nvPr/>
          </p:nvSpPr>
          <p:spPr bwMode="auto">
            <a:xfrm>
              <a:off x="4083" y="2360"/>
              <a:ext cx="1408" cy="543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1000s loaves of bread</a:t>
              </a:r>
            </a:p>
          </p:txBody>
        </p:sp>
        <p:sp>
          <p:nvSpPr>
            <p:cNvPr id="7189" name="Line 14"/>
            <p:cNvSpPr>
              <a:spLocks noChangeShapeType="1"/>
            </p:cNvSpPr>
            <p:nvPr/>
          </p:nvSpPr>
          <p:spPr bwMode="auto">
            <a:xfrm>
              <a:off x="4989" y="2901"/>
              <a:ext cx="299" cy="43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298700" y="1098550"/>
            <a:ext cx="2006600" cy="863600"/>
            <a:chOff x="1448" y="692"/>
            <a:chExt cx="1264" cy="544"/>
          </a:xfrm>
        </p:grpSpPr>
        <p:sp>
          <p:nvSpPr>
            <p:cNvPr id="7186" name="Line 16"/>
            <p:cNvSpPr>
              <a:spLocks noChangeShapeType="1"/>
            </p:cNvSpPr>
            <p:nvPr/>
          </p:nvSpPr>
          <p:spPr bwMode="auto">
            <a:xfrm flipV="1">
              <a:off x="2159" y="896"/>
              <a:ext cx="553" cy="10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7187" name="Text Box 17"/>
            <p:cNvSpPr txBox="1">
              <a:spLocks noChangeArrowheads="1"/>
            </p:cNvSpPr>
            <p:nvPr/>
          </p:nvSpPr>
          <p:spPr bwMode="auto">
            <a:xfrm>
              <a:off x="1448" y="692"/>
              <a:ext cx="899" cy="54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Price </a:t>
              </a:r>
              <a:br>
                <a:rPr lang="en-US" sz="2500">
                  <a:latin typeface="Arial"/>
                  <a:cs typeface="Arial"/>
                </a:rPr>
              </a:br>
              <a:r>
                <a:rPr lang="en-US" sz="2500">
                  <a:latin typeface="Arial"/>
                  <a:cs typeface="Arial"/>
                </a:rPr>
                <a:t>per pair</a:t>
              </a:r>
            </a:p>
          </p:txBody>
        </p:sp>
      </p:grpSp>
      <p:sp>
        <p:nvSpPr>
          <p:cNvPr id="107527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08063"/>
            <a:ext cx="3178175" cy="511810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At </a:t>
            </a:r>
            <a:r>
              <a:rPr lang="en-US" sz="2600" b="1" i="1" dirty="0"/>
              <a:t>Q</a:t>
            </a:r>
            <a:r>
              <a:rPr lang="en-US" sz="2600" dirty="0"/>
              <a:t> = 5(thousand), the marginal buyer is willing to pay 50 CZK for a loaf of bread. 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Suppose </a:t>
            </a:r>
            <a:r>
              <a:rPr lang="en-US" sz="2600" b="1" i="1" dirty="0"/>
              <a:t>P</a:t>
            </a:r>
            <a:r>
              <a:rPr lang="en-US" sz="2600" dirty="0"/>
              <a:t> = 30CZK.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Then his consumer surplus = 20CZK. 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600" dirty="0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 flipV="1">
            <a:off x="5151438" y="2486025"/>
            <a:ext cx="0" cy="2957513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07540" name="Line 20"/>
          <p:cNvSpPr>
            <a:spLocks noChangeShapeType="1"/>
          </p:cNvSpPr>
          <p:nvPr/>
        </p:nvSpPr>
        <p:spPr bwMode="auto">
          <a:xfrm flipV="1">
            <a:off x="5172075" y="2484438"/>
            <a:ext cx="0" cy="11858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3881438" y="3475038"/>
            <a:ext cx="2398712" cy="393700"/>
            <a:chOff x="2445" y="2189"/>
            <a:chExt cx="1511" cy="248"/>
          </a:xfrm>
        </p:grpSpPr>
        <p:sp>
          <p:nvSpPr>
            <p:cNvPr id="7184" name="Line 19"/>
            <p:cNvSpPr>
              <a:spLocks noChangeShapeType="1"/>
            </p:cNvSpPr>
            <p:nvPr/>
          </p:nvSpPr>
          <p:spPr bwMode="auto">
            <a:xfrm>
              <a:off x="2771" y="2311"/>
              <a:ext cx="1185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7185" name="Rectangle 21"/>
            <p:cNvSpPr>
              <a:spLocks noChangeArrowheads="1"/>
            </p:cNvSpPr>
            <p:nvPr/>
          </p:nvSpPr>
          <p:spPr bwMode="auto">
            <a:xfrm>
              <a:off x="2445" y="2189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07543" name="Line 23"/>
          <p:cNvSpPr>
            <a:spLocks noChangeShapeType="1"/>
          </p:cNvSpPr>
          <p:nvPr/>
        </p:nvSpPr>
        <p:spPr bwMode="auto">
          <a:xfrm>
            <a:off x="4586288" y="2484438"/>
            <a:ext cx="573087" cy="0"/>
          </a:xfrm>
          <a:prstGeom prst="line">
            <a:avLst/>
          </a:prstGeom>
          <a:noFill/>
          <a:ln w="12700">
            <a:solidFill>
              <a:srgbClr val="3333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3816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7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75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10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8" grpId="0"/>
      <p:bldP spid="107527" grpId="0" build="p" bldLvl="5"/>
      <p:bldP spid="107538" grpId="0" animBg="1"/>
      <p:bldP spid="107540" grpId="0" animBg="1"/>
      <p:bldP spid="10754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8194" name="Object 3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89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8194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5" name="Rectangle 4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8216" name="Rectangle 5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87325" y="252413"/>
            <a:ext cx="8755063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300"/>
              <a:t>CS with Lots of Buyers &amp; a Smooth D Curve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068888" y="1054100"/>
            <a:ext cx="34702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The demand for bread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8213" name="Line 9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214" name="Rectangle 10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sp>
        <p:nvSpPr>
          <p:cNvPr id="113681" name="Rectangle 17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28688"/>
            <a:ext cx="3146425" cy="5570537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CS is the area b/w </a:t>
            </a:r>
            <a:r>
              <a:rPr lang="en-US" sz="2600" b="1" i="1" dirty="0"/>
              <a:t>P</a:t>
            </a:r>
            <a:r>
              <a:rPr lang="en-US" sz="2600" dirty="0"/>
              <a:t>  and the </a:t>
            </a:r>
            <a:r>
              <a:rPr lang="en-US" sz="2600" b="1" i="1" dirty="0"/>
              <a:t>D</a:t>
            </a:r>
            <a:r>
              <a:rPr lang="en-US" sz="2600" dirty="0"/>
              <a:t> curve, from 0 to </a:t>
            </a:r>
            <a:r>
              <a:rPr lang="en-US" sz="2600" b="1" i="1" dirty="0"/>
              <a:t>Q</a:t>
            </a:r>
            <a:r>
              <a:rPr lang="en-US" sz="2600" dirty="0"/>
              <a:t>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Recall:  area of </a:t>
            </a:r>
            <a:br>
              <a:rPr lang="en-US" sz="2600" dirty="0"/>
            </a:br>
            <a:r>
              <a:rPr lang="en-US" sz="2600" dirty="0"/>
              <a:t>a triangle equals </a:t>
            </a:r>
            <a:br>
              <a:rPr lang="en-US" sz="2600" dirty="0"/>
            </a:br>
            <a:r>
              <a:rPr lang="en-US" sz="2600" dirty="0"/>
              <a:t>½ x base x height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Height =</a:t>
            </a:r>
            <a:br>
              <a:rPr lang="en-US" sz="2600" dirty="0"/>
            </a:br>
            <a:r>
              <a:rPr lang="en-US" sz="2600" dirty="0"/>
              <a:t>60CZK – 30CZK = </a:t>
            </a:r>
            <a:r>
              <a:rPr lang="en-US" sz="2600" u="sng" dirty="0"/>
              <a:t>30CZK</a:t>
            </a:r>
            <a:r>
              <a:rPr lang="en-US" sz="2600" dirty="0"/>
              <a:t>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So, </a:t>
            </a:r>
            <a:br>
              <a:rPr lang="en-US" sz="2600" dirty="0"/>
            </a:br>
            <a:r>
              <a:rPr lang="en-US" sz="2600" dirty="0"/>
              <a:t>CS = ½ x 15 x 30CZK </a:t>
            </a:r>
            <a:br>
              <a:rPr lang="en-US" sz="2600" dirty="0"/>
            </a:br>
            <a:r>
              <a:rPr lang="en-US" sz="2600" dirty="0"/>
              <a:t>      = </a:t>
            </a:r>
            <a:r>
              <a:rPr lang="en-US" sz="2600" u="sng" dirty="0"/>
              <a:t>225CZK</a:t>
            </a:r>
            <a:r>
              <a:rPr lang="en-US" sz="2600" dirty="0"/>
              <a:t>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881438" y="3475038"/>
            <a:ext cx="2398712" cy="393700"/>
            <a:chOff x="2445" y="2189"/>
            <a:chExt cx="1511" cy="248"/>
          </a:xfrm>
        </p:grpSpPr>
        <p:sp>
          <p:nvSpPr>
            <p:cNvPr id="8211" name="Line 21"/>
            <p:cNvSpPr>
              <a:spLocks noChangeShapeType="1"/>
            </p:cNvSpPr>
            <p:nvPr/>
          </p:nvSpPr>
          <p:spPr bwMode="auto">
            <a:xfrm>
              <a:off x="2771" y="2311"/>
              <a:ext cx="1185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212" name="Rectangle 22"/>
            <p:cNvSpPr>
              <a:spLocks noChangeArrowheads="1"/>
            </p:cNvSpPr>
            <p:nvPr/>
          </p:nvSpPr>
          <p:spPr bwMode="auto">
            <a:xfrm>
              <a:off x="2445" y="2189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13687" name="AutoShape 23"/>
          <p:cNvSpPr>
            <a:spLocks noChangeArrowheads="1"/>
          </p:cNvSpPr>
          <p:nvPr/>
        </p:nvSpPr>
        <p:spPr bwMode="auto">
          <a:xfrm>
            <a:off x="4597400" y="1930400"/>
            <a:ext cx="1657350" cy="1733550"/>
          </a:xfrm>
          <a:prstGeom prst="rtTriangle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029325" y="3673475"/>
            <a:ext cx="522288" cy="2473325"/>
            <a:chOff x="3798" y="2314"/>
            <a:chExt cx="329" cy="1558"/>
          </a:xfrm>
        </p:grpSpPr>
        <p:sp>
          <p:nvSpPr>
            <p:cNvPr id="8209" name="Line 25"/>
            <p:cNvSpPr>
              <a:spLocks noChangeShapeType="1"/>
            </p:cNvSpPr>
            <p:nvPr/>
          </p:nvSpPr>
          <p:spPr bwMode="auto">
            <a:xfrm rot="5400000">
              <a:off x="3306" y="2971"/>
              <a:ext cx="1314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210" name="Rectangle 26"/>
            <p:cNvSpPr>
              <a:spLocks noChangeArrowheads="1"/>
            </p:cNvSpPr>
            <p:nvPr/>
          </p:nvSpPr>
          <p:spPr bwMode="auto">
            <a:xfrm>
              <a:off x="3798" y="3624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3808413" y="1895475"/>
            <a:ext cx="735012" cy="1760538"/>
            <a:chOff x="2399" y="1194"/>
            <a:chExt cx="463" cy="1109"/>
          </a:xfrm>
        </p:grpSpPr>
        <p:sp>
          <p:nvSpPr>
            <p:cNvPr id="8207" name="AutoShape 29"/>
            <p:cNvSpPr>
              <a:spLocks/>
            </p:cNvSpPr>
            <p:nvPr/>
          </p:nvSpPr>
          <p:spPr bwMode="auto">
            <a:xfrm>
              <a:off x="2659" y="1194"/>
              <a:ext cx="203" cy="1109"/>
            </a:xfrm>
            <a:prstGeom prst="leftBrace">
              <a:avLst>
                <a:gd name="adj1" fmla="val 74535"/>
                <a:gd name="adj2" fmla="val 50676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8208" name="Text Box 30"/>
            <p:cNvSpPr txBox="1">
              <a:spLocks noChangeArrowheads="1"/>
            </p:cNvSpPr>
            <p:nvPr/>
          </p:nvSpPr>
          <p:spPr bwMode="auto">
            <a:xfrm>
              <a:off x="2399" y="1599"/>
              <a:ext cx="231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i="1">
                  <a:solidFill>
                    <a:srgbClr val="FF0000"/>
                  </a:solidFill>
                  <a:latin typeface="Arial"/>
                  <a:cs typeface="Arial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45854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3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3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3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3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81" grpId="0" build="p" bldLvl="5"/>
      <p:bldP spid="11368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9218" name="Object 3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4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9218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4" name="Rectangle 4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9245" name="Rectangle 5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sp>
        <p:nvSpPr>
          <p:cNvPr id="9222" name="AutoShape 15"/>
          <p:cNvSpPr>
            <a:spLocks noChangeArrowheads="1"/>
          </p:cNvSpPr>
          <p:nvPr/>
        </p:nvSpPr>
        <p:spPr bwMode="auto">
          <a:xfrm>
            <a:off x="4597400" y="1930400"/>
            <a:ext cx="1657350" cy="1733550"/>
          </a:xfrm>
          <a:prstGeom prst="rtTriangle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7785" name="AutoShape 25"/>
          <p:cNvSpPr>
            <a:spLocks noChangeArrowheads="1"/>
          </p:cNvSpPr>
          <p:nvPr/>
        </p:nvSpPr>
        <p:spPr bwMode="auto">
          <a:xfrm>
            <a:off x="5722938" y="3106738"/>
            <a:ext cx="528637" cy="554037"/>
          </a:xfrm>
          <a:prstGeom prst="rtTriangle">
            <a:avLst/>
          </a:prstGeom>
          <a:pattFill prst="wdUpDiag">
            <a:fgClr>
              <a:srgbClr val="33CCFF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7786" name="Rectangle 26"/>
          <p:cNvSpPr>
            <a:spLocks noChangeArrowheads="1"/>
          </p:cNvSpPr>
          <p:nvPr/>
        </p:nvSpPr>
        <p:spPr bwMode="auto">
          <a:xfrm>
            <a:off x="4594225" y="3082925"/>
            <a:ext cx="1111250" cy="581025"/>
          </a:xfrm>
          <a:prstGeom prst="rect">
            <a:avLst/>
          </a:prstGeom>
          <a:pattFill prst="wdDnDiag">
            <a:fgClr>
              <a:srgbClr val="00CC99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225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dirty="0"/>
              <a:t>How a Higher Price Reduces CS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9242" name="Line 9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243" name="Rectangle 10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sp>
        <p:nvSpPr>
          <p:cNvPr id="117771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28688"/>
            <a:ext cx="3146425" cy="5700712"/>
          </a:xfrm>
          <a:noFill/>
        </p:spPr>
        <p:txBody>
          <a:bodyPr/>
          <a:lstStyle/>
          <a:p>
            <a:pPr marL="0" indent="0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500" dirty="0"/>
              <a:t>If </a:t>
            </a:r>
            <a:r>
              <a:rPr lang="en-US" sz="2500" b="1" i="1" dirty="0"/>
              <a:t>P</a:t>
            </a:r>
            <a:r>
              <a:rPr lang="en-US" sz="2500" dirty="0"/>
              <a:t> rises to 40CZK, </a:t>
            </a: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en-US" sz="2500" dirty="0"/>
              <a:t>CS = ½ x 10 x 20CZK</a:t>
            </a:r>
            <a:br>
              <a:rPr lang="en-US" sz="2500" dirty="0"/>
            </a:br>
            <a:r>
              <a:rPr lang="en-US" sz="2500" dirty="0"/>
              <a:t>      = 100CZK.</a:t>
            </a:r>
          </a:p>
          <a:p>
            <a:pPr marL="0" indent="0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500" dirty="0"/>
              <a:t>Two reasons for the fall in CS.</a:t>
            </a:r>
          </a:p>
        </p:txBody>
      </p:sp>
      <p:sp>
        <p:nvSpPr>
          <p:cNvPr id="9228" name="Line 13"/>
          <p:cNvSpPr>
            <a:spLocks noChangeShapeType="1"/>
          </p:cNvSpPr>
          <p:nvPr/>
        </p:nvSpPr>
        <p:spPr bwMode="auto">
          <a:xfrm>
            <a:off x="4584700" y="3668713"/>
            <a:ext cx="16954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878263" y="2881313"/>
            <a:ext cx="2111375" cy="3265487"/>
            <a:chOff x="2443" y="1815"/>
            <a:chExt cx="1330" cy="2057"/>
          </a:xfrm>
        </p:grpSpPr>
        <p:sp>
          <p:nvSpPr>
            <p:cNvPr id="9237" name="Rectangle 17"/>
            <p:cNvSpPr>
              <a:spLocks noChangeArrowheads="1"/>
            </p:cNvSpPr>
            <p:nvPr/>
          </p:nvSpPr>
          <p:spPr bwMode="auto">
            <a:xfrm>
              <a:off x="3444" y="3624"/>
              <a:ext cx="329" cy="24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2443" y="1815"/>
              <a:ext cx="1160" cy="248"/>
              <a:chOff x="2443" y="1815"/>
              <a:chExt cx="1160" cy="248"/>
            </a:xfrm>
          </p:grpSpPr>
          <p:sp>
            <p:nvSpPr>
              <p:cNvPr id="9240" name="Line 19"/>
              <p:cNvSpPr>
                <a:spLocks noChangeShapeType="1"/>
              </p:cNvSpPr>
              <p:nvPr/>
            </p:nvSpPr>
            <p:spPr bwMode="auto">
              <a:xfrm>
                <a:off x="2769" y="1937"/>
                <a:ext cx="83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9241" name="Rectangle 20"/>
              <p:cNvSpPr>
                <a:spLocks noChangeArrowheads="1"/>
              </p:cNvSpPr>
              <p:nvPr/>
            </p:nvSpPr>
            <p:spPr bwMode="auto">
              <a:xfrm>
                <a:off x="2443" y="1815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239" name="Line 21"/>
            <p:cNvSpPr>
              <a:spLocks noChangeShapeType="1"/>
            </p:cNvSpPr>
            <p:nvPr/>
          </p:nvSpPr>
          <p:spPr bwMode="auto">
            <a:xfrm flipV="1">
              <a:off x="3600" y="1932"/>
              <a:ext cx="0" cy="169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17784" name="AutoShape 24"/>
          <p:cNvSpPr>
            <a:spLocks noChangeArrowheads="1"/>
          </p:cNvSpPr>
          <p:nvPr/>
        </p:nvSpPr>
        <p:spPr bwMode="auto">
          <a:xfrm>
            <a:off x="4592638" y="1924050"/>
            <a:ext cx="1100137" cy="1143000"/>
          </a:xfrm>
          <a:prstGeom prst="rtTriangle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5794375" y="1471613"/>
            <a:ext cx="2630488" cy="1985962"/>
            <a:chOff x="3650" y="927"/>
            <a:chExt cx="1657" cy="1251"/>
          </a:xfrm>
        </p:grpSpPr>
        <p:sp>
          <p:nvSpPr>
            <p:cNvPr id="9235" name="Line 29"/>
            <p:cNvSpPr>
              <a:spLocks noChangeShapeType="1"/>
            </p:cNvSpPr>
            <p:nvPr/>
          </p:nvSpPr>
          <p:spPr bwMode="auto">
            <a:xfrm flipH="1">
              <a:off x="3723" y="1662"/>
              <a:ext cx="516" cy="51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non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236" name="Text Box 27"/>
            <p:cNvSpPr txBox="1">
              <a:spLocks noChangeArrowheads="1"/>
            </p:cNvSpPr>
            <p:nvPr/>
          </p:nvSpPr>
          <p:spPr bwMode="auto">
            <a:xfrm>
              <a:off x="3650" y="927"/>
              <a:ext cx="1657" cy="75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03225" indent="-403225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1. 	Fall in CS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due to buyers leaving market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777875" y="3514725"/>
            <a:ext cx="4329113" cy="1811338"/>
            <a:chOff x="490" y="2214"/>
            <a:chExt cx="2727" cy="1141"/>
          </a:xfrm>
        </p:grpSpPr>
        <p:sp>
          <p:nvSpPr>
            <p:cNvPr id="9233" name="Line 31"/>
            <p:cNvSpPr>
              <a:spLocks noChangeShapeType="1"/>
            </p:cNvSpPr>
            <p:nvPr/>
          </p:nvSpPr>
          <p:spPr bwMode="auto">
            <a:xfrm flipV="1">
              <a:off x="2252" y="2214"/>
              <a:ext cx="965" cy="523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234" name="Text Box 28"/>
            <p:cNvSpPr txBox="1">
              <a:spLocks noChangeArrowheads="1"/>
            </p:cNvSpPr>
            <p:nvPr/>
          </p:nvSpPr>
          <p:spPr bwMode="auto">
            <a:xfrm>
              <a:off x="490" y="2601"/>
              <a:ext cx="1867" cy="75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03225" indent="-403225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2. 	Fall in CS due to remaining buyers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paying higher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071130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7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7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85" grpId="0" animBg="1"/>
      <p:bldP spid="117786" grpId="0" animBg="1"/>
      <p:bldP spid="117771" grpId="0" build="p" bldLvl="5"/>
      <p:bldP spid="11778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 sz="3600"/>
              <a:t>Cost and the Supply Curve</a:t>
            </a:r>
          </a:p>
        </p:txBody>
      </p:sp>
      <p:sp>
        <p:nvSpPr>
          <p:cNvPr id="39959" name="Rectangle 96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35037"/>
            <a:ext cx="8229600" cy="4732116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spcBef>
                <a:spcPct val="35000"/>
              </a:spcBef>
            </a:pPr>
            <a:endParaRPr lang="en-US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35000"/>
              </a:spcBef>
            </a:pPr>
            <a:r>
              <a:rPr lang="en-US" b="1" dirty="0">
                <a:solidFill>
                  <a:srgbClr val="CC0000"/>
                </a:solidFill>
              </a:rPr>
              <a:t>Cost</a:t>
            </a:r>
            <a:r>
              <a:rPr lang="en-US" dirty="0"/>
              <a:t> is the value of everything a seller must give up to produce a good (i.e., opportunity cost).  </a:t>
            </a:r>
          </a:p>
          <a:p>
            <a:pPr eaLnBrk="1" hangingPunct="1"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Includes cost of all resources used to produce good, including value of the seller’s time.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Amount a seller is paid for a good minus the seller’s cost of providing it</a:t>
            </a:r>
          </a:p>
          <a:p>
            <a:pPr lvl="1">
              <a:spcBef>
                <a:spcPct val="35000"/>
              </a:spcBef>
            </a:pPr>
            <a:r>
              <a:rPr lang="en-US" altLang="en-US" sz="2800" dirty="0"/>
              <a:t>Price received minus willingness to sell</a:t>
            </a:r>
          </a:p>
          <a:p>
            <a:pPr>
              <a:spcBef>
                <a:spcPct val="3500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826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9" grpId="0" build="p" bldLvl="4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16386" name="Object 3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80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16386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8" name="Rectangle 4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6409" name="Rectangle 5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sp>
        <p:nvSpPr>
          <p:cNvPr id="1639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31775" y="252413"/>
            <a:ext cx="8724900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300"/>
              <a:t>PS with Lots of Sellers &amp; a Smooth S Curve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068888" y="1054100"/>
            <a:ext cx="34702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The supply of bread</a:t>
            </a: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16406" name="Line 9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7" name="Rectangle 10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481763" y="3746500"/>
            <a:ext cx="2235200" cy="1547813"/>
            <a:chOff x="4083" y="2360"/>
            <a:chExt cx="1408" cy="975"/>
          </a:xfrm>
        </p:grpSpPr>
        <p:sp>
          <p:nvSpPr>
            <p:cNvPr id="16404" name="Text Box 12"/>
            <p:cNvSpPr txBox="1">
              <a:spLocks noChangeArrowheads="1"/>
            </p:cNvSpPr>
            <p:nvPr/>
          </p:nvSpPr>
          <p:spPr bwMode="auto">
            <a:xfrm>
              <a:off x="4083" y="2360"/>
              <a:ext cx="1408" cy="543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dirty="0">
                  <a:latin typeface="Arial"/>
                  <a:cs typeface="Arial"/>
                </a:rPr>
                <a:t>1000s loaves of bread</a:t>
              </a:r>
            </a:p>
          </p:txBody>
        </p:sp>
        <p:sp>
          <p:nvSpPr>
            <p:cNvPr id="16405" name="Line 13"/>
            <p:cNvSpPr>
              <a:spLocks noChangeShapeType="1"/>
            </p:cNvSpPr>
            <p:nvPr/>
          </p:nvSpPr>
          <p:spPr bwMode="auto">
            <a:xfrm>
              <a:off x="4989" y="2901"/>
              <a:ext cx="299" cy="43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298700" y="1098550"/>
            <a:ext cx="2006600" cy="863600"/>
            <a:chOff x="1448" y="692"/>
            <a:chExt cx="1264" cy="544"/>
          </a:xfrm>
        </p:grpSpPr>
        <p:sp>
          <p:nvSpPr>
            <p:cNvPr id="16402" name="Line 15"/>
            <p:cNvSpPr>
              <a:spLocks noChangeShapeType="1"/>
            </p:cNvSpPr>
            <p:nvPr/>
          </p:nvSpPr>
          <p:spPr bwMode="auto">
            <a:xfrm flipV="1">
              <a:off x="2159" y="896"/>
              <a:ext cx="553" cy="10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3" name="Text Box 16"/>
            <p:cNvSpPr txBox="1">
              <a:spLocks noChangeArrowheads="1"/>
            </p:cNvSpPr>
            <p:nvPr/>
          </p:nvSpPr>
          <p:spPr bwMode="auto">
            <a:xfrm>
              <a:off x="1448" y="692"/>
              <a:ext cx="899" cy="54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latin typeface="Arial"/>
                  <a:cs typeface="Arial"/>
                </a:rPr>
                <a:t>Price </a:t>
              </a:r>
              <a:br>
                <a:rPr lang="en-US" sz="2500">
                  <a:latin typeface="Arial"/>
                  <a:cs typeface="Arial"/>
                </a:rPr>
              </a:br>
              <a:r>
                <a:rPr lang="en-US" sz="2500">
                  <a:latin typeface="Arial"/>
                  <a:cs typeface="Arial"/>
                </a:rPr>
                <a:t>per pair</a:t>
              </a:r>
            </a:p>
          </p:txBody>
        </p:sp>
      </p:grpSp>
      <p:sp>
        <p:nvSpPr>
          <p:cNvPr id="150545" name="Rectangle 17"/>
          <p:cNvSpPr>
            <a:spLocks noGrp="1" noChangeArrowheads="1"/>
          </p:cNvSpPr>
          <p:nvPr>
            <p:ph type="body" idx="4294967295"/>
          </p:nvPr>
        </p:nvSpPr>
        <p:spPr>
          <a:xfrm>
            <a:off x="446088" y="1001713"/>
            <a:ext cx="3305175" cy="512445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Suppose </a:t>
            </a:r>
            <a:r>
              <a:rPr lang="en-US" sz="2600" b="1" i="1" dirty="0"/>
              <a:t>P</a:t>
            </a:r>
            <a:r>
              <a:rPr lang="en-US" sz="2600" dirty="0"/>
              <a:t> = 40CZK.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At </a:t>
            </a:r>
            <a:r>
              <a:rPr lang="en-US" sz="2600" b="1" i="1" dirty="0"/>
              <a:t>Q</a:t>
            </a:r>
            <a:r>
              <a:rPr lang="en-US" sz="2600" dirty="0"/>
              <a:t> = 15(thousand), the marginal seller’s cost is 30CZK,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and her producer surplus is 10CZK. 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600" dirty="0"/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3881438" y="2882900"/>
            <a:ext cx="3544887" cy="393700"/>
            <a:chOff x="2445" y="1816"/>
            <a:chExt cx="2233" cy="248"/>
          </a:xfrm>
        </p:grpSpPr>
        <p:sp>
          <p:nvSpPr>
            <p:cNvPr id="16400" name="Line 21"/>
            <p:cNvSpPr>
              <a:spLocks noChangeShapeType="1"/>
            </p:cNvSpPr>
            <p:nvPr/>
          </p:nvSpPr>
          <p:spPr bwMode="auto">
            <a:xfrm>
              <a:off x="2771" y="1938"/>
              <a:ext cx="1907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1" name="Rectangle 22"/>
            <p:cNvSpPr>
              <a:spLocks noChangeArrowheads="1"/>
            </p:cNvSpPr>
            <p:nvPr/>
          </p:nvSpPr>
          <p:spPr bwMode="auto">
            <a:xfrm>
              <a:off x="2445" y="1816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50547" name="Line 19"/>
          <p:cNvSpPr>
            <a:spLocks noChangeShapeType="1"/>
          </p:cNvSpPr>
          <p:nvPr/>
        </p:nvSpPr>
        <p:spPr bwMode="auto">
          <a:xfrm flipV="1">
            <a:off x="6281738" y="3073400"/>
            <a:ext cx="0" cy="5921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med"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0546" name="Line 18"/>
          <p:cNvSpPr>
            <a:spLocks noChangeShapeType="1"/>
          </p:cNvSpPr>
          <p:nvPr/>
        </p:nvSpPr>
        <p:spPr bwMode="auto">
          <a:xfrm flipH="1" flipV="1">
            <a:off x="6283325" y="3675063"/>
            <a:ext cx="7938" cy="1770062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0566" name="Line 38"/>
          <p:cNvSpPr>
            <a:spLocks noChangeShapeType="1"/>
          </p:cNvSpPr>
          <p:nvPr/>
        </p:nvSpPr>
        <p:spPr bwMode="auto">
          <a:xfrm>
            <a:off x="4586288" y="3670300"/>
            <a:ext cx="1697037" cy="0"/>
          </a:xfrm>
          <a:prstGeom prst="line">
            <a:avLst/>
          </a:prstGeom>
          <a:noFill/>
          <a:ln w="12700">
            <a:solidFill>
              <a:srgbClr val="3333FF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488628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0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0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0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0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5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45" grpId="0" build="p" bldLvl="5"/>
      <p:bldP spid="150547" grpId="0" animBg="1"/>
      <p:bldP spid="150546" grpId="0" animBg="1"/>
      <p:bldP spid="15056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17410" name="Object 3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4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1741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29" name="Rectangle 4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7430" name="Rectangle 5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sp>
        <p:nvSpPr>
          <p:cNvPr id="164891" name="AutoShape 27"/>
          <p:cNvSpPr>
            <a:spLocks noChangeArrowheads="1"/>
          </p:cNvSpPr>
          <p:nvPr/>
        </p:nvSpPr>
        <p:spPr bwMode="auto">
          <a:xfrm flipV="1">
            <a:off x="4594225" y="3082925"/>
            <a:ext cx="2800350" cy="1455738"/>
          </a:xfrm>
          <a:prstGeom prst="rtTriangle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7415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33363" y="252413"/>
            <a:ext cx="8707437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300"/>
              <a:t>PS with Lots of Sellers &amp; a Smooth S Curve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5068888" y="1054100"/>
            <a:ext cx="34702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latin typeface="Arial"/>
                <a:cs typeface="Arial"/>
              </a:rPr>
              <a:t>The supply of bread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17427" name="Line 9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28" name="Rectangle 10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sp>
        <p:nvSpPr>
          <p:cNvPr id="164881" name="Rectangle 17"/>
          <p:cNvSpPr>
            <a:spLocks noGrp="1" noChangeArrowheads="1"/>
          </p:cNvSpPr>
          <p:nvPr>
            <p:ph type="body" idx="4294967295"/>
          </p:nvPr>
        </p:nvSpPr>
        <p:spPr>
          <a:xfrm>
            <a:off x="446088" y="1001713"/>
            <a:ext cx="3305175" cy="5124450"/>
          </a:xfrm>
          <a:noFill/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600" dirty="0"/>
              <a:t>PS is the area b/w </a:t>
            </a:r>
            <a:br>
              <a:rPr lang="en-US" sz="2600" dirty="0"/>
            </a:br>
            <a:r>
              <a:rPr lang="en-US" sz="2600" b="1" i="1" dirty="0"/>
              <a:t>P</a:t>
            </a:r>
            <a:r>
              <a:rPr lang="en-US" sz="2600" dirty="0"/>
              <a:t>  and the </a:t>
            </a:r>
            <a:r>
              <a:rPr lang="en-US" sz="2600" b="1" i="1" dirty="0"/>
              <a:t>S</a:t>
            </a:r>
            <a:r>
              <a:rPr lang="en-US" sz="2600" dirty="0"/>
              <a:t> curve, from 0 to </a:t>
            </a:r>
            <a:r>
              <a:rPr lang="en-US" sz="2600" b="1" i="1" dirty="0"/>
              <a:t>Q</a:t>
            </a:r>
            <a:r>
              <a:rPr lang="en-US" sz="2600" dirty="0"/>
              <a:t>.</a:t>
            </a:r>
          </a:p>
          <a:p>
            <a:pPr mar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600" dirty="0"/>
              <a:t>The height of this triangle is </a:t>
            </a:r>
            <a:br>
              <a:rPr lang="en-US" sz="2600" dirty="0"/>
            </a:br>
            <a:r>
              <a:rPr lang="en-US" sz="2600" dirty="0"/>
              <a:t>40CZK – 15CZK = 25CZK.</a:t>
            </a:r>
          </a:p>
          <a:p>
            <a:pPr mar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600" dirty="0"/>
              <a:t>So, </a:t>
            </a:r>
            <a:br>
              <a:rPr lang="en-US" sz="2600" dirty="0"/>
            </a:br>
            <a:r>
              <a:rPr lang="en-US" sz="2600" dirty="0"/>
              <a:t>PS = ½ x </a:t>
            </a:r>
            <a:r>
              <a:rPr lang="en-US" sz="2600" i="1" dirty="0"/>
              <a:t>b</a:t>
            </a:r>
            <a:r>
              <a:rPr lang="en-US" sz="2600" dirty="0"/>
              <a:t> x </a:t>
            </a:r>
            <a:r>
              <a:rPr lang="en-US" sz="2600" i="1" dirty="0"/>
              <a:t>h</a:t>
            </a:r>
            <a:br>
              <a:rPr lang="en-US" sz="2600" dirty="0"/>
            </a:br>
            <a:r>
              <a:rPr lang="en-US" sz="2600" dirty="0"/>
              <a:t>      = ½ x 25 x 25CZK</a:t>
            </a:r>
            <a:br>
              <a:rPr lang="en-US" sz="2600" dirty="0"/>
            </a:br>
            <a:r>
              <a:rPr lang="en-US" sz="2600" dirty="0"/>
              <a:t>      = </a:t>
            </a:r>
            <a:r>
              <a:rPr lang="en-US" sz="2600" u="sng" dirty="0"/>
              <a:t>312.50CZK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600" dirty="0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881438" y="2882900"/>
            <a:ext cx="3544887" cy="393700"/>
            <a:chOff x="2445" y="1816"/>
            <a:chExt cx="2233" cy="248"/>
          </a:xfrm>
        </p:grpSpPr>
        <p:sp>
          <p:nvSpPr>
            <p:cNvPr id="17425" name="Line 19"/>
            <p:cNvSpPr>
              <a:spLocks noChangeShapeType="1"/>
            </p:cNvSpPr>
            <p:nvPr/>
          </p:nvSpPr>
          <p:spPr bwMode="auto">
            <a:xfrm>
              <a:off x="2771" y="1938"/>
              <a:ext cx="1907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26" name="Rectangle 20"/>
            <p:cNvSpPr>
              <a:spLocks noChangeArrowheads="1"/>
            </p:cNvSpPr>
            <p:nvPr/>
          </p:nvSpPr>
          <p:spPr bwMode="auto">
            <a:xfrm>
              <a:off x="2445" y="1816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17420" name="Line 25"/>
          <p:cNvSpPr>
            <a:spLocks noChangeShapeType="1"/>
          </p:cNvSpPr>
          <p:nvPr/>
        </p:nvSpPr>
        <p:spPr bwMode="auto">
          <a:xfrm rot="5400000">
            <a:off x="6082506" y="4418807"/>
            <a:ext cx="2681287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7421" name="Rectangle 26"/>
          <p:cNvSpPr>
            <a:spLocks noChangeArrowheads="1"/>
          </p:cNvSpPr>
          <p:nvPr/>
        </p:nvSpPr>
        <p:spPr bwMode="auto">
          <a:xfrm>
            <a:off x="7161213" y="5764213"/>
            <a:ext cx="522287" cy="39370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3803650" y="3086100"/>
            <a:ext cx="739775" cy="1477963"/>
            <a:chOff x="2396" y="1944"/>
            <a:chExt cx="466" cy="931"/>
          </a:xfrm>
        </p:grpSpPr>
        <p:sp>
          <p:nvSpPr>
            <p:cNvPr id="17423" name="AutoShape 28"/>
            <p:cNvSpPr>
              <a:spLocks/>
            </p:cNvSpPr>
            <p:nvPr/>
          </p:nvSpPr>
          <p:spPr bwMode="auto">
            <a:xfrm>
              <a:off x="2659" y="1944"/>
              <a:ext cx="203" cy="931"/>
            </a:xfrm>
            <a:prstGeom prst="leftBrace">
              <a:avLst>
                <a:gd name="adj1" fmla="val 62572"/>
                <a:gd name="adj2" fmla="val 58968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24" name="Text Box 29"/>
            <p:cNvSpPr txBox="1">
              <a:spLocks noChangeArrowheads="1"/>
            </p:cNvSpPr>
            <p:nvPr/>
          </p:nvSpPr>
          <p:spPr bwMode="auto">
            <a:xfrm>
              <a:off x="2396" y="2336"/>
              <a:ext cx="231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i="1">
                  <a:solidFill>
                    <a:srgbClr val="FF0000"/>
                  </a:solidFill>
                  <a:latin typeface="Arial"/>
                  <a:cs typeface="Arial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753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4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4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91" grpId="0" animBg="1"/>
      <p:bldP spid="164881" grpId="0" build="p" bldLvl="5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18434" name="Object 3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28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18434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61" name="Rectangle 4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8462" name="Rectangle 5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sp>
        <p:nvSpPr>
          <p:cNvPr id="18438" name="AutoShape 6"/>
          <p:cNvSpPr>
            <a:spLocks noChangeArrowheads="1"/>
          </p:cNvSpPr>
          <p:nvPr/>
        </p:nvSpPr>
        <p:spPr bwMode="auto">
          <a:xfrm flipV="1">
            <a:off x="4594225" y="3082925"/>
            <a:ext cx="2800350" cy="1455738"/>
          </a:xfrm>
          <a:prstGeom prst="rtTriangle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dirty="0"/>
              <a:t>How a Lower Price Reduces PS</a:t>
            </a:r>
          </a:p>
        </p:txBody>
      </p:sp>
      <p:sp>
        <p:nvSpPr>
          <p:cNvPr id="166924" name="Rectangle 12"/>
          <p:cNvSpPr>
            <a:spLocks noGrp="1" noChangeArrowheads="1"/>
          </p:cNvSpPr>
          <p:nvPr>
            <p:ph type="body" idx="4294967295"/>
          </p:nvPr>
        </p:nvSpPr>
        <p:spPr>
          <a:xfrm>
            <a:off x="446088" y="1001713"/>
            <a:ext cx="3305175" cy="2857500"/>
          </a:xfrm>
          <a:noFill/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000" dirty="0"/>
              <a:t>If </a:t>
            </a:r>
            <a:r>
              <a:rPr lang="en-US" sz="3000" b="1" i="1" dirty="0"/>
              <a:t>P</a:t>
            </a:r>
            <a:r>
              <a:rPr lang="en-US" sz="3000" dirty="0"/>
              <a:t>  falls to 30CZK,</a:t>
            </a: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en-US" sz="2900" dirty="0"/>
              <a:t>PS = ½ x 15 x 15CZK</a:t>
            </a:r>
            <a:br>
              <a:rPr lang="en-US" sz="2900" dirty="0"/>
            </a:br>
            <a:r>
              <a:rPr lang="en-US" sz="2900" dirty="0"/>
              <a:t>      = </a:t>
            </a:r>
            <a:r>
              <a:rPr lang="en-US" sz="2900" u="sng" dirty="0"/>
              <a:t>112.50CZK</a:t>
            </a:r>
          </a:p>
          <a:p>
            <a:pPr marL="0" indent="0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sz="2900" dirty="0"/>
              <a:t>Two reasons for the fall in PS.</a:t>
            </a:r>
          </a:p>
        </p:txBody>
      </p:sp>
      <p:sp>
        <p:nvSpPr>
          <p:cNvPr id="18441" name="Line 14"/>
          <p:cNvSpPr>
            <a:spLocks noChangeShapeType="1"/>
          </p:cNvSpPr>
          <p:nvPr/>
        </p:nvSpPr>
        <p:spPr bwMode="auto">
          <a:xfrm>
            <a:off x="4586288" y="3076575"/>
            <a:ext cx="2835275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66936" name="AutoShape 24"/>
          <p:cNvSpPr>
            <a:spLocks noChangeArrowheads="1"/>
          </p:cNvSpPr>
          <p:nvPr/>
        </p:nvSpPr>
        <p:spPr bwMode="auto">
          <a:xfrm flipV="1">
            <a:off x="4592638" y="3675063"/>
            <a:ext cx="1665287" cy="876300"/>
          </a:xfrm>
          <a:prstGeom prst="rtTriangle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18459" name="Line 10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60" name="Rectangle 11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886200" y="3476625"/>
            <a:ext cx="2674938" cy="2676525"/>
            <a:chOff x="2448" y="2190"/>
            <a:chExt cx="1685" cy="1686"/>
          </a:xfrm>
        </p:grpSpPr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3804" y="2302"/>
              <a:ext cx="329" cy="1574"/>
              <a:chOff x="3804" y="2302"/>
              <a:chExt cx="329" cy="1574"/>
            </a:xfrm>
          </p:grpSpPr>
          <p:sp>
            <p:nvSpPr>
              <p:cNvPr id="18457" name="Line 16"/>
              <p:cNvSpPr>
                <a:spLocks noChangeShapeType="1"/>
              </p:cNvSpPr>
              <p:nvPr/>
            </p:nvSpPr>
            <p:spPr bwMode="auto">
              <a:xfrm rot="5400000">
                <a:off x="3299" y="2965"/>
                <a:ext cx="1326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8458" name="Rectangle 17"/>
              <p:cNvSpPr>
                <a:spLocks noChangeArrowheads="1"/>
              </p:cNvSpPr>
              <p:nvPr/>
            </p:nvSpPr>
            <p:spPr bwMode="auto">
              <a:xfrm>
                <a:off x="3804" y="3628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2448" y="2190"/>
              <a:ext cx="1517" cy="248"/>
              <a:chOff x="2448" y="2190"/>
              <a:chExt cx="1517" cy="248"/>
            </a:xfrm>
          </p:grpSpPr>
          <p:sp>
            <p:nvSpPr>
              <p:cNvPr id="18455" name="Line 19"/>
              <p:cNvSpPr>
                <a:spLocks noChangeShapeType="1"/>
              </p:cNvSpPr>
              <p:nvPr/>
            </p:nvSpPr>
            <p:spPr bwMode="auto">
              <a:xfrm>
                <a:off x="2774" y="2312"/>
                <a:ext cx="1191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8456" name="Rectangle 20"/>
              <p:cNvSpPr>
                <a:spLocks noChangeArrowheads="1"/>
              </p:cNvSpPr>
              <p:nvPr/>
            </p:nvSpPr>
            <p:spPr bwMode="auto">
              <a:xfrm>
                <a:off x="2448" y="2190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66937" name="AutoShape 25"/>
          <p:cNvSpPr>
            <a:spLocks noChangeArrowheads="1"/>
          </p:cNvSpPr>
          <p:nvPr/>
        </p:nvSpPr>
        <p:spPr bwMode="auto">
          <a:xfrm flipV="1">
            <a:off x="6292850" y="3086100"/>
            <a:ext cx="1068388" cy="552450"/>
          </a:xfrm>
          <a:prstGeom prst="rtTriangle">
            <a:avLst/>
          </a:prstGeom>
          <a:pattFill prst="wdUpDiag">
            <a:fgClr>
              <a:srgbClr val="33CCFF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66938" name="Rectangle 26"/>
          <p:cNvSpPr>
            <a:spLocks noChangeArrowheads="1"/>
          </p:cNvSpPr>
          <p:nvPr/>
        </p:nvSpPr>
        <p:spPr bwMode="auto">
          <a:xfrm>
            <a:off x="4594225" y="3084513"/>
            <a:ext cx="1692275" cy="568325"/>
          </a:xfrm>
          <a:prstGeom prst="rect">
            <a:avLst/>
          </a:prstGeom>
          <a:pattFill prst="wdDnDiag">
            <a:fgClr>
              <a:srgbClr val="00CC99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5353050" y="1350963"/>
            <a:ext cx="2630488" cy="1893887"/>
            <a:chOff x="3372" y="851"/>
            <a:chExt cx="1657" cy="1193"/>
          </a:xfrm>
        </p:grpSpPr>
        <p:sp>
          <p:nvSpPr>
            <p:cNvPr id="18451" name="Line 28"/>
            <p:cNvSpPr>
              <a:spLocks noChangeShapeType="1"/>
            </p:cNvSpPr>
            <p:nvPr/>
          </p:nvSpPr>
          <p:spPr bwMode="auto">
            <a:xfrm flipH="1" flipV="1">
              <a:off x="4172" y="1551"/>
              <a:ext cx="52" cy="493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none" w="lg" len="med"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2" name="Text Box 29"/>
            <p:cNvSpPr txBox="1">
              <a:spLocks noChangeArrowheads="1"/>
            </p:cNvSpPr>
            <p:nvPr/>
          </p:nvSpPr>
          <p:spPr bwMode="auto">
            <a:xfrm>
              <a:off x="3372" y="851"/>
              <a:ext cx="1657" cy="75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03225" indent="-403225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1. 	Fall in PS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due to sellers leaving market</a:t>
              </a:r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587375" y="3454400"/>
            <a:ext cx="4602163" cy="1882775"/>
            <a:chOff x="370" y="2176"/>
            <a:chExt cx="2899" cy="1186"/>
          </a:xfrm>
        </p:grpSpPr>
        <p:sp>
          <p:nvSpPr>
            <p:cNvPr id="18449" name="Line 31"/>
            <p:cNvSpPr>
              <a:spLocks noChangeShapeType="1"/>
            </p:cNvSpPr>
            <p:nvPr/>
          </p:nvSpPr>
          <p:spPr bwMode="auto">
            <a:xfrm flipV="1">
              <a:off x="2042" y="2176"/>
              <a:ext cx="1227" cy="68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8450" name="Text Box 32"/>
            <p:cNvSpPr txBox="1">
              <a:spLocks noChangeArrowheads="1"/>
            </p:cNvSpPr>
            <p:nvPr/>
          </p:nvSpPr>
          <p:spPr bwMode="auto">
            <a:xfrm>
              <a:off x="370" y="2608"/>
              <a:ext cx="1867" cy="75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03225" indent="-403225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2. 	Fall in PS due to remaining sellers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getting lower </a:t>
              </a: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36035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6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6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6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6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6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4" grpId="0" build="p"/>
      <p:bldP spid="166936" grpId="0" animBg="1"/>
      <p:bldP spid="166937" grpId="0" animBg="1"/>
      <p:bldP spid="16693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/>
              <a:t>CS, PS, and Total Surplus</a:t>
            </a:r>
          </a:p>
        </p:txBody>
      </p:sp>
      <p:sp>
        <p:nvSpPr>
          <p:cNvPr id="295942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685800" indent="-68580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700"/>
              <a:t>CS  = (value to buyers) – (amount paid by buyers)</a:t>
            </a:r>
          </a:p>
          <a:p>
            <a:pPr marL="685800" indent="-6858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/>
              <a:t>	=	 buyers’ gains from participating in the market</a:t>
            </a:r>
          </a:p>
          <a:p>
            <a:pPr marL="685800" indent="-685800" eaLnBrk="1" hangingPunct="1">
              <a:spcBef>
                <a:spcPct val="70000"/>
              </a:spcBef>
              <a:buFont typeface="Wingdings" pitchFamily="2" charset="2"/>
              <a:buNone/>
            </a:pPr>
            <a:r>
              <a:rPr lang="en-US" sz="2700"/>
              <a:t>PS  = (amount received by sellers) – (cost to sellers)</a:t>
            </a:r>
          </a:p>
          <a:p>
            <a:pPr marL="685800" indent="-6858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/>
              <a:t>	= sellers’ gains from participating in the market</a:t>
            </a:r>
          </a:p>
          <a:p>
            <a:pPr marL="685800" indent="-685800" eaLnBrk="1" hangingPunct="1">
              <a:spcBef>
                <a:spcPct val="70000"/>
              </a:spcBef>
              <a:buFont typeface="Wingdings" pitchFamily="2" charset="2"/>
              <a:buNone/>
            </a:pPr>
            <a:r>
              <a:rPr lang="en-US" sz="2700" b="1">
                <a:solidFill>
                  <a:srgbClr val="CC0000"/>
                </a:solidFill>
              </a:rPr>
              <a:t>Total surplus</a:t>
            </a:r>
            <a:r>
              <a:rPr lang="en-US" sz="2700"/>
              <a:t> = CS + PS</a:t>
            </a:r>
          </a:p>
          <a:p>
            <a:pPr marL="685800" indent="-6858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/>
              <a:t>	= total gains from trade in a market</a:t>
            </a:r>
          </a:p>
          <a:p>
            <a:pPr marL="685800" indent="-6858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/>
              <a:t>	= (value to buyers) – (cost to sellers)</a:t>
            </a:r>
          </a:p>
        </p:txBody>
      </p:sp>
    </p:spTree>
    <p:extLst>
      <p:ext uri="{BB962C8B-B14F-4D97-AF65-F5344CB8AC3E}">
        <p14:creationId xmlns:p14="http://schemas.microsoft.com/office/powerpoint/2010/main" val="25300831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5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5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5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5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5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5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59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2" grpId="0" build="p" bldLvl="5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Market’s Allocation of Resources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3544"/>
            <a:ext cx="8229600" cy="5334000"/>
          </a:xfrm>
        </p:spPr>
        <p:txBody>
          <a:bodyPr>
            <a:normAutofit/>
          </a:bodyPr>
          <a:lstStyle/>
          <a:p>
            <a:pPr marL="346075" indent="-346075" eaLnBrk="1" hangingPunct="1"/>
            <a:r>
              <a:rPr lang="en-US" sz="2700" dirty="0"/>
              <a:t>In a market economy, the allocation of resources </a:t>
            </a:r>
            <a:br>
              <a:rPr lang="en-US" sz="2700" dirty="0"/>
            </a:br>
            <a:r>
              <a:rPr lang="en-US" sz="2700" dirty="0"/>
              <a:t>is decentralized, determined by the interactions </a:t>
            </a:r>
            <a:br>
              <a:rPr lang="en-US" sz="2700" dirty="0"/>
            </a:br>
            <a:r>
              <a:rPr lang="en-US" sz="2700" dirty="0"/>
              <a:t>of many self-interested buyers and sellers.</a:t>
            </a:r>
          </a:p>
          <a:p>
            <a:pPr marL="346075" indent="-346075" eaLnBrk="1" hangingPunct="1"/>
            <a:r>
              <a:rPr lang="en-US" sz="2700" dirty="0"/>
              <a:t>Is the market’s allocation of resources desirable?   Or would a different allocation of resources make society better off?  </a:t>
            </a:r>
          </a:p>
          <a:p>
            <a:pPr marL="346075" indent="-346075" eaLnBrk="1" hangingPunct="1"/>
            <a:r>
              <a:rPr lang="en-US" sz="2700" dirty="0"/>
              <a:t>To answer this, we use total surplus as a measure of society’s well-being, and we consider whether the market’s allocation is </a:t>
            </a:r>
            <a:r>
              <a:rPr lang="en-US" sz="2700" i="1" dirty="0"/>
              <a:t>efficient</a:t>
            </a:r>
            <a:r>
              <a:rPr lang="en-US" sz="2700" dirty="0"/>
              <a:t>.  </a:t>
            </a:r>
          </a:p>
          <a:p>
            <a:pPr marL="346075" indent="-346075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 dirty="0"/>
              <a:t>	(Policymakers also care about </a:t>
            </a:r>
            <a:r>
              <a:rPr lang="en-US" sz="2700" i="1" dirty="0"/>
              <a:t>equality</a:t>
            </a:r>
            <a:r>
              <a:rPr lang="en-US" sz="2700" dirty="0"/>
              <a:t>, though our focus here is on efficiency.)</a:t>
            </a:r>
          </a:p>
        </p:txBody>
      </p:sp>
    </p:spTree>
    <p:extLst>
      <p:ext uri="{BB962C8B-B14F-4D97-AF65-F5344CB8AC3E}">
        <p14:creationId xmlns:p14="http://schemas.microsoft.com/office/powerpoint/2010/main" val="396596231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546812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Lecture Today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668002"/>
            <a:ext cx="8229600" cy="4808998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consumer surplus?  How is it related to the demand curve?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is producer surplus?  How is it related to the supply curve?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Do markets produce a desirable allocation of resources?  Or could the market outcome be improved upon?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kumimoji="0" lang="en-US" sz="800" b="0" i="1" u="none" strike="noStrike" kern="0" cap="none" spc="0" normalizeH="0" baseline="0" noProof="0" dirty="0" err="1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Cengage</a:t>
            </a:r>
            <a:r>
              <a:rPr kumimoji="0" lang="en-US" sz="800" b="0" i="1" u="none" strike="noStrike" kern="0" cap="none" spc="0" normalizeH="0" baseline="0" noProof="0" dirty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kumimoji="0" lang="en-US" sz="800" b="0" i="1" u="none" strike="noStrike" kern="0" cap="none" spc="0" normalizeH="0" baseline="0" noProof="0" dirty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518481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30188"/>
            <a:ext cx="8229600" cy="649287"/>
          </a:xfrm>
        </p:spPr>
        <p:txBody>
          <a:bodyPr/>
          <a:lstStyle/>
          <a:p>
            <a:pPr eaLnBrk="1" hangingPunct="1"/>
            <a:r>
              <a:rPr lang="en-US"/>
              <a:t>Efficiency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944688"/>
            <a:ext cx="8313737" cy="401637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700" dirty="0"/>
              <a:t>An allocation of resources is </a:t>
            </a:r>
            <a:r>
              <a:rPr lang="en-US" sz="2700" b="1" dirty="0">
                <a:solidFill>
                  <a:srgbClr val="CC0000"/>
                </a:solidFill>
              </a:rPr>
              <a:t>efficient</a:t>
            </a:r>
            <a:r>
              <a:rPr lang="en-US" sz="2700" dirty="0"/>
              <a:t> if it maximizes total surplus.  Efficiency means:</a:t>
            </a:r>
          </a:p>
          <a:p>
            <a:pPr marL="460375"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dirty="0"/>
              <a:t>The goods are consumed by the buyers who value them most highly. </a:t>
            </a:r>
          </a:p>
          <a:p>
            <a:pPr marL="460375"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dirty="0"/>
              <a:t>The goods are produced by the producers with the lowest costs.</a:t>
            </a:r>
          </a:p>
          <a:p>
            <a:pPr marL="460375"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dirty="0"/>
              <a:t>Raising or lowering the quantity of a good </a:t>
            </a:r>
            <a:br>
              <a:rPr lang="en-US" dirty="0"/>
            </a:br>
            <a:r>
              <a:rPr lang="en-US" dirty="0"/>
              <a:t>would not increase total surplus.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08050" y="889000"/>
            <a:ext cx="7662863" cy="890588"/>
            <a:chOff x="593" y="539"/>
            <a:chExt cx="4827" cy="561"/>
          </a:xfrm>
        </p:grpSpPr>
        <p:sp>
          <p:nvSpPr>
            <p:cNvPr id="44039" name="Rectangle 6"/>
            <p:cNvSpPr>
              <a:spLocks noChangeArrowheads="1"/>
            </p:cNvSpPr>
            <p:nvPr/>
          </p:nvSpPr>
          <p:spPr bwMode="auto">
            <a:xfrm>
              <a:off x="593" y="539"/>
              <a:ext cx="4728" cy="56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44040" name="Rectangle 4"/>
            <p:cNvSpPr>
              <a:spLocks noChangeArrowheads="1"/>
            </p:cNvSpPr>
            <p:nvPr/>
          </p:nvSpPr>
          <p:spPr bwMode="auto">
            <a:xfrm>
              <a:off x="1506" y="619"/>
              <a:ext cx="3914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700">
                  <a:latin typeface="Arial"/>
                  <a:cs typeface="Arial"/>
                </a:rPr>
                <a:t>=  (value to buyers)  –  (cost to sellers)</a:t>
              </a:r>
            </a:p>
          </p:txBody>
        </p:sp>
        <p:sp>
          <p:nvSpPr>
            <p:cNvPr id="44041" name="Rectangle 5"/>
            <p:cNvSpPr>
              <a:spLocks noChangeArrowheads="1"/>
            </p:cNvSpPr>
            <p:nvPr/>
          </p:nvSpPr>
          <p:spPr bwMode="auto">
            <a:xfrm>
              <a:off x="628" y="558"/>
              <a:ext cx="914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pitchFamily="2" charset="2"/>
                <a:buNone/>
              </a:pPr>
              <a:r>
                <a:rPr lang="en-US" sz="2700">
                  <a:latin typeface="Arial"/>
                  <a:cs typeface="Arial"/>
                </a:rPr>
                <a:t>Total </a:t>
              </a:r>
              <a:br>
                <a:rPr lang="en-US" sz="2700">
                  <a:latin typeface="Arial"/>
                  <a:cs typeface="Arial"/>
                </a:rPr>
              </a:br>
              <a:r>
                <a:rPr lang="en-US" sz="2700">
                  <a:latin typeface="Arial"/>
                  <a:cs typeface="Arial"/>
                </a:rPr>
                <a:t>surplus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64331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p" bldLvl="4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300" dirty="0"/>
              <a:t>Evaluating the Market Equilibrium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08063"/>
            <a:ext cx="3298825" cy="51181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Market </a:t>
            </a:r>
            <a:r>
              <a:rPr lang="en-US" sz="2600" dirty="0" err="1"/>
              <a:t>eq’m</a:t>
            </a:r>
            <a:r>
              <a:rPr lang="en-US" sz="2600" dirty="0"/>
              <a:t>:</a:t>
            </a:r>
            <a:br>
              <a:rPr lang="en-US" sz="2600" dirty="0"/>
            </a:br>
            <a:r>
              <a:rPr lang="en-US" sz="2600" dirty="0"/>
              <a:t>  </a:t>
            </a:r>
            <a:r>
              <a:rPr lang="en-US" sz="2600" b="1" i="1" dirty="0"/>
              <a:t>P</a:t>
            </a:r>
            <a:r>
              <a:rPr lang="en-US" sz="2600" dirty="0"/>
              <a:t> = 30 CZK </a:t>
            </a:r>
            <a:br>
              <a:rPr lang="en-US" sz="2600" dirty="0"/>
            </a:br>
            <a:r>
              <a:rPr lang="en-US" sz="2600" dirty="0"/>
              <a:t>  </a:t>
            </a:r>
            <a:r>
              <a:rPr lang="en-US" sz="2600" b="1" i="1" dirty="0"/>
              <a:t>Q</a:t>
            </a:r>
            <a:r>
              <a:rPr lang="en-US" sz="2600" dirty="0"/>
              <a:t> = 15,000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Total surplus</a:t>
            </a:r>
            <a:br>
              <a:rPr lang="en-US" sz="2600" dirty="0"/>
            </a:br>
            <a:r>
              <a:rPr lang="en-US" sz="2600" dirty="0"/>
              <a:t>   =  CS + PS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Is the market </a:t>
            </a:r>
            <a:r>
              <a:rPr lang="en-US" sz="2600" dirty="0" err="1"/>
              <a:t>eq’m</a:t>
            </a:r>
            <a:r>
              <a:rPr lang="en-US" sz="2600" dirty="0"/>
              <a:t> efficient?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6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1506" name="Object 5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1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21506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32" name="Rectangle 6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1533" name="Rectangle 7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 dirty="0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1530" name="Line 10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31" name="Rectangle 11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1528" name="Line 13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29" name="Rectangle 14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886200" y="3476625"/>
            <a:ext cx="2674938" cy="2676525"/>
            <a:chOff x="2448" y="2190"/>
            <a:chExt cx="1685" cy="1686"/>
          </a:xfrm>
        </p:grpSpPr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804" y="2302"/>
              <a:ext cx="329" cy="1574"/>
              <a:chOff x="3804" y="2302"/>
              <a:chExt cx="329" cy="1574"/>
            </a:xfrm>
          </p:grpSpPr>
          <p:sp>
            <p:nvSpPr>
              <p:cNvPr id="21526" name="Line 21"/>
              <p:cNvSpPr>
                <a:spLocks noChangeShapeType="1"/>
              </p:cNvSpPr>
              <p:nvPr/>
            </p:nvSpPr>
            <p:spPr bwMode="auto">
              <a:xfrm rot="5400000">
                <a:off x="3299" y="2965"/>
                <a:ext cx="1326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1527" name="Rectangle 22"/>
              <p:cNvSpPr>
                <a:spLocks noChangeArrowheads="1"/>
              </p:cNvSpPr>
              <p:nvPr/>
            </p:nvSpPr>
            <p:spPr bwMode="auto">
              <a:xfrm>
                <a:off x="3804" y="3628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23"/>
            <p:cNvGrpSpPr>
              <a:grpSpLocks/>
            </p:cNvGrpSpPr>
            <p:nvPr/>
          </p:nvGrpSpPr>
          <p:grpSpPr bwMode="auto">
            <a:xfrm>
              <a:off x="2448" y="2190"/>
              <a:ext cx="1517" cy="248"/>
              <a:chOff x="2448" y="2190"/>
              <a:chExt cx="1517" cy="248"/>
            </a:xfrm>
          </p:grpSpPr>
          <p:sp>
            <p:nvSpPr>
              <p:cNvPr id="21524" name="Line 24"/>
              <p:cNvSpPr>
                <a:spLocks noChangeShapeType="1"/>
              </p:cNvSpPr>
              <p:nvPr/>
            </p:nvSpPr>
            <p:spPr bwMode="auto">
              <a:xfrm>
                <a:off x="2774" y="2312"/>
                <a:ext cx="1191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1525" name="Rectangle 25"/>
              <p:cNvSpPr>
                <a:spLocks noChangeArrowheads="1"/>
              </p:cNvSpPr>
              <p:nvPr/>
            </p:nvSpPr>
            <p:spPr bwMode="auto">
              <a:xfrm>
                <a:off x="2448" y="2190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597400" y="1930400"/>
            <a:ext cx="1657350" cy="1733550"/>
            <a:chOff x="2896" y="1216"/>
            <a:chExt cx="1044" cy="1092"/>
          </a:xfrm>
        </p:grpSpPr>
        <p:sp>
          <p:nvSpPr>
            <p:cNvPr id="21520" name="AutoShape 15"/>
            <p:cNvSpPr>
              <a:spLocks noChangeArrowheads="1"/>
            </p:cNvSpPr>
            <p:nvPr/>
          </p:nvSpPr>
          <p:spPr bwMode="auto">
            <a:xfrm>
              <a:off x="2896" y="1216"/>
              <a:ext cx="1044" cy="1092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21" name="Text Box 27"/>
            <p:cNvSpPr txBox="1">
              <a:spLocks noChangeArrowheads="1"/>
            </p:cNvSpPr>
            <p:nvPr/>
          </p:nvSpPr>
          <p:spPr bwMode="auto">
            <a:xfrm>
              <a:off x="3001" y="1876"/>
              <a:ext cx="44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b="1">
                  <a:latin typeface="Arial"/>
                  <a:cs typeface="Arial"/>
                </a:rPr>
                <a:t>CS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4592638" y="3675063"/>
            <a:ext cx="1665287" cy="876300"/>
            <a:chOff x="2893" y="2315"/>
            <a:chExt cx="1049" cy="552"/>
          </a:xfrm>
        </p:grpSpPr>
        <p:sp>
          <p:nvSpPr>
            <p:cNvPr id="21518" name="AutoShape 26"/>
            <p:cNvSpPr>
              <a:spLocks noChangeArrowheads="1"/>
            </p:cNvSpPr>
            <p:nvPr/>
          </p:nvSpPr>
          <p:spPr bwMode="auto">
            <a:xfrm flipV="1">
              <a:off x="2893" y="2315"/>
              <a:ext cx="1049" cy="552"/>
            </a:xfrm>
            <a:prstGeom prst="rtTriangle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1519" name="Text Box 28"/>
            <p:cNvSpPr txBox="1">
              <a:spLocks noChangeArrowheads="1"/>
            </p:cNvSpPr>
            <p:nvPr/>
          </p:nvSpPr>
          <p:spPr bwMode="auto">
            <a:xfrm>
              <a:off x="2995" y="2345"/>
              <a:ext cx="398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b="1">
                  <a:latin typeface="Arial"/>
                  <a:cs typeface="Arial"/>
                </a:rPr>
                <a:t>PS</a:t>
              </a:r>
            </a:p>
          </p:txBody>
        </p:sp>
      </p:grpSp>
      <p:sp>
        <p:nvSpPr>
          <p:cNvPr id="188448" name="AutoShape 32"/>
          <p:cNvSpPr>
            <a:spLocks noChangeArrowheads="1"/>
          </p:cNvSpPr>
          <p:nvPr/>
        </p:nvSpPr>
        <p:spPr bwMode="auto">
          <a:xfrm rot="5400000">
            <a:off x="4144962" y="2436813"/>
            <a:ext cx="2549525" cy="1619250"/>
          </a:xfrm>
          <a:prstGeom prst="triangle">
            <a:avLst>
              <a:gd name="adj" fmla="val 66435"/>
            </a:avLst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980309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bldLvl="5"/>
      <p:bldP spid="18844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300" dirty="0"/>
              <a:t>Which Buyers Consume the Good?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2530" name="Object 5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25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2253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51" name="Rectangle 6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2552" name="Rectangle 7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50" name="Rectangle 10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solidFill>
                    <a:srgbClr val="C0C0C0"/>
                  </a:solidFill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2548" name="Rectangle 13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886200" y="3476625"/>
            <a:ext cx="2674938" cy="2676525"/>
            <a:chOff x="2448" y="2190"/>
            <a:chExt cx="1685" cy="1686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3804" y="2302"/>
              <a:ext cx="329" cy="1574"/>
              <a:chOff x="3804" y="2302"/>
              <a:chExt cx="329" cy="1574"/>
            </a:xfrm>
          </p:grpSpPr>
          <p:sp>
            <p:nvSpPr>
              <p:cNvPr id="22545" name="Line 16"/>
              <p:cNvSpPr>
                <a:spLocks noChangeShapeType="1"/>
              </p:cNvSpPr>
              <p:nvPr/>
            </p:nvSpPr>
            <p:spPr bwMode="auto">
              <a:xfrm rot="5400000">
                <a:off x="3299" y="2965"/>
                <a:ext cx="1326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46" name="Rectangle 17"/>
              <p:cNvSpPr>
                <a:spLocks noChangeArrowheads="1"/>
              </p:cNvSpPr>
              <p:nvPr/>
            </p:nvSpPr>
            <p:spPr bwMode="auto">
              <a:xfrm>
                <a:off x="3804" y="3628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448" y="2190"/>
              <a:ext cx="1517" cy="248"/>
              <a:chOff x="2448" y="2190"/>
              <a:chExt cx="1517" cy="248"/>
            </a:xfrm>
          </p:grpSpPr>
          <p:sp>
            <p:nvSpPr>
              <p:cNvPr id="22543" name="Line 19"/>
              <p:cNvSpPr>
                <a:spLocks noChangeShapeType="1"/>
              </p:cNvSpPr>
              <p:nvPr/>
            </p:nvSpPr>
            <p:spPr bwMode="auto">
              <a:xfrm>
                <a:off x="2774" y="2312"/>
                <a:ext cx="1191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2544" name="Rectangle 20"/>
              <p:cNvSpPr>
                <a:spLocks noChangeArrowheads="1"/>
              </p:cNvSpPr>
              <p:nvPr/>
            </p:nvSpPr>
            <p:spPr bwMode="auto">
              <a:xfrm>
                <a:off x="2448" y="2190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189469" name="Rectangle 29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01713"/>
            <a:ext cx="3178175" cy="5216525"/>
          </a:xfrm>
        </p:spPr>
        <p:txBody>
          <a:bodyPr/>
          <a:lstStyle/>
          <a:p>
            <a:pPr marL="0" indent="0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600" dirty="0"/>
              <a:t>Every buyer </a:t>
            </a:r>
            <a:br>
              <a:rPr lang="en-US" sz="2600" dirty="0"/>
            </a:br>
            <a:r>
              <a:rPr lang="en-US" sz="2600" dirty="0"/>
              <a:t>whose WTP is </a:t>
            </a:r>
            <a:br>
              <a:rPr lang="en-US" sz="2600" dirty="0"/>
            </a:br>
            <a:r>
              <a:rPr lang="en-US" sz="2600" dirty="0"/>
              <a:t>≥ 30 CZK will buy. </a:t>
            </a:r>
          </a:p>
          <a:p>
            <a:pPr marL="0" indent="0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600" dirty="0"/>
              <a:t>Every buyer </a:t>
            </a:r>
            <a:br>
              <a:rPr lang="en-US" sz="2600" dirty="0"/>
            </a:br>
            <a:r>
              <a:rPr lang="en-US" sz="2600" dirty="0"/>
              <a:t>whose WTP is </a:t>
            </a:r>
            <a:br>
              <a:rPr lang="en-US" sz="2600" dirty="0"/>
            </a:br>
            <a:r>
              <a:rPr lang="en-US" sz="2600" dirty="0"/>
              <a:t>&lt; 30 CZK will not.  </a:t>
            </a:r>
          </a:p>
          <a:p>
            <a:pPr marL="0" indent="0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600" dirty="0"/>
              <a:t>So, </a:t>
            </a:r>
            <a:r>
              <a:rPr lang="en-US" sz="2600" b="1" i="1" dirty="0">
                <a:solidFill>
                  <a:srgbClr val="FF0000"/>
                </a:solidFill>
              </a:rPr>
              <a:t>the buyers who value the good most highly are the ones who consume it.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9470" name="AutoShape 30"/>
          <p:cNvSpPr>
            <a:spLocks/>
          </p:cNvSpPr>
          <p:nvPr/>
        </p:nvSpPr>
        <p:spPr bwMode="auto">
          <a:xfrm rot="-2625674">
            <a:off x="5422900" y="1408113"/>
            <a:ext cx="280988" cy="2478087"/>
          </a:xfrm>
          <a:prstGeom prst="rightBrace">
            <a:avLst>
              <a:gd name="adj1" fmla="val 73493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89471" name="AutoShape 31"/>
          <p:cNvSpPr>
            <a:spLocks/>
          </p:cNvSpPr>
          <p:nvPr/>
        </p:nvSpPr>
        <p:spPr bwMode="auto">
          <a:xfrm rot="-2625674">
            <a:off x="6938963" y="3302000"/>
            <a:ext cx="280987" cy="1858963"/>
          </a:xfrm>
          <a:prstGeom prst="rightBrace">
            <a:avLst>
              <a:gd name="adj1" fmla="val 55132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37206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8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9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8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9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69" grpId="0" build="p" bldLvl="5"/>
      <p:bldP spid="189470" grpId="0" animBg="1"/>
      <p:bldP spid="189470" grpId="1" animBg="1"/>
      <p:bldP spid="189471" grpId="0" animBg="1"/>
      <p:bldP spid="189471" grpId="1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300" dirty="0"/>
              <a:t>Which Sellers Produce the Good?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3554" name="Object 4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9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23554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5" name="Rectangle 5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3576" name="Rectangle 6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3574" name="Rectangle 9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  <p:sp>
          <p:nvSpPr>
            <p:cNvPr id="23573" name="Line 8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3571" name="Line 11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72" name="Rectangle 12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solidFill>
                    <a:srgbClr val="C0C0C0"/>
                  </a:solidFill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886200" y="3476625"/>
            <a:ext cx="2674938" cy="2676525"/>
            <a:chOff x="2448" y="2190"/>
            <a:chExt cx="1685" cy="1686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3804" y="2302"/>
              <a:ext cx="329" cy="1574"/>
              <a:chOff x="3804" y="2302"/>
              <a:chExt cx="329" cy="1574"/>
            </a:xfrm>
          </p:grpSpPr>
          <p:sp>
            <p:nvSpPr>
              <p:cNvPr id="23569" name="Line 15"/>
              <p:cNvSpPr>
                <a:spLocks noChangeShapeType="1"/>
              </p:cNvSpPr>
              <p:nvPr/>
            </p:nvSpPr>
            <p:spPr bwMode="auto">
              <a:xfrm rot="5400000">
                <a:off x="3299" y="2965"/>
                <a:ext cx="1326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570" name="Rectangle 16"/>
              <p:cNvSpPr>
                <a:spLocks noChangeArrowheads="1"/>
              </p:cNvSpPr>
              <p:nvPr/>
            </p:nvSpPr>
            <p:spPr bwMode="auto">
              <a:xfrm>
                <a:off x="3804" y="3628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448" y="2190"/>
              <a:ext cx="1517" cy="248"/>
              <a:chOff x="2448" y="2190"/>
              <a:chExt cx="1517" cy="248"/>
            </a:xfrm>
          </p:grpSpPr>
          <p:sp>
            <p:nvSpPr>
              <p:cNvPr id="23567" name="Line 18"/>
              <p:cNvSpPr>
                <a:spLocks noChangeShapeType="1"/>
              </p:cNvSpPr>
              <p:nvPr/>
            </p:nvSpPr>
            <p:spPr bwMode="auto">
              <a:xfrm>
                <a:off x="2774" y="2312"/>
                <a:ext cx="1191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568" name="Rectangle 19"/>
              <p:cNvSpPr>
                <a:spLocks noChangeArrowheads="1"/>
              </p:cNvSpPr>
              <p:nvPr/>
            </p:nvSpPr>
            <p:spPr bwMode="auto">
              <a:xfrm>
                <a:off x="2448" y="2190"/>
                <a:ext cx="329" cy="248"/>
              </a:xfrm>
              <a:prstGeom prst="rect">
                <a:avLst/>
              </a:prstGeom>
              <a:noFill/>
              <a:ln w="127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200724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01713"/>
            <a:ext cx="3178175" cy="52165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Every seller whose cost is ≤ 30 CZK will produce the good.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Every seller whose cost is &gt; 30 CZK will not. 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So, </a:t>
            </a:r>
            <a:r>
              <a:rPr lang="en-US" sz="2600" b="1" i="1" dirty="0">
                <a:solidFill>
                  <a:srgbClr val="FF0000"/>
                </a:solidFill>
              </a:rPr>
              <a:t>the sellers with the lowest cost produce the good.</a:t>
            </a:r>
          </a:p>
        </p:txBody>
      </p:sp>
      <p:sp>
        <p:nvSpPr>
          <p:cNvPr id="200725" name="AutoShape 21"/>
          <p:cNvSpPr>
            <a:spLocks/>
          </p:cNvSpPr>
          <p:nvPr/>
        </p:nvSpPr>
        <p:spPr bwMode="auto">
          <a:xfrm rot="3720000">
            <a:off x="7295356" y="2093119"/>
            <a:ext cx="280988" cy="2355850"/>
          </a:xfrm>
          <a:prstGeom prst="rightBrace">
            <a:avLst>
              <a:gd name="adj1" fmla="val 69868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0726" name="AutoShape 22"/>
          <p:cNvSpPr>
            <a:spLocks/>
          </p:cNvSpPr>
          <p:nvPr/>
        </p:nvSpPr>
        <p:spPr bwMode="auto">
          <a:xfrm rot="3720000">
            <a:off x="5375275" y="3348038"/>
            <a:ext cx="280987" cy="1893888"/>
          </a:xfrm>
          <a:prstGeom prst="rightBrace">
            <a:avLst>
              <a:gd name="adj1" fmla="val 56168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378259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20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20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24" grpId="0" build="p" bldLvl="5"/>
      <p:bldP spid="200725" grpId="0" animBg="1"/>
      <p:bldP spid="200725" grpId="1" animBg="1"/>
      <p:bldP spid="200726" grpId="0" animBg="1"/>
      <p:bldP spid="200726" grpId="1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700" dirty="0"/>
              <a:t>Does </a:t>
            </a:r>
            <a:r>
              <a:rPr lang="en-US" sz="3700" dirty="0" err="1"/>
              <a:t>Eq’m</a:t>
            </a:r>
            <a:r>
              <a:rPr lang="en-US" sz="3700" dirty="0"/>
              <a:t> </a:t>
            </a:r>
            <a:r>
              <a:rPr lang="en-US" sz="3700" i="1" dirty="0"/>
              <a:t>Q</a:t>
            </a:r>
            <a:r>
              <a:rPr lang="en-US" sz="3700" dirty="0"/>
              <a:t>  Maximize Total Surplus?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4578" name="Object 4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72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24578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98" name="Rectangle 5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4599" name="Rectangle 6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4596" name="Line 8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4597" name="Rectangle 9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4594" name="Line 11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4595" name="Rectangle 12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6038850" y="3654425"/>
            <a:ext cx="522288" cy="2498725"/>
            <a:chOff x="3804" y="2302"/>
            <a:chExt cx="329" cy="1574"/>
          </a:xfrm>
        </p:grpSpPr>
        <p:sp>
          <p:nvSpPr>
            <p:cNvPr id="24592" name="Line 15"/>
            <p:cNvSpPr>
              <a:spLocks noChangeShapeType="1"/>
            </p:cNvSpPr>
            <p:nvPr/>
          </p:nvSpPr>
          <p:spPr bwMode="auto">
            <a:xfrm rot="5400000">
              <a:off x="3299" y="2965"/>
              <a:ext cx="132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4593" name="Rectangle 16"/>
            <p:cNvSpPr>
              <a:spLocks noChangeArrowheads="1"/>
            </p:cNvSpPr>
            <p:nvPr/>
          </p:nvSpPr>
          <p:spPr bwMode="auto">
            <a:xfrm>
              <a:off x="3804" y="3628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01748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01713"/>
            <a:ext cx="3322638" cy="5216525"/>
          </a:xfrm>
        </p:spPr>
        <p:txBody>
          <a:bodyPr/>
          <a:lstStyle/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At </a:t>
            </a:r>
            <a:r>
              <a:rPr lang="en-US" sz="2500" b="1" i="1" dirty="0"/>
              <a:t>Q</a:t>
            </a:r>
            <a:r>
              <a:rPr lang="en-US" sz="2500" dirty="0"/>
              <a:t> = 20, </a:t>
            </a:r>
            <a:br>
              <a:rPr lang="en-US" sz="2500" dirty="0"/>
            </a:br>
            <a:r>
              <a:rPr lang="en-US" sz="2500" dirty="0"/>
              <a:t>cost of producing </a:t>
            </a:r>
            <a:br>
              <a:rPr lang="en-US" sz="2500" dirty="0"/>
            </a:br>
            <a:r>
              <a:rPr lang="en-US" sz="2500" dirty="0"/>
              <a:t>the marginal unit </a:t>
            </a:r>
            <a:br>
              <a:rPr lang="en-US" sz="2500" dirty="0"/>
            </a:br>
            <a:r>
              <a:rPr lang="en-US" sz="2500" dirty="0"/>
              <a:t>is 35CZK </a:t>
            </a:r>
          </a:p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value to consumers </a:t>
            </a:r>
            <a:br>
              <a:rPr lang="en-US" sz="2500" dirty="0"/>
            </a:br>
            <a:r>
              <a:rPr lang="en-US" sz="2500" dirty="0"/>
              <a:t>of the marginal unit </a:t>
            </a:r>
            <a:br>
              <a:rPr lang="en-US" sz="2500" dirty="0"/>
            </a:br>
            <a:r>
              <a:rPr lang="en-US" sz="2500" dirty="0"/>
              <a:t>is only 20CZK</a:t>
            </a:r>
          </a:p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Hence, can increase total surplus </a:t>
            </a:r>
            <a:br>
              <a:rPr lang="en-US" sz="2500" dirty="0"/>
            </a:br>
            <a:r>
              <a:rPr lang="en-US" sz="2500" dirty="0"/>
              <a:t>by reducing </a:t>
            </a:r>
            <a:r>
              <a:rPr lang="en-US" sz="2500" b="1" i="1" dirty="0"/>
              <a:t>Q</a:t>
            </a:r>
            <a:r>
              <a:rPr lang="en-US" sz="2500" dirty="0"/>
              <a:t>.  </a:t>
            </a:r>
          </a:p>
          <a:p>
            <a:pPr marL="0" indent="0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sz="2500" i="1" dirty="0">
                <a:solidFill>
                  <a:srgbClr val="FF0000"/>
                </a:solidFill>
              </a:rPr>
              <a:t>This is true at any </a:t>
            </a:r>
            <a:r>
              <a:rPr lang="en-US" sz="2500" b="1" i="1" dirty="0">
                <a:solidFill>
                  <a:srgbClr val="FF0000"/>
                </a:solidFill>
              </a:rPr>
              <a:t>Q</a:t>
            </a:r>
            <a:r>
              <a:rPr lang="en-US" sz="2500" i="1" dirty="0">
                <a:solidFill>
                  <a:srgbClr val="FF0000"/>
                </a:solidFill>
              </a:rPr>
              <a:t> greater than 15. </a:t>
            </a:r>
          </a:p>
        </p:txBody>
      </p:sp>
      <p:sp>
        <p:nvSpPr>
          <p:cNvPr id="201749" name="Line 21"/>
          <p:cNvSpPr>
            <a:spLocks noChangeShapeType="1"/>
          </p:cNvSpPr>
          <p:nvPr/>
        </p:nvSpPr>
        <p:spPr bwMode="auto">
          <a:xfrm flipH="1" flipV="1">
            <a:off x="6851650" y="3351213"/>
            <a:ext cx="12700" cy="20986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1750" name="Line 22"/>
          <p:cNvSpPr>
            <a:spLocks noChangeShapeType="1"/>
          </p:cNvSpPr>
          <p:nvPr/>
        </p:nvSpPr>
        <p:spPr bwMode="auto">
          <a:xfrm flipH="1" flipV="1">
            <a:off x="6878638" y="4279900"/>
            <a:ext cx="7937" cy="1169988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1751" name="Line 23"/>
          <p:cNvSpPr>
            <a:spLocks noChangeShapeType="1"/>
          </p:cNvSpPr>
          <p:nvPr/>
        </p:nvSpPr>
        <p:spPr bwMode="auto">
          <a:xfrm>
            <a:off x="4586288" y="3357563"/>
            <a:ext cx="2257425" cy="0"/>
          </a:xfrm>
          <a:prstGeom prst="line">
            <a:avLst/>
          </a:prstGeom>
          <a:noFill/>
          <a:ln w="12700">
            <a:solidFill>
              <a:srgbClr val="CC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1752" name="Line 24"/>
          <p:cNvSpPr>
            <a:spLocks noChangeShapeType="1"/>
          </p:cNvSpPr>
          <p:nvPr/>
        </p:nvSpPr>
        <p:spPr bwMode="auto">
          <a:xfrm>
            <a:off x="4587875" y="4270375"/>
            <a:ext cx="2286000" cy="0"/>
          </a:xfrm>
          <a:prstGeom prst="line">
            <a:avLst/>
          </a:prstGeom>
          <a:noFill/>
          <a:ln w="12700">
            <a:solidFill>
              <a:srgbClr val="00CC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1753" name="Line 25"/>
          <p:cNvSpPr>
            <a:spLocks noChangeShapeType="1"/>
          </p:cNvSpPr>
          <p:nvPr/>
        </p:nvSpPr>
        <p:spPr bwMode="auto">
          <a:xfrm flipH="1">
            <a:off x="6457950" y="5448300"/>
            <a:ext cx="4000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377496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0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0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48" grpId="0" build="p" bldLvl="5"/>
      <p:bldP spid="201749" grpId="0" animBg="1"/>
      <p:bldP spid="201750" grpId="0" animBg="1"/>
      <p:bldP spid="201751" grpId="0" animBg="1"/>
      <p:bldP spid="201752" grpId="0" animBg="1"/>
      <p:bldP spid="20175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700" dirty="0"/>
              <a:t>Does </a:t>
            </a:r>
            <a:r>
              <a:rPr lang="en-US" sz="3700" dirty="0" err="1"/>
              <a:t>Eq’m</a:t>
            </a:r>
            <a:r>
              <a:rPr lang="en-US" sz="3700" dirty="0"/>
              <a:t> </a:t>
            </a:r>
            <a:r>
              <a:rPr lang="en-US" sz="3700" i="1" dirty="0"/>
              <a:t>Q</a:t>
            </a:r>
            <a:r>
              <a:rPr lang="en-US" sz="3700" dirty="0"/>
              <a:t>  Maximize Total Surplus?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5602" name="Object 4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96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25602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2" name="Rectangle 5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5623" name="Rectangle 6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5620" name="Line 8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5621" name="Rectangle 9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5618" name="Line 11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5619" name="Rectangle 12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6038850" y="3654425"/>
            <a:ext cx="522288" cy="2498725"/>
            <a:chOff x="3804" y="2302"/>
            <a:chExt cx="329" cy="1574"/>
          </a:xfrm>
        </p:grpSpPr>
        <p:sp>
          <p:nvSpPr>
            <p:cNvPr id="25616" name="Line 15"/>
            <p:cNvSpPr>
              <a:spLocks noChangeShapeType="1"/>
            </p:cNvSpPr>
            <p:nvPr/>
          </p:nvSpPr>
          <p:spPr bwMode="auto">
            <a:xfrm rot="5400000">
              <a:off x="3299" y="2965"/>
              <a:ext cx="132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5617" name="Rectangle 16"/>
            <p:cNvSpPr>
              <a:spLocks noChangeArrowheads="1"/>
            </p:cNvSpPr>
            <p:nvPr/>
          </p:nvSpPr>
          <p:spPr bwMode="auto">
            <a:xfrm>
              <a:off x="3804" y="3628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02772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01713"/>
            <a:ext cx="3322638" cy="5216525"/>
          </a:xfrm>
        </p:spPr>
        <p:txBody>
          <a:bodyPr/>
          <a:lstStyle/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At </a:t>
            </a:r>
            <a:r>
              <a:rPr lang="en-US" sz="2500" b="1" i="1" dirty="0"/>
              <a:t>Q</a:t>
            </a:r>
            <a:r>
              <a:rPr lang="en-US" sz="2500" dirty="0"/>
              <a:t> = 10, </a:t>
            </a:r>
            <a:br>
              <a:rPr lang="en-US" sz="2500" dirty="0"/>
            </a:br>
            <a:r>
              <a:rPr lang="en-US" sz="2500" dirty="0"/>
              <a:t>cost of producing </a:t>
            </a:r>
            <a:br>
              <a:rPr lang="en-US" sz="2500" dirty="0"/>
            </a:br>
            <a:r>
              <a:rPr lang="en-US" sz="2500" dirty="0"/>
              <a:t>the marginal unit </a:t>
            </a:r>
            <a:br>
              <a:rPr lang="en-US" sz="2500" dirty="0"/>
            </a:br>
            <a:r>
              <a:rPr lang="en-US" sz="2500" dirty="0"/>
              <a:t>is 25CZK</a:t>
            </a:r>
          </a:p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value to consumers </a:t>
            </a:r>
            <a:br>
              <a:rPr lang="en-US" sz="2500" dirty="0"/>
            </a:br>
            <a:r>
              <a:rPr lang="en-US" sz="2500" dirty="0"/>
              <a:t>of the marginal unit </a:t>
            </a:r>
            <a:br>
              <a:rPr lang="en-US" sz="2500" dirty="0"/>
            </a:br>
            <a:r>
              <a:rPr lang="en-US" sz="2500" dirty="0"/>
              <a:t>is 40CZK</a:t>
            </a:r>
          </a:p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500" dirty="0"/>
              <a:t>Hence, can increase total surplus </a:t>
            </a:r>
            <a:br>
              <a:rPr lang="en-US" sz="2500" dirty="0"/>
            </a:br>
            <a:r>
              <a:rPr lang="en-US" sz="2500" dirty="0"/>
              <a:t>by increasing </a:t>
            </a:r>
            <a:r>
              <a:rPr lang="en-US" sz="2500" b="1" i="1" dirty="0"/>
              <a:t>Q</a:t>
            </a:r>
            <a:r>
              <a:rPr lang="en-US" sz="2500" dirty="0"/>
              <a:t>.  </a:t>
            </a:r>
          </a:p>
          <a:p>
            <a:pPr marL="0" indent="0" eaLnBrk="1" hangingPunct="1">
              <a:spcBef>
                <a:spcPct val="35000"/>
              </a:spcBef>
              <a:buFont typeface="Wingdings" pitchFamily="2" charset="2"/>
              <a:buNone/>
            </a:pPr>
            <a:r>
              <a:rPr lang="en-US" sz="2500" i="1" dirty="0">
                <a:solidFill>
                  <a:srgbClr val="FF0000"/>
                </a:solidFill>
              </a:rPr>
              <a:t>This is true at any </a:t>
            </a:r>
            <a:r>
              <a:rPr lang="en-US" sz="2500" b="1" i="1" dirty="0">
                <a:solidFill>
                  <a:srgbClr val="FF0000"/>
                </a:solidFill>
              </a:rPr>
              <a:t>Q</a:t>
            </a:r>
            <a:r>
              <a:rPr lang="en-US" sz="2500" i="1" dirty="0">
                <a:solidFill>
                  <a:srgbClr val="FF0000"/>
                </a:solidFill>
              </a:rPr>
              <a:t> less than 15. </a:t>
            </a:r>
          </a:p>
        </p:txBody>
      </p:sp>
      <p:sp>
        <p:nvSpPr>
          <p:cNvPr id="202773" name="Line 21"/>
          <p:cNvSpPr>
            <a:spLocks noChangeShapeType="1"/>
          </p:cNvSpPr>
          <p:nvPr/>
        </p:nvSpPr>
        <p:spPr bwMode="auto">
          <a:xfrm flipH="1" flipV="1">
            <a:off x="5702300" y="3970338"/>
            <a:ext cx="12700" cy="14795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 flipV="1">
            <a:off x="5715000" y="3065463"/>
            <a:ext cx="22225" cy="238442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2777" name="Line 25"/>
          <p:cNvSpPr>
            <a:spLocks noChangeShapeType="1"/>
          </p:cNvSpPr>
          <p:nvPr/>
        </p:nvSpPr>
        <p:spPr bwMode="auto">
          <a:xfrm rot="10800000" flipH="1">
            <a:off x="5713413" y="5448300"/>
            <a:ext cx="4000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2778" name="Line 26"/>
          <p:cNvSpPr>
            <a:spLocks noChangeShapeType="1"/>
          </p:cNvSpPr>
          <p:nvPr/>
        </p:nvSpPr>
        <p:spPr bwMode="auto">
          <a:xfrm>
            <a:off x="4586288" y="3071813"/>
            <a:ext cx="1128712" cy="0"/>
          </a:xfrm>
          <a:prstGeom prst="line">
            <a:avLst/>
          </a:prstGeom>
          <a:noFill/>
          <a:ln w="12700">
            <a:solidFill>
              <a:srgbClr val="00CC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02779" name="Line 27"/>
          <p:cNvSpPr>
            <a:spLocks noChangeShapeType="1"/>
          </p:cNvSpPr>
          <p:nvPr/>
        </p:nvSpPr>
        <p:spPr bwMode="auto">
          <a:xfrm>
            <a:off x="4587875" y="3973513"/>
            <a:ext cx="1128713" cy="0"/>
          </a:xfrm>
          <a:prstGeom prst="line">
            <a:avLst/>
          </a:prstGeom>
          <a:noFill/>
          <a:ln w="12700">
            <a:solidFill>
              <a:srgbClr val="CC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653410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0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2" grpId="0" build="p" bldLvl="5"/>
      <p:bldP spid="202773" grpId="0" animBg="1"/>
      <p:bldP spid="202774" grpId="0" animBg="1"/>
      <p:bldP spid="202777" grpId="0" animBg="1"/>
      <p:bldP spid="202778" grpId="0" animBg="1"/>
      <p:bldP spid="202779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700"/>
              <a:t>Does Eq’m </a:t>
            </a:r>
            <a:r>
              <a:rPr lang="en-US" sz="3700" i="1"/>
              <a:t>Q</a:t>
            </a:r>
            <a:r>
              <a:rPr lang="en-US" sz="3700"/>
              <a:t>  Maximize Total Surplus?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87775" y="1009650"/>
            <a:ext cx="4979988" cy="5295900"/>
            <a:chOff x="2386" y="636"/>
            <a:chExt cx="3137" cy="3336"/>
          </a:xfrm>
        </p:grpSpPr>
        <p:graphicFrame>
          <p:nvGraphicFramePr>
            <p:cNvPr id="26626" name="Object 4"/>
            <p:cNvGraphicFramePr>
              <a:graphicFrameLocks noChangeAspect="1"/>
            </p:cNvGraphicFramePr>
            <p:nvPr/>
          </p:nvGraphicFramePr>
          <p:xfrm>
            <a:off x="2386" y="636"/>
            <a:ext cx="3120" cy="3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0" name="Worksheet" r:id="rId4" imgW="3543360" imgH="3790890" progId="Excel.Sheet.8">
                    <p:embed/>
                  </p:oleObj>
                </mc:Choice>
                <mc:Fallback>
                  <p:oleObj name="Worksheet" r:id="rId4" imgW="3543360" imgH="3790890" progId="Excel.Sheet.8">
                    <p:embed/>
                    <p:pic>
                      <p:nvPicPr>
                        <p:cNvPr id="26626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" y="636"/>
                          <a:ext cx="3120" cy="3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41" name="Rectangle 5"/>
            <p:cNvSpPr>
              <a:spLocks noChangeArrowheads="1"/>
            </p:cNvSpPr>
            <p:nvPr/>
          </p:nvSpPr>
          <p:spPr bwMode="auto">
            <a:xfrm>
              <a:off x="2717" y="731"/>
              <a:ext cx="260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26642" name="Rectangle 6"/>
            <p:cNvSpPr>
              <a:spLocks noChangeArrowheads="1"/>
            </p:cNvSpPr>
            <p:nvPr/>
          </p:nvSpPr>
          <p:spPr bwMode="auto">
            <a:xfrm>
              <a:off x="5218" y="3279"/>
              <a:ext cx="305" cy="31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86288" y="2178050"/>
            <a:ext cx="4219575" cy="2386013"/>
            <a:chOff x="2889" y="1372"/>
            <a:chExt cx="2658" cy="1503"/>
          </a:xfrm>
        </p:grpSpPr>
        <p:sp>
          <p:nvSpPr>
            <p:cNvPr id="26639" name="Line 8"/>
            <p:cNvSpPr>
              <a:spLocks noChangeShapeType="1"/>
            </p:cNvSpPr>
            <p:nvPr/>
          </p:nvSpPr>
          <p:spPr bwMode="auto">
            <a:xfrm flipV="1">
              <a:off x="2889" y="1614"/>
              <a:ext cx="2401" cy="1261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40" name="Rectangle 9"/>
            <p:cNvSpPr>
              <a:spLocks noChangeArrowheads="1"/>
            </p:cNvSpPr>
            <p:nvPr/>
          </p:nvSpPr>
          <p:spPr bwMode="auto">
            <a:xfrm>
              <a:off x="5242" y="1372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83113" y="1887538"/>
            <a:ext cx="3438525" cy="3495675"/>
            <a:chOff x="2887" y="1189"/>
            <a:chExt cx="2166" cy="2202"/>
          </a:xfrm>
        </p:grpSpPr>
        <p:sp>
          <p:nvSpPr>
            <p:cNvPr id="26637" name="Line 11"/>
            <p:cNvSpPr>
              <a:spLocks noChangeShapeType="1"/>
            </p:cNvSpPr>
            <p:nvPr/>
          </p:nvSpPr>
          <p:spPr bwMode="auto">
            <a:xfrm>
              <a:off x="2887" y="1189"/>
              <a:ext cx="1901" cy="1990"/>
            </a:xfrm>
            <a:prstGeom prst="line">
              <a:avLst/>
            </a:prstGeom>
            <a:noFill/>
            <a:ln w="444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38" name="Rectangle 12"/>
            <p:cNvSpPr>
              <a:spLocks noChangeArrowheads="1"/>
            </p:cNvSpPr>
            <p:nvPr/>
          </p:nvSpPr>
          <p:spPr bwMode="auto">
            <a:xfrm>
              <a:off x="4748" y="3074"/>
              <a:ext cx="305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7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6038850" y="3654425"/>
            <a:ext cx="522288" cy="2498725"/>
            <a:chOff x="3804" y="2302"/>
            <a:chExt cx="329" cy="1574"/>
          </a:xfrm>
        </p:grpSpPr>
        <p:sp>
          <p:nvSpPr>
            <p:cNvPr id="26635" name="Line 15"/>
            <p:cNvSpPr>
              <a:spLocks noChangeShapeType="1"/>
            </p:cNvSpPr>
            <p:nvPr/>
          </p:nvSpPr>
          <p:spPr bwMode="auto">
            <a:xfrm rot="5400000">
              <a:off x="3299" y="2965"/>
              <a:ext cx="132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36" name="Rectangle 16"/>
            <p:cNvSpPr>
              <a:spLocks noChangeArrowheads="1"/>
            </p:cNvSpPr>
            <p:nvPr/>
          </p:nvSpPr>
          <p:spPr bwMode="auto">
            <a:xfrm>
              <a:off x="3804" y="3628"/>
              <a:ext cx="329" cy="248"/>
            </a:xfrm>
            <a:prstGeom prst="rect">
              <a:avLst/>
            </a:prstGeom>
            <a:noFill/>
            <a:ln w="127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202772" name="Rectangle 20"/>
          <p:cNvSpPr>
            <a:spLocks noGrp="1" noChangeArrowheads="1"/>
          </p:cNvSpPr>
          <p:nvPr>
            <p:ph type="body" idx="4294967295"/>
          </p:nvPr>
        </p:nvSpPr>
        <p:spPr>
          <a:xfrm>
            <a:off x="557213" y="1187450"/>
            <a:ext cx="2994025" cy="4945063"/>
          </a:xfrm>
        </p:spPr>
        <p:txBody>
          <a:bodyPr/>
          <a:lstStyle/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z="2700" b="1" i="1">
                <a:solidFill>
                  <a:srgbClr val="FF0000"/>
                </a:solidFill>
              </a:rPr>
              <a:t>The market 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eq’m quantity maximizes 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total surplus: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At any other quantity, 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can increase 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total surplus by moving toward </a:t>
            </a:r>
            <a:br>
              <a:rPr lang="en-US" sz="2700" b="1" i="1">
                <a:solidFill>
                  <a:srgbClr val="FF0000"/>
                </a:solidFill>
              </a:rPr>
            </a:br>
            <a:r>
              <a:rPr lang="en-US" sz="2700" b="1" i="1">
                <a:solidFill>
                  <a:srgbClr val="FF0000"/>
                </a:solidFill>
              </a:rPr>
              <a:t>the market eq’m quantity.  </a:t>
            </a:r>
          </a:p>
        </p:txBody>
      </p:sp>
    </p:spTree>
    <p:extLst>
      <p:ext uri="{BB962C8B-B14F-4D97-AF65-F5344CB8AC3E}">
        <p14:creationId xmlns:p14="http://schemas.microsoft.com/office/powerpoint/2010/main" val="34160602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2" grpId="0" build="p" bldLvl="5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5738"/>
            <a:ext cx="8229600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/>
              <a:t>Adam Smith and the Invisible Hand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44838" y="1352934"/>
            <a:ext cx="5608637" cy="185737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500" dirty="0"/>
              <a:t>“Man has almost constant occasion for the help of his brethren, and it is vain for him to expect it from their benevolence only.</a:t>
            </a:r>
          </a:p>
        </p:txBody>
      </p:sp>
      <p:pic>
        <p:nvPicPr>
          <p:cNvPr id="4506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875" y="1729687"/>
            <a:ext cx="2405063" cy="31668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423863" y="5162550"/>
            <a:ext cx="2352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Arial"/>
                <a:cs typeface="Arial"/>
              </a:rPr>
              <a:t>Adam Smith</a:t>
            </a:r>
            <a:r>
              <a:rPr lang="en-US" sz="2400">
                <a:latin typeface="Arial"/>
                <a:cs typeface="Arial"/>
              </a:rPr>
              <a:t>,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1723-1790</a:t>
            </a: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0" y="7810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996633"/>
                </a:solidFill>
                <a:latin typeface="Arial"/>
                <a:cs typeface="Arial"/>
              </a:rPr>
              <a:t>Passages from </a:t>
            </a:r>
            <a:r>
              <a:rPr lang="en-US" sz="2800" i="1">
                <a:solidFill>
                  <a:srgbClr val="996633"/>
                </a:solidFill>
                <a:latin typeface="Arial"/>
                <a:cs typeface="Arial"/>
              </a:rPr>
              <a:t>The Wealth of Nations</a:t>
            </a:r>
            <a:r>
              <a:rPr lang="en-US" sz="2800">
                <a:solidFill>
                  <a:srgbClr val="996633"/>
                </a:solidFill>
                <a:latin typeface="Arial"/>
                <a:cs typeface="Arial"/>
              </a:rPr>
              <a:t>, 1776</a:t>
            </a:r>
          </a:p>
        </p:txBody>
      </p:sp>
      <p:sp>
        <p:nvSpPr>
          <p:cNvPr id="205831" name="Rectangle 7"/>
          <p:cNvSpPr>
            <a:spLocks noChangeArrowheads="1"/>
          </p:cNvSpPr>
          <p:nvPr/>
        </p:nvSpPr>
        <p:spPr bwMode="auto">
          <a:xfrm>
            <a:off x="3159254" y="2489516"/>
            <a:ext cx="5548313" cy="21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                              He will be more likely to prevail if he can interest their self-love in his favor, and show them that it is for their own advantage to do for him what he requires of them…</a:t>
            </a:r>
          </a:p>
        </p:txBody>
      </p:sp>
      <p:sp>
        <p:nvSpPr>
          <p:cNvPr id="205832" name="Rectangle 8"/>
          <p:cNvSpPr>
            <a:spLocks noChangeArrowheads="1"/>
          </p:cNvSpPr>
          <p:nvPr/>
        </p:nvSpPr>
        <p:spPr bwMode="auto">
          <a:xfrm>
            <a:off x="3148013" y="4522788"/>
            <a:ext cx="5608637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It is not from the benevolence of the butcher, the brewer, or the baker that we expect our dinner, but from their regard to their own interest….</a:t>
            </a:r>
          </a:p>
        </p:txBody>
      </p:sp>
      <p:sp>
        <p:nvSpPr>
          <p:cNvPr id="2" name="Rectangle 1"/>
          <p:cNvSpPr/>
          <p:nvPr/>
        </p:nvSpPr>
        <p:spPr>
          <a:xfrm>
            <a:off x="301178" y="4873870"/>
            <a:ext cx="17604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©Georgios Kollidas/Shutterstock.com</a:t>
            </a:r>
          </a:p>
        </p:txBody>
      </p:sp>
    </p:spTree>
    <p:extLst>
      <p:ext uri="{BB962C8B-B14F-4D97-AF65-F5344CB8AC3E}">
        <p14:creationId xmlns:p14="http://schemas.microsoft.com/office/powerpoint/2010/main" val="62130705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 bldLvl="5"/>
      <p:bldP spid="205831" grpId="0"/>
      <p:bldP spid="20583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5738"/>
            <a:ext cx="8229600" cy="6492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/>
              <a:t>Adam Smith and the Invisible Hand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3238" y="1306094"/>
            <a:ext cx="5889625" cy="1524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500" dirty="0"/>
              <a:t>“Every individual…neither intends to promote the public interest, nor knows how much he is promoting it…. </a:t>
            </a:r>
          </a:p>
        </p:txBody>
      </p:sp>
      <p:pic>
        <p:nvPicPr>
          <p:cNvPr id="4608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875" y="1729687"/>
            <a:ext cx="2405063" cy="31668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423863" y="5162550"/>
            <a:ext cx="2352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Arial"/>
                <a:cs typeface="Arial"/>
              </a:rPr>
              <a:t>Adam Smith</a:t>
            </a:r>
            <a:r>
              <a:rPr lang="en-US" sz="2400">
                <a:latin typeface="Arial"/>
                <a:cs typeface="Arial"/>
              </a:rPr>
              <a:t>,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1723-1790</a:t>
            </a: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0" y="78105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996633"/>
                </a:solidFill>
                <a:latin typeface="Arial"/>
                <a:cs typeface="Arial"/>
              </a:rPr>
              <a:t>Passages from </a:t>
            </a:r>
            <a:r>
              <a:rPr lang="en-US" sz="2800" i="1">
                <a:solidFill>
                  <a:srgbClr val="996633"/>
                </a:solidFill>
                <a:latin typeface="Arial"/>
                <a:cs typeface="Arial"/>
              </a:rPr>
              <a:t>The Wealth of Nations</a:t>
            </a:r>
            <a:r>
              <a:rPr lang="en-US" sz="2800">
                <a:solidFill>
                  <a:srgbClr val="996633"/>
                </a:solidFill>
                <a:latin typeface="Arial"/>
                <a:cs typeface="Arial"/>
              </a:rPr>
              <a:t>, 1776</a:t>
            </a:r>
          </a:p>
        </p:txBody>
      </p:sp>
      <p:sp>
        <p:nvSpPr>
          <p:cNvPr id="211975" name="Rectangle 7"/>
          <p:cNvSpPr>
            <a:spLocks noChangeArrowheads="1"/>
          </p:cNvSpPr>
          <p:nvPr/>
        </p:nvSpPr>
        <p:spPr bwMode="auto">
          <a:xfrm>
            <a:off x="3046413" y="2513244"/>
            <a:ext cx="5889625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He intends only his own gain, and he is in this, as in many other cases, led by </a:t>
            </a:r>
            <a:r>
              <a:rPr lang="en-US" sz="2500" b="1" dirty="0">
                <a:solidFill>
                  <a:srgbClr val="990099"/>
                </a:solidFill>
                <a:latin typeface="Arial"/>
                <a:cs typeface="Arial"/>
              </a:rPr>
              <a:t>an invisible hand</a:t>
            </a:r>
            <a:r>
              <a:rPr lang="en-US" sz="2500" dirty="0">
                <a:latin typeface="Arial"/>
                <a:cs typeface="Arial"/>
              </a:rPr>
              <a:t> to promote an end which was no part of his intention.  </a:t>
            </a:r>
          </a:p>
        </p:txBody>
      </p:sp>
      <p:sp>
        <p:nvSpPr>
          <p:cNvPr id="211976" name="Rectangle 8"/>
          <p:cNvSpPr>
            <a:spLocks noChangeArrowheads="1"/>
          </p:cNvSpPr>
          <p:nvPr/>
        </p:nvSpPr>
        <p:spPr bwMode="auto">
          <a:xfrm>
            <a:off x="3044825" y="4129750"/>
            <a:ext cx="58896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dirty="0">
                <a:latin typeface="Arial"/>
                <a:cs typeface="Arial"/>
              </a:rPr>
              <a:t>Nor is it always the worse for the society that it was no part of it.  By pursuing his own interest he frequently promotes </a:t>
            </a:r>
            <a:br>
              <a:rPr lang="en-US" sz="2500" dirty="0">
                <a:latin typeface="Arial"/>
                <a:cs typeface="Arial"/>
              </a:rPr>
            </a:br>
            <a:r>
              <a:rPr lang="en-US" sz="2500" dirty="0">
                <a:latin typeface="Arial"/>
                <a:cs typeface="Arial"/>
              </a:rPr>
              <a:t>that of the society more effectually than when he really intends to promote it.”</a:t>
            </a:r>
          </a:p>
        </p:txBody>
      </p:sp>
      <p:sp>
        <p:nvSpPr>
          <p:cNvPr id="211977" name="Rectangle 9"/>
          <p:cNvSpPr>
            <a:spLocks noChangeArrowheads="1"/>
          </p:cNvSpPr>
          <p:nvPr/>
        </p:nvSpPr>
        <p:spPr bwMode="auto">
          <a:xfrm>
            <a:off x="3046413" y="3311525"/>
            <a:ext cx="282575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pitchFamily="2" charset="2"/>
              <a:buNone/>
            </a:pPr>
            <a:r>
              <a:rPr lang="en-US" sz="2500" b="1">
                <a:solidFill>
                  <a:srgbClr val="990099"/>
                </a:solidFill>
                <a:latin typeface="Arial"/>
                <a:cs typeface="Arial"/>
              </a:rPr>
              <a:t>an invisible hand</a:t>
            </a:r>
            <a:endParaRPr lang="en-US" sz="250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1178" y="4873870"/>
            <a:ext cx="17604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©Georgios Kollidas/Shutterstock.com</a:t>
            </a:r>
          </a:p>
        </p:txBody>
      </p:sp>
    </p:spTree>
    <p:extLst>
      <p:ext uri="{BB962C8B-B14F-4D97-AF65-F5344CB8AC3E}">
        <p14:creationId xmlns:p14="http://schemas.microsoft.com/office/powerpoint/2010/main" val="182224446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1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1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 bldLvl="5"/>
      <p:bldP spid="211975" grpId="0" build="p" bldLvl="5"/>
      <p:bldP spid="211976" grpId="0" build="p" bldLvl="5"/>
      <p:bldP spid="211977" grpId="0" build="p" bldLvl="5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2413"/>
            <a:ext cx="9144000" cy="68103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300" dirty="0"/>
              <a:t>The Free Market vs. </a:t>
            </a:r>
            <a:r>
              <a:rPr lang="en-US" sz="3300" dirty="0" err="1"/>
              <a:t>Govt</a:t>
            </a:r>
            <a:r>
              <a:rPr lang="en-US" sz="3300" dirty="0"/>
              <a:t> Intervention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008063"/>
            <a:ext cx="8313737" cy="5405437"/>
          </a:xfrm>
        </p:spPr>
        <p:txBody>
          <a:bodyPr/>
          <a:lstStyle/>
          <a:p>
            <a:pPr eaLnBrk="1" hangingPunct="1"/>
            <a:r>
              <a:rPr lang="en-US" sz="2700"/>
              <a:t>The market equilibrium is efficient.  No other outcome achieves higher total surplus. </a:t>
            </a:r>
          </a:p>
          <a:p>
            <a:pPr eaLnBrk="1" hangingPunct="1"/>
            <a:r>
              <a:rPr lang="en-US" sz="2700"/>
              <a:t>Govt cannot raise total surplus by changing the market’s allocation of resources. </a:t>
            </a:r>
          </a:p>
          <a:p>
            <a:pPr eaLnBrk="1" hangingPunct="1"/>
            <a:r>
              <a:rPr lang="en-US" sz="2700" b="1" i="1">
                <a:solidFill>
                  <a:srgbClr val="993366"/>
                </a:solidFill>
              </a:rPr>
              <a:t>Laissez faire</a:t>
            </a:r>
            <a:r>
              <a:rPr lang="en-US" sz="2700"/>
              <a:t> (French for “allow them to do”): </a:t>
            </a:r>
            <a:br>
              <a:rPr lang="en-US" sz="2700"/>
            </a:br>
            <a:r>
              <a:rPr lang="en-US" sz="2700"/>
              <a:t>the notion that govt should not interfere with the market.</a:t>
            </a:r>
          </a:p>
        </p:txBody>
      </p:sp>
    </p:spTree>
    <p:extLst>
      <p:ext uri="{BB962C8B-B14F-4D97-AF65-F5344CB8AC3E}">
        <p14:creationId xmlns:p14="http://schemas.microsoft.com/office/powerpoint/2010/main" val="4016961906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9144000" cy="6492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dirty="0"/>
              <a:t>Government Policies That Alter the </a:t>
            </a:r>
            <a:br>
              <a:rPr lang="en-US" sz="3200" dirty="0"/>
            </a:br>
            <a:r>
              <a:rPr lang="en-US" sz="3200" dirty="0"/>
              <a:t>Private Market Outcome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2588" y="1022350"/>
            <a:ext cx="8166100" cy="3778250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</a:pPr>
            <a:r>
              <a:rPr lang="en-US" sz="2600" dirty="0"/>
              <a:t> Price controls</a:t>
            </a:r>
          </a:p>
          <a:p>
            <a:pPr lvl="1" eaLnBrk="1" hangingPunct="1"/>
            <a:r>
              <a:rPr lang="en-US" sz="2600" b="1" dirty="0">
                <a:solidFill>
                  <a:srgbClr val="CC0000"/>
                </a:solidFill>
              </a:rPr>
              <a:t>Price ceiling</a:t>
            </a:r>
            <a:r>
              <a:rPr lang="en-US" sz="2600" dirty="0"/>
              <a:t>:  a legal maximum on the price </a:t>
            </a:r>
            <a:br>
              <a:rPr lang="en-US" sz="2600" dirty="0"/>
            </a:br>
            <a:r>
              <a:rPr lang="en-US" sz="2600" dirty="0"/>
              <a:t>of a good or service   </a:t>
            </a:r>
            <a:r>
              <a:rPr lang="en-US" sz="2600" i="1" dirty="0"/>
              <a:t>Example: rent control</a:t>
            </a:r>
            <a:r>
              <a:rPr lang="en-US" sz="2600" dirty="0"/>
              <a:t> </a:t>
            </a:r>
          </a:p>
          <a:p>
            <a:pPr lvl="1" eaLnBrk="1" hangingPunct="1"/>
            <a:r>
              <a:rPr lang="en-US" sz="2600" b="1" dirty="0">
                <a:solidFill>
                  <a:srgbClr val="CC0000"/>
                </a:solidFill>
              </a:rPr>
              <a:t>Price floor</a:t>
            </a:r>
            <a:r>
              <a:rPr lang="en-US" sz="2600" dirty="0"/>
              <a:t>:  a legal minimum on the price of </a:t>
            </a:r>
            <a:br>
              <a:rPr lang="en-US" sz="2600" dirty="0"/>
            </a:br>
            <a:r>
              <a:rPr lang="en-US" sz="2600" dirty="0"/>
              <a:t>a good or service   </a:t>
            </a:r>
            <a:r>
              <a:rPr lang="en-US" sz="2600" i="1" dirty="0"/>
              <a:t>Example: minimum wage</a:t>
            </a:r>
            <a:r>
              <a:rPr lang="en-US" sz="2600" dirty="0"/>
              <a:t> </a:t>
            </a:r>
          </a:p>
          <a:p>
            <a:pPr marL="0" indent="0" eaLnBrk="1" hangingPunct="1">
              <a:lnSpc>
                <a:spcPct val="100000"/>
              </a:lnSpc>
              <a:spcBef>
                <a:spcPct val="40000"/>
              </a:spcBef>
            </a:pPr>
            <a:r>
              <a:rPr lang="en-US" sz="2600" dirty="0"/>
              <a:t> Taxes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sz="2600" dirty="0"/>
              <a:t>The </a:t>
            </a:r>
            <a:r>
              <a:rPr lang="en-US" sz="2600" dirty="0" err="1"/>
              <a:t>govt</a:t>
            </a:r>
            <a:r>
              <a:rPr lang="en-US" sz="2600" dirty="0"/>
              <a:t> can make buyers or sellers pay a specific amount on each unit.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9788" y="4824413"/>
            <a:ext cx="7388225" cy="17621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  <a:spcBef>
                <a:spcPct val="35000"/>
              </a:spcBef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600" dirty="0">
                <a:latin typeface="Arial"/>
                <a:cs typeface="Arial"/>
              </a:rPr>
              <a:t>We will use the supply/demand model to see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how each policy affects the market outcome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(the price buyers pay, the price sellers receive, and </a:t>
            </a:r>
            <a:r>
              <a:rPr lang="en-US" sz="2600" dirty="0" err="1">
                <a:latin typeface="Arial"/>
                <a:cs typeface="Arial"/>
              </a:rPr>
              <a:t>eq’m</a:t>
            </a:r>
            <a:r>
              <a:rPr lang="en-US" sz="2600" dirty="0">
                <a:latin typeface="Arial"/>
                <a:cs typeface="Arial"/>
              </a:rPr>
              <a:t> quantity).</a:t>
            </a:r>
          </a:p>
        </p:txBody>
      </p:sp>
    </p:spTree>
    <p:extLst>
      <p:ext uri="{BB962C8B-B14F-4D97-AF65-F5344CB8AC3E}">
        <p14:creationId xmlns:p14="http://schemas.microsoft.com/office/powerpoint/2010/main" val="340724927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bldLvl="5"/>
      <p:bldP spid="4506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2413"/>
            <a:ext cx="9144000" cy="68103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300" dirty="0"/>
              <a:t>The Free Market vs. Central Planning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008063"/>
            <a:ext cx="8313737" cy="5405437"/>
          </a:xfrm>
        </p:spPr>
        <p:txBody>
          <a:bodyPr/>
          <a:lstStyle/>
          <a:p>
            <a:pPr eaLnBrk="1" hangingPunct="1"/>
            <a:r>
              <a:rPr lang="en-US" sz="2700"/>
              <a:t>Suppose resources were allocated not by the market, but by a central planner who cares about society’s well-being. 	</a:t>
            </a:r>
          </a:p>
          <a:p>
            <a:pPr eaLnBrk="1" hangingPunct="1"/>
            <a:r>
              <a:rPr lang="en-US" sz="2700"/>
              <a:t>To allocate resources efficiently and maximize total surplus, the planner would need to know every seller’s cost and every buyer’s WTP for every good in the entire economy.</a:t>
            </a:r>
          </a:p>
          <a:p>
            <a:pPr eaLnBrk="1" hangingPunct="1"/>
            <a:r>
              <a:rPr lang="en-US" sz="2700"/>
              <a:t>This is impossible, and why centrally-planned economies are never very efficient. </a:t>
            </a:r>
          </a:p>
        </p:txBody>
      </p:sp>
    </p:spTree>
    <p:extLst>
      <p:ext uri="{BB962C8B-B14F-4D97-AF65-F5344CB8AC3E}">
        <p14:creationId xmlns:p14="http://schemas.microsoft.com/office/powerpoint/2010/main" val="1435695153"/>
      </p:ext>
    </p:extLst>
  </p:cSld>
  <p:clrMapOvr>
    <a:masterClrMapping/>
  </p:clrMapOvr>
  <p:transition>
    <p:wipe dir="r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CONCLUSION</a:t>
            </a:r>
          </a:p>
        </p:txBody>
      </p:sp>
      <p:sp>
        <p:nvSpPr>
          <p:cNvPr id="137232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This chapter used welfare economics to demonstrate one of the Ten Principles:</a:t>
            </a:r>
            <a:br>
              <a:rPr lang="en-US" dirty="0"/>
            </a:br>
            <a:r>
              <a:rPr lang="en-US" dirty="0"/>
              <a:t>     </a:t>
            </a:r>
            <a:r>
              <a:rPr lang="en-US" b="1" i="1" dirty="0">
                <a:solidFill>
                  <a:srgbClr val="996633"/>
                </a:solidFill>
              </a:rPr>
              <a:t>Markets are usually a good way to </a:t>
            </a:r>
            <a:br>
              <a:rPr lang="en-US" b="1" i="1" dirty="0">
                <a:solidFill>
                  <a:srgbClr val="996633"/>
                </a:solidFill>
              </a:rPr>
            </a:br>
            <a:r>
              <a:rPr lang="en-US" b="1" i="1" dirty="0">
                <a:solidFill>
                  <a:srgbClr val="996633"/>
                </a:solidFill>
              </a:rPr>
              <a:t>     organize economic activity.</a:t>
            </a:r>
          </a:p>
          <a:p>
            <a:pPr eaLnBrk="1" hangingPunct="1"/>
            <a:r>
              <a:rPr lang="en-US" dirty="0"/>
              <a:t>Important note:  </a:t>
            </a:r>
            <a:br>
              <a:rPr lang="en-US" dirty="0"/>
            </a:br>
            <a:r>
              <a:rPr lang="en-US" dirty="0"/>
              <a:t>We derived these lessons assuming </a:t>
            </a:r>
            <a:br>
              <a:rPr lang="en-US" dirty="0"/>
            </a:br>
            <a:r>
              <a:rPr lang="en-US" dirty="0"/>
              <a:t>perfectly competitive markets.  </a:t>
            </a:r>
          </a:p>
          <a:p>
            <a:pPr eaLnBrk="1" hangingPunct="1"/>
            <a:r>
              <a:rPr lang="en-US" dirty="0"/>
              <a:t>In other conditions we will study in later chapters, the market may fail to allocate resources efficiently…</a:t>
            </a:r>
          </a:p>
        </p:txBody>
      </p:sp>
    </p:spTree>
    <p:extLst>
      <p:ext uri="{BB962C8B-B14F-4D97-AF65-F5344CB8AC3E}">
        <p14:creationId xmlns:p14="http://schemas.microsoft.com/office/powerpoint/2010/main" val="36234149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7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32" grpId="0" build="p" bldLvl="5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CONCLUSION</a:t>
            </a: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600" dirty="0"/>
              <a:t>Such market failures occur when:</a:t>
            </a:r>
          </a:p>
          <a:p>
            <a:pPr lvl="1"/>
            <a:r>
              <a:rPr lang="en-US" sz="2600" dirty="0"/>
              <a:t>a buyer or seller has </a:t>
            </a:r>
            <a:r>
              <a:rPr lang="en-US" sz="2600" i="1" dirty="0"/>
              <a:t>market power</a:t>
            </a:r>
            <a:r>
              <a:rPr lang="en-US" sz="2400" dirty="0"/>
              <a:t>—</a:t>
            </a:r>
            <a:r>
              <a:rPr lang="en-US" sz="2600" dirty="0"/>
              <a:t>the ability to affect the market price.</a:t>
            </a:r>
          </a:p>
          <a:p>
            <a:pPr lvl="1" eaLnBrk="1" hangingPunct="1"/>
            <a:r>
              <a:rPr lang="en-US" sz="2600" dirty="0"/>
              <a:t>transactions have side effects, called </a:t>
            </a:r>
            <a:r>
              <a:rPr lang="en-US" sz="2600" i="1" dirty="0"/>
              <a:t>externalities</a:t>
            </a:r>
            <a:r>
              <a:rPr lang="en-US" sz="2600" dirty="0"/>
              <a:t>, that affect bystanders.  (example:  pollution)</a:t>
            </a:r>
          </a:p>
          <a:p>
            <a:pPr eaLnBrk="1" hangingPunct="1"/>
            <a:r>
              <a:rPr lang="en-US" sz="2600" dirty="0"/>
              <a:t>We’ll use welfare economics to see how public policy may improve on the market outcome in such cases.  </a:t>
            </a:r>
          </a:p>
          <a:p>
            <a:pPr eaLnBrk="1" hangingPunct="1"/>
            <a:r>
              <a:rPr lang="en-US" sz="2600" dirty="0"/>
              <a:t>Despite the possibility of market failure, the analysis in this chapter applies in many markets, and the invisible hand remains extremely important.</a:t>
            </a:r>
          </a:p>
        </p:txBody>
      </p:sp>
    </p:spTree>
    <p:extLst>
      <p:ext uri="{BB962C8B-B14F-4D97-AF65-F5344CB8AC3E}">
        <p14:creationId xmlns:p14="http://schemas.microsoft.com/office/powerpoint/2010/main" val="12982951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5" grpId="0" build="p" bldLvl="5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 price ceiling is a legal maximum on the price of a good.  An example is rent control.  If the price ceiling is below the </a:t>
            </a:r>
            <a:r>
              <a:rPr lang="en-US" dirty="0" err="1"/>
              <a:t>eq’m</a:t>
            </a:r>
            <a:r>
              <a:rPr lang="en-US" dirty="0"/>
              <a:t> price, it is binding and causes a shortage.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 price floor is a legal minimum on the price of a good.  An example is the minimum wage.  If the price floor is above the </a:t>
            </a:r>
            <a:r>
              <a:rPr lang="en-US" dirty="0" err="1"/>
              <a:t>eq’m</a:t>
            </a:r>
            <a:r>
              <a:rPr lang="en-US" dirty="0"/>
              <a:t> price, it is binding </a:t>
            </a:r>
            <a:br>
              <a:rPr lang="en-US" dirty="0"/>
            </a:br>
            <a:r>
              <a:rPr lang="en-US" dirty="0"/>
              <a:t>and causes a surplus.  The labor surplus caused by the minimum wage is unemployment.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A tax on a good places a wedge between the price buyers pay and the price sellers receive, and causes the </a:t>
            </a:r>
            <a:r>
              <a:rPr lang="en-US" dirty="0" err="1"/>
              <a:t>eq’m</a:t>
            </a:r>
            <a:r>
              <a:rPr lang="en-US" dirty="0"/>
              <a:t> quantity to fall, whether the tax is imposed on buyers or sellers.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incidence of a tax is the division of the burden of the tax between buyers and sellers, and does not depend on whether the tax is imposed on buyers or sellers.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incidence of the tax depends on the price elasticities of supply and demand.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Chapter 8: home reading (but not in quiz).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884386"/>
      </p:ext>
    </p:extLst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35645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height of the </a:t>
            </a:r>
            <a:r>
              <a:rPr lang="en-US" b="1" i="1" dirty="0"/>
              <a:t>D</a:t>
            </a:r>
            <a:r>
              <a:rPr lang="en-US" dirty="0"/>
              <a:t> curve reflects the value of the good to buyers—their willingness to pay for it.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Consumer surplus is the difference between what buyers are willing to pay for a good and what they actually pay.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On the graph, consumer surplus is the area between </a:t>
            </a:r>
            <a:r>
              <a:rPr lang="en-US" b="1" i="1" dirty="0"/>
              <a:t>P</a:t>
            </a:r>
            <a:r>
              <a:rPr lang="en-US" dirty="0"/>
              <a:t> and the </a:t>
            </a:r>
            <a:r>
              <a:rPr lang="en-US" b="1" i="1" dirty="0"/>
              <a:t>D</a:t>
            </a:r>
            <a:r>
              <a:rPr lang="en-US" dirty="0"/>
              <a:t> curve.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48622"/>
      </p:ext>
    </p:extLst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height of the </a:t>
            </a:r>
            <a:r>
              <a:rPr lang="en-US" b="1" i="1" dirty="0"/>
              <a:t>S</a:t>
            </a:r>
            <a:r>
              <a:rPr lang="en-US" dirty="0"/>
              <a:t> curve is sellers’ cost of producing the good.  Sellers are willing to sell if the price they get is at least as high as their cost.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Producer surplus is the difference between what sellers receive for a good and their cost of producing it.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On the graph, producer surplus is the area between </a:t>
            </a:r>
            <a:r>
              <a:rPr lang="en-US" b="1" i="1" dirty="0"/>
              <a:t>P</a:t>
            </a:r>
            <a:r>
              <a:rPr lang="en-US" dirty="0"/>
              <a:t> and the </a:t>
            </a:r>
            <a:r>
              <a:rPr lang="en-US" b="1" i="1" dirty="0"/>
              <a:t>S</a:t>
            </a:r>
            <a:r>
              <a:rPr lang="en-US" dirty="0"/>
              <a:t> curve.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070868"/>
      </p:ext>
    </p:extLst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To measure society’s well-being, we use </a:t>
            </a:r>
            <a:br>
              <a:rPr lang="en-US" dirty="0"/>
            </a:br>
            <a:r>
              <a:rPr lang="en-US" dirty="0"/>
              <a:t>total surplus, the sum of consumer and producer surplus.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Efficiency means that total surplus is maximized, that the goods are produced by sellers with lowest cost, and that they are consumed by buyers who most value them.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Under perfect competition, the market outcome is efficient.  Altering it would reduce total surplus.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" name="Picture 1" descr="Screen Shot 2013-09-29 at 9.52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3048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4220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2700" b="1" dirty="0"/>
              <a:t>EXAMPLE 1</a:t>
            </a:r>
            <a:r>
              <a:rPr lang="en-US" sz="2700" dirty="0"/>
              <a:t>:  </a:t>
            </a:r>
            <a:r>
              <a:rPr lang="en-US" sz="3100" dirty="0"/>
              <a:t>The Market for Apartments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8513" y="3103563"/>
            <a:ext cx="2017712" cy="1373187"/>
          </a:xfrm>
          <a:solidFill>
            <a:srgbClr val="FFCC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600" dirty="0" err="1"/>
              <a:t>Eq’m</a:t>
            </a:r>
            <a:r>
              <a:rPr lang="en-US" sz="2600" dirty="0"/>
              <a:t> w/o </a:t>
            </a:r>
            <a:br>
              <a:rPr lang="en-US" sz="2600" dirty="0"/>
            </a:br>
            <a:r>
              <a:rPr lang="en-US" sz="2600" dirty="0"/>
              <a:t>price controls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094163" y="1235075"/>
            <a:ext cx="4422775" cy="3871913"/>
            <a:chOff x="2579" y="785"/>
            <a:chExt cx="2786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15389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5390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5387" name="Text Box 8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5388" name="Text Box 9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15384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5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15382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3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316163" y="1377950"/>
            <a:ext cx="1828800" cy="1200150"/>
            <a:chOff x="1459" y="868"/>
            <a:chExt cx="1152" cy="756"/>
          </a:xfrm>
        </p:grpSpPr>
        <p:sp>
          <p:nvSpPr>
            <p:cNvPr id="15380" name="Line 23"/>
            <p:cNvSpPr>
              <a:spLocks noChangeShapeType="1"/>
            </p:cNvSpPr>
            <p:nvPr/>
          </p:nvSpPr>
          <p:spPr bwMode="auto">
            <a:xfrm flipV="1">
              <a:off x="2199" y="965"/>
              <a:ext cx="412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81" name="Text Box 22"/>
            <p:cNvSpPr txBox="1">
              <a:spLocks noChangeArrowheads="1"/>
            </p:cNvSpPr>
            <p:nvPr/>
          </p:nvSpPr>
          <p:spPr bwMode="auto">
            <a:xfrm>
              <a:off x="1459" y="868"/>
              <a:ext cx="763" cy="756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Rental price of </a:t>
              </a:r>
              <a:r>
                <a:rPr lang="en-US" sz="2400" dirty="0" err="1">
                  <a:latin typeface="Arial"/>
                  <a:cs typeface="Arial"/>
                </a:rPr>
                <a:t>apts</a:t>
              </a:r>
              <a:endParaRPr lang="en-US" sz="2400" dirty="0">
                <a:latin typeface="Arial"/>
                <a:cs typeface="Arial"/>
              </a:endParaRPr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3255963" y="2765426"/>
            <a:ext cx="3295650" cy="2563813"/>
            <a:chOff x="2051" y="1742"/>
            <a:chExt cx="2076" cy="1615"/>
          </a:xfrm>
        </p:grpSpPr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2702" y="1860"/>
              <a:ext cx="1146" cy="1225"/>
              <a:chOff x="357" y="2450"/>
              <a:chExt cx="795" cy="646"/>
            </a:xfrm>
          </p:grpSpPr>
          <p:sp>
            <p:nvSpPr>
              <p:cNvPr id="15378" name="Line 17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5379" name="Line 18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5375" name="Oval 19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76" name="Text Box 25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12,000 CZK</a:t>
              </a:r>
            </a:p>
          </p:txBody>
        </p:sp>
        <p:sp>
          <p:nvSpPr>
            <p:cNvPr id="15377" name="Text Box 26"/>
            <p:cNvSpPr txBox="1">
              <a:spLocks noChangeArrowheads="1"/>
            </p:cNvSpPr>
            <p:nvPr/>
          </p:nvSpPr>
          <p:spPr bwMode="auto">
            <a:xfrm>
              <a:off x="3575" y="3124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300</a:t>
              </a:r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7010400" y="5026027"/>
            <a:ext cx="1524000" cy="1158876"/>
            <a:chOff x="4416" y="3166"/>
            <a:chExt cx="960" cy="730"/>
          </a:xfrm>
        </p:grpSpPr>
        <p:sp>
          <p:nvSpPr>
            <p:cNvPr id="15372" name="Line 30"/>
            <p:cNvSpPr>
              <a:spLocks noChangeShapeType="1"/>
            </p:cNvSpPr>
            <p:nvPr/>
          </p:nvSpPr>
          <p:spPr bwMode="auto">
            <a:xfrm flipV="1">
              <a:off x="4940" y="3166"/>
              <a:ext cx="206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373" name="Text Box 31"/>
            <p:cNvSpPr txBox="1">
              <a:spLocks noChangeArrowheads="1"/>
            </p:cNvSpPr>
            <p:nvPr/>
          </p:nvSpPr>
          <p:spPr bwMode="auto">
            <a:xfrm>
              <a:off x="4416" y="3373"/>
              <a:ext cx="960" cy="523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Quantity </a:t>
              </a:r>
              <a:br>
                <a:rPr lang="en-US" sz="2400" dirty="0">
                  <a:latin typeface="Arial"/>
                  <a:cs typeface="Arial"/>
                </a:rPr>
              </a:br>
              <a:r>
                <a:rPr lang="en-US" sz="2400" dirty="0">
                  <a:latin typeface="Arial"/>
                  <a:cs typeface="Arial"/>
                </a:rPr>
                <a:t>of  </a:t>
              </a:r>
              <a:r>
                <a:rPr lang="en-US" sz="2400" dirty="0" err="1">
                  <a:latin typeface="Arial"/>
                  <a:cs typeface="Arial"/>
                </a:rPr>
                <a:t>apts</a:t>
              </a:r>
              <a:endParaRPr lang="en-US" sz="24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80284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4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How Price Ceilings Affect Market Outcomes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073150"/>
            <a:ext cx="2617787" cy="502285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A price ceiling </a:t>
            </a:r>
            <a:br>
              <a:rPr lang="en-US" sz="2600" dirty="0"/>
            </a:br>
            <a:r>
              <a:rPr lang="en-US" sz="2600" dirty="0"/>
              <a:t>above the </a:t>
            </a:r>
            <a:br>
              <a:rPr lang="en-US" sz="2600" dirty="0"/>
            </a:br>
            <a:r>
              <a:rPr lang="en-US" sz="2600" dirty="0" err="1"/>
              <a:t>eq’m</a:t>
            </a:r>
            <a:r>
              <a:rPr lang="en-US" sz="2600" dirty="0"/>
              <a:t> price is </a:t>
            </a:r>
            <a:br>
              <a:rPr lang="en-US" sz="2600" dirty="0"/>
            </a:br>
            <a:r>
              <a:rPr lang="en-US" sz="2600" b="1" dirty="0">
                <a:solidFill>
                  <a:srgbClr val="CC0000"/>
                </a:solidFill>
              </a:rPr>
              <a:t>not binding</a:t>
            </a:r>
            <a:r>
              <a:rPr lang="en-US" sz="2400" dirty="0"/>
              <a:t>— </a:t>
            </a:r>
            <a:br>
              <a:rPr lang="en-US" sz="2600" dirty="0"/>
            </a:br>
            <a:r>
              <a:rPr lang="en-US" sz="2600" dirty="0"/>
              <a:t>has no effect </a:t>
            </a:r>
            <a:br>
              <a:rPr lang="en-US" sz="2600" dirty="0"/>
            </a:br>
            <a:r>
              <a:rPr lang="en-US" sz="2600" dirty="0"/>
              <a:t>on the market outcome. 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94163" y="1235075"/>
            <a:ext cx="4422775" cy="3871913"/>
            <a:chOff x="2579" y="785"/>
            <a:chExt cx="2786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16412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6413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6410" name="Text Box 8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6411" name="Text Box 9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16407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8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16405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6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3255963" y="2765426"/>
            <a:ext cx="3295650" cy="2563813"/>
            <a:chOff x="2051" y="1742"/>
            <a:chExt cx="2076" cy="1615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702" y="1860"/>
              <a:ext cx="1146" cy="1225"/>
              <a:chOff x="357" y="2450"/>
              <a:chExt cx="795" cy="646"/>
            </a:xfrm>
          </p:grpSpPr>
          <p:sp>
            <p:nvSpPr>
              <p:cNvPr id="16403" name="Line 1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6404" name="Line 1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6400" name="Oval 20"/>
            <p:cNvSpPr>
              <a:spLocks noChangeArrowheads="1"/>
            </p:cNvSpPr>
            <p:nvPr/>
          </p:nvSpPr>
          <p:spPr bwMode="auto">
            <a:xfrm>
              <a:off x="3803" y="1812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401" name="Text Box 21"/>
            <p:cNvSpPr txBox="1">
              <a:spLocks noChangeArrowheads="1"/>
            </p:cNvSpPr>
            <p:nvPr/>
          </p:nvSpPr>
          <p:spPr bwMode="auto">
            <a:xfrm>
              <a:off x="2051" y="1742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12,000 CZK</a:t>
              </a:r>
            </a:p>
          </p:txBody>
        </p:sp>
        <p:sp>
          <p:nvSpPr>
            <p:cNvPr id="16402" name="Text Box 22"/>
            <p:cNvSpPr txBox="1">
              <a:spLocks noChangeArrowheads="1"/>
            </p:cNvSpPr>
            <p:nvPr/>
          </p:nvSpPr>
          <p:spPr bwMode="auto">
            <a:xfrm>
              <a:off x="3575" y="3124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300</a:t>
              </a:r>
            </a:p>
          </p:txBody>
        </p: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3263900" y="1649414"/>
            <a:ext cx="5407025" cy="973138"/>
            <a:chOff x="2056" y="1039"/>
            <a:chExt cx="3406" cy="613"/>
          </a:xfrm>
        </p:grpSpPr>
        <p:sp>
          <p:nvSpPr>
            <p:cNvPr id="16395" name="Line 24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396" name="Text Box 25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Price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ceiling</a:t>
              </a:r>
            </a:p>
          </p:txBody>
        </p:sp>
        <p:sp>
          <p:nvSpPr>
            <p:cNvPr id="16397" name="AutoShape 26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398" name="Text Box 27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15,000 CZK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788364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7963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How Price Ceilings Affect Market Outcomes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14425"/>
            <a:ext cx="2614612" cy="454501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</a:t>
            </a:r>
            <a:r>
              <a:rPr lang="en-US" sz="2600" dirty="0" err="1"/>
              <a:t>eq’m</a:t>
            </a:r>
            <a:r>
              <a:rPr lang="en-US" sz="2600" dirty="0"/>
              <a:t> price (12,000 CZK) is above the ceiling and therefore illegal.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600" dirty="0"/>
              <a:t>The ceiling </a:t>
            </a:r>
            <a:br>
              <a:rPr lang="en-US" sz="2600" dirty="0"/>
            </a:br>
            <a:r>
              <a:rPr lang="en-US" sz="2600" dirty="0"/>
              <a:t>is a </a:t>
            </a:r>
            <a:r>
              <a:rPr lang="en-US" sz="2600" b="1" dirty="0">
                <a:solidFill>
                  <a:srgbClr val="800080"/>
                </a:solidFill>
              </a:rPr>
              <a:t>binding constraint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/>
              <a:t>on the price, causes a shortage.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94163" y="1235075"/>
            <a:ext cx="4422775" cy="3871913"/>
            <a:chOff x="2579" y="785"/>
            <a:chExt cx="2786" cy="243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97" y="1037"/>
              <a:ext cx="2409" cy="2049"/>
              <a:chOff x="1098" y="1361"/>
              <a:chExt cx="2116" cy="2027"/>
            </a:xfrm>
          </p:grpSpPr>
          <p:sp>
            <p:nvSpPr>
              <p:cNvPr id="17443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7444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17441" name="Text Box 8"/>
            <p:cNvSpPr txBox="1">
              <a:spLocks noChangeArrowheads="1"/>
            </p:cNvSpPr>
            <p:nvPr/>
          </p:nvSpPr>
          <p:spPr bwMode="auto">
            <a:xfrm>
              <a:off x="2579" y="785"/>
              <a:ext cx="2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P</a:t>
              </a:r>
            </a:p>
          </p:txBody>
        </p:sp>
        <p:sp>
          <p:nvSpPr>
            <p:cNvPr id="17442" name="Text Box 9"/>
            <p:cNvSpPr txBox="1">
              <a:spLocks noChangeArrowheads="1"/>
            </p:cNvSpPr>
            <p:nvPr/>
          </p:nvSpPr>
          <p:spPr bwMode="auto">
            <a:xfrm>
              <a:off x="5075" y="2936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Q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43500" y="1689100"/>
            <a:ext cx="2617788" cy="3203575"/>
            <a:chOff x="3240" y="1064"/>
            <a:chExt cx="1649" cy="2018"/>
          </a:xfrm>
        </p:grpSpPr>
        <p:sp>
          <p:nvSpPr>
            <p:cNvPr id="17438" name="Line 11"/>
            <p:cNvSpPr>
              <a:spLocks noChangeShapeType="1"/>
            </p:cNvSpPr>
            <p:nvPr/>
          </p:nvSpPr>
          <p:spPr bwMode="auto">
            <a:xfrm>
              <a:off x="3240" y="1064"/>
              <a:ext cx="1417" cy="184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39" name="Text Box 12"/>
            <p:cNvSpPr txBox="1">
              <a:spLocks noChangeArrowheads="1"/>
            </p:cNvSpPr>
            <p:nvPr/>
          </p:nvSpPr>
          <p:spPr bwMode="auto">
            <a:xfrm>
              <a:off x="4569" y="2794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D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283200" y="1360488"/>
            <a:ext cx="1703388" cy="3362325"/>
            <a:chOff x="3328" y="857"/>
            <a:chExt cx="1073" cy="2118"/>
          </a:xfrm>
        </p:grpSpPr>
        <p:sp>
          <p:nvSpPr>
            <p:cNvPr id="17436" name="Line 14"/>
            <p:cNvSpPr>
              <a:spLocks noChangeShapeType="1"/>
            </p:cNvSpPr>
            <p:nvPr/>
          </p:nvSpPr>
          <p:spPr bwMode="auto">
            <a:xfrm flipV="1">
              <a:off x="3328" y="1089"/>
              <a:ext cx="872" cy="188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37" name="Text Box 15"/>
            <p:cNvSpPr txBox="1">
              <a:spLocks noChangeArrowheads="1"/>
            </p:cNvSpPr>
            <p:nvPr/>
          </p:nvSpPr>
          <p:spPr bwMode="auto">
            <a:xfrm>
              <a:off x="4081" y="857"/>
              <a:ext cx="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latin typeface="Arial"/>
                  <a:cs typeface="Arial"/>
                </a:rPr>
                <a:t>S</a:t>
              </a:r>
            </a:p>
          </p:txBody>
        </p:sp>
      </p:grpSp>
      <p:sp>
        <p:nvSpPr>
          <p:cNvPr id="17417" name="Line 18"/>
          <p:cNvSpPr>
            <a:spLocks noChangeShapeType="1"/>
          </p:cNvSpPr>
          <p:nvPr/>
        </p:nvSpPr>
        <p:spPr bwMode="auto">
          <a:xfrm>
            <a:off x="4289425" y="2952750"/>
            <a:ext cx="18192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7418" name="Oval 20"/>
          <p:cNvSpPr>
            <a:spLocks noChangeArrowheads="1"/>
          </p:cNvSpPr>
          <p:nvPr/>
        </p:nvSpPr>
        <p:spPr bwMode="auto">
          <a:xfrm>
            <a:off x="6037263" y="2876550"/>
            <a:ext cx="139700" cy="138113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7419" name="Text Box 21"/>
          <p:cNvSpPr txBox="1">
            <a:spLocks noChangeArrowheads="1"/>
          </p:cNvSpPr>
          <p:nvPr/>
        </p:nvSpPr>
        <p:spPr bwMode="auto">
          <a:xfrm>
            <a:off x="3255963" y="2765425"/>
            <a:ext cx="935037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dirty="0">
                <a:latin typeface="Arial"/>
                <a:cs typeface="Arial"/>
              </a:rPr>
              <a:t>12,000 CZK</a:t>
            </a:r>
          </a:p>
          <a:p>
            <a:pPr algn="r">
              <a:spcBef>
                <a:spcPct val="50000"/>
              </a:spcBef>
            </a:pPr>
            <a:endParaRPr lang="en-US" sz="2400" dirty="0">
              <a:latin typeface="Arial"/>
              <a:cs typeface="Arial"/>
            </a:endParaRP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263900" y="3349626"/>
            <a:ext cx="5407025" cy="973138"/>
            <a:chOff x="2056" y="1039"/>
            <a:chExt cx="3406" cy="613"/>
          </a:xfrm>
        </p:grpSpPr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2700" y="1304"/>
              <a:ext cx="1888" cy="0"/>
            </a:xfrm>
            <a:prstGeom prst="line">
              <a:avLst/>
            </a:prstGeom>
            <a:noFill/>
            <a:ln w="28575">
              <a:solidFill>
                <a:srgbClr val="DE84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4757" y="1039"/>
              <a:ext cx="70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Price </a:t>
              </a:r>
              <a:br>
                <a:rPr lang="en-US" sz="2400">
                  <a:latin typeface="Arial"/>
                  <a:cs typeface="Arial"/>
                </a:rPr>
              </a:br>
              <a:r>
                <a:rPr lang="en-US" sz="2400">
                  <a:latin typeface="Arial"/>
                  <a:cs typeface="Arial"/>
                </a:rPr>
                <a:t>ceiling</a:t>
              </a:r>
            </a:p>
          </p:txBody>
        </p:sp>
        <p:sp>
          <p:nvSpPr>
            <p:cNvPr id="17434" name="AutoShape 26"/>
            <p:cNvSpPr>
              <a:spLocks/>
            </p:cNvSpPr>
            <p:nvPr/>
          </p:nvSpPr>
          <p:spPr bwMode="auto">
            <a:xfrm>
              <a:off x="4645" y="1076"/>
              <a:ext cx="156" cy="453"/>
            </a:xfrm>
            <a:prstGeom prst="leftBrace">
              <a:avLst>
                <a:gd name="adj1" fmla="val 3859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35" name="Text Box 27"/>
            <p:cNvSpPr txBox="1">
              <a:spLocks noChangeArrowheads="1"/>
            </p:cNvSpPr>
            <p:nvPr/>
          </p:nvSpPr>
          <p:spPr bwMode="auto">
            <a:xfrm>
              <a:off x="2056" y="1187"/>
              <a:ext cx="58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dirty="0">
                  <a:latin typeface="Arial"/>
                  <a:cs typeface="Arial"/>
                </a:rPr>
                <a:t>7,500 CZK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281613" y="3700462"/>
            <a:ext cx="876300" cy="1587499"/>
            <a:chOff x="3327" y="2331"/>
            <a:chExt cx="552" cy="1000"/>
          </a:xfrm>
        </p:grpSpPr>
        <p:sp>
          <p:nvSpPr>
            <p:cNvPr id="17429" name="Line 19"/>
            <p:cNvSpPr>
              <a:spLocks noChangeShapeType="1"/>
            </p:cNvSpPr>
            <p:nvPr/>
          </p:nvSpPr>
          <p:spPr bwMode="auto">
            <a:xfrm>
              <a:off x="3605" y="2373"/>
              <a:ext cx="0" cy="7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30" name="Text Box 22"/>
            <p:cNvSpPr txBox="1">
              <a:spLocks noChangeArrowheads="1"/>
            </p:cNvSpPr>
            <p:nvPr/>
          </p:nvSpPr>
          <p:spPr bwMode="auto">
            <a:xfrm>
              <a:off x="3327" y="3098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250</a:t>
              </a:r>
            </a:p>
          </p:txBody>
        </p:sp>
        <p:sp>
          <p:nvSpPr>
            <p:cNvPr id="17431" name="Oval 33"/>
            <p:cNvSpPr>
              <a:spLocks noChangeArrowheads="1"/>
            </p:cNvSpPr>
            <p:nvPr/>
          </p:nvSpPr>
          <p:spPr bwMode="auto">
            <a:xfrm>
              <a:off x="3562" y="233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303963" y="3700464"/>
            <a:ext cx="876300" cy="1585913"/>
            <a:chOff x="3971" y="2331"/>
            <a:chExt cx="552" cy="999"/>
          </a:xfrm>
        </p:grpSpPr>
        <p:sp>
          <p:nvSpPr>
            <p:cNvPr id="17426" name="Text Box 28"/>
            <p:cNvSpPr txBox="1">
              <a:spLocks noChangeArrowheads="1"/>
            </p:cNvSpPr>
            <p:nvPr/>
          </p:nvSpPr>
          <p:spPr bwMode="auto">
            <a:xfrm>
              <a:off x="3971" y="3097"/>
              <a:ext cx="5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Arial"/>
                  <a:cs typeface="Arial"/>
                </a:rPr>
                <a:t>400</a:t>
              </a:r>
            </a:p>
          </p:txBody>
        </p:sp>
        <p:sp>
          <p:nvSpPr>
            <p:cNvPr id="17427" name="Line 31"/>
            <p:cNvSpPr>
              <a:spLocks noChangeShapeType="1"/>
            </p:cNvSpPr>
            <p:nvPr/>
          </p:nvSpPr>
          <p:spPr bwMode="auto">
            <a:xfrm>
              <a:off x="4249" y="2373"/>
              <a:ext cx="0" cy="7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28" name="Oval 34"/>
            <p:cNvSpPr>
              <a:spLocks noChangeArrowheads="1"/>
            </p:cNvSpPr>
            <p:nvPr/>
          </p:nvSpPr>
          <p:spPr bwMode="auto">
            <a:xfrm>
              <a:off x="4204" y="233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5641975" y="3836985"/>
            <a:ext cx="1235075" cy="688974"/>
            <a:chOff x="3554" y="2417"/>
            <a:chExt cx="778" cy="434"/>
          </a:xfrm>
        </p:grpSpPr>
        <p:sp>
          <p:nvSpPr>
            <p:cNvPr id="17424" name="AutoShape 32"/>
            <p:cNvSpPr>
              <a:spLocks/>
            </p:cNvSpPr>
            <p:nvPr/>
          </p:nvSpPr>
          <p:spPr bwMode="auto">
            <a:xfrm rot="-5400000">
              <a:off x="3831" y="2192"/>
              <a:ext cx="188" cy="637"/>
            </a:xfrm>
            <a:prstGeom prst="leftBrace">
              <a:avLst>
                <a:gd name="adj1" fmla="val 59421"/>
                <a:gd name="adj2" fmla="val 5000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7425" name="Text Box 35"/>
            <p:cNvSpPr txBox="1">
              <a:spLocks noChangeArrowheads="1"/>
            </p:cNvSpPr>
            <p:nvPr/>
          </p:nvSpPr>
          <p:spPr bwMode="auto">
            <a:xfrm>
              <a:off x="3554" y="2618"/>
              <a:ext cx="778" cy="233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/>
                  <a:cs typeface="Arial"/>
                </a:rPr>
                <a:t>shortage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927423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4666</Words>
  <Application>Microsoft Office PowerPoint</Application>
  <PresentationFormat>On-screen Show (4:3)</PresentationFormat>
  <Paragraphs>755</Paragraphs>
  <Slides>67</Slides>
  <Notes>65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9" baseType="lpstr">
      <vt:lpstr>Arial</vt:lpstr>
      <vt:lpstr>Arial Narrow</vt:lpstr>
      <vt:lpstr>Book Antiqua</vt:lpstr>
      <vt:lpstr>Calibri</vt:lpstr>
      <vt:lpstr>Cambria Math</vt:lpstr>
      <vt:lpstr>Times New Roman</vt:lpstr>
      <vt:lpstr>Trebuchet MS</vt:lpstr>
      <vt:lpstr>Wingdings</vt:lpstr>
      <vt:lpstr>Wingdings 3</vt:lpstr>
      <vt:lpstr>Office Theme</vt:lpstr>
      <vt:lpstr>Facet</vt:lpstr>
      <vt:lpstr>Worksheet</vt:lpstr>
      <vt:lpstr>PowerPoint Presentation</vt:lpstr>
      <vt:lpstr>PowerPoint Presentation</vt:lpstr>
      <vt:lpstr>PowerPoint Presentation</vt:lpstr>
      <vt:lpstr>PowerPoint Presentation</vt:lpstr>
      <vt:lpstr>Lecture Today</vt:lpstr>
      <vt:lpstr>Government Policies That Alter the  Private Market Outcome</vt:lpstr>
      <vt:lpstr>EXAMPLE 1:  The Market for Apartments</vt:lpstr>
      <vt:lpstr>How Price Ceilings Affect Market Outcomes</vt:lpstr>
      <vt:lpstr>How Price Ceilings Affect Market Outcomes</vt:lpstr>
      <vt:lpstr>How Price Ceilings Affect Market Outcomes</vt:lpstr>
      <vt:lpstr>Shortages and Rationing</vt:lpstr>
      <vt:lpstr>EXAMPLE 2:  The Market for Unskilled Labor</vt:lpstr>
      <vt:lpstr>How Price Floors Affect Market Outcomes</vt:lpstr>
      <vt:lpstr>How Price Floors Affect Market Outcomes</vt:lpstr>
      <vt:lpstr>The Minimum Wage</vt:lpstr>
      <vt:lpstr>Evaluating Price Controls</vt:lpstr>
      <vt:lpstr>Taxes</vt:lpstr>
      <vt:lpstr>EXAMPLE 3:  The Market for Pizza</vt:lpstr>
      <vt:lpstr>A Tax on Buyers</vt:lpstr>
      <vt:lpstr>A Tax on Buyers</vt:lpstr>
      <vt:lpstr>The Incidence of a Tax:</vt:lpstr>
      <vt:lpstr>A Tax on Sellers</vt:lpstr>
      <vt:lpstr>A Tax on Sellers</vt:lpstr>
      <vt:lpstr>The Outcome Is the Same in Both Cases!</vt:lpstr>
      <vt:lpstr>Elasticity and Tax Incidence</vt:lpstr>
      <vt:lpstr>Elasticity and Tax Incidence</vt:lpstr>
      <vt:lpstr>CASE STUDY:  Who Pays the Luxury Tax?</vt:lpstr>
      <vt:lpstr>CASE STUDY:  Who Pays the Luxury Tax?</vt:lpstr>
      <vt:lpstr>CONCLUSION:  Government Policies and the Allocation of Resources</vt:lpstr>
      <vt:lpstr>Welfare Economics</vt:lpstr>
      <vt:lpstr>Willingness to Pay (WTP)</vt:lpstr>
      <vt:lpstr>WTP and the Demand Curve</vt:lpstr>
      <vt:lpstr>WTP and the Demand Curve</vt:lpstr>
      <vt:lpstr>WTP and the Demand Curve</vt:lpstr>
      <vt:lpstr>About the Staircase Shape…</vt:lpstr>
      <vt:lpstr>WTP and the Demand Curve</vt:lpstr>
      <vt:lpstr>Consumer Surplus (CS)</vt:lpstr>
      <vt:lpstr>CS and the Demand Curve</vt:lpstr>
      <vt:lpstr>CS and the Demand Curve</vt:lpstr>
      <vt:lpstr>CS and the Demand Curve</vt:lpstr>
      <vt:lpstr>CS with Lots of Buyers &amp; a Smooth D Curve</vt:lpstr>
      <vt:lpstr>CS with Lots of Buyers &amp; a Smooth D Curve</vt:lpstr>
      <vt:lpstr>How a Higher Price Reduces CS</vt:lpstr>
      <vt:lpstr>Cost and the Supply Curve</vt:lpstr>
      <vt:lpstr>PS with Lots of Sellers &amp; a Smooth S Curve</vt:lpstr>
      <vt:lpstr>PS with Lots of Sellers &amp; a Smooth S Curve</vt:lpstr>
      <vt:lpstr>How a Lower Price Reduces PS</vt:lpstr>
      <vt:lpstr>CS, PS, and Total Surplus</vt:lpstr>
      <vt:lpstr>The Market’s Allocation of Resources</vt:lpstr>
      <vt:lpstr>Efficiency</vt:lpstr>
      <vt:lpstr>Evaluating the Market Equilibrium</vt:lpstr>
      <vt:lpstr>Which Buyers Consume the Good?</vt:lpstr>
      <vt:lpstr>Which Sellers Produce the Good?</vt:lpstr>
      <vt:lpstr>Does Eq’m Q  Maximize Total Surplus?</vt:lpstr>
      <vt:lpstr>Does Eq’m Q  Maximize Total Surplus?</vt:lpstr>
      <vt:lpstr>Does Eq’m Q  Maximize Total Surplus?</vt:lpstr>
      <vt:lpstr>Adam Smith and the Invisible Hand</vt:lpstr>
      <vt:lpstr>Adam Smith and the Invisible Hand</vt:lpstr>
      <vt:lpstr>The Free Market vs. Govt Intervention</vt:lpstr>
      <vt:lpstr>The Free Market vs. Central Planning</vt:lpstr>
      <vt:lpstr>CONCLUSION</vt:lpstr>
      <vt:lpstr>CONCLUSION</vt:lpstr>
      <vt:lpstr>Summary</vt:lpstr>
      <vt:lpstr>Summary</vt:lpstr>
      <vt:lpstr>Summary</vt:lpstr>
      <vt:lpstr>Summary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2020-10-21T21:56:19Z</dcterms:created>
  <dcterms:modified xsi:type="dcterms:W3CDTF">2020-10-21T21:57:41Z</dcterms:modified>
</cp:coreProperties>
</file>