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2"/>
  </p:notesMasterIdLst>
  <p:handoutMasterIdLst>
    <p:handoutMasterId r:id="rId33"/>
  </p:handoutMasterIdLst>
  <p:sldIdLst>
    <p:sldId id="266" r:id="rId2"/>
    <p:sldId id="345" r:id="rId3"/>
    <p:sldId id="358" r:id="rId4"/>
    <p:sldId id="359" r:id="rId5"/>
    <p:sldId id="360" r:id="rId6"/>
    <p:sldId id="361" r:id="rId7"/>
    <p:sldId id="362" r:id="rId8"/>
    <p:sldId id="354" r:id="rId9"/>
    <p:sldId id="355" r:id="rId10"/>
    <p:sldId id="363" r:id="rId11"/>
    <p:sldId id="364"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82" r:id="rId25"/>
    <p:sldId id="379" r:id="rId26"/>
    <p:sldId id="380" r:id="rId27"/>
    <p:sldId id="381" r:id="rId28"/>
    <p:sldId id="289" r:id="rId29"/>
    <p:sldId id="356" r:id="rId30"/>
    <p:sldId id="35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2C7"/>
    <a:srgbClr val="CC9900"/>
    <a:srgbClr val="A3C167"/>
    <a:srgbClr val="800040"/>
    <a:srgbClr val="FFF5DB"/>
    <a:srgbClr val="E9DEA7"/>
    <a:srgbClr val="CCFF66"/>
    <a:srgbClr val="FAC200"/>
    <a:srgbClr val="C99C00"/>
    <a:srgbClr val="C9A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54" autoAdjust="0"/>
    <p:restoredTop sz="79198" autoAdjust="0"/>
  </p:normalViewPr>
  <p:slideViewPr>
    <p:cSldViewPr snapToGrid="0">
      <p:cViewPr varScale="1">
        <p:scale>
          <a:sx n="53" d="100"/>
          <a:sy n="53" d="100"/>
        </p:scale>
        <p:origin x="1504" y="44"/>
      </p:cViewPr>
      <p:guideLst>
        <p:guide orient="horz"/>
        <p:guide/>
      </p:guideLst>
    </p:cSldViewPr>
  </p:slideViewPr>
  <p:notesTextViewPr>
    <p:cViewPr>
      <p:scale>
        <a:sx n="100" d="100"/>
        <a:sy n="100" d="100"/>
      </p:scale>
      <p:origin x="0" y="0"/>
    </p:cViewPr>
  </p:notesTextViewPr>
  <p:sorterViewPr>
    <p:cViewPr>
      <p:scale>
        <a:sx n="80" d="100"/>
        <a:sy n="80" d="100"/>
      </p:scale>
      <p:origin x="0" y="0"/>
    </p:cViewPr>
  </p:sorterViewPr>
  <p:notesViewPr>
    <p:cSldViewPr>
      <p:cViewPr>
        <p:scale>
          <a:sx n="156" d="100"/>
          <a:sy n="156" d="100"/>
        </p:scale>
        <p:origin x="-1056" y="23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DF15FA-6B4E-4FED-9D12-E83FDD547227}" type="slidenum">
              <a:rPr lang="en-US" smtClean="0"/>
              <a:pPr/>
              <a:t>‹#›</a:t>
            </a:fld>
            <a:endParaRPr lang="en-US"/>
          </a:p>
        </p:txBody>
      </p:sp>
    </p:spTree>
    <p:extLst>
      <p:ext uri="{BB962C8B-B14F-4D97-AF65-F5344CB8AC3E}">
        <p14:creationId xmlns:p14="http://schemas.microsoft.com/office/powerpoint/2010/main" val="192180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A24F5-E131-4EBA-BC25-A81BE41A1852}" type="slidenum">
              <a:rPr lang="en-US" smtClean="0"/>
              <a:pPr/>
              <a:t>‹#›</a:t>
            </a:fld>
            <a:endParaRPr lang="en-US" dirty="0"/>
          </a:p>
        </p:txBody>
      </p:sp>
    </p:spTree>
    <p:extLst>
      <p:ext uri="{BB962C8B-B14F-4D97-AF65-F5344CB8AC3E}">
        <p14:creationId xmlns:p14="http://schemas.microsoft.com/office/powerpoint/2010/main" val="858898701"/>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1pPr>
    <a:lvl2pPr marL="2349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2pPr>
    <a:lvl3pPr marL="4572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3pPr>
    <a:lvl4pPr marL="6921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4pPr>
    <a:lvl5pPr marL="9144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191000"/>
          </a:xfrm>
        </p:spPr>
        <p:txBody>
          <a:bodyPr>
            <a:noAutofit/>
          </a:bodyPr>
          <a:lstStyle/>
          <a:p>
            <a:pPr eaLnBrk="1" hangingPunct="1"/>
            <a:endParaRPr lang="en-US" dirty="0"/>
          </a:p>
        </p:txBody>
      </p:sp>
      <p:sp>
        <p:nvSpPr>
          <p:cNvPr id="4" name="Slide Number Placeholder 3"/>
          <p:cNvSpPr>
            <a:spLocks noGrp="1"/>
          </p:cNvSpPr>
          <p:nvPr>
            <p:ph type="sldNum" sz="quarter" idx="10"/>
          </p:nvPr>
        </p:nvSpPr>
        <p:spPr/>
        <p:txBody>
          <a:bodyPr/>
          <a:lstStyle/>
          <a:p>
            <a:fld id="{4EAA24F5-E131-4EBA-BC25-A81BE41A1852}" type="slidenum">
              <a:rPr lang="en-US" smtClean="0"/>
              <a:pPr/>
              <a:t>0</a:t>
            </a:fld>
            <a:endParaRPr lang="en-US"/>
          </a:p>
        </p:txBody>
      </p:sp>
    </p:spTree>
    <p:extLst>
      <p:ext uri="{BB962C8B-B14F-4D97-AF65-F5344CB8AC3E}">
        <p14:creationId xmlns:p14="http://schemas.microsoft.com/office/powerpoint/2010/main" val="597833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D176BCE9-FF8B-4D28-A8DE-6ED8DDD0E739}" type="slidenum">
              <a:rPr lang="en-US" smtClean="0"/>
              <a:pPr/>
              <a:t>9</a:t>
            </a:fld>
            <a:endParaRPr lang="en-US"/>
          </a:p>
        </p:txBody>
      </p:sp>
      <p:sp>
        <p:nvSpPr>
          <p:cNvPr id="4915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48D2D53-F0D8-4D3E-9A0C-7BE43529D3DE}" type="slidenum">
              <a:rPr lang="en-US" sz="1200">
                <a:cs typeface="Arial" charset="0"/>
              </a:rPr>
              <a:pPr algn="r"/>
              <a:t>9</a:t>
            </a:fld>
            <a:endParaRPr lang="en-US" sz="1200">
              <a:cs typeface="Arial" charset="0"/>
            </a:endParaRPr>
          </a:p>
        </p:txBody>
      </p:sp>
      <p:sp>
        <p:nvSpPr>
          <p:cNvPr id="49156" name="Rectangle 2"/>
          <p:cNvSpPr>
            <a:spLocks noGrp="1" noRot="1" noChangeAspect="1" noChangeArrowheads="1" noTextEdit="1"/>
          </p:cNvSpPr>
          <p:nvPr>
            <p:ph type="sldImg"/>
          </p:nvPr>
        </p:nvSpPr>
        <p:spPr>
          <a:xfrm>
            <a:off x="1143000" y="534988"/>
            <a:ext cx="4572000" cy="3429000"/>
          </a:xfrm>
          <a:ln/>
        </p:spPr>
      </p:sp>
      <p:sp>
        <p:nvSpPr>
          <p:cNvPr id="4915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805555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5AB24F4A-3B86-43E8-A44E-578E3E4F2543}" type="slidenum">
              <a:rPr lang="en-US" smtClean="0"/>
              <a:pPr/>
              <a:t>10</a:t>
            </a:fld>
            <a:endParaRPr lang="en-US"/>
          </a:p>
        </p:txBody>
      </p:sp>
      <p:sp>
        <p:nvSpPr>
          <p:cNvPr id="5017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EF132C5-CFD4-49DD-BCA8-039D1A3F4FBC}" type="slidenum">
              <a:rPr lang="en-US" sz="1200">
                <a:cs typeface="Arial" charset="0"/>
              </a:rPr>
              <a:pPr algn="r"/>
              <a:t>10</a:t>
            </a:fld>
            <a:endParaRPr lang="en-US" sz="1200">
              <a:cs typeface="Arial" charset="0"/>
            </a:endParaRPr>
          </a:p>
        </p:txBody>
      </p:sp>
      <p:sp>
        <p:nvSpPr>
          <p:cNvPr id="50180" name="Rectangle 2"/>
          <p:cNvSpPr>
            <a:spLocks noGrp="1" noRot="1" noChangeAspect="1" noChangeArrowheads="1" noTextEdit="1"/>
          </p:cNvSpPr>
          <p:nvPr>
            <p:ph type="sldImg"/>
          </p:nvPr>
        </p:nvSpPr>
        <p:spPr>
          <a:xfrm>
            <a:off x="1143000" y="534988"/>
            <a:ext cx="4572000" cy="3429000"/>
          </a:xfrm>
          <a:ln/>
        </p:spPr>
      </p:sp>
      <p:sp>
        <p:nvSpPr>
          <p:cNvPr id="5018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359023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A6A5638-299B-45F7-914A-141C87F7579F}" type="slidenum">
              <a:rPr lang="en-US" smtClean="0"/>
              <a:pPr/>
              <a:t>11</a:t>
            </a:fld>
            <a:endParaRPr lang="en-US"/>
          </a:p>
        </p:txBody>
      </p:sp>
      <p:sp>
        <p:nvSpPr>
          <p:cNvPr id="5120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3836A72-1E9D-4423-B8CD-BDBD92398363}" type="slidenum">
              <a:rPr lang="en-US" sz="1200">
                <a:cs typeface="Arial" charset="0"/>
              </a:rPr>
              <a:pPr algn="r"/>
              <a:t>11</a:t>
            </a:fld>
            <a:endParaRPr lang="en-US" sz="1200">
              <a:cs typeface="Arial" charset="0"/>
            </a:endParaRPr>
          </a:p>
        </p:txBody>
      </p:sp>
      <p:sp>
        <p:nvSpPr>
          <p:cNvPr id="51204" name="Rectangle 2"/>
          <p:cNvSpPr>
            <a:spLocks noGrp="1" noRot="1" noChangeAspect="1" noChangeArrowheads="1" noTextEdit="1"/>
          </p:cNvSpPr>
          <p:nvPr>
            <p:ph type="sldImg"/>
          </p:nvPr>
        </p:nvSpPr>
        <p:spPr>
          <a:xfrm>
            <a:off x="1143000" y="534988"/>
            <a:ext cx="4572000" cy="3429000"/>
          </a:xfrm>
          <a:ln/>
        </p:spPr>
      </p:sp>
      <p:sp>
        <p:nvSpPr>
          <p:cNvPr id="5120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48768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44BD96B3-6231-4634-AB3C-72ABC22D921B}" type="slidenum">
              <a:rPr lang="en-US" smtClean="0"/>
              <a:pPr/>
              <a:t>12</a:t>
            </a:fld>
            <a:endParaRPr lang="en-US"/>
          </a:p>
        </p:txBody>
      </p:sp>
      <p:sp>
        <p:nvSpPr>
          <p:cNvPr id="5222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4EE8EA9-15A0-4BD9-9F13-0DC0ED27B3F1}" type="slidenum">
              <a:rPr lang="en-US" sz="1200">
                <a:cs typeface="Arial" charset="0"/>
              </a:rPr>
              <a:pPr algn="r"/>
              <a:t>12</a:t>
            </a:fld>
            <a:endParaRPr lang="en-US" sz="1200">
              <a:cs typeface="Arial" charset="0"/>
            </a:endParaRPr>
          </a:p>
        </p:txBody>
      </p:sp>
      <p:sp>
        <p:nvSpPr>
          <p:cNvPr id="52228" name="Rectangle 2"/>
          <p:cNvSpPr>
            <a:spLocks noGrp="1" noRot="1" noChangeAspect="1" noChangeArrowheads="1" noTextEdit="1"/>
          </p:cNvSpPr>
          <p:nvPr>
            <p:ph type="sldImg"/>
          </p:nvPr>
        </p:nvSpPr>
        <p:spPr>
          <a:xfrm>
            <a:off x="1143000" y="534988"/>
            <a:ext cx="4572000" cy="3429000"/>
          </a:xfrm>
          <a:ln/>
        </p:spPr>
      </p:sp>
      <p:sp>
        <p:nvSpPr>
          <p:cNvPr id="5222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667670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71B888A4-07A4-4BC9-BBB4-FF315A118EB8}" type="slidenum">
              <a:rPr lang="en-US" smtClean="0"/>
              <a:pPr/>
              <a:t>13</a:t>
            </a:fld>
            <a:endParaRPr lang="en-US"/>
          </a:p>
        </p:txBody>
      </p:sp>
      <p:sp>
        <p:nvSpPr>
          <p:cNvPr id="5325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D8DE1B0-EC6F-4673-BB09-78B677D44CFE}" type="slidenum">
              <a:rPr lang="en-US" sz="1200">
                <a:cs typeface="Arial" charset="0"/>
              </a:rPr>
              <a:pPr algn="r"/>
              <a:t>13</a:t>
            </a:fld>
            <a:endParaRPr lang="en-US" sz="1200">
              <a:cs typeface="Arial" charset="0"/>
            </a:endParaRPr>
          </a:p>
        </p:txBody>
      </p:sp>
      <p:sp>
        <p:nvSpPr>
          <p:cNvPr id="53252" name="Rectangle 2"/>
          <p:cNvSpPr>
            <a:spLocks noGrp="1" noRot="1" noChangeAspect="1" noChangeArrowheads="1" noTextEdit="1"/>
          </p:cNvSpPr>
          <p:nvPr>
            <p:ph type="sldImg"/>
          </p:nvPr>
        </p:nvSpPr>
        <p:spPr>
          <a:xfrm>
            <a:off x="1143000" y="534988"/>
            <a:ext cx="4572000" cy="3429000"/>
          </a:xfrm>
          <a:ln/>
        </p:spPr>
      </p:sp>
      <p:sp>
        <p:nvSpPr>
          <p:cNvPr id="5325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4074932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BE8CFEAD-1B8F-4820-9DA0-A55AA1CF54C0}" type="slidenum">
              <a:rPr lang="en-US" smtClean="0"/>
              <a:pPr/>
              <a:t>14</a:t>
            </a:fld>
            <a:endParaRPr lang="en-US"/>
          </a:p>
        </p:txBody>
      </p:sp>
      <p:sp>
        <p:nvSpPr>
          <p:cNvPr id="5427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4063EED-D239-47A4-872D-F53E7D292F39}" type="slidenum">
              <a:rPr lang="en-US" sz="1200">
                <a:cs typeface="Arial" charset="0"/>
              </a:rPr>
              <a:pPr algn="r"/>
              <a:t>14</a:t>
            </a:fld>
            <a:endParaRPr lang="en-US" sz="1200">
              <a:cs typeface="Arial" charset="0"/>
            </a:endParaRPr>
          </a:p>
        </p:txBody>
      </p:sp>
      <p:sp>
        <p:nvSpPr>
          <p:cNvPr id="54276" name="Rectangle 2"/>
          <p:cNvSpPr>
            <a:spLocks noGrp="1" noRot="1" noChangeAspect="1" noChangeArrowheads="1" noTextEdit="1"/>
          </p:cNvSpPr>
          <p:nvPr>
            <p:ph type="sldImg"/>
          </p:nvPr>
        </p:nvSpPr>
        <p:spPr>
          <a:xfrm>
            <a:off x="1143000" y="534988"/>
            <a:ext cx="4572000" cy="3429000"/>
          </a:xfrm>
          <a:ln/>
        </p:spPr>
      </p:sp>
      <p:sp>
        <p:nvSpPr>
          <p:cNvPr id="5427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431600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C984F5DC-2AB0-4ED4-B088-9338577D53C8}" type="slidenum">
              <a:rPr lang="en-US" smtClean="0"/>
              <a:pPr/>
              <a:t>15</a:t>
            </a:fld>
            <a:endParaRPr lang="en-US"/>
          </a:p>
        </p:txBody>
      </p:sp>
      <p:sp>
        <p:nvSpPr>
          <p:cNvPr id="5529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4CF0E4F-643E-4CCE-9C5B-0BD0DD43E7A8}" type="slidenum">
              <a:rPr lang="en-US" sz="1200">
                <a:cs typeface="Arial" charset="0"/>
              </a:rPr>
              <a:pPr algn="r"/>
              <a:t>15</a:t>
            </a:fld>
            <a:endParaRPr lang="en-US" sz="1200">
              <a:cs typeface="Arial" charset="0"/>
            </a:endParaRPr>
          </a:p>
        </p:txBody>
      </p:sp>
      <p:sp>
        <p:nvSpPr>
          <p:cNvPr id="55300" name="Rectangle 2"/>
          <p:cNvSpPr>
            <a:spLocks noGrp="1" noRot="1" noChangeAspect="1" noChangeArrowheads="1" noTextEdit="1"/>
          </p:cNvSpPr>
          <p:nvPr>
            <p:ph type="sldImg"/>
          </p:nvPr>
        </p:nvSpPr>
        <p:spPr>
          <a:xfrm>
            <a:off x="1143000" y="534988"/>
            <a:ext cx="4572000" cy="3429000"/>
          </a:xfrm>
          <a:ln/>
        </p:spPr>
      </p:sp>
      <p:sp>
        <p:nvSpPr>
          <p:cNvPr id="5530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3808135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F29706E0-C12C-4786-99EF-B210D4E7B4A0}" type="slidenum">
              <a:rPr lang="en-US" smtClean="0"/>
              <a:pPr/>
              <a:t>16</a:t>
            </a:fld>
            <a:endParaRPr lang="en-US"/>
          </a:p>
        </p:txBody>
      </p:sp>
      <p:sp>
        <p:nvSpPr>
          <p:cNvPr id="5632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76F70B9-F9CF-407E-A098-B1C281A8E083}" type="slidenum">
              <a:rPr lang="en-US" sz="1200">
                <a:cs typeface="Arial" charset="0"/>
              </a:rPr>
              <a:pPr algn="r"/>
              <a:t>16</a:t>
            </a:fld>
            <a:endParaRPr lang="en-US" sz="1200">
              <a:cs typeface="Arial" charset="0"/>
            </a:endParaRPr>
          </a:p>
        </p:txBody>
      </p:sp>
      <p:sp>
        <p:nvSpPr>
          <p:cNvPr id="56324" name="Rectangle 2"/>
          <p:cNvSpPr>
            <a:spLocks noGrp="1" noRot="1" noChangeAspect="1" noChangeArrowheads="1" noTextEdit="1"/>
          </p:cNvSpPr>
          <p:nvPr>
            <p:ph type="sldImg"/>
          </p:nvPr>
        </p:nvSpPr>
        <p:spPr>
          <a:xfrm>
            <a:off x="1143000" y="534988"/>
            <a:ext cx="4572000" cy="3429000"/>
          </a:xfrm>
          <a:ln/>
        </p:spPr>
      </p:sp>
      <p:sp>
        <p:nvSpPr>
          <p:cNvPr id="5632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8917387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88656B2-ABDA-4BEB-896C-C00675B2409E}" type="slidenum">
              <a:rPr lang="en-US" smtClean="0"/>
              <a:pPr/>
              <a:t>17</a:t>
            </a:fld>
            <a:endParaRPr lang="en-US"/>
          </a:p>
        </p:txBody>
      </p:sp>
      <p:sp>
        <p:nvSpPr>
          <p:cNvPr id="5734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89F3AF2-3B89-4FC6-9CB8-762F86735E10}" type="slidenum">
              <a:rPr lang="en-US" sz="1200">
                <a:cs typeface="Arial" charset="0"/>
              </a:rPr>
              <a:pPr algn="r"/>
              <a:t>17</a:t>
            </a:fld>
            <a:endParaRPr lang="en-US" sz="1200">
              <a:cs typeface="Arial" charset="0"/>
            </a:endParaRPr>
          </a:p>
        </p:txBody>
      </p:sp>
      <p:sp>
        <p:nvSpPr>
          <p:cNvPr id="57348" name="Rectangle 2"/>
          <p:cNvSpPr>
            <a:spLocks noGrp="1" noRot="1" noChangeAspect="1" noChangeArrowheads="1" noTextEdit="1"/>
          </p:cNvSpPr>
          <p:nvPr>
            <p:ph type="sldImg"/>
          </p:nvPr>
        </p:nvSpPr>
        <p:spPr>
          <a:xfrm>
            <a:off x="1143000" y="534988"/>
            <a:ext cx="4572000" cy="3429000"/>
          </a:xfrm>
          <a:ln/>
        </p:spPr>
      </p:sp>
      <p:sp>
        <p:nvSpPr>
          <p:cNvPr id="57349"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8508449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697898BE-1E35-4AD0-8621-5C0E695CDDE5}" type="slidenum">
              <a:rPr lang="en-US" smtClean="0"/>
              <a:pPr/>
              <a:t>18</a:t>
            </a:fld>
            <a:endParaRPr lang="en-US"/>
          </a:p>
        </p:txBody>
      </p:sp>
      <p:sp>
        <p:nvSpPr>
          <p:cNvPr id="5837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8CF7676-670B-464F-ABFE-6AB99369FBDB}" type="slidenum">
              <a:rPr lang="en-US" sz="1200">
                <a:cs typeface="Arial" charset="0"/>
              </a:rPr>
              <a:pPr algn="r"/>
              <a:t>18</a:t>
            </a:fld>
            <a:endParaRPr lang="en-US" sz="1200">
              <a:cs typeface="Arial" charset="0"/>
            </a:endParaRPr>
          </a:p>
        </p:txBody>
      </p:sp>
      <p:sp>
        <p:nvSpPr>
          <p:cNvPr id="58372" name="Rectangle 2"/>
          <p:cNvSpPr>
            <a:spLocks noGrp="1" noRot="1" noChangeAspect="1" noChangeArrowheads="1" noTextEdit="1"/>
          </p:cNvSpPr>
          <p:nvPr>
            <p:ph type="sldImg"/>
          </p:nvPr>
        </p:nvSpPr>
        <p:spPr>
          <a:xfrm>
            <a:off x="1143000" y="534988"/>
            <a:ext cx="4572000" cy="3429000"/>
          </a:xfrm>
          <a:ln/>
        </p:spPr>
      </p:sp>
      <p:sp>
        <p:nvSpPr>
          <p:cNvPr id="5837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85448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latin typeface="Calibri"/>
              </a:rPr>
              <a:pPr/>
              <a:t>1</a:t>
            </a:fld>
            <a:endParaRPr lang="en-US">
              <a:solidFill>
                <a:prstClr val="black"/>
              </a:solidFill>
              <a:latin typeface="Calibri"/>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547560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0DCCC40-0F79-426A-8444-E0DC6F0C2BA3}" type="slidenum">
              <a:rPr lang="en-US" smtClean="0"/>
              <a:pPr/>
              <a:t>19</a:t>
            </a:fld>
            <a:endParaRPr lang="en-US"/>
          </a:p>
        </p:txBody>
      </p:sp>
      <p:sp>
        <p:nvSpPr>
          <p:cNvPr id="5939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D36A843-A8D3-4F05-9C80-90AE1DA4206B}" type="slidenum">
              <a:rPr lang="en-US" sz="1200">
                <a:cs typeface="Arial" charset="0"/>
              </a:rPr>
              <a:pPr algn="r"/>
              <a:t>19</a:t>
            </a:fld>
            <a:endParaRPr lang="en-US" sz="1200">
              <a:cs typeface="Arial" charset="0"/>
            </a:endParaRPr>
          </a:p>
        </p:txBody>
      </p:sp>
      <p:sp>
        <p:nvSpPr>
          <p:cNvPr id="59396" name="Rectangle 2"/>
          <p:cNvSpPr>
            <a:spLocks noGrp="1" noRot="1" noChangeAspect="1" noChangeArrowheads="1" noTextEdit="1"/>
          </p:cNvSpPr>
          <p:nvPr>
            <p:ph type="sldImg"/>
          </p:nvPr>
        </p:nvSpPr>
        <p:spPr>
          <a:xfrm>
            <a:off x="1143000" y="534988"/>
            <a:ext cx="4572000" cy="3429000"/>
          </a:xfrm>
          <a:ln/>
        </p:spPr>
      </p:sp>
      <p:sp>
        <p:nvSpPr>
          <p:cNvPr id="5939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3416168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E5AC457-DDA5-4E1D-82D9-F8D02B3231B2}" type="slidenum">
              <a:rPr lang="en-US" smtClean="0"/>
              <a:pPr/>
              <a:t>20</a:t>
            </a:fld>
            <a:endParaRPr lang="en-US"/>
          </a:p>
        </p:txBody>
      </p:sp>
      <p:sp>
        <p:nvSpPr>
          <p:cNvPr id="604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E85DBA5-FFD6-4BD5-B55D-042F80274D45}" type="slidenum">
              <a:rPr lang="en-US" sz="1200">
                <a:cs typeface="Arial" charset="0"/>
              </a:rPr>
              <a:pPr algn="r"/>
              <a:t>20</a:t>
            </a:fld>
            <a:endParaRPr lang="en-US" sz="1200">
              <a:cs typeface="Arial" charset="0"/>
            </a:endParaRPr>
          </a:p>
        </p:txBody>
      </p:sp>
      <p:sp>
        <p:nvSpPr>
          <p:cNvPr id="60420" name="Rectangle 2"/>
          <p:cNvSpPr>
            <a:spLocks noGrp="1" noRot="1" noChangeAspect="1" noChangeArrowheads="1" noTextEdit="1"/>
          </p:cNvSpPr>
          <p:nvPr>
            <p:ph type="sldImg"/>
          </p:nvPr>
        </p:nvSpPr>
        <p:spPr>
          <a:xfrm>
            <a:off x="1143000" y="534988"/>
            <a:ext cx="4572000" cy="3429000"/>
          </a:xfrm>
          <a:ln/>
        </p:spPr>
      </p:sp>
      <p:sp>
        <p:nvSpPr>
          <p:cNvPr id="6042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6213826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9AC3596D-BBAE-4295-9EC7-5B1199CD9329}" type="slidenum">
              <a:rPr lang="en-US" smtClean="0"/>
              <a:pPr/>
              <a:t>21</a:t>
            </a:fld>
            <a:endParaRPr lang="en-US"/>
          </a:p>
        </p:txBody>
      </p:sp>
      <p:sp>
        <p:nvSpPr>
          <p:cNvPr id="6144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3847945-A974-4756-B449-2C4B9895EE0D}" type="slidenum">
              <a:rPr lang="en-US" sz="1200">
                <a:cs typeface="Arial" charset="0"/>
              </a:rPr>
              <a:pPr algn="r"/>
              <a:t>21</a:t>
            </a:fld>
            <a:endParaRPr lang="en-US" sz="1200">
              <a:cs typeface="Arial" charset="0"/>
            </a:endParaRPr>
          </a:p>
        </p:txBody>
      </p:sp>
      <p:sp>
        <p:nvSpPr>
          <p:cNvPr id="61444" name="Rectangle 2"/>
          <p:cNvSpPr>
            <a:spLocks noGrp="1" noRot="1" noChangeAspect="1" noChangeArrowheads="1" noTextEdit="1"/>
          </p:cNvSpPr>
          <p:nvPr>
            <p:ph type="sldImg"/>
          </p:nvPr>
        </p:nvSpPr>
        <p:spPr>
          <a:xfrm>
            <a:off x="1143000" y="534988"/>
            <a:ext cx="4572000" cy="3429000"/>
          </a:xfrm>
          <a:ln/>
        </p:spPr>
      </p:sp>
      <p:sp>
        <p:nvSpPr>
          <p:cNvPr id="6144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249475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E752ED8C-52D0-4130-A798-F3B036C3F760}" type="slidenum">
              <a:rPr lang="en-US" smtClean="0"/>
              <a:pPr/>
              <a:t>22</a:t>
            </a:fld>
            <a:endParaRPr lang="en-US"/>
          </a:p>
        </p:txBody>
      </p:sp>
      <p:sp>
        <p:nvSpPr>
          <p:cNvPr id="624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7869886-31B9-4455-872D-ADB9B9309D03}" type="slidenum">
              <a:rPr lang="en-US" sz="1200">
                <a:cs typeface="Arial" charset="0"/>
              </a:rPr>
              <a:pPr algn="r"/>
              <a:t>22</a:t>
            </a:fld>
            <a:endParaRPr lang="en-US" sz="1200">
              <a:cs typeface="Arial" charset="0"/>
            </a:endParaRPr>
          </a:p>
        </p:txBody>
      </p:sp>
      <p:sp>
        <p:nvSpPr>
          <p:cNvPr id="62468" name="Rectangle 2"/>
          <p:cNvSpPr>
            <a:spLocks noGrp="1" noRot="1" noChangeAspect="1" noChangeArrowheads="1" noTextEdit="1"/>
          </p:cNvSpPr>
          <p:nvPr>
            <p:ph type="sldImg"/>
          </p:nvPr>
        </p:nvSpPr>
        <p:spPr>
          <a:xfrm>
            <a:off x="1143000" y="534988"/>
            <a:ext cx="4572000" cy="3429000"/>
          </a:xfrm>
          <a:ln/>
        </p:spPr>
      </p:sp>
      <p:sp>
        <p:nvSpPr>
          <p:cNvPr id="62469"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18782110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E752ED8C-52D0-4130-A798-F3B036C3F760}" type="slidenum">
              <a:rPr lang="en-US" smtClean="0"/>
              <a:pPr/>
              <a:t>23</a:t>
            </a:fld>
            <a:endParaRPr lang="en-US"/>
          </a:p>
        </p:txBody>
      </p:sp>
      <p:sp>
        <p:nvSpPr>
          <p:cNvPr id="624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7869886-31B9-4455-872D-ADB9B9309D03}" type="slidenum">
              <a:rPr lang="en-US" sz="1200">
                <a:cs typeface="Arial" charset="0"/>
              </a:rPr>
              <a:pPr algn="r"/>
              <a:t>23</a:t>
            </a:fld>
            <a:endParaRPr lang="en-US" sz="1200">
              <a:cs typeface="Arial" charset="0"/>
            </a:endParaRPr>
          </a:p>
        </p:txBody>
      </p:sp>
      <p:sp>
        <p:nvSpPr>
          <p:cNvPr id="62468" name="Rectangle 2"/>
          <p:cNvSpPr>
            <a:spLocks noGrp="1" noRot="1" noChangeAspect="1" noChangeArrowheads="1" noTextEdit="1"/>
          </p:cNvSpPr>
          <p:nvPr>
            <p:ph type="sldImg"/>
          </p:nvPr>
        </p:nvSpPr>
        <p:spPr>
          <a:xfrm>
            <a:off x="1143000" y="534988"/>
            <a:ext cx="4572000" cy="3429000"/>
          </a:xfrm>
          <a:ln/>
        </p:spPr>
      </p:sp>
      <p:sp>
        <p:nvSpPr>
          <p:cNvPr id="62469"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42442487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AA217F47-1E08-42B5-9F08-EFE5844CC639}" type="slidenum">
              <a:rPr lang="en-US" smtClean="0"/>
              <a:pPr/>
              <a:t>24</a:t>
            </a:fld>
            <a:endParaRPr lang="en-US"/>
          </a:p>
        </p:txBody>
      </p:sp>
      <p:sp>
        <p:nvSpPr>
          <p:cNvPr id="6553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CAC9799-B3D8-4D3B-AD6E-8BAD358A7939}" type="slidenum">
              <a:rPr lang="en-US" sz="1200">
                <a:cs typeface="Arial" charset="0"/>
              </a:rPr>
              <a:pPr algn="r"/>
              <a:t>24</a:t>
            </a:fld>
            <a:endParaRPr lang="en-US" sz="1200">
              <a:cs typeface="Arial" charset="0"/>
            </a:endParaRPr>
          </a:p>
        </p:txBody>
      </p:sp>
      <p:sp>
        <p:nvSpPr>
          <p:cNvPr id="65540" name="Rectangle 2"/>
          <p:cNvSpPr>
            <a:spLocks noGrp="1" noRot="1" noChangeAspect="1" noChangeArrowheads="1" noTextEdit="1"/>
          </p:cNvSpPr>
          <p:nvPr>
            <p:ph type="sldImg"/>
          </p:nvPr>
        </p:nvSpPr>
        <p:spPr>
          <a:xfrm>
            <a:off x="1143000" y="534988"/>
            <a:ext cx="4572000" cy="3429000"/>
          </a:xfrm>
          <a:ln/>
        </p:spPr>
      </p:sp>
      <p:sp>
        <p:nvSpPr>
          <p:cNvPr id="6554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978319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D2B283B0-FA8F-4F20-BEC9-153471D1A0FD}" type="slidenum">
              <a:rPr lang="en-US" smtClean="0"/>
              <a:pPr/>
              <a:t>25</a:t>
            </a:fld>
            <a:endParaRPr lang="en-US"/>
          </a:p>
        </p:txBody>
      </p:sp>
      <p:sp>
        <p:nvSpPr>
          <p:cNvPr id="6656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4066B81-1AC4-47B9-8FD5-847203874802}" type="slidenum">
              <a:rPr lang="en-US" sz="1200">
                <a:cs typeface="Arial" charset="0"/>
              </a:rPr>
              <a:pPr algn="r"/>
              <a:t>25</a:t>
            </a:fld>
            <a:endParaRPr lang="en-US" sz="1200">
              <a:cs typeface="Arial" charset="0"/>
            </a:endParaRPr>
          </a:p>
        </p:txBody>
      </p:sp>
      <p:sp>
        <p:nvSpPr>
          <p:cNvPr id="66564" name="Rectangle 2"/>
          <p:cNvSpPr>
            <a:spLocks noGrp="1" noRot="1" noChangeAspect="1" noChangeArrowheads="1" noTextEdit="1"/>
          </p:cNvSpPr>
          <p:nvPr>
            <p:ph type="sldImg"/>
          </p:nvPr>
        </p:nvSpPr>
        <p:spPr>
          <a:xfrm>
            <a:off x="1143000" y="534988"/>
            <a:ext cx="4572000" cy="3429000"/>
          </a:xfrm>
          <a:ln/>
        </p:spPr>
      </p:sp>
      <p:sp>
        <p:nvSpPr>
          <p:cNvPr id="6656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725040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EAA3ABA-5105-46C0-AE34-FFB99BC3E7D3}" type="slidenum">
              <a:rPr lang="en-US" smtClean="0"/>
              <a:pPr/>
              <a:t>26</a:t>
            </a:fld>
            <a:endParaRPr lang="en-US"/>
          </a:p>
        </p:txBody>
      </p:sp>
      <p:sp>
        <p:nvSpPr>
          <p:cNvPr id="6758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F5C7759-3B59-4949-9D7F-FD20F9AA0F3D}" type="slidenum">
              <a:rPr lang="en-US" sz="1200">
                <a:cs typeface="Arial" charset="0"/>
              </a:rPr>
              <a:pPr algn="r"/>
              <a:t>26</a:t>
            </a:fld>
            <a:endParaRPr lang="en-US" sz="1200">
              <a:cs typeface="Arial" charset="0"/>
            </a:endParaRPr>
          </a:p>
        </p:txBody>
      </p:sp>
      <p:sp>
        <p:nvSpPr>
          <p:cNvPr id="67588" name="Rectangle 2"/>
          <p:cNvSpPr>
            <a:spLocks noGrp="1" noRot="1" noChangeAspect="1" noChangeArrowheads="1" noTextEdit="1"/>
          </p:cNvSpPr>
          <p:nvPr>
            <p:ph type="sldImg"/>
          </p:nvPr>
        </p:nvSpPr>
        <p:spPr>
          <a:xfrm>
            <a:off x="1143000" y="534988"/>
            <a:ext cx="4572000" cy="3429000"/>
          </a:xfrm>
          <a:ln/>
        </p:spPr>
      </p:sp>
      <p:sp>
        <p:nvSpPr>
          <p:cNvPr id="6758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8036556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27</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8818238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28</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969962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F594E58-7529-4F24-A89D-8E63C5138EFF}" type="slidenum">
              <a:rPr lang="en-US" smtClean="0"/>
              <a:pPr/>
              <a:t>2</a:t>
            </a:fld>
            <a:endParaRPr lang="en-US"/>
          </a:p>
        </p:txBody>
      </p:sp>
      <p:sp>
        <p:nvSpPr>
          <p:cNvPr id="4198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0ACA3DB-0FE4-4EC1-9ADB-F2CF4B7FE7D2}" type="slidenum">
              <a:rPr lang="en-US" sz="1200">
                <a:cs typeface="Arial" charset="0"/>
              </a:rPr>
              <a:pPr algn="r"/>
              <a:t>2</a:t>
            </a:fld>
            <a:endParaRPr lang="en-US" sz="1200">
              <a:cs typeface="Arial" charset="0"/>
            </a:endParaRPr>
          </a:p>
        </p:txBody>
      </p:sp>
      <p:sp>
        <p:nvSpPr>
          <p:cNvPr id="41988" name="Rectangle 2"/>
          <p:cNvSpPr>
            <a:spLocks noGrp="1" noRot="1" noChangeAspect="1" noChangeArrowheads="1" noTextEdit="1"/>
          </p:cNvSpPr>
          <p:nvPr>
            <p:ph type="sldImg"/>
          </p:nvPr>
        </p:nvSpPr>
        <p:spPr>
          <a:xfrm>
            <a:off x="1143000" y="534988"/>
            <a:ext cx="4572000" cy="3429000"/>
          </a:xfrm>
          <a:ln/>
        </p:spPr>
      </p:sp>
      <p:sp>
        <p:nvSpPr>
          <p:cNvPr id="4198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5445476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29</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436452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BC61D041-1FCF-4F4B-8EAB-C8EA4EE35ECD}" type="slidenum">
              <a:rPr lang="en-US" smtClean="0"/>
              <a:pPr/>
              <a:t>3</a:t>
            </a:fld>
            <a:endParaRPr lang="en-US"/>
          </a:p>
        </p:txBody>
      </p:sp>
      <p:sp>
        <p:nvSpPr>
          <p:cNvPr id="4301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33F8EEC-8246-4631-ADC1-148E7B088BD9}" type="slidenum">
              <a:rPr lang="en-US" sz="1200">
                <a:cs typeface="Arial" charset="0"/>
              </a:rPr>
              <a:pPr algn="r"/>
              <a:t>3</a:t>
            </a:fld>
            <a:endParaRPr lang="en-US" sz="1200">
              <a:cs typeface="Arial" charset="0"/>
            </a:endParaRPr>
          </a:p>
        </p:txBody>
      </p:sp>
      <p:sp>
        <p:nvSpPr>
          <p:cNvPr id="43012" name="Rectangle 2"/>
          <p:cNvSpPr>
            <a:spLocks noGrp="1" noRot="1" noChangeAspect="1" noChangeArrowheads="1" noTextEdit="1"/>
          </p:cNvSpPr>
          <p:nvPr>
            <p:ph type="sldImg"/>
          </p:nvPr>
        </p:nvSpPr>
        <p:spPr>
          <a:xfrm>
            <a:off x="1143000" y="534988"/>
            <a:ext cx="4572000" cy="3429000"/>
          </a:xfrm>
          <a:ln/>
        </p:spPr>
      </p:sp>
      <p:sp>
        <p:nvSpPr>
          <p:cNvPr id="4301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383254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44A31D4-D229-45CC-8D75-722C6452C1E9}" type="slidenum">
              <a:rPr lang="en-US" smtClean="0"/>
              <a:pPr/>
              <a:t>4</a:t>
            </a:fld>
            <a:endParaRPr lang="en-US"/>
          </a:p>
        </p:txBody>
      </p:sp>
      <p:sp>
        <p:nvSpPr>
          <p:cNvPr id="4403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C58958F-877C-4CD2-A0A9-32F13CE00594}" type="slidenum">
              <a:rPr lang="en-US" sz="1200">
                <a:cs typeface="Arial" charset="0"/>
              </a:rPr>
              <a:pPr algn="r"/>
              <a:t>4</a:t>
            </a:fld>
            <a:endParaRPr lang="en-US" sz="1200">
              <a:cs typeface="Arial" charset="0"/>
            </a:endParaRPr>
          </a:p>
        </p:txBody>
      </p:sp>
      <p:sp>
        <p:nvSpPr>
          <p:cNvPr id="44036" name="Rectangle 2"/>
          <p:cNvSpPr>
            <a:spLocks noGrp="1" noRot="1" noChangeAspect="1" noChangeArrowheads="1" noTextEdit="1"/>
          </p:cNvSpPr>
          <p:nvPr>
            <p:ph type="sldImg"/>
          </p:nvPr>
        </p:nvSpPr>
        <p:spPr>
          <a:xfrm>
            <a:off x="1143000" y="534988"/>
            <a:ext cx="4572000" cy="3429000"/>
          </a:xfrm>
          <a:ln/>
        </p:spPr>
      </p:sp>
      <p:sp>
        <p:nvSpPr>
          <p:cNvPr id="4403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973852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874D8D88-506F-4734-AF9E-6583CAAA9356}" type="slidenum">
              <a:rPr lang="en-US" smtClean="0"/>
              <a:pPr/>
              <a:t>5</a:t>
            </a:fld>
            <a:endParaRPr lang="en-US"/>
          </a:p>
        </p:txBody>
      </p:sp>
      <p:sp>
        <p:nvSpPr>
          <p:cNvPr id="4505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A46884E-BDCD-4DB7-8A11-480440A0806D}" type="slidenum">
              <a:rPr lang="en-US" sz="1200">
                <a:cs typeface="Arial" charset="0"/>
              </a:rPr>
              <a:pPr algn="r"/>
              <a:t>5</a:t>
            </a:fld>
            <a:endParaRPr lang="en-US" sz="1200">
              <a:cs typeface="Arial" charset="0"/>
            </a:endParaRPr>
          </a:p>
        </p:txBody>
      </p:sp>
      <p:sp>
        <p:nvSpPr>
          <p:cNvPr id="45060" name="Rectangle 2"/>
          <p:cNvSpPr>
            <a:spLocks noGrp="1" noRot="1" noChangeAspect="1" noChangeArrowheads="1" noTextEdit="1"/>
          </p:cNvSpPr>
          <p:nvPr>
            <p:ph type="sldImg"/>
          </p:nvPr>
        </p:nvSpPr>
        <p:spPr>
          <a:xfrm>
            <a:off x="1143000" y="534988"/>
            <a:ext cx="4572000" cy="3429000"/>
          </a:xfrm>
          <a:ln/>
        </p:spPr>
      </p:sp>
      <p:sp>
        <p:nvSpPr>
          <p:cNvPr id="4506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49103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59DC2215-FCB1-4553-AE5A-11545DFE8F2B}" type="slidenum">
              <a:rPr lang="en-US" smtClean="0"/>
              <a:pPr/>
              <a:t>6</a:t>
            </a:fld>
            <a:endParaRPr lang="en-US"/>
          </a:p>
        </p:txBody>
      </p:sp>
      <p:sp>
        <p:nvSpPr>
          <p:cNvPr id="4608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307B2A3-7B2E-430C-8E7E-9D7D4ECA80FD}" type="slidenum">
              <a:rPr lang="en-US" sz="1200">
                <a:cs typeface="Arial" charset="0"/>
              </a:rPr>
              <a:pPr algn="r"/>
              <a:t>6</a:t>
            </a:fld>
            <a:endParaRPr lang="en-US" sz="1200">
              <a:cs typeface="Arial" charset="0"/>
            </a:endParaRPr>
          </a:p>
        </p:txBody>
      </p:sp>
      <p:sp>
        <p:nvSpPr>
          <p:cNvPr id="46084" name="Rectangle 2"/>
          <p:cNvSpPr>
            <a:spLocks noGrp="1" noRot="1" noChangeAspect="1" noChangeArrowheads="1" noTextEdit="1"/>
          </p:cNvSpPr>
          <p:nvPr>
            <p:ph type="sldImg"/>
          </p:nvPr>
        </p:nvSpPr>
        <p:spPr>
          <a:xfrm>
            <a:off x="1143000" y="534988"/>
            <a:ext cx="4572000" cy="3429000"/>
          </a:xfrm>
          <a:ln/>
        </p:spPr>
      </p:sp>
      <p:sp>
        <p:nvSpPr>
          <p:cNvPr id="4608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639910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7</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3197455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8</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dirty="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4251482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lvl1pPr algn="l">
              <a:defRPr sz="3600" b="0">
                <a:solidFill>
                  <a:srgbClr val="006699"/>
                </a:solidFill>
                <a:latin typeface="Arial" pitchFamily="34" charset="0"/>
                <a:ea typeface="Tahoma"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219200"/>
            <a:ext cx="8229600" cy="4979581"/>
          </a:xfrm>
        </p:spPr>
        <p:txBody>
          <a:bodyPr/>
          <a:lstStyle>
            <a:lvl1pPr>
              <a:lnSpc>
                <a:spcPct val="105000"/>
              </a:lnSpc>
              <a:spcBef>
                <a:spcPts val="1200"/>
              </a:spcBef>
              <a:buClr>
                <a:srgbClr val="A3C167"/>
              </a:buClr>
              <a:buFont typeface="Wingdings" pitchFamily="2" charset="2"/>
              <a:buChar char="§"/>
              <a:defRPr sz="2800">
                <a:latin typeface="Arial" pitchFamily="34" charset="0"/>
                <a:cs typeface="Arial" pitchFamily="34" charset="0"/>
              </a:defRPr>
            </a:lvl1pPr>
            <a:lvl2pPr>
              <a:lnSpc>
                <a:spcPct val="105000"/>
              </a:lnSpc>
              <a:spcBef>
                <a:spcPts val="300"/>
              </a:spcBef>
              <a:buClr>
                <a:srgbClr val="CC9900"/>
              </a:buClr>
              <a:buFont typeface="Wingdings" pitchFamily="2" charset="2"/>
              <a:buChar char="§"/>
              <a:defRPr sz="2700">
                <a:latin typeface="Arial" pitchFamily="34" charset="0"/>
                <a:cs typeface="Arial" pitchFamily="34" charset="0"/>
              </a:defRPr>
            </a:lvl2pPr>
            <a:lvl3pPr>
              <a:lnSpc>
                <a:spcPct val="105000"/>
              </a:lnSpc>
              <a:spcBef>
                <a:spcPts val="300"/>
              </a:spcBef>
              <a:buClr>
                <a:srgbClr val="B3A2C7"/>
              </a:buClr>
              <a:buFont typeface="Wingdings" pitchFamily="2" charset="2"/>
              <a:buChar char="§"/>
              <a:defRPr sz="2400">
                <a:latin typeface="Arial" pitchFamily="34" charset="0"/>
                <a:cs typeface="Arial" pitchFamily="34" charset="0"/>
              </a:defRPr>
            </a:lvl3pPr>
            <a:lvl4pPr>
              <a:lnSpc>
                <a:spcPct val="105000"/>
              </a:lnSpc>
              <a:spcBef>
                <a:spcPts val="300"/>
              </a:spcBef>
              <a:defRPr>
                <a:latin typeface="Arial" pitchFamily="34" charset="0"/>
                <a:cs typeface="Arial" pitchFamily="34" charset="0"/>
              </a:defRPr>
            </a:lvl4pPr>
            <a:lvl5pPr>
              <a:lnSpc>
                <a:spcPct val="105000"/>
              </a:lnSpc>
              <a:spcBef>
                <a:spcPts val="300"/>
              </a:spcBef>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222222"/>
        </a:solidFill>
        <a:effectLst/>
      </p:bgPr>
    </p:bg>
    <p:spTree>
      <p:nvGrpSpPr>
        <p:cNvPr id="1" name=""/>
        <p:cNvGrpSpPr/>
        <p:nvPr/>
      </p:nvGrpSpPr>
      <p:grpSpPr>
        <a:xfrm>
          <a:off x="0" y="0"/>
          <a:ext cx="0" cy="0"/>
          <a:chOff x="0" y="0"/>
          <a:chExt cx="0" cy="0"/>
        </a:xfrm>
      </p:grpSpPr>
      <p:sp>
        <p:nvSpPr>
          <p:cNvPr id="8" name="TextBox 7"/>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19378436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145"/>
            <a:ext cx="8229600" cy="8845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47424"/>
            <a:ext cx="8229600" cy="487873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
        <p:nvSpPr>
          <p:cNvPr id="7" name="TextBox 6"/>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hf sldNum="0" hdr="0" ftr="0" dt="0"/>
  <p:txStyles>
    <p:titleStyle>
      <a:lvl1pPr algn="l" defTabSz="914400" rtl="0" eaLnBrk="1" latinLnBrk="0" hangingPunct="1">
        <a:spcBef>
          <a:spcPct val="0"/>
        </a:spcBef>
        <a:buNone/>
        <a:defRPr sz="3600" kern="1200">
          <a:solidFill>
            <a:srgbClr val="006699"/>
          </a:solidFill>
          <a:latin typeface="Arial"/>
          <a:ea typeface="+mj-ea"/>
          <a:cs typeface="Arial"/>
        </a:defRPr>
      </a:lvl1pPr>
    </p:titleStyle>
    <p:bodyStyle>
      <a:lvl1pPr marL="342900" marR="0" indent="-342900" algn="l" defTabSz="914400" rtl="0" eaLnBrk="1" fontAlgn="auto" latinLnBrk="0" hangingPunct="1">
        <a:lnSpc>
          <a:spcPct val="105000"/>
        </a:lnSpc>
        <a:spcBef>
          <a:spcPts val="1200"/>
        </a:spcBef>
        <a:spcAft>
          <a:spcPts val="0"/>
        </a:spcAft>
        <a:buClr>
          <a:srgbClr val="A3C167"/>
        </a:buClr>
        <a:buSzTx/>
        <a:buFont typeface="Wingdings" charset="2"/>
        <a:buChar char="§"/>
        <a:tabLst/>
        <a:defRPr sz="2800" kern="1200">
          <a:solidFill>
            <a:schemeClr val="tx1"/>
          </a:solidFill>
          <a:latin typeface="Arial"/>
          <a:ea typeface="+mn-ea"/>
          <a:cs typeface="Arial"/>
        </a:defRPr>
      </a:lvl1pPr>
      <a:lvl2pPr marL="742950" marR="0" indent="-285750" algn="l" defTabSz="914400" rtl="0" eaLnBrk="1" fontAlgn="auto" latinLnBrk="0" hangingPunct="1">
        <a:lnSpc>
          <a:spcPct val="105000"/>
        </a:lnSpc>
        <a:spcBef>
          <a:spcPts val="300"/>
        </a:spcBef>
        <a:spcAft>
          <a:spcPts val="0"/>
        </a:spcAft>
        <a:buClr>
          <a:srgbClr val="CC9900"/>
        </a:buClr>
        <a:buSzTx/>
        <a:buFont typeface="Wingdings" charset="2"/>
        <a:buChar char="§"/>
        <a:tabLst/>
        <a:defRPr sz="2700" kern="1200">
          <a:solidFill>
            <a:schemeClr val="tx1"/>
          </a:solidFill>
          <a:latin typeface="Arial"/>
          <a:ea typeface="+mn-ea"/>
          <a:cs typeface="Arial"/>
        </a:defRPr>
      </a:lvl2pPr>
      <a:lvl3pPr marL="1143000" marR="0" indent="-228600" algn="l" defTabSz="914400" rtl="0" eaLnBrk="1" fontAlgn="auto" latinLnBrk="0" hangingPunct="1">
        <a:lnSpc>
          <a:spcPct val="105000"/>
        </a:lnSpc>
        <a:spcBef>
          <a:spcPts val="300"/>
        </a:spcBef>
        <a:spcAft>
          <a:spcPts val="0"/>
        </a:spcAft>
        <a:buClr>
          <a:srgbClr val="B3A2C7"/>
        </a:buClr>
        <a:buSzTx/>
        <a:buFont typeface="Wingdings" charset="2"/>
        <a:buChar char="§"/>
        <a:tabLst/>
        <a:defRPr sz="2400" kern="1200">
          <a:solidFill>
            <a:schemeClr val="tx1"/>
          </a:solidFill>
          <a:latin typeface="Arial"/>
          <a:ea typeface="+mn-ea"/>
          <a:cs typeface="Arial"/>
        </a:defRPr>
      </a:lvl3pPr>
      <a:lvl4pPr marL="16002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4pPr>
      <a:lvl5pPr marL="20574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2.wdp"/></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
          </a:xfrm>
          <a:prstGeom prst="rect">
            <a:avLst/>
          </a:prstGeom>
          <a:solidFill>
            <a:srgbClr val="0257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extBox 9"/>
          <p:cNvSpPr txBox="1">
            <a:spLocks noChangeArrowheads="1"/>
          </p:cNvSpPr>
          <p:nvPr/>
        </p:nvSpPr>
        <p:spPr bwMode="auto">
          <a:xfrm>
            <a:off x="0" y="1121772"/>
            <a:ext cx="4648200" cy="707886"/>
          </a:xfrm>
          <a:prstGeom prst="rect">
            <a:avLst/>
          </a:prstGeom>
          <a:noFill/>
          <a:ln w="9525">
            <a:noFill/>
            <a:miter lim="800000"/>
            <a:headEnd/>
            <a:tailEnd/>
          </a:ln>
        </p:spPr>
        <p:txBody>
          <a:bodyPr wrap="square">
            <a:spAutoFit/>
          </a:bodyPr>
          <a:lstStyle/>
          <a:p>
            <a:pPr algn="ctr"/>
            <a:r>
              <a:rPr lang="en-US" sz="4000" dirty="0">
                <a:solidFill>
                  <a:srgbClr val="FFFFFF"/>
                </a:solidFill>
                <a:effectLst>
                  <a:outerShdw blurRad="38100" dist="38100" dir="2700000" algn="tl">
                    <a:srgbClr val="000000">
                      <a:alpha val="43137"/>
                    </a:srgbClr>
                  </a:outerShdw>
                </a:effectLst>
                <a:latin typeface="Book Antiqua" pitchFamily="18" charset="0"/>
                <a:cs typeface="Arial" charset="0"/>
              </a:rPr>
              <a:t>Microeconomics I</a:t>
            </a:r>
          </a:p>
        </p:txBody>
      </p:sp>
      <p:sp>
        <p:nvSpPr>
          <p:cNvPr id="18" name="TextBox 17"/>
          <p:cNvSpPr txBox="1"/>
          <p:nvPr/>
        </p:nvSpPr>
        <p:spPr>
          <a:xfrm>
            <a:off x="0" y="2038446"/>
            <a:ext cx="4648200" cy="523220"/>
          </a:xfrm>
          <a:prstGeom prst="rect">
            <a:avLst/>
          </a:prstGeom>
          <a:noFill/>
        </p:spPr>
        <p:txBody>
          <a:bodyPr wrap="square" rtlCol="0">
            <a:spAutoFit/>
          </a:bodyPr>
          <a:lstStyle/>
          <a:p>
            <a:pPr algn="ctr"/>
            <a:r>
              <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Dali Laxton</a:t>
            </a:r>
          </a:p>
        </p:txBody>
      </p:sp>
      <p:sp>
        <p:nvSpPr>
          <p:cNvPr id="20" name="TextBox 19"/>
          <p:cNvSpPr txBox="1"/>
          <p:nvPr/>
        </p:nvSpPr>
        <p:spPr>
          <a:xfrm>
            <a:off x="2694129" y="4023294"/>
            <a:ext cx="6158008" cy="1785104"/>
          </a:xfrm>
          <a:prstGeom prst="rect">
            <a:avLst/>
          </a:prstGeom>
          <a:noFill/>
        </p:spPr>
        <p:txBody>
          <a:bodyPr wrap="square" rtlCol="0">
            <a:spAutoFit/>
          </a:bodyPr>
          <a:lstStyle/>
          <a:p>
            <a:pPr algn="ctr">
              <a:lnSpc>
                <a:spcPct val="110000"/>
              </a:lnSpc>
            </a:pPr>
            <a:r>
              <a:rPr lang="en-US" sz="60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Monopoly</a:t>
            </a:r>
          </a:p>
          <a:p>
            <a:pPr algn="ctr">
              <a:lnSpc>
                <a:spcPct val="110000"/>
              </a:lnSpc>
            </a:pPr>
            <a:r>
              <a:rPr lang="en-US" sz="40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Chapter 15</a:t>
            </a:r>
          </a:p>
        </p:txBody>
      </p:sp>
      <p:sp>
        <p:nvSpPr>
          <p:cNvPr id="21" name="TextBox 20"/>
          <p:cNvSpPr txBox="1"/>
          <p:nvPr/>
        </p:nvSpPr>
        <p:spPr>
          <a:xfrm>
            <a:off x="76200" y="240268"/>
            <a:ext cx="2362200" cy="369332"/>
          </a:xfrm>
          <a:prstGeom prst="rect">
            <a:avLst/>
          </a:prstGeom>
          <a:noFill/>
        </p:spPr>
        <p:txBody>
          <a:bodyPr wrap="square">
            <a:spAutoFit/>
          </a:bodyPr>
          <a:lstStyle/>
          <a:p>
            <a:pPr algn="ctr">
              <a:defRPr/>
            </a:pPr>
            <a:r>
              <a:rPr lang="en-US"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Seventh Edition</a:t>
            </a:r>
          </a:p>
        </p:txBody>
      </p:sp>
      <p:sp>
        <p:nvSpPr>
          <p:cNvPr id="12" name="TextBox 11"/>
          <p:cNvSpPr txBox="1"/>
          <p:nvPr/>
        </p:nvSpPr>
        <p:spPr>
          <a:xfrm>
            <a:off x="383652" y="4063425"/>
            <a:ext cx="2207148" cy="584775"/>
          </a:xfrm>
          <a:prstGeom prst="rect">
            <a:avLst/>
          </a:prstGeom>
          <a:noFill/>
        </p:spPr>
        <p:txBody>
          <a:bodyPr wrap="square" rtlCol="0">
            <a:spAutoFit/>
          </a:bodyPr>
          <a:lstStyle/>
          <a:p>
            <a:pPr algn="ctr"/>
            <a:r>
              <a:rPr lang="en-US" sz="3200" dirty="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rPr>
              <a:t>Lecture</a:t>
            </a:r>
          </a:p>
        </p:txBody>
      </p:sp>
      <p:sp>
        <p:nvSpPr>
          <p:cNvPr id="13" name="TextBox 12"/>
          <p:cNvSpPr txBox="1"/>
          <p:nvPr/>
        </p:nvSpPr>
        <p:spPr>
          <a:xfrm>
            <a:off x="782480" y="4495800"/>
            <a:ext cx="1445148" cy="1077218"/>
          </a:xfrm>
          <a:prstGeom prst="rect">
            <a:avLst/>
          </a:prstGeom>
          <a:noFill/>
        </p:spPr>
        <p:txBody>
          <a:bodyPr wrap="square" rtlCol="0">
            <a:spAutoFit/>
          </a:bodyPr>
          <a:lstStyle/>
          <a:p>
            <a:pPr algn="ctr"/>
            <a:r>
              <a:rPr lang="en-US" sz="6400" b="1" dirty="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9</a:t>
            </a:r>
          </a:p>
        </p:txBody>
      </p:sp>
      <p:pic>
        <p:nvPicPr>
          <p:cNvPr id="19" name="Picture 18"/>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000"/>
                    </a14:imgEffect>
                    <a14:imgEffect>
                      <a14:saturation sat="85000"/>
                    </a14:imgEffect>
                    <a14:imgEffect>
                      <a14:brightnessContrast contrast="-10000"/>
                    </a14:imgEffect>
                  </a14:imgLayer>
                </a14:imgProps>
              </a:ext>
              <a:ext uri="{28A0092B-C50C-407E-A947-70E740481C1C}">
                <a14:useLocalDpi xmlns:a14="http://schemas.microsoft.com/office/drawing/2010/main" val="0"/>
              </a:ext>
            </a:extLst>
          </a:blip>
          <a:srcRect l="8827" t="13217" r="3175" b="5984"/>
          <a:stretch/>
        </p:blipFill>
        <p:spPr>
          <a:xfrm>
            <a:off x="4694609" y="389977"/>
            <a:ext cx="4212112" cy="2697675"/>
          </a:xfrm>
          <a:prstGeom prst="rect">
            <a:avLst/>
          </a:prstGeom>
          <a:effectLst>
            <a:outerShdw blurRad="50800" dist="38100" dir="2700000" algn="tl" rotWithShape="0">
              <a:prstClr val="black">
                <a:alpha val="40000"/>
              </a:prstClr>
            </a:outerShdw>
            <a:reflection stA="35000" endPos="40000" dist="12700" dir="5400000" sy="-100000" algn="bl" rotWithShape="0"/>
          </a:effectLst>
        </p:spPr>
      </p:pic>
      <p:sp>
        <p:nvSpPr>
          <p:cNvPr id="14" name="Rectangle 13"/>
          <p:cNvSpPr/>
          <p:nvPr/>
        </p:nvSpPr>
        <p:spPr>
          <a:xfrm rot="16200000">
            <a:off x="8251789" y="2351214"/>
            <a:ext cx="1418978" cy="215444"/>
          </a:xfrm>
          <a:prstGeom prst="rect">
            <a:avLst/>
          </a:prstGeom>
        </p:spPr>
        <p:txBody>
          <a:bodyPr wrap="none">
            <a:spAutoFit/>
          </a:bodyPr>
          <a:lstStyle/>
          <a:p>
            <a:r>
              <a:rPr lang="en-US" sz="800" dirty="0">
                <a:solidFill>
                  <a:schemeClr val="bg1">
                    <a:lumMod val="50000"/>
                  </a:schemeClr>
                </a:solidFill>
              </a:rPr>
              <a:t>Wojciech Gerson (1831-1901)</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0" name="Rectangle 2"/>
          <p:cNvSpPr>
            <a:spLocks noGrp="1" noChangeArrowheads="1"/>
          </p:cNvSpPr>
          <p:nvPr>
            <p:ph type="title" idx="4294967295"/>
          </p:nvPr>
        </p:nvSpPr>
        <p:spPr/>
        <p:txBody>
          <a:bodyPr>
            <a:normAutofit/>
          </a:bodyPr>
          <a:lstStyle/>
          <a:p>
            <a:pPr eaLnBrk="1" hangingPunct="1"/>
            <a:r>
              <a:rPr lang="en-US" sz="3200" dirty="0"/>
              <a:t>Common Grounds’ </a:t>
            </a:r>
            <a:r>
              <a:rPr lang="en-US" sz="3200" i="1" dirty="0"/>
              <a:t>D</a:t>
            </a:r>
            <a:r>
              <a:rPr lang="en-US" sz="3200" dirty="0"/>
              <a:t>  and </a:t>
            </a:r>
            <a:r>
              <a:rPr lang="en-US" sz="3200" i="1" dirty="0"/>
              <a:t>MR</a:t>
            </a:r>
            <a:r>
              <a:rPr lang="en-US" sz="3200" dirty="0"/>
              <a:t>  Curves</a:t>
            </a:r>
          </a:p>
        </p:txBody>
      </p:sp>
      <p:sp>
        <p:nvSpPr>
          <p:cNvPr id="14341" name="Line 8"/>
          <p:cNvSpPr>
            <a:spLocks noChangeShapeType="1"/>
          </p:cNvSpPr>
          <p:nvPr/>
        </p:nvSpPr>
        <p:spPr bwMode="auto">
          <a:xfrm>
            <a:off x="3924300" y="5500688"/>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42" name="Line 9"/>
          <p:cNvSpPr>
            <a:spLocks noChangeShapeType="1"/>
          </p:cNvSpPr>
          <p:nvPr/>
        </p:nvSpPr>
        <p:spPr bwMode="auto">
          <a:xfrm>
            <a:off x="3924300" y="5030788"/>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43" name="Line 10"/>
          <p:cNvSpPr>
            <a:spLocks noChangeShapeType="1"/>
          </p:cNvSpPr>
          <p:nvPr/>
        </p:nvSpPr>
        <p:spPr bwMode="auto">
          <a:xfrm>
            <a:off x="3924300" y="4575175"/>
            <a:ext cx="4713288" cy="1588"/>
          </a:xfrm>
          <a:prstGeom prst="line">
            <a:avLst/>
          </a:prstGeom>
          <a:noFill/>
          <a:ln w="0">
            <a:solidFill>
              <a:srgbClr val="808080"/>
            </a:solidFill>
            <a:round/>
            <a:headEnd/>
            <a:tailEnd/>
          </a:ln>
        </p:spPr>
        <p:txBody>
          <a:bodyPr/>
          <a:lstStyle/>
          <a:p>
            <a:endParaRPr lang="en-US">
              <a:latin typeface="Arial"/>
              <a:cs typeface="Arial"/>
            </a:endParaRPr>
          </a:p>
        </p:txBody>
      </p:sp>
      <p:sp>
        <p:nvSpPr>
          <p:cNvPr id="14344" name="Line 11"/>
          <p:cNvSpPr>
            <a:spLocks noChangeShapeType="1"/>
          </p:cNvSpPr>
          <p:nvPr/>
        </p:nvSpPr>
        <p:spPr bwMode="auto">
          <a:xfrm>
            <a:off x="3924300" y="4106863"/>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45" name="Line 12"/>
          <p:cNvSpPr>
            <a:spLocks noChangeShapeType="1"/>
          </p:cNvSpPr>
          <p:nvPr/>
        </p:nvSpPr>
        <p:spPr bwMode="auto">
          <a:xfrm>
            <a:off x="3924300" y="3636963"/>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46" name="Line 13"/>
          <p:cNvSpPr>
            <a:spLocks noChangeShapeType="1"/>
          </p:cNvSpPr>
          <p:nvPr/>
        </p:nvSpPr>
        <p:spPr bwMode="auto">
          <a:xfrm>
            <a:off x="3924300" y="3181350"/>
            <a:ext cx="4713288" cy="1588"/>
          </a:xfrm>
          <a:prstGeom prst="line">
            <a:avLst/>
          </a:prstGeom>
          <a:noFill/>
          <a:ln w="0">
            <a:solidFill>
              <a:srgbClr val="808080"/>
            </a:solidFill>
            <a:round/>
            <a:headEnd/>
            <a:tailEnd/>
          </a:ln>
        </p:spPr>
        <p:txBody>
          <a:bodyPr/>
          <a:lstStyle/>
          <a:p>
            <a:endParaRPr lang="en-US">
              <a:latin typeface="Arial"/>
              <a:cs typeface="Arial"/>
            </a:endParaRPr>
          </a:p>
        </p:txBody>
      </p:sp>
      <p:sp>
        <p:nvSpPr>
          <p:cNvPr id="14347" name="Line 14"/>
          <p:cNvSpPr>
            <a:spLocks noChangeShapeType="1"/>
          </p:cNvSpPr>
          <p:nvPr/>
        </p:nvSpPr>
        <p:spPr bwMode="auto">
          <a:xfrm>
            <a:off x="3924300" y="2711450"/>
            <a:ext cx="4713288" cy="1588"/>
          </a:xfrm>
          <a:prstGeom prst="line">
            <a:avLst/>
          </a:prstGeom>
          <a:noFill/>
          <a:ln w="0">
            <a:solidFill>
              <a:srgbClr val="808080"/>
            </a:solidFill>
            <a:round/>
            <a:headEnd/>
            <a:tailEnd/>
          </a:ln>
        </p:spPr>
        <p:txBody>
          <a:bodyPr/>
          <a:lstStyle/>
          <a:p>
            <a:endParaRPr lang="en-US">
              <a:latin typeface="Arial"/>
              <a:cs typeface="Arial"/>
            </a:endParaRPr>
          </a:p>
        </p:txBody>
      </p:sp>
      <p:sp>
        <p:nvSpPr>
          <p:cNvPr id="14348" name="Line 15"/>
          <p:cNvSpPr>
            <a:spLocks noChangeShapeType="1"/>
          </p:cNvSpPr>
          <p:nvPr/>
        </p:nvSpPr>
        <p:spPr bwMode="auto">
          <a:xfrm>
            <a:off x="3924300" y="2241550"/>
            <a:ext cx="4713288" cy="1588"/>
          </a:xfrm>
          <a:prstGeom prst="line">
            <a:avLst/>
          </a:prstGeom>
          <a:noFill/>
          <a:ln w="0">
            <a:solidFill>
              <a:srgbClr val="808080"/>
            </a:solidFill>
            <a:round/>
            <a:headEnd/>
            <a:tailEnd/>
          </a:ln>
        </p:spPr>
        <p:txBody>
          <a:bodyPr/>
          <a:lstStyle/>
          <a:p>
            <a:endParaRPr lang="en-US">
              <a:latin typeface="Arial"/>
              <a:cs typeface="Arial"/>
            </a:endParaRPr>
          </a:p>
        </p:txBody>
      </p:sp>
      <p:sp>
        <p:nvSpPr>
          <p:cNvPr id="14349" name="Line 16"/>
          <p:cNvSpPr>
            <a:spLocks noChangeShapeType="1"/>
          </p:cNvSpPr>
          <p:nvPr/>
        </p:nvSpPr>
        <p:spPr bwMode="auto">
          <a:xfrm>
            <a:off x="3924300" y="1785938"/>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50" name="Line 17"/>
          <p:cNvSpPr>
            <a:spLocks noChangeShapeType="1"/>
          </p:cNvSpPr>
          <p:nvPr/>
        </p:nvSpPr>
        <p:spPr bwMode="auto">
          <a:xfrm>
            <a:off x="3924300" y="1316038"/>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51" name="Line 18"/>
          <p:cNvSpPr>
            <a:spLocks noChangeShapeType="1"/>
          </p:cNvSpPr>
          <p:nvPr/>
        </p:nvSpPr>
        <p:spPr bwMode="auto">
          <a:xfrm>
            <a:off x="3924300" y="1316038"/>
            <a:ext cx="1588"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2" name="Line 19"/>
          <p:cNvSpPr>
            <a:spLocks noChangeShapeType="1"/>
          </p:cNvSpPr>
          <p:nvPr/>
        </p:nvSpPr>
        <p:spPr bwMode="auto">
          <a:xfrm>
            <a:off x="4519613"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3" name="Line 20"/>
          <p:cNvSpPr>
            <a:spLocks noChangeShapeType="1"/>
          </p:cNvSpPr>
          <p:nvPr/>
        </p:nvSpPr>
        <p:spPr bwMode="auto">
          <a:xfrm>
            <a:off x="5099050" y="1316038"/>
            <a:ext cx="1588"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4" name="Line 21"/>
          <p:cNvSpPr>
            <a:spLocks noChangeShapeType="1"/>
          </p:cNvSpPr>
          <p:nvPr/>
        </p:nvSpPr>
        <p:spPr bwMode="auto">
          <a:xfrm>
            <a:off x="5694363"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5" name="Line 22"/>
          <p:cNvSpPr>
            <a:spLocks noChangeShapeType="1"/>
          </p:cNvSpPr>
          <p:nvPr/>
        </p:nvSpPr>
        <p:spPr bwMode="auto">
          <a:xfrm>
            <a:off x="6288088"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6" name="Line 23"/>
          <p:cNvSpPr>
            <a:spLocks noChangeShapeType="1"/>
          </p:cNvSpPr>
          <p:nvPr/>
        </p:nvSpPr>
        <p:spPr bwMode="auto">
          <a:xfrm>
            <a:off x="6869113"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7" name="Line 24"/>
          <p:cNvSpPr>
            <a:spLocks noChangeShapeType="1"/>
          </p:cNvSpPr>
          <p:nvPr/>
        </p:nvSpPr>
        <p:spPr bwMode="auto">
          <a:xfrm>
            <a:off x="7462838"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8" name="Line 25"/>
          <p:cNvSpPr>
            <a:spLocks noChangeShapeType="1"/>
          </p:cNvSpPr>
          <p:nvPr/>
        </p:nvSpPr>
        <p:spPr bwMode="auto">
          <a:xfrm>
            <a:off x="8043863"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9" name="Line 26"/>
          <p:cNvSpPr>
            <a:spLocks noChangeShapeType="1"/>
          </p:cNvSpPr>
          <p:nvPr/>
        </p:nvSpPr>
        <p:spPr bwMode="auto">
          <a:xfrm>
            <a:off x="8637588"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60" name="Rectangle 46"/>
          <p:cNvSpPr>
            <a:spLocks noChangeArrowheads="1"/>
          </p:cNvSpPr>
          <p:nvPr/>
        </p:nvSpPr>
        <p:spPr bwMode="auto">
          <a:xfrm>
            <a:off x="3490913" y="5316538"/>
            <a:ext cx="282575" cy="381000"/>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-3</a:t>
            </a:r>
            <a:endParaRPr lang="en-US" sz="2500">
              <a:latin typeface="Arial"/>
              <a:cs typeface="Arial"/>
            </a:endParaRPr>
          </a:p>
        </p:txBody>
      </p:sp>
      <p:sp>
        <p:nvSpPr>
          <p:cNvPr id="14361" name="Rectangle 47"/>
          <p:cNvSpPr>
            <a:spLocks noChangeArrowheads="1"/>
          </p:cNvSpPr>
          <p:nvPr/>
        </p:nvSpPr>
        <p:spPr bwMode="auto">
          <a:xfrm>
            <a:off x="3490913" y="4846638"/>
            <a:ext cx="282575" cy="381000"/>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-2</a:t>
            </a:r>
            <a:endParaRPr lang="en-US" sz="2500">
              <a:latin typeface="Arial"/>
              <a:cs typeface="Arial"/>
            </a:endParaRPr>
          </a:p>
        </p:txBody>
      </p:sp>
      <p:sp>
        <p:nvSpPr>
          <p:cNvPr id="14362" name="Rectangle 48"/>
          <p:cNvSpPr>
            <a:spLocks noChangeArrowheads="1"/>
          </p:cNvSpPr>
          <p:nvPr/>
        </p:nvSpPr>
        <p:spPr bwMode="auto">
          <a:xfrm>
            <a:off x="3490913" y="4391025"/>
            <a:ext cx="282575" cy="381000"/>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-1</a:t>
            </a:r>
            <a:endParaRPr lang="en-US" sz="2500">
              <a:latin typeface="Arial"/>
              <a:cs typeface="Arial"/>
            </a:endParaRPr>
          </a:p>
        </p:txBody>
      </p:sp>
      <p:sp>
        <p:nvSpPr>
          <p:cNvPr id="14363" name="Rectangle 49"/>
          <p:cNvSpPr>
            <a:spLocks noChangeArrowheads="1"/>
          </p:cNvSpPr>
          <p:nvPr/>
        </p:nvSpPr>
        <p:spPr bwMode="auto">
          <a:xfrm>
            <a:off x="3598863" y="3921125"/>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0</a:t>
            </a:r>
            <a:endParaRPr lang="en-US" sz="2500">
              <a:latin typeface="Arial"/>
              <a:cs typeface="Arial"/>
            </a:endParaRPr>
          </a:p>
        </p:txBody>
      </p:sp>
      <p:sp>
        <p:nvSpPr>
          <p:cNvPr id="14364" name="Rectangle 50"/>
          <p:cNvSpPr>
            <a:spLocks noChangeArrowheads="1"/>
          </p:cNvSpPr>
          <p:nvPr/>
        </p:nvSpPr>
        <p:spPr bwMode="auto">
          <a:xfrm>
            <a:off x="3598863" y="3451225"/>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1</a:t>
            </a:r>
            <a:endParaRPr lang="en-US" sz="2500">
              <a:latin typeface="Arial"/>
              <a:cs typeface="Arial"/>
            </a:endParaRPr>
          </a:p>
        </p:txBody>
      </p:sp>
      <p:sp>
        <p:nvSpPr>
          <p:cNvPr id="14365" name="Rectangle 51"/>
          <p:cNvSpPr>
            <a:spLocks noChangeArrowheads="1"/>
          </p:cNvSpPr>
          <p:nvPr/>
        </p:nvSpPr>
        <p:spPr bwMode="auto">
          <a:xfrm>
            <a:off x="3598863" y="2995613"/>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2</a:t>
            </a:r>
            <a:endParaRPr lang="en-US" sz="2500">
              <a:latin typeface="Arial"/>
              <a:cs typeface="Arial"/>
            </a:endParaRPr>
          </a:p>
        </p:txBody>
      </p:sp>
      <p:sp>
        <p:nvSpPr>
          <p:cNvPr id="14366" name="Rectangle 52"/>
          <p:cNvSpPr>
            <a:spLocks noChangeArrowheads="1"/>
          </p:cNvSpPr>
          <p:nvPr/>
        </p:nvSpPr>
        <p:spPr bwMode="auto">
          <a:xfrm>
            <a:off x="3598863" y="2525713"/>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3</a:t>
            </a:r>
            <a:endParaRPr lang="en-US" sz="2500">
              <a:latin typeface="Arial"/>
              <a:cs typeface="Arial"/>
            </a:endParaRPr>
          </a:p>
        </p:txBody>
      </p:sp>
      <p:sp>
        <p:nvSpPr>
          <p:cNvPr id="14367" name="Rectangle 53"/>
          <p:cNvSpPr>
            <a:spLocks noChangeArrowheads="1"/>
          </p:cNvSpPr>
          <p:nvPr/>
        </p:nvSpPr>
        <p:spPr bwMode="auto">
          <a:xfrm>
            <a:off x="3598863" y="2055813"/>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4</a:t>
            </a:r>
            <a:endParaRPr lang="en-US" sz="2500">
              <a:latin typeface="Arial"/>
              <a:cs typeface="Arial"/>
            </a:endParaRPr>
          </a:p>
        </p:txBody>
      </p:sp>
      <p:sp>
        <p:nvSpPr>
          <p:cNvPr id="14368" name="Rectangle 54"/>
          <p:cNvSpPr>
            <a:spLocks noChangeArrowheads="1"/>
          </p:cNvSpPr>
          <p:nvPr/>
        </p:nvSpPr>
        <p:spPr bwMode="auto">
          <a:xfrm>
            <a:off x="3598863" y="1600200"/>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5</a:t>
            </a:r>
            <a:endParaRPr lang="en-US" sz="2500">
              <a:latin typeface="Arial"/>
              <a:cs typeface="Arial"/>
            </a:endParaRPr>
          </a:p>
        </p:txBody>
      </p:sp>
      <p:sp>
        <p:nvSpPr>
          <p:cNvPr id="14369" name="Rectangle 56"/>
          <p:cNvSpPr>
            <a:spLocks noChangeArrowheads="1"/>
          </p:cNvSpPr>
          <p:nvPr/>
        </p:nvSpPr>
        <p:spPr bwMode="auto">
          <a:xfrm>
            <a:off x="3830638"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0</a:t>
            </a:r>
            <a:endParaRPr lang="en-US" sz="2500">
              <a:latin typeface="Arial"/>
              <a:cs typeface="Arial"/>
            </a:endParaRPr>
          </a:p>
        </p:txBody>
      </p:sp>
      <p:sp>
        <p:nvSpPr>
          <p:cNvPr id="14370" name="Rectangle 57"/>
          <p:cNvSpPr>
            <a:spLocks noChangeArrowheads="1"/>
          </p:cNvSpPr>
          <p:nvPr/>
        </p:nvSpPr>
        <p:spPr bwMode="auto">
          <a:xfrm>
            <a:off x="4424363"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1</a:t>
            </a:r>
            <a:endParaRPr lang="en-US" sz="2500">
              <a:latin typeface="Arial"/>
              <a:cs typeface="Arial"/>
            </a:endParaRPr>
          </a:p>
        </p:txBody>
      </p:sp>
      <p:sp>
        <p:nvSpPr>
          <p:cNvPr id="14371" name="Rectangle 58"/>
          <p:cNvSpPr>
            <a:spLocks noChangeArrowheads="1"/>
          </p:cNvSpPr>
          <p:nvPr/>
        </p:nvSpPr>
        <p:spPr bwMode="auto">
          <a:xfrm>
            <a:off x="5005388"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2</a:t>
            </a:r>
            <a:endParaRPr lang="en-US" sz="2500">
              <a:latin typeface="Arial"/>
              <a:cs typeface="Arial"/>
            </a:endParaRPr>
          </a:p>
        </p:txBody>
      </p:sp>
      <p:sp>
        <p:nvSpPr>
          <p:cNvPr id="14372" name="Rectangle 59"/>
          <p:cNvSpPr>
            <a:spLocks noChangeArrowheads="1"/>
          </p:cNvSpPr>
          <p:nvPr/>
        </p:nvSpPr>
        <p:spPr bwMode="auto">
          <a:xfrm>
            <a:off x="5599113"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3</a:t>
            </a:r>
            <a:endParaRPr lang="en-US" sz="2500">
              <a:latin typeface="Arial"/>
              <a:cs typeface="Arial"/>
            </a:endParaRPr>
          </a:p>
        </p:txBody>
      </p:sp>
      <p:sp>
        <p:nvSpPr>
          <p:cNvPr id="14373" name="Rectangle 60"/>
          <p:cNvSpPr>
            <a:spLocks noChangeArrowheads="1"/>
          </p:cNvSpPr>
          <p:nvPr/>
        </p:nvSpPr>
        <p:spPr bwMode="auto">
          <a:xfrm>
            <a:off x="6192838"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4</a:t>
            </a:r>
            <a:endParaRPr lang="en-US" sz="2500">
              <a:latin typeface="Arial"/>
              <a:cs typeface="Arial"/>
            </a:endParaRPr>
          </a:p>
        </p:txBody>
      </p:sp>
      <p:sp>
        <p:nvSpPr>
          <p:cNvPr id="14374" name="Rectangle 61"/>
          <p:cNvSpPr>
            <a:spLocks noChangeArrowheads="1"/>
          </p:cNvSpPr>
          <p:nvPr/>
        </p:nvSpPr>
        <p:spPr bwMode="auto">
          <a:xfrm>
            <a:off x="6773863"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5</a:t>
            </a:r>
            <a:endParaRPr lang="en-US" sz="2500">
              <a:latin typeface="Arial"/>
              <a:cs typeface="Arial"/>
            </a:endParaRPr>
          </a:p>
        </p:txBody>
      </p:sp>
      <p:sp>
        <p:nvSpPr>
          <p:cNvPr id="14375" name="Rectangle 62"/>
          <p:cNvSpPr>
            <a:spLocks noChangeArrowheads="1"/>
          </p:cNvSpPr>
          <p:nvPr/>
        </p:nvSpPr>
        <p:spPr bwMode="auto">
          <a:xfrm>
            <a:off x="7369175"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6</a:t>
            </a:r>
            <a:endParaRPr lang="en-US" sz="2500">
              <a:latin typeface="Arial"/>
              <a:cs typeface="Arial"/>
            </a:endParaRPr>
          </a:p>
        </p:txBody>
      </p:sp>
      <p:sp>
        <p:nvSpPr>
          <p:cNvPr id="14376" name="Rectangle 63"/>
          <p:cNvSpPr>
            <a:spLocks noChangeArrowheads="1"/>
          </p:cNvSpPr>
          <p:nvPr/>
        </p:nvSpPr>
        <p:spPr bwMode="auto">
          <a:xfrm>
            <a:off x="7948613"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7</a:t>
            </a:r>
            <a:endParaRPr lang="en-US" sz="2500">
              <a:latin typeface="Arial"/>
              <a:cs typeface="Arial"/>
            </a:endParaRPr>
          </a:p>
        </p:txBody>
      </p:sp>
      <p:sp>
        <p:nvSpPr>
          <p:cNvPr id="14377" name="Rectangle 65"/>
          <p:cNvSpPr>
            <a:spLocks noChangeArrowheads="1"/>
          </p:cNvSpPr>
          <p:nvPr/>
        </p:nvSpPr>
        <p:spPr bwMode="auto">
          <a:xfrm>
            <a:off x="8504238" y="5551488"/>
            <a:ext cx="328260" cy="384721"/>
          </a:xfrm>
          <a:prstGeom prst="rect">
            <a:avLst/>
          </a:prstGeom>
          <a:noFill/>
          <a:ln w="9525">
            <a:noFill/>
            <a:miter lim="800000"/>
            <a:headEnd/>
            <a:tailEnd/>
          </a:ln>
        </p:spPr>
        <p:txBody>
          <a:bodyPr wrap="none" lIns="0" tIns="0" rIns="0" bIns="0">
            <a:spAutoFit/>
          </a:bodyPr>
          <a:lstStyle/>
          <a:p>
            <a:r>
              <a:rPr lang="en-US" sz="2500" b="1" i="1">
                <a:solidFill>
                  <a:srgbClr val="000000"/>
                </a:solidFill>
                <a:latin typeface="Arial"/>
                <a:cs typeface="Arial"/>
              </a:rPr>
              <a:t>Q</a:t>
            </a:r>
            <a:endParaRPr lang="en-US" sz="2500" i="1">
              <a:latin typeface="Arial"/>
              <a:cs typeface="Arial"/>
            </a:endParaRPr>
          </a:p>
        </p:txBody>
      </p:sp>
      <p:sp>
        <p:nvSpPr>
          <p:cNvPr id="14378" name="Rectangle 66"/>
          <p:cNvSpPr>
            <a:spLocks noChangeArrowheads="1"/>
          </p:cNvSpPr>
          <p:nvPr/>
        </p:nvSpPr>
        <p:spPr bwMode="auto">
          <a:xfrm>
            <a:off x="2960688" y="1130300"/>
            <a:ext cx="969462" cy="384721"/>
          </a:xfrm>
          <a:prstGeom prst="rect">
            <a:avLst/>
          </a:prstGeom>
          <a:noFill/>
          <a:ln w="9525">
            <a:noFill/>
            <a:miter lim="800000"/>
            <a:headEnd/>
            <a:tailEnd/>
          </a:ln>
        </p:spPr>
        <p:txBody>
          <a:bodyPr wrap="none" lIns="0" tIns="0" rIns="0" bIns="0">
            <a:spAutoFit/>
          </a:bodyPr>
          <a:lstStyle/>
          <a:p>
            <a:r>
              <a:rPr lang="en-US" sz="2500" b="1" i="1">
                <a:solidFill>
                  <a:srgbClr val="000000"/>
                </a:solidFill>
                <a:latin typeface="Arial"/>
                <a:cs typeface="Arial"/>
              </a:rPr>
              <a:t>P</a:t>
            </a:r>
            <a:r>
              <a:rPr lang="en-US" sz="2500">
                <a:solidFill>
                  <a:srgbClr val="000000"/>
                </a:solidFill>
                <a:latin typeface="Arial"/>
                <a:cs typeface="Arial"/>
              </a:rPr>
              <a:t>, </a:t>
            </a:r>
            <a:r>
              <a:rPr lang="en-US" sz="2500" b="1" i="1">
                <a:solidFill>
                  <a:srgbClr val="000000"/>
                </a:solidFill>
                <a:latin typeface="Arial"/>
                <a:cs typeface="Arial"/>
              </a:rPr>
              <a:t>MR</a:t>
            </a:r>
            <a:endParaRPr lang="en-US" sz="2500" i="1">
              <a:latin typeface="Arial"/>
              <a:cs typeface="Arial"/>
            </a:endParaRPr>
          </a:p>
        </p:txBody>
      </p:sp>
      <p:sp>
        <p:nvSpPr>
          <p:cNvPr id="14379" name="Line 69"/>
          <p:cNvSpPr>
            <a:spLocks noChangeShapeType="1"/>
          </p:cNvSpPr>
          <p:nvPr/>
        </p:nvSpPr>
        <p:spPr bwMode="auto">
          <a:xfrm>
            <a:off x="3921125" y="1323975"/>
            <a:ext cx="0" cy="4178300"/>
          </a:xfrm>
          <a:prstGeom prst="line">
            <a:avLst/>
          </a:prstGeom>
          <a:noFill/>
          <a:ln w="19050">
            <a:solidFill>
              <a:schemeClr val="tx1"/>
            </a:solidFill>
            <a:round/>
            <a:headEnd/>
            <a:tailEnd/>
          </a:ln>
        </p:spPr>
        <p:txBody>
          <a:bodyPr/>
          <a:lstStyle/>
          <a:p>
            <a:endParaRPr lang="en-US">
              <a:latin typeface="Arial"/>
              <a:cs typeface="Arial"/>
            </a:endParaRPr>
          </a:p>
        </p:txBody>
      </p:sp>
      <p:sp>
        <p:nvSpPr>
          <p:cNvPr id="14380" name="Line 70"/>
          <p:cNvSpPr>
            <a:spLocks noChangeShapeType="1"/>
          </p:cNvSpPr>
          <p:nvPr/>
        </p:nvSpPr>
        <p:spPr bwMode="auto">
          <a:xfrm>
            <a:off x="3921125" y="4110038"/>
            <a:ext cx="4721225" cy="0"/>
          </a:xfrm>
          <a:prstGeom prst="line">
            <a:avLst/>
          </a:prstGeom>
          <a:noFill/>
          <a:ln w="19050">
            <a:solidFill>
              <a:schemeClr val="tx1"/>
            </a:solidFill>
            <a:round/>
            <a:headEnd/>
            <a:tailEnd/>
          </a:ln>
        </p:spPr>
        <p:txBody>
          <a:bodyPr/>
          <a:lstStyle/>
          <a:p>
            <a:endParaRPr lang="en-US">
              <a:latin typeface="Arial"/>
              <a:cs typeface="Arial"/>
            </a:endParaRPr>
          </a:p>
        </p:txBody>
      </p:sp>
      <p:grpSp>
        <p:nvGrpSpPr>
          <p:cNvPr id="2" name="Group 73"/>
          <p:cNvGrpSpPr>
            <a:grpSpLocks/>
          </p:cNvGrpSpPr>
          <p:nvPr/>
        </p:nvGrpSpPr>
        <p:grpSpPr bwMode="auto">
          <a:xfrm>
            <a:off x="4154488" y="2170113"/>
            <a:ext cx="4240212" cy="3387725"/>
            <a:chOff x="2471" y="1310"/>
            <a:chExt cx="2671" cy="2134"/>
          </a:xfrm>
        </p:grpSpPr>
        <p:grpSp>
          <p:nvGrpSpPr>
            <p:cNvPr id="3" name="Group 68"/>
            <p:cNvGrpSpPr>
              <a:grpSpLocks/>
            </p:cNvGrpSpPr>
            <p:nvPr/>
          </p:nvGrpSpPr>
          <p:grpSpPr bwMode="auto">
            <a:xfrm>
              <a:off x="2471" y="1310"/>
              <a:ext cx="2671" cy="2134"/>
              <a:chOff x="2471" y="1310"/>
              <a:chExt cx="2671" cy="2134"/>
            </a:xfrm>
          </p:grpSpPr>
          <p:sp>
            <p:nvSpPr>
              <p:cNvPr id="14442" name="Freeform 28"/>
              <p:cNvSpPr>
                <a:spLocks/>
              </p:cNvSpPr>
              <p:nvPr/>
            </p:nvSpPr>
            <p:spPr bwMode="auto">
              <a:xfrm>
                <a:off x="2513" y="1355"/>
                <a:ext cx="2595" cy="2053"/>
              </a:xfrm>
              <a:custGeom>
                <a:avLst/>
                <a:gdLst>
                  <a:gd name="T0" fmla="*/ 0 w 305"/>
                  <a:gd name="T1" fmla="*/ 0 h 229"/>
                  <a:gd name="T2" fmla="*/ 1917960 w 305"/>
                  <a:gd name="T3" fmla="*/ 1912302 h 229"/>
                  <a:gd name="T4" fmla="*/ 3877755 w 305"/>
                  <a:gd name="T5" fmla="*/ 3823959 h 229"/>
                  <a:gd name="T6" fmla="*/ 5843055 w 305"/>
                  <a:gd name="T7" fmla="*/ 5677908 h 229"/>
                  <a:gd name="T8" fmla="*/ 7755442 w 305"/>
                  <a:gd name="T9" fmla="*/ 7583702 h 229"/>
                  <a:gd name="T10" fmla="*/ 9720811 w 305"/>
                  <a:gd name="T11" fmla="*/ 9496077 h 229"/>
                  <a:gd name="T12" fmla="*/ 11680614 w 305"/>
                  <a:gd name="T13" fmla="*/ 11350034 h 229"/>
                  <a:gd name="T14" fmla="*/ 13598496 w 305"/>
                  <a:gd name="T15" fmla="*/ 13261610 h 229"/>
                  <a:gd name="T16" fmla="*/ 0 60000 65536"/>
                  <a:gd name="T17" fmla="*/ 0 60000 65536"/>
                  <a:gd name="T18" fmla="*/ 0 60000 65536"/>
                  <a:gd name="T19" fmla="*/ 0 60000 65536"/>
                  <a:gd name="T20" fmla="*/ 0 60000 65536"/>
                  <a:gd name="T21" fmla="*/ 0 60000 65536"/>
                  <a:gd name="T22" fmla="*/ 0 60000 65536"/>
                  <a:gd name="T23" fmla="*/ 0 60000 65536"/>
                  <a:gd name="T24" fmla="*/ 0 w 305"/>
                  <a:gd name="T25" fmla="*/ 0 h 229"/>
                  <a:gd name="T26" fmla="*/ 305 w 305"/>
                  <a:gd name="T27" fmla="*/ 229 h 2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5" h="229">
                    <a:moveTo>
                      <a:pt x="0" y="0"/>
                    </a:moveTo>
                    <a:lnTo>
                      <a:pt x="43" y="33"/>
                    </a:lnTo>
                    <a:lnTo>
                      <a:pt x="87" y="66"/>
                    </a:lnTo>
                    <a:lnTo>
                      <a:pt x="131" y="98"/>
                    </a:lnTo>
                    <a:lnTo>
                      <a:pt x="174" y="131"/>
                    </a:lnTo>
                    <a:lnTo>
                      <a:pt x="218" y="164"/>
                    </a:lnTo>
                    <a:lnTo>
                      <a:pt x="262" y="196"/>
                    </a:lnTo>
                    <a:lnTo>
                      <a:pt x="305" y="229"/>
                    </a:lnTo>
                  </a:path>
                </a:pathLst>
              </a:custGeom>
              <a:noFill/>
              <a:ln w="41275">
                <a:solidFill>
                  <a:srgbClr val="FF0000"/>
                </a:solidFill>
                <a:round/>
                <a:headEnd/>
                <a:tailEnd/>
              </a:ln>
            </p:spPr>
            <p:txBody>
              <a:bodyPr/>
              <a:lstStyle/>
              <a:p>
                <a:endParaRPr lang="en-US">
                  <a:latin typeface="Arial"/>
                  <a:cs typeface="Arial"/>
                </a:endParaRPr>
              </a:p>
            </p:txBody>
          </p:sp>
          <p:sp>
            <p:nvSpPr>
              <p:cNvPr id="14443" name="Oval 38"/>
              <p:cNvSpPr>
                <a:spLocks noChangeArrowheads="1"/>
              </p:cNvSpPr>
              <p:nvPr/>
            </p:nvSpPr>
            <p:spPr bwMode="auto">
              <a:xfrm>
                <a:off x="2471" y="1310"/>
                <a:ext cx="76"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4" name="Oval 39"/>
              <p:cNvSpPr>
                <a:spLocks noChangeArrowheads="1"/>
              </p:cNvSpPr>
              <p:nvPr/>
            </p:nvSpPr>
            <p:spPr bwMode="auto">
              <a:xfrm>
                <a:off x="2837" y="1606"/>
                <a:ext cx="76"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5" name="Oval 40"/>
              <p:cNvSpPr>
                <a:spLocks noChangeArrowheads="1"/>
              </p:cNvSpPr>
              <p:nvPr/>
            </p:nvSpPr>
            <p:spPr bwMode="auto">
              <a:xfrm>
                <a:off x="3211" y="1902"/>
                <a:ext cx="77"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6" name="Oval 41"/>
              <p:cNvSpPr>
                <a:spLocks noChangeArrowheads="1"/>
              </p:cNvSpPr>
              <p:nvPr/>
            </p:nvSpPr>
            <p:spPr bwMode="auto">
              <a:xfrm>
                <a:off x="3585" y="2189"/>
                <a:ext cx="77"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7" name="Oval 42"/>
              <p:cNvSpPr>
                <a:spLocks noChangeArrowheads="1"/>
              </p:cNvSpPr>
              <p:nvPr/>
            </p:nvSpPr>
            <p:spPr bwMode="auto">
              <a:xfrm>
                <a:off x="3951" y="2485"/>
                <a:ext cx="77" cy="80"/>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8" name="Oval 43"/>
              <p:cNvSpPr>
                <a:spLocks noChangeArrowheads="1"/>
              </p:cNvSpPr>
              <p:nvPr/>
            </p:nvSpPr>
            <p:spPr bwMode="auto">
              <a:xfrm>
                <a:off x="4325" y="2781"/>
                <a:ext cx="77" cy="80"/>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9" name="Oval 44"/>
              <p:cNvSpPr>
                <a:spLocks noChangeArrowheads="1"/>
              </p:cNvSpPr>
              <p:nvPr/>
            </p:nvSpPr>
            <p:spPr bwMode="auto">
              <a:xfrm>
                <a:off x="4700" y="3067"/>
                <a:ext cx="76"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50" name="Oval 45"/>
              <p:cNvSpPr>
                <a:spLocks noChangeArrowheads="1"/>
              </p:cNvSpPr>
              <p:nvPr/>
            </p:nvSpPr>
            <p:spPr bwMode="auto">
              <a:xfrm>
                <a:off x="5066" y="3363"/>
                <a:ext cx="76"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grpSp>
        <p:sp>
          <p:nvSpPr>
            <p:cNvPr id="14441" name="Rectangle 72"/>
            <p:cNvSpPr>
              <a:spLocks noChangeArrowheads="1"/>
            </p:cNvSpPr>
            <p:nvPr/>
          </p:nvSpPr>
          <p:spPr bwMode="auto">
            <a:xfrm>
              <a:off x="3768" y="2696"/>
              <a:ext cx="442" cy="301"/>
            </a:xfrm>
            <a:prstGeom prst="rect">
              <a:avLst/>
            </a:prstGeom>
            <a:noFill/>
            <a:ln w="9525">
              <a:noFill/>
              <a:miter lim="800000"/>
              <a:headEnd/>
              <a:tailEnd/>
            </a:ln>
          </p:spPr>
          <p:txBody>
            <a:bodyPr wrap="none">
              <a:spAutoFit/>
            </a:bodyPr>
            <a:lstStyle/>
            <a:p>
              <a:r>
                <a:rPr lang="en-US" sz="2500" b="1" i="1">
                  <a:latin typeface="Arial"/>
                  <a:cs typeface="Arial"/>
                </a:rPr>
                <a:t>MR</a:t>
              </a:r>
              <a:endParaRPr lang="en-US" sz="2500">
                <a:latin typeface="Arial"/>
                <a:cs typeface="Arial"/>
              </a:endParaRPr>
            </a:p>
          </p:txBody>
        </p:sp>
      </p:grpSp>
      <p:sp>
        <p:nvSpPr>
          <p:cNvPr id="14382" name="Rectangle 75"/>
          <p:cNvSpPr>
            <a:spLocks noChangeArrowheads="1"/>
          </p:cNvSpPr>
          <p:nvPr/>
        </p:nvSpPr>
        <p:spPr bwMode="auto">
          <a:xfrm>
            <a:off x="3409950" y="1597025"/>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a:t>
            </a:r>
            <a:endParaRPr lang="en-US" sz="2500">
              <a:latin typeface="Arial"/>
              <a:cs typeface="Arial"/>
            </a:endParaRPr>
          </a:p>
        </p:txBody>
      </p:sp>
      <p:grpSp>
        <p:nvGrpSpPr>
          <p:cNvPr id="4" name="Group 74"/>
          <p:cNvGrpSpPr>
            <a:grpSpLocks/>
          </p:cNvGrpSpPr>
          <p:nvPr/>
        </p:nvGrpSpPr>
        <p:grpSpPr bwMode="auto">
          <a:xfrm>
            <a:off x="3857625" y="1943100"/>
            <a:ext cx="4833938" cy="1992313"/>
            <a:chOff x="2284" y="1167"/>
            <a:chExt cx="3045" cy="1255"/>
          </a:xfrm>
        </p:grpSpPr>
        <p:grpSp>
          <p:nvGrpSpPr>
            <p:cNvPr id="5" name="Group 67"/>
            <p:cNvGrpSpPr>
              <a:grpSpLocks/>
            </p:cNvGrpSpPr>
            <p:nvPr/>
          </p:nvGrpSpPr>
          <p:grpSpPr bwMode="auto">
            <a:xfrm>
              <a:off x="2284" y="1167"/>
              <a:ext cx="3045" cy="1255"/>
              <a:chOff x="2284" y="1167"/>
              <a:chExt cx="3045" cy="1255"/>
            </a:xfrm>
          </p:grpSpPr>
          <p:sp>
            <p:nvSpPr>
              <p:cNvPr id="14430" name="Freeform 27"/>
              <p:cNvSpPr>
                <a:spLocks/>
              </p:cNvSpPr>
              <p:nvPr/>
            </p:nvSpPr>
            <p:spPr bwMode="auto">
              <a:xfrm>
                <a:off x="2326" y="1211"/>
                <a:ext cx="2969" cy="1175"/>
              </a:xfrm>
              <a:custGeom>
                <a:avLst/>
                <a:gdLst>
                  <a:gd name="T0" fmla="*/ 0 w 349"/>
                  <a:gd name="T1" fmla="*/ 0 h 131"/>
                  <a:gd name="T2" fmla="*/ 1959106 w 349"/>
                  <a:gd name="T3" fmla="*/ 932349 h 131"/>
                  <a:gd name="T4" fmla="*/ 3875727 w 349"/>
                  <a:gd name="T5" fmla="*/ 1915869 h 131"/>
                  <a:gd name="T6" fmla="*/ 5834766 w 349"/>
                  <a:gd name="T7" fmla="*/ 2848137 h 131"/>
                  <a:gd name="T8" fmla="*/ 7798788 w 349"/>
                  <a:gd name="T9" fmla="*/ 3773247 h 131"/>
                  <a:gd name="T10" fmla="*/ 9716066 w 349"/>
                  <a:gd name="T11" fmla="*/ 4757566 h 131"/>
                  <a:gd name="T12" fmla="*/ 11674517 w 349"/>
                  <a:gd name="T13" fmla="*/ 5689116 h 131"/>
                  <a:gd name="T14" fmla="*/ 13591716 w 349"/>
                  <a:gd name="T15" fmla="*/ 6621465 h 131"/>
                  <a:gd name="T16" fmla="*/ 15550821 w 349"/>
                  <a:gd name="T17" fmla="*/ 7604984 h 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9"/>
                  <a:gd name="T28" fmla="*/ 0 h 131"/>
                  <a:gd name="T29" fmla="*/ 349 w 349"/>
                  <a:gd name="T30" fmla="*/ 131 h 1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9" h="131">
                    <a:moveTo>
                      <a:pt x="0" y="0"/>
                    </a:moveTo>
                    <a:lnTo>
                      <a:pt x="44" y="16"/>
                    </a:lnTo>
                    <a:lnTo>
                      <a:pt x="87" y="33"/>
                    </a:lnTo>
                    <a:lnTo>
                      <a:pt x="131" y="49"/>
                    </a:lnTo>
                    <a:lnTo>
                      <a:pt x="175" y="65"/>
                    </a:lnTo>
                    <a:lnTo>
                      <a:pt x="218" y="82"/>
                    </a:lnTo>
                    <a:lnTo>
                      <a:pt x="262" y="98"/>
                    </a:lnTo>
                    <a:lnTo>
                      <a:pt x="305" y="114"/>
                    </a:lnTo>
                    <a:lnTo>
                      <a:pt x="349" y="131"/>
                    </a:lnTo>
                  </a:path>
                </a:pathLst>
              </a:custGeom>
              <a:noFill/>
              <a:ln w="41275">
                <a:solidFill>
                  <a:srgbClr val="0000FF"/>
                </a:solidFill>
                <a:round/>
                <a:headEnd/>
                <a:tailEnd/>
              </a:ln>
            </p:spPr>
            <p:txBody>
              <a:bodyPr/>
              <a:lstStyle/>
              <a:p>
                <a:endParaRPr lang="en-US">
                  <a:latin typeface="Arial"/>
                  <a:cs typeface="Arial"/>
                </a:endParaRPr>
              </a:p>
            </p:txBody>
          </p:sp>
          <p:sp>
            <p:nvSpPr>
              <p:cNvPr id="14431" name="Oval 29"/>
              <p:cNvSpPr>
                <a:spLocks noChangeArrowheads="1"/>
              </p:cNvSpPr>
              <p:nvPr/>
            </p:nvSpPr>
            <p:spPr bwMode="auto">
              <a:xfrm>
                <a:off x="2284" y="1167"/>
                <a:ext cx="76" cy="80"/>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2" name="Oval 30"/>
              <p:cNvSpPr>
                <a:spLocks noChangeArrowheads="1"/>
              </p:cNvSpPr>
              <p:nvPr/>
            </p:nvSpPr>
            <p:spPr bwMode="auto">
              <a:xfrm>
                <a:off x="2658" y="1310"/>
                <a:ext cx="77"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3" name="Oval 31"/>
              <p:cNvSpPr>
                <a:spLocks noChangeArrowheads="1"/>
              </p:cNvSpPr>
              <p:nvPr/>
            </p:nvSpPr>
            <p:spPr bwMode="auto">
              <a:xfrm>
                <a:off x="3024" y="1463"/>
                <a:ext cx="76" cy="80"/>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4" name="Oval 32"/>
              <p:cNvSpPr>
                <a:spLocks noChangeArrowheads="1"/>
              </p:cNvSpPr>
              <p:nvPr/>
            </p:nvSpPr>
            <p:spPr bwMode="auto">
              <a:xfrm>
                <a:off x="3398" y="1606"/>
                <a:ext cx="77"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5" name="Oval 33"/>
              <p:cNvSpPr>
                <a:spLocks noChangeArrowheads="1"/>
              </p:cNvSpPr>
              <p:nvPr/>
            </p:nvSpPr>
            <p:spPr bwMode="auto">
              <a:xfrm>
                <a:off x="3772" y="1749"/>
                <a:ext cx="77"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6" name="Oval 34"/>
              <p:cNvSpPr>
                <a:spLocks noChangeArrowheads="1"/>
              </p:cNvSpPr>
              <p:nvPr/>
            </p:nvSpPr>
            <p:spPr bwMode="auto">
              <a:xfrm>
                <a:off x="4138" y="1902"/>
                <a:ext cx="77"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7" name="Oval 35"/>
              <p:cNvSpPr>
                <a:spLocks noChangeArrowheads="1"/>
              </p:cNvSpPr>
              <p:nvPr/>
            </p:nvSpPr>
            <p:spPr bwMode="auto">
              <a:xfrm>
                <a:off x="4513" y="2045"/>
                <a:ext cx="76"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8" name="Oval 36"/>
              <p:cNvSpPr>
                <a:spLocks noChangeArrowheads="1"/>
              </p:cNvSpPr>
              <p:nvPr/>
            </p:nvSpPr>
            <p:spPr bwMode="auto">
              <a:xfrm>
                <a:off x="4878" y="2189"/>
                <a:ext cx="77"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9" name="Oval 37"/>
              <p:cNvSpPr>
                <a:spLocks noChangeArrowheads="1"/>
              </p:cNvSpPr>
              <p:nvPr/>
            </p:nvSpPr>
            <p:spPr bwMode="auto">
              <a:xfrm>
                <a:off x="5253" y="2341"/>
                <a:ext cx="76"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grpSp>
        <p:sp>
          <p:nvSpPr>
            <p:cNvPr id="14429" name="Rectangle 71"/>
            <p:cNvSpPr>
              <a:spLocks noChangeArrowheads="1"/>
            </p:cNvSpPr>
            <p:nvPr/>
          </p:nvSpPr>
          <p:spPr bwMode="auto">
            <a:xfrm>
              <a:off x="3573" y="1354"/>
              <a:ext cx="1739" cy="298"/>
            </a:xfrm>
            <a:prstGeom prst="rect">
              <a:avLst/>
            </a:prstGeom>
            <a:noFill/>
            <a:ln w="9525">
              <a:noFill/>
              <a:miter lim="800000"/>
              <a:headEnd/>
              <a:tailEnd/>
            </a:ln>
          </p:spPr>
          <p:txBody>
            <a:bodyPr wrap="none">
              <a:spAutoFit/>
            </a:bodyPr>
            <a:lstStyle/>
            <a:p>
              <a:r>
                <a:rPr lang="en-US" sz="2500">
                  <a:latin typeface="Arial"/>
                  <a:cs typeface="Arial"/>
                </a:rPr>
                <a:t>Demand curve</a:t>
              </a:r>
              <a:r>
                <a:rPr lang="en-US" sz="2500" b="1" i="1">
                  <a:latin typeface="Arial"/>
                  <a:cs typeface="Arial"/>
                </a:rPr>
                <a:t> </a:t>
              </a:r>
              <a:r>
                <a:rPr lang="en-US" sz="2500">
                  <a:latin typeface="Arial"/>
                  <a:cs typeface="Arial"/>
                </a:rPr>
                <a:t>(</a:t>
              </a:r>
              <a:r>
                <a:rPr lang="en-US" sz="2500" b="1" i="1">
                  <a:latin typeface="Arial"/>
                  <a:cs typeface="Arial"/>
                </a:rPr>
                <a:t>P</a:t>
              </a:r>
              <a:r>
                <a:rPr lang="en-US" sz="2500">
                  <a:latin typeface="Arial"/>
                  <a:cs typeface="Arial"/>
                </a:rPr>
                <a:t>)</a:t>
              </a:r>
            </a:p>
          </p:txBody>
        </p:sp>
      </p:grpSp>
      <p:grpSp>
        <p:nvGrpSpPr>
          <p:cNvPr id="6" name="Group 78"/>
          <p:cNvGrpSpPr>
            <a:grpSpLocks/>
          </p:cNvGrpSpPr>
          <p:nvPr/>
        </p:nvGrpSpPr>
        <p:grpSpPr bwMode="auto">
          <a:xfrm>
            <a:off x="331788" y="1704975"/>
            <a:ext cx="2665412" cy="4587875"/>
            <a:chOff x="2441" y="946"/>
            <a:chExt cx="1751" cy="2890"/>
          </a:xfrm>
        </p:grpSpPr>
        <p:sp>
          <p:nvSpPr>
            <p:cNvPr id="14387" name="Rectangle 79"/>
            <p:cNvSpPr>
              <a:spLocks noChangeArrowheads="1"/>
            </p:cNvSpPr>
            <p:nvPr/>
          </p:nvSpPr>
          <p:spPr bwMode="auto">
            <a:xfrm>
              <a:off x="2914" y="3474"/>
              <a:ext cx="683"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1.50</a:t>
              </a:r>
            </a:p>
          </p:txBody>
        </p:sp>
        <p:sp>
          <p:nvSpPr>
            <p:cNvPr id="14388" name="Rectangle 80"/>
            <p:cNvSpPr>
              <a:spLocks noChangeArrowheads="1"/>
            </p:cNvSpPr>
            <p:nvPr/>
          </p:nvSpPr>
          <p:spPr bwMode="auto">
            <a:xfrm>
              <a:off x="2441" y="3474"/>
              <a:ext cx="473"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6</a:t>
              </a:r>
            </a:p>
          </p:txBody>
        </p:sp>
        <p:sp>
          <p:nvSpPr>
            <p:cNvPr id="14389" name="Rectangle 81"/>
            <p:cNvSpPr>
              <a:spLocks noChangeArrowheads="1"/>
            </p:cNvSpPr>
            <p:nvPr/>
          </p:nvSpPr>
          <p:spPr bwMode="auto">
            <a:xfrm>
              <a:off x="2914" y="3114"/>
              <a:ext cx="683"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2.00</a:t>
              </a:r>
            </a:p>
          </p:txBody>
        </p:sp>
        <p:sp>
          <p:nvSpPr>
            <p:cNvPr id="14390" name="Rectangle 82"/>
            <p:cNvSpPr>
              <a:spLocks noChangeArrowheads="1"/>
            </p:cNvSpPr>
            <p:nvPr/>
          </p:nvSpPr>
          <p:spPr bwMode="auto">
            <a:xfrm>
              <a:off x="2441" y="3114"/>
              <a:ext cx="473"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5</a:t>
              </a:r>
            </a:p>
          </p:txBody>
        </p:sp>
        <p:sp>
          <p:nvSpPr>
            <p:cNvPr id="14391" name="Rectangle 83"/>
            <p:cNvSpPr>
              <a:spLocks noChangeArrowheads="1"/>
            </p:cNvSpPr>
            <p:nvPr/>
          </p:nvSpPr>
          <p:spPr bwMode="auto">
            <a:xfrm>
              <a:off x="2914" y="2753"/>
              <a:ext cx="683"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2.50</a:t>
              </a:r>
            </a:p>
          </p:txBody>
        </p:sp>
        <p:sp>
          <p:nvSpPr>
            <p:cNvPr id="14392" name="Rectangle 84"/>
            <p:cNvSpPr>
              <a:spLocks noChangeArrowheads="1"/>
            </p:cNvSpPr>
            <p:nvPr/>
          </p:nvSpPr>
          <p:spPr bwMode="auto">
            <a:xfrm>
              <a:off x="2441" y="2753"/>
              <a:ext cx="473"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a:t>
              </a:r>
            </a:p>
          </p:txBody>
        </p:sp>
        <p:sp>
          <p:nvSpPr>
            <p:cNvPr id="14393" name="Rectangle 85"/>
            <p:cNvSpPr>
              <a:spLocks noChangeArrowheads="1"/>
            </p:cNvSpPr>
            <p:nvPr/>
          </p:nvSpPr>
          <p:spPr bwMode="auto">
            <a:xfrm>
              <a:off x="2914" y="2390"/>
              <a:ext cx="683" cy="3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3.00</a:t>
              </a:r>
            </a:p>
          </p:txBody>
        </p:sp>
        <p:sp>
          <p:nvSpPr>
            <p:cNvPr id="14394" name="Rectangle 86"/>
            <p:cNvSpPr>
              <a:spLocks noChangeArrowheads="1"/>
            </p:cNvSpPr>
            <p:nvPr/>
          </p:nvSpPr>
          <p:spPr bwMode="auto">
            <a:xfrm>
              <a:off x="2441" y="2390"/>
              <a:ext cx="473" cy="3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a:t>
              </a:r>
            </a:p>
          </p:txBody>
        </p:sp>
        <p:sp>
          <p:nvSpPr>
            <p:cNvPr id="14395" name="Rectangle 87"/>
            <p:cNvSpPr>
              <a:spLocks noChangeArrowheads="1"/>
            </p:cNvSpPr>
            <p:nvPr/>
          </p:nvSpPr>
          <p:spPr bwMode="auto">
            <a:xfrm>
              <a:off x="2914" y="2029"/>
              <a:ext cx="683"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3.50</a:t>
              </a:r>
            </a:p>
          </p:txBody>
        </p:sp>
        <p:sp>
          <p:nvSpPr>
            <p:cNvPr id="14396" name="Rectangle 88"/>
            <p:cNvSpPr>
              <a:spLocks noChangeArrowheads="1"/>
            </p:cNvSpPr>
            <p:nvPr/>
          </p:nvSpPr>
          <p:spPr bwMode="auto">
            <a:xfrm>
              <a:off x="2441" y="2029"/>
              <a:ext cx="473"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a:t>
              </a:r>
            </a:p>
          </p:txBody>
        </p:sp>
        <p:sp>
          <p:nvSpPr>
            <p:cNvPr id="14397" name="Rectangle 89"/>
            <p:cNvSpPr>
              <a:spLocks noChangeArrowheads="1"/>
            </p:cNvSpPr>
            <p:nvPr/>
          </p:nvSpPr>
          <p:spPr bwMode="auto">
            <a:xfrm>
              <a:off x="2914" y="1669"/>
              <a:ext cx="683"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4.00</a:t>
              </a:r>
            </a:p>
          </p:txBody>
        </p:sp>
        <p:sp>
          <p:nvSpPr>
            <p:cNvPr id="14398" name="Rectangle 90"/>
            <p:cNvSpPr>
              <a:spLocks noChangeArrowheads="1"/>
            </p:cNvSpPr>
            <p:nvPr/>
          </p:nvSpPr>
          <p:spPr bwMode="auto">
            <a:xfrm>
              <a:off x="2441" y="1669"/>
              <a:ext cx="473"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a:t>
              </a:r>
            </a:p>
          </p:txBody>
        </p:sp>
        <p:sp>
          <p:nvSpPr>
            <p:cNvPr id="14399" name="Rectangle 91"/>
            <p:cNvSpPr>
              <a:spLocks noChangeArrowheads="1"/>
            </p:cNvSpPr>
            <p:nvPr/>
          </p:nvSpPr>
          <p:spPr bwMode="auto">
            <a:xfrm>
              <a:off x="2914" y="1307"/>
              <a:ext cx="683"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$4.50</a:t>
              </a:r>
            </a:p>
          </p:txBody>
        </p:sp>
        <p:sp>
          <p:nvSpPr>
            <p:cNvPr id="14400" name="Rectangle 92"/>
            <p:cNvSpPr>
              <a:spLocks noChangeArrowheads="1"/>
            </p:cNvSpPr>
            <p:nvPr/>
          </p:nvSpPr>
          <p:spPr bwMode="auto">
            <a:xfrm>
              <a:off x="2441" y="1307"/>
              <a:ext cx="473"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0</a:t>
              </a:r>
            </a:p>
          </p:txBody>
        </p:sp>
        <p:sp>
          <p:nvSpPr>
            <p:cNvPr id="14401" name="Rectangle 93"/>
            <p:cNvSpPr>
              <a:spLocks noChangeArrowheads="1"/>
            </p:cNvSpPr>
            <p:nvPr/>
          </p:nvSpPr>
          <p:spPr bwMode="auto">
            <a:xfrm>
              <a:off x="3596" y="946"/>
              <a:ext cx="596" cy="361"/>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MR</a:t>
              </a:r>
            </a:p>
          </p:txBody>
        </p:sp>
        <p:sp>
          <p:nvSpPr>
            <p:cNvPr id="14402" name="Rectangle 94"/>
            <p:cNvSpPr>
              <a:spLocks noChangeArrowheads="1"/>
            </p:cNvSpPr>
            <p:nvPr/>
          </p:nvSpPr>
          <p:spPr bwMode="auto">
            <a:xfrm>
              <a:off x="2914" y="946"/>
              <a:ext cx="683" cy="361"/>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P</a:t>
              </a:r>
            </a:p>
          </p:txBody>
        </p:sp>
        <p:sp>
          <p:nvSpPr>
            <p:cNvPr id="14403" name="Rectangle 95"/>
            <p:cNvSpPr>
              <a:spLocks noChangeArrowheads="1"/>
            </p:cNvSpPr>
            <p:nvPr/>
          </p:nvSpPr>
          <p:spPr bwMode="auto">
            <a:xfrm>
              <a:off x="2441" y="946"/>
              <a:ext cx="473" cy="361"/>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Q</a:t>
              </a:r>
            </a:p>
          </p:txBody>
        </p:sp>
        <p:grpSp>
          <p:nvGrpSpPr>
            <p:cNvPr id="7" name="Group 96"/>
            <p:cNvGrpSpPr>
              <a:grpSpLocks/>
            </p:cNvGrpSpPr>
            <p:nvPr/>
          </p:nvGrpSpPr>
          <p:grpSpPr bwMode="auto">
            <a:xfrm>
              <a:off x="2441" y="946"/>
              <a:ext cx="1747" cy="2890"/>
              <a:chOff x="2441" y="946"/>
              <a:chExt cx="3011" cy="2890"/>
            </a:xfrm>
          </p:grpSpPr>
          <p:sp>
            <p:nvSpPr>
              <p:cNvPr id="14418" name="Line 97"/>
              <p:cNvSpPr>
                <a:spLocks noChangeShapeType="1"/>
              </p:cNvSpPr>
              <p:nvPr/>
            </p:nvSpPr>
            <p:spPr bwMode="auto">
              <a:xfrm>
                <a:off x="2441" y="2390"/>
                <a:ext cx="3011" cy="0"/>
              </a:xfrm>
              <a:prstGeom prst="line">
                <a:avLst/>
              </a:prstGeom>
              <a:noFill/>
              <a:ln w="12700">
                <a:solidFill>
                  <a:schemeClr val="tx1"/>
                </a:solidFill>
                <a:round/>
                <a:headEnd/>
                <a:tailEnd/>
              </a:ln>
            </p:spPr>
            <p:txBody>
              <a:bodyPr/>
              <a:lstStyle/>
              <a:p>
                <a:endParaRPr lang="en-US">
                  <a:latin typeface="Arial"/>
                  <a:cs typeface="Arial"/>
                </a:endParaRPr>
              </a:p>
            </p:txBody>
          </p:sp>
          <p:grpSp>
            <p:nvGrpSpPr>
              <p:cNvPr id="8" name="Group 98"/>
              <p:cNvGrpSpPr>
                <a:grpSpLocks/>
              </p:cNvGrpSpPr>
              <p:nvPr/>
            </p:nvGrpSpPr>
            <p:grpSpPr bwMode="auto">
              <a:xfrm>
                <a:off x="2441" y="946"/>
                <a:ext cx="3011" cy="2890"/>
                <a:chOff x="2441" y="946"/>
                <a:chExt cx="3011" cy="2890"/>
              </a:xfrm>
            </p:grpSpPr>
            <p:sp>
              <p:nvSpPr>
                <p:cNvPr id="14420" name="Line 99"/>
                <p:cNvSpPr>
                  <a:spLocks noChangeShapeType="1"/>
                </p:cNvSpPr>
                <p:nvPr/>
              </p:nvSpPr>
              <p:spPr bwMode="auto">
                <a:xfrm>
                  <a:off x="2441" y="946"/>
                  <a:ext cx="3011" cy="0"/>
                </a:xfrm>
                <a:prstGeom prst="line">
                  <a:avLst/>
                </a:prstGeom>
                <a:noFill/>
                <a:ln w="12700" cap="sq">
                  <a:solidFill>
                    <a:schemeClr val="tx1"/>
                  </a:solidFill>
                  <a:round/>
                  <a:headEnd/>
                  <a:tailEnd/>
                </a:ln>
              </p:spPr>
              <p:txBody>
                <a:bodyPr/>
                <a:lstStyle/>
                <a:p>
                  <a:endParaRPr lang="en-US">
                    <a:latin typeface="Arial"/>
                    <a:cs typeface="Arial"/>
                  </a:endParaRPr>
                </a:p>
              </p:txBody>
            </p:sp>
            <p:sp>
              <p:nvSpPr>
                <p:cNvPr id="14421" name="Line 100"/>
                <p:cNvSpPr>
                  <a:spLocks noChangeShapeType="1"/>
                </p:cNvSpPr>
                <p:nvPr/>
              </p:nvSpPr>
              <p:spPr bwMode="auto">
                <a:xfrm>
                  <a:off x="2441" y="1307"/>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2" name="Line 101"/>
                <p:cNvSpPr>
                  <a:spLocks noChangeShapeType="1"/>
                </p:cNvSpPr>
                <p:nvPr/>
              </p:nvSpPr>
              <p:spPr bwMode="auto">
                <a:xfrm>
                  <a:off x="2441" y="1669"/>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3" name="Line 102"/>
                <p:cNvSpPr>
                  <a:spLocks noChangeShapeType="1"/>
                </p:cNvSpPr>
                <p:nvPr/>
              </p:nvSpPr>
              <p:spPr bwMode="auto">
                <a:xfrm>
                  <a:off x="2441" y="2029"/>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4" name="Line 103"/>
                <p:cNvSpPr>
                  <a:spLocks noChangeShapeType="1"/>
                </p:cNvSpPr>
                <p:nvPr/>
              </p:nvSpPr>
              <p:spPr bwMode="auto">
                <a:xfrm>
                  <a:off x="2441" y="2753"/>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5" name="Line 104"/>
                <p:cNvSpPr>
                  <a:spLocks noChangeShapeType="1"/>
                </p:cNvSpPr>
                <p:nvPr/>
              </p:nvSpPr>
              <p:spPr bwMode="auto">
                <a:xfrm>
                  <a:off x="2441" y="3114"/>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6" name="Line 105"/>
                <p:cNvSpPr>
                  <a:spLocks noChangeShapeType="1"/>
                </p:cNvSpPr>
                <p:nvPr/>
              </p:nvSpPr>
              <p:spPr bwMode="auto">
                <a:xfrm>
                  <a:off x="2441" y="3474"/>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7" name="Line 106"/>
                <p:cNvSpPr>
                  <a:spLocks noChangeShapeType="1"/>
                </p:cNvSpPr>
                <p:nvPr/>
              </p:nvSpPr>
              <p:spPr bwMode="auto">
                <a:xfrm>
                  <a:off x="2441" y="3836"/>
                  <a:ext cx="3011" cy="0"/>
                </a:xfrm>
                <a:prstGeom prst="line">
                  <a:avLst/>
                </a:prstGeom>
                <a:noFill/>
                <a:ln w="12700" cap="sq">
                  <a:solidFill>
                    <a:schemeClr val="tx1"/>
                  </a:solidFill>
                  <a:round/>
                  <a:headEnd/>
                  <a:tailEnd/>
                </a:ln>
              </p:spPr>
              <p:txBody>
                <a:bodyPr/>
                <a:lstStyle/>
                <a:p>
                  <a:endParaRPr lang="en-US">
                    <a:latin typeface="Arial"/>
                    <a:cs typeface="Arial"/>
                  </a:endParaRPr>
                </a:p>
              </p:txBody>
            </p:sp>
          </p:grpSp>
        </p:grpSp>
        <p:sp>
          <p:nvSpPr>
            <p:cNvPr id="14405" name="Line 107"/>
            <p:cNvSpPr>
              <a:spLocks noChangeShapeType="1"/>
            </p:cNvSpPr>
            <p:nvPr/>
          </p:nvSpPr>
          <p:spPr bwMode="auto">
            <a:xfrm>
              <a:off x="2441" y="946"/>
              <a:ext cx="0" cy="2890"/>
            </a:xfrm>
            <a:prstGeom prst="line">
              <a:avLst/>
            </a:prstGeom>
            <a:noFill/>
            <a:ln w="12700" cap="sq">
              <a:solidFill>
                <a:schemeClr val="tx1"/>
              </a:solidFill>
              <a:round/>
              <a:headEnd/>
              <a:tailEnd/>
            </a:ln>
          </p:spPr>
          <p:txBody>
            <a:bodyPr/>
            <a:lstStyle/>
            <a:p>
              <a:endParaRPr lang="en-US">
                <a:latin typeface="Arial"/>
                <a:cs typeface="Arial"/>
              </a:endParaRPr>
            </a:p>
          </p:txBody>
        </p:sp>
        <p:sp>
          <p:nvSpPr>
            <p:cNvPr id="14406" name="Line 108"/>
            <p:cNvSpPr>
              <a:spLocks noChangeShapeType="1"/>
            </p:cNvSpPr>
            <p:nvPr/>
          </p:nvSpPr>
          <p:spPr bwMode="auto">
            <a:xfrm>
              <a:off x="2914" y="946"/>
              <a:ext cx="0" cy="2890"/>
            </a:xfrm>
            <a:prstGeom prst="line">
              <a:avLst/>
            </a:prstGeom>
            <a:noFill/>
            <a:ln w="12700">
              <a:solidFill>
                <a:schemeClr val="tx1"/>
              </a:solidFill>
              <a:round/>
              <a:headEnd/>
              <a:tailEnd/>
            </a:ln>
          </p:spPr>
          <p:txBody>
            <a:bodyPr/>
            <a:lstStyle/>
            <a:p>
              <a:endParaRPr lang="en-US">
                <a:latin typeface="Arial"/>
                <a:cs typeface="Arial"/>
              </a:endParaRPr>
            </a:p>
          </p:txBody>
        </p:sp>
        <p:sp>
          <p:nvSpPr>
            <p:cNvPr id="14407" name="Line 109"/>
            <p:cNvSpPr>
              <a:spLocks noChangeShapeType="1"/>
            </p:cNvSpPr>
            <p:nvPr/>
          </p:nvSpPr>
          <p:spPr bwMode="auto">
            <a:xfrm>
              <a:off x="3597" y="946"/>
              <a:ext cx="0" cy="2890"/>
            </a:xfrm>
            <a:prstGeom prst="line">
              <a:avLst/>
            </a:prstGeom>
            <a:noFill/>
            <a:ln w="12700">
              <a:solidFill>
                <a:schemeClr val="tx1"/>
              </a:solidFill>
              <a:round/>
              <a:headEnd/>
              <a:tailEnd/>
            </a:ln>
          </p:spPr>
          <p:txBody>
            <a:bodyPr/>
            <a:lstStyle/>
            <a:p>
              <a:endParaRPr lang="en-US">
                <a:latin typeface="Arial"/>
                <a:cs typeface="Arial"/>
              </a:endParaRPr>
            </a:p>
          </p:txBody>
        </p:sp>
        <p:sp>
          <p:nvSpPr>
            <p:cNvPr id="14408" name="Line 110"/>
            <p:cNvSpPr>
              <a:spLocks noChangeShapeType="1"/>
            </p:cNvSpPr>
            <p:nvPr/>
          </p:nvSpPr>
          <p:spPr bwMode="auto">
            <a:xfrm>
              <a:off x="4188" y="946"/>
              <a:ext cx="0" cy="2890"/>
            </a:xfrm>
            <a:prstGeom prst="line">
              <a:avLst/>
            </a:prstGeom>
            <a:noFill/>
            <a:ln w="12700" cap="sq">
              <a:solidFill>
                <a:schemeClr val="tx1"/>
              </a:solidFill>
              <a:round/>
              <a:headEnd/>
              <a:tailEnd/>
            </a:ln>
          </p:spPr>
          <p:txBody>
            <a:bodyPr/>
            <a:lstStyle/>
            <a:p>
              <a:endParaRPr lang="en-US">
                <a:latin typeface="Arial"/>
                <a:cs typeface="Arial"/>
              </a:endParaRPr>
            </a:p>
          </p:txBody>
        </p:sp>
        <p:sp>
          <p:nvSpPr>
            <p:cNvPr id="14409" name="Rectangle 111"/>
            <p:cNvSpPr>
              <a:spLocks noChangeArrowheads="1"/>
            </p:cNvSpPr>
            <p:nvPr/>
          </p:nvSpPr>
          <p:spPr bwMode="auto">
            <a:xfrm>
              <a:off x="3600" y="1312"/>
              <a:ext cx="581" cy="168"/>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sp>
          <p:nvSpPr>
            <p:cNvPr id="14410" name="Rectangle 112"/>
            <p:cNvSpPr>
              <a:spLocks noChangeArrowheads="1"/>
            </p:cNvSpPr>
            <p:nvPr/>
          </p:nvSpPr>
          <p:spPr bwMode="auto">
            <a:xfrm>
              <a:off x="3601" y="3656"/>
              <a:ext cx="581" cy="171"/>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grpSp>
          <p:nvGrpSpPr>
            <p:cNvPr id="9" name="Group 113"/>
            <p:cNvGrpSpPr>
              <a:grpSpLocks/>
            </p:cNvGrpSpPr>
            <p:nvPr/>
          </p:nvGrpSpPr>
          <p:grpSpPr bwMode="auto">
            <a:xfrm>
              <a:off x="3597" y="1483"/>
              <a:ext cx="590" cy="2167"/>
              <a:chOff x="4856" y="1484"/>
              <a:chExt cx="590" cy="2167"/>
            </a:xfrm>
          </p:grpSpPr>
          <p:sp>
            <p:nvSpPr>
              <p:cNvPr id="14412" name="Rectangle 114"/>
              <p:cNvSpPr>
                <a:spLocks noChangeArrowheads="1"/>
              </p:cNvSpPr>
              <p:nvPr/>
            </p:nvSpPr>
            <p:spPr bwMode="auto">
              <a:xfrm>
                <a:off x="4856" y="3289"/>
                <a:ext cx="590" cy="362"/>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a:t>
                </a:r>
              </a:p>
            </p:txBody>
          </p:sp>
          <p:sp>
            <p:nvSpPr>
              <p:cNvPr id="14413" name="Rectangle 115"/>
              <p:cNvSpPr>
                <a:spLocks noChangeArrowheads="1"/>
              </p:cNvSpPr>
              <p:nvPr/>
            </p:nvSpPr>
            <p:spPr bwMode="auto">
              <a:xfrm>
                <a:off x="4856" y="2929"/>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0</a:t>
                </a:r>
              </a:p>
            </p:txBody>
          </p:sp>
          <p:sp>
            <p:nvSpPr>
              <p:cNvPr id="14414" name="Rectangle 116"/>
              <p:cNvSpPr>
                <a:spLocks noChangeArrowheads="1"/>
              </p:cNvSpPr>
              <p:nvPr/>
            </p:nvSpPr>
            <p:spPr bwMode="auto">
              <a:xfrm>
                <a:off x="4856" y="2568"/>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a:t>
                </a:r>
              </a:p>
            </p:txBody>
          </p:sp>
          <p:sp>
            <p:nvSpPr>
              <p:cNvPr id="14415" name="Rectangle 117"/>
              <p:cNvSpPr>
                <a:spLocks noChangeArrowheads="1"/>
              </p:cNvSpPr>
              <p:nvPr/>
            </p:nvSpPr>
            <p:spPr bwMode="auto">
              <a:xfrm>
                <a:off x="4856" y="2205"/>
                <a:ext cx="590" cy="363"/>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a:t>
                </a:r>
              </a:p>
            </p:txBody>
          </p:sp>
          <p:sp>
            <p:nvSpPr>
              <p:cNvPr id="14416" name="Rectangle 118"/>
              <p:cNvSpPr>
                <a:spLocks noChangeArrowheads="1"/>
              </p:cNvSpPr>
              <p:nvPr/>
            </p:nvSpPr>
            <p:spPr bwMode="auto">
              <a:xfrm>
                <a:off x="4856" y="1844"/>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a:t>
                </a:r>
              </a:p>
            </p:txBody>
          </p:sp>
          <p:sp>
            <p:nvSpPr>
              <p:cNvPr id="14417" name="Rectangle 119"/>
              <p:cNvSpPr>
                <a:spLocks noChangeArrowheads="1"/>
              </p:cNvSpPr>
              <p:nvPr/>
            </p:nvSpPr>
            <p:spPr bwMode="auto">
              <a:xfrm>
                <a:off x="4856" y="1484"/>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a:t>
                </a:r>
              </a:p>
            </p:txBody>
          </p:sp>
        </p:grpSp>
      </p:grpSp>
      <p:sp>
        <p:nvSpPr>
          <p:cNvPr id="120952" name="Rectangle 120"/>
          <p:cNvSpPr>
            <a:spLocks noChangeArrowheads="1"/>
          </p:cNvSpPr>
          <p:nvPr/>
        </p:nvSpPr>
        <p:spPr bwMode="auto">
          <a:xfrm>
            <a:off x="1054100" y="1727200"/>
            <a:ext cx="1016000" cy="4559300"/>
          </a:xfrm>
          <a:prstGeom prst="rect">
            <a:avLst/>
          </a:prstGeom>
          <a:noFill/>
          <a:ln w="38100">
            <a:solidFill>
              <a:srgbClr val="0000FF"/>
            </a:solidFill>
            <a:miter lim="800000"/>
            <a:headEnd/>
            <a:tailEnd/>
          </a:ln>
        </p:spPr>
        <p:txBody>
          <a:bodyPr wrap="none" anchor="ctr"/>
          <a:lstStyle/>
          <a:p>
            <a:endParaRPr lang="en-US">
              <a:latin typeface="Arial"/>
              <a:cs typeface="Arial"/>
            </a:endParaRPr>
          </a:p>
        </p:txBody>
      </p:sp>
      <p:sp>
        <p:nvSpPr>
          <p:cNvPr id="120953" name="Rectangle 121"/>
          <p:cNvSpPr>
            <a:spLocks noChangeArrowheads="1"/>
          </p:cNvSpPr>
          <p:nvPr/>
        </p:nvSpPr>
        <p:spPr bwMode="auto">
          <a:xfrm>
            <a:off x="2070100" y="1727200"/>
            <a:ext cx="901700" cy="4559300"/>
          </a:xfrm>
          <a:prstGeom prst="rect">
            <a:avLst/>
          </a:prstGeom>
          <a:noFill/>
          <a:ln w="38100">
            <a:solidFill>
              <a:srgbClr val="FF0000"/>
            </a:solidFill>
            <a:miter lim="800000"/>
            <a:headEnd/>
            <a:tailEnd/>
          </a:ln>
        </p:spPr>
        <p:txBody>
          <a:bodyPr wrap="none" anchor="ctr"/>
          <a:lstStyle/>
          <a:p>
            <a:endParaRPr lang="en-US">
              <a:latin typeface="Arial"/>
              <a:cs typeface="Arial"/>
            </a:endParaRPr>
          </a:p>
        </p:txBody>
      </p:sp>
    </p:spTree>
    <p:extLst>
      <p:ext uri="{BB962C8B-B14F-4D97-AF65-F5344CB8AC3E}">
        <p14:creationId xmlns:p14="http://schemas.microsoft.com/office/powerpoint/2010/main" val="14873036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0952"/>
                                        </p:tgtEl>
                                        <p:attrNameLst>
                                          <p:attrName>style.visibility</p:attrName>
                                        </p:attrNameLst>
                                      </p:cBhvr>
                                      <p:to>
                                        <p:strVal val="visible"/>
                                      </p:to>
                                    </p:set>
                                    <p:animEffect transition="in" filter="fade">
                                      <p:cBhvr>
                                        <p:cTn id="10" dur="500"/>
                                        <p:tgtEl>
                                          <p:spTgt spid="120952"/>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strips(downRight)">
                                      <p:cBhvr>
                                        <p:cTn id="15" dur="500"/>
                                        <p:tgtEl>
                                          <p:spTgt spid="2"/>
                                        </p:tgtEl>
                                      </p:cBhvr>
                                    </p:animEffect>
                                  </p:childTnLst>
                                </p:cTn>
                              </p:par>
                              <p:par>
                                <p:cTn id="16" presetID="10" presetClass="exit" presetSubtype="0" fill="hold" grpId="1" nodeType="withEffect">
                                  <p:stCondLst>
                                    <p:cond delay="0"/>
                                  </p:stCondLst>
                                  <p:childTnLst>
                                    <p:animEffect transition="out" filter="fade">
                                      <p:cBhvr>
                                        <p:cTn id="17" dur="500"/>
                                        <p:tgtEl>
                                          <p:spTgt spid="120952"/>
                                        </p:tgtEl>
                                      </p:cBhvr>
                                    </p:animEffect>
                                    <p:set>
                                      <p:cBhvr>
                                        <p:cTn id="18" dur="1" fill="hold">
                                          <p:stCondLst>
                                            <p:cond delay="499"/>
                                          </p:stCondLst>
                                        </p:cTn>
                                        <p:tgtEl>
                                          <p:spTgt spid="120952"/>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20953"/>
                                        </p:tgtEl>
                                        <p:attrNameLst>
                                          <p:attrName>style.visibility</p:attrName>
                                        </p:attrNameLst>
                                      </p:cBhvr>
                                      <p:to>
                                        <p:strVal val="visible"/>
                                      </p:to>
                                    </p:set>
                                    <p:animEffect transition="in" filter="fade">
                                      <p:cBhvr>
                                        <p:cTn id="21" dur="500"/>
                                        <p:tgtEl>
                                          <p:spTgt spid="12095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120953"/>
                                        </p:tgtEl>
                                      </p:cBhvr>
                                    </p:animEffect>
                                    <p:set>
                                      <p:cBhvr>
                                        <p:cTn id="26" dur="1" fill="hold">
                                          <p:stCondLst>
                                            <p:cond delay="499"/>
                                          </p:stCondLst>
                                        </p:cTn>
                                        <p:tgtEl>
                                          <p:spTgt spid="1209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952" grpId="0" animBg="1"/>
      <p:bldP spid="120952" grpId="1" animBg="1"/>
      <p:bldP spid="120953" grpId="0" animBg="1"/>
      <p:bldP spid="120953" grpId="1"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p:txBody>
          <a:bodyPr/>
          <a:lstStyle/>
          <a:p>
            <a:pPr eaLnBrk="1" hangingPunct="1"/>
            <a:r>
              <a:rPr lang="en-US"/>
              <a:t>Understanding the Monopolist’s MR</a:t>
            </a:r>
          </a:p>
        </p:txBody>
      </p:sp>
      <p:sp>
        <p:nvSpPr>
          <p:cNvPr id="15365" name="Rectangle 5"/>
          <p:cNvSpPr>
            <a:spLocks noGrp="1" noChangeArrowheads="1"/>
          </p:cNvSpPr>
          <p:nvPr>
            <p:ph type="body" idx="1"/>
          </p:nvPr>
        </p:nvSpPr>
        <p:spPr/>
        <p:txBody>
          <a:bodyPr/>
          <a:lstStyle/>
          <a:p>
            <a:pPr eaLnBrk="1" hangingPunct="1"/>
            <a:r>
              <a:rPr lang="en-US" dirty="0"/>
              <a:t>Increasing </a:t>
            </a:r>
            <a:r>
              <a:rPr lang="en-US" b="1" i="1" dirty="0"/>
              <a:t>Q</a:t>
            </a:r>
            <a:r>
              <a:rPr lang="en-US" dirty="0"/>
              <a:t> has two effects on revenue:</a:t>
            </a:r>
          </a:p>
          <a:p>
            <a:pPr lvl="1" eaLnBrk="1" hangingPunct="1"/>
            <a:r>
              <a:rPr lang="en-US" b="1" i="1" dirty="0">
                <a:solidFill>
                  <a:srgbClr val="990099"/>
                </a:solidFill>
              </a:rPr>
              <a:t>Output effect</a:t>
            </a:r>
            <a:r>
              <a:rPr lang="en-US" dirty="0"/>
              <a:t>:  higher output raises revenue</a:t>
            </a:r>
          </a:p>
          <a:p>
            <a:pPr lvl="1" eaLnBrk="1" hangingPunct="1"/>
            <a:r>
              <a:rPr lang="en-US" b="1" i="1" dirty="0">
                <a:solidFill>
                  <a:srgbClr val="990099"/>
                </a:solidFill>
              </a:rPr>
              <a:t>Price effect</a:t>
            </a:r>
            <a:r>
              <a:rPr lang="en-US" dirty="0"/>
              <a:t>:  lower price reduces revenue</a:t>
            </a:r>
          </a:p>
          <a:p>
            <a:pPr eaLnBrk="1" hangingPunct="1"/>
            <a:r>
              <a:rPr lang="en-US" dirty="0"/>
              <a:t>To sell a larger </a:t>
            </a:r>
            <a:r>
              <a:rPr lang="en-US" b="1" i="1" dirty="0"/>
              <a:t>Q</a:t>
            </a:r>
            <a:r>
              <a:rPr lang="en-US" dirty="0"/>
              <a:t>, the monopolist must reduce the price on all the units it sells.  </a:t>
            </a:r>
          </a:p>
          <a:p>
            <a:pPr eaLnBrk="1" hangingPunct="1"/>
            <a:r>
              <a:rPr lang="en-US" dirty="0"/>
              <a:t>Hence, </a:t>
            </a:r>
            <a:r>
              <a:rPr lang="en-US" i="1" dirty="0"/>
              <a:t>MR</a:t>
            </a:r>
            <a:r>
              <a:rPr lang="en-US" dirty="0"/>
              <a:t> &lt; </a:t>
            </a:r>
            <a:r>
              <a:rPr lang="en-US" b="1" i="1" dirty="0"/>
              <a:t>P</a:t>
            </a:r>
          </a:p>
          <a:p>
            <a:pPr eaLnBrk="1" hangingPunct="1"/>
            <a:r>
              <a:rPr lang="en-US" i="1" dirty="0"/>
              <a:t>MR</a:t>
            </a:r>
            <a:r>
              <a:rPr lang="en-US" dirty="0"/>
              <a:t> could even be negative if the price effect exceeds the output effect  </a:t>
            </a:r>
            <a:r>
              <a:rPr lang="en-US" sz="2600" dirty="0"/>
              <a:t>(e.g., when Common Grounds increases </a:t>
            </a:r>
            <a:r>
              <a:rPr lang="en-US" sz="2600" b="1" i="1" dirty="0"/>
              <a:t>Q</a:t>
            </a:r>
            <a:r>
              <a:rPr lang="en-US" sz="2600" dirty="0"/>
              <a:t> from 5 to 6).</a:t>
            </a:r>
          </a:p>
        </p:txBody>
      </p:sp>
    </p:spTree>
    <p:extLst>
      <p:ext uri="{BB962C8B-B14F-4D97-AF65-F5344CB8AC3E}">
        <p14:creationId xmlns:p14="http://schemas.microsoft.com/office/powerpoint/2010/main" val="2739342404"/>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8" name="Rectangle 2"/>
          <p:cNvSpPr>
            <a:spLocks noGrp="1" noChangeArrowheads="1"/>
          </p:cNvSpPr>
          <p:nvPr>
            <p:ph type="title" idx="4294967295"/>
          </p:nvPr>
        </p:nvSpPr>
        <p:spPr/>
        <p:txBody>
          <a:bodyPr/>
          <a:lstStyle/>
          <a:p>
            <a:pPr eaLnBrk="1" hangingPunct="1"/>
            <a:r>
              <a:rPr lang="en-US"/>
              <a:t>Profit-Maximization</a:t>
            </a:r>
          </a:p>
        </p:txBody>
      </p:sp>
      <p:sp>
        <p:nvSpPr>
          <p:cNvPr id="16389" name="Rectangle 3"/>
          <p:cNvSpPr>
            <a:spLocks noGrp="1" noChangeArrowheads="1"/>
          </p:cNvSpPr>
          <p:nvPr>
            <p:ph type="body" idx="4294967295"/>
          </p:nvPr>
        </p:nvSpPr>
        <p:spPr/>
        <p:txBody>
          <a:bodyPr/>
          <a:lstStyle/>
          <a:p>
            <a:pPr eaLnBrk="1" hangingPunct="1"/>
            <a:r>
              <a:rPr lang="en-US"/>
              <a:t>Like a competitive firm, a monopolist maximizes profit by producing the quantity where </a:t>
            </a:r>
            <a:r>
              <a:rPr lang="en-US" b="1" i="1"/>
              <a:t>MR</a:t>
            </a:r>
            <a:r>
              <a:rPr lang="en-US"/>
              <a:t> = </a:t>
            </a:r>
            <a:r>
              <a:rPr lang="en-US" b="1" i="1"/>
              <a:t>MC</a:t>
            </a:r>
            <a:r>
              <a:rPr lang="en-US"/>
              <a:t>. </a:t>
            </a:r>
          </a:p>
          <a:p>
            <a:pPr eaLnBrk="1" hangingPunct="1"/>
            <a:r>
              <a:rPr lang="en-US"/>
              <a:t>Once the monopolist identifies this quantity, </a:t>
            </a:r>
            <a:br>
              <a:rPr lang="en-US"/>
            </a:br>
            <a:r>
              <a:rPr lang="en-US"/>
              <a:t>it sets the highest price consumers are willing to pay for that quantity. </a:t>
            </a:r>
          </a:p>
          <a:p>
            <a:pPr eaLnBrk="1" hangingPunct="1"/>
            <a:r>
              <a:rPr lang="en-US"/>
              <a:t>It finds this price from the </a:t>
            </a:r>
            <a:r>
              <a:rPr lang="en-US" b="1" i="1"/>
              <a:t>D</a:t>
            </a:r>
            <a:r>
              <a:rPr lang="en-US"/>
              <a:t> curve.  </a:t>
            </a:r>
          </a:p>
        </p:txBody>
      </p:sp>
    </p:spTree>
    <p:extLst>
      <p:ext uri="{BB962C8B-B14F-4D97-AF65-F5344CB8AC3E}">
        <p14:creationId xmlns:p14="http://schemas.microsoft.com/office/powerpoint/2010/main" val="1659697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Effect transition="in" filter="wipe(left)">
                                      <p:cBhvr>
                                        <p:cTn id="7" dur="500"/>
                                        <p:tgtEl>
                                          <p:spTgt spid="163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9">
                                            <p:txEl>
                                              <p:pRg st="1" end="1"/>
                                            </p:txEl>
                                          </p:spTgt>
                                        </p:tgtEl>
                                        <p:attrNameLst>
                                          <p:attrName>style.visibility</p:attrName>
                                        </p:attrNameLst>
                                      </p:cBhvr>
                                      <p:to>
                                        <p:strVal val="visible"/>
                                      </p:to>
                                    </p:set>
                                    <p:animEffect transition="in" filter="wipe(left)">
                                      <p:cBhvr>
                                        <p:cTn id="12" dur="500"/>
                                        <p:tgtEl>
                                          <p:spTgt spid="163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389">
                                            <p:txEl>
                                              <p:pRg st="2" end="2"/>
                                            </p:txEl>
                                          </p:spTgt>
                                        </p:tgtEl>
                                        <p:attrNameLst>
                                          <p:attrName>style.visibility</p:attrName>
                                        </p:attrNameLst>
                                      </p:cBhvr>
                                      <p:to>
                                        <p:strVal val="visible"/>
                                      </p:to>
                                    </p:set>
                                    <p:animEffect transition="in" filter="wipe(left)">
                                      <p:cBhvr>
                                        <p:cTn id="17" dur="500"/>
                                        <p:tgtEl>
                                          <p:spTgt spid="1638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bldLvl="4"/>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2" name="Rectangle 2"/>
          <p:cNvSpPr>
            <a:spLocks noGrp="1" noChangeArrowheads="1"/>
          </p:cNvSpPr>
          <p:nvPr>
            <p:ph type="title" idx="4294967295"/>
          </p:nvPr>
        </p:nvSpPr>
        <p:spPr/>
        <p:txBody>
          <a:bodyPr/>
          <a:lstStyle/>
          <a:p>
            <a:pPr eaLnBrk="1" hangingPunct="1"/>
            <a:r>
              <a:rPr lang="en-US"/>
              <a:t>Profit-Maximization</a:t>
            </a:r>
          </a:p>
        </p:txBody>
      </p:sp>
      <p:sp>
        <p:nvSpPr>
          <p:cNvPr id="126979" name="Rectangle 3"/>
          <p:cNvSpPr>
            <a:spLocks noGrp="1" noChangeArrowheads="1"/>
          </p:cNvSpPr>
          <p:nvPr>
            <p:ph type="body" idx="4294967295"/>
          </p:nvPr>
        </p:nvSpPr>
        <p:spPr>
          <a:xfrm>
            <a:off x="339725" y="1755775"/>
            <a:ext cx="3082925" cy="4370388"/>
          </a:xfrm>
        </p:spPr>
        <p:txBody>
          <a:bodyPr/>
          <a:lstStyle/>
          <a:p>
            <a:pPr marL="404813" indent="-404813" eaLnBrk="1" hangingPunct="1">
              <a:spcBef>
                <a:spcPct val="60000"/>
              </a:spcBef>
              <a:buFont typeface="Wingdings" pitchFamily="2" charset="2"/>
              <a:buNone/>
            </a:pPr>
            <a:r>
              <a:rPr lang="en-US" sz="2500" b="1">
                <a:solidFill>
                  <a:srgbClr val="339966"/>
                </a:solidFill>
              </a:rPr>
              <a:t>1.	</a:t>
            </a:r>
            <a:r>
              <a:rPr lang="en-US" sz="2600"/>
              <a:t>The profit-maximizing </a:t>
            </a:r>
            <a:r>
              <a:rPr lang="en-US" sz="2600" b="1" i="1"/>
              <a:t>Q</a:t>
            </a:r>
            <a:r>
              <a:rPr lang="en-US" sz="2600"/>
              <a:t> </a:t>
            </a:r>
            <a:br>
              <a:rPr lang="en-US" sz="2600"/>
            </a:br>
            <a:r>
              <a:rPr lang="en-US" sz="2600"/>
              <a:t>is where </a:t>
            </a:r>
            <a:br>
              <a:rPr lang="en-US" sz="2600"/>
            </a:br>
            <a:r>
              <a:rPr lang="en-US" sz="2600" i="1"/>
              <a:t>MR</a:t>
            </a:r>
            <a:r>
              <a:rPr lang="en-US" sz="2600"/>
              <a:t> = </a:t>
            </a:r>
            <a:r>
              <a:rPr lang="en-US" sz="2600" i="1"/>
              <a:t>MC</a:t>
            </a:r>
            <a:r>
              <a:rPr lang="en-US" sz="2600"/>
              <a:t>.</a:t>
            </a:r>
          </a:p>
          <a:p>
            <a:pPr marL="404813" indent="-404813" eaLnBrk="1" hangingPunct="1">
              <a:spcBef>
                <a:spcPct val="60000"/>
              </a:spcBef>
              <a:buFont typeface="Wingdings" pitchFamily="2" charset="2"/>
              <a:buNone/>
            </a:pPr>
            <a:r>
              <a:rPr lang="en-US" sz="2500" b="1">
                <a:solidFill>
                  <a:srgbClr val="339966"/>
                </a:solidFill>
              </a:rPr>
              <a:t>2.	</a:t>
            </a:r>
            <a:r>
              <a:rPr lang="en-US" sz="2600"/>
              <a:t>Find </a:t>
            </a:r>
            <a:r>
              <a:rPr lang="en-US" sz="2600" b="1" i="1"/>
              <a:t>P</a:t>
            </a:r>
            <a:r>
              <a:rPr lang="en-US" sz="2600"/>
              <a:t>  from </a:t>
            </a:r>
            <a:br>
              <a:rPr lang="en-US" sz="2600"/>
            </a:br>
            <a:r>
              <a:rPr lang="en-US" sz="2600"/>
              <a:t>the demand curve at this </a:t>
            </a:r>
            <a:r>
              <a:rPr lang="en-US" sz="2600" b="1" i="1"/>
              <a:t>Q</a:t>
            </a:r>
            <a:r>
              <a:rPr lang="en-US" sz="2600"/>
              <a:t>. </a:t>
            </a:r>
          </a:p>
        </p:txBody>
      </p:sp>
      <p:grpSp>
        <p:nvGrpSpPr>
          <p:cNvPr id="2" name="Group 31"/>
          <p:cNvGrpSpPr>
            <a:grpSpLocks/>
          </p:cNvGrpSpPr>
          <p:nvPr/>
        </p:nvGrpSpPr>
        <p:grpSpPr bwMode="auto">
          <a:xfrm>
            <a:off x="3195638" y="1465263"/>
            <a:ext cx="5451475" cy="4183063"/>
            <a:chOff x="1579" y="1014"/>
            <a:chExt cx="3434" cy="2635"/>
          </a:xfrm>
        </p:grpSpPr>
        <p:grpSp>
          <p:nvGrpSpPr>
            <p:cNvPr id="3" name="Group 4"/>
            <p:cNvGrpSpPr>
              <a:grpSpLocks/>
            </p:cNvGrpSpPr>
            <p:nvPr/>
          </p:nvGrpSpPr>
          <p:grpSpPr bwMode="auto">
            <a:xfrm>
              <a:off x="2591" y="1080"/>
              <a:ext cx="2262" cy="2284"/>
              <a:chOff x="1489" y="785"/>
              <a:chExt cx="3650" cy="2492"/>
            </a:xfrm>
          </p:grpSpPr>
          <p:sp>
            <p:nvSpPr>
              <p:cNvPr id="17440" name="Line 5"/>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7441" name="Line 6"/>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7438" name="Text Box 7"/>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17439" name="Text Box 8"/>
            <p:cNvSpPr txBox="1">
              <a:spLocks noChangeArrowheads="1"/>
            </p:cNvSpPr>
            <p:nvPr/>
          </p:nvSpPr>
          <p:spPr bwMode="auto">
            <a:xfrm>
              <a:off x="1579" y="1014"/>
              <a:ext cx="1001" cy="523"/>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Costs and Revenue</a:t>
              </a:r>
            </a:p>
          </p:txBody>
        </p:sp>
      </p:grpSp>
      <p:grpSp>
        <p:nvGrpSpPr>
          <p:cNvPr id="4" name="Group 29"/>
          <p:cNvGrpSpPr>
            <a:grpSpLocks/>
          </p:cNvGrpSpPr>
          <p:nvPr/>
        </p:nvGrpSpPr>
        <p:grpSpPr bwMode="auto">
          <a:xfrm>
            <a:off x="4810125" y="1922463"/>
            <a:ext cx="2600325" cy="3028949"/>
            <a:chOff x="2596" y="1302"/>
            <a:chExt cx="1638" cy="1908"/>
          </a:xfrm>
        </p:grpSpPr>
        <p:sp>
          <p:nvSpPr>
            <p:cNvPr id="17435" name="Line 14"/>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17436" name="Text Box 22"/>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5" name="Group 28"/>
          <p:cNvGrpSpPr>
            <a:grpSpLocks/>
          </p:cNvGrpSpPr>
          <p:nvPr/>
        </p:nvGrpSpPr>
        <p:grpSpPr bwMode="auto">
          <a:xfrm>
            <a:off x="4799013" y="1906588"/>
            <a:ext cx="3595687" cy="2462213"/>
            <a:chOff x="2589" y="1292"/>
            <a:chExt cx="2265" cy="1551"/>
          </a:xfrm>
        </p:grpSpPr>
        <p:sp>
          <p:nvSpPr>
            <p:cNvPr id="17433" name="Line 18"/>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17434" name="Text Box 19"/>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6" name="Group 30"/>
          <p:cNvGrpSpPr>
            <a:grpSpLocks/>
          </p:cNvGrpSpPr>
          <p:nvPr/>
        </p:nvGrpSpPr>
        <p:grpSpPr bwMode="auto">
          <a:xfrm>
            <a:off x="5114925" y="1865313"/>
            <a:ext cx="2722563" cy="3014662"/>
            <a:chOff x="2788" y="1266"/>
            <a:chExt cx="1715" cy="1899"/>
          </a:xfrm>
        </p:grpSpPr>
        <p:sp>
          <p:nvSpPr>
            <p:cNvPr id="17431" name="Line 23"/>
            <p:cNvSpPr>
              <a:spLocks noChangeShapeType="1"/>
            </p:cNvSpPr>
            <p:nvPr/>
          </p:nvSpPr>
          <p:spPr bwMode="auto">
            <a:xfrm flipV="1">
              <a:off x="2788" y="1479"/>
              <a:ext cx="1409" cy="1686"/>
            </a:xfrm>
            <a:prstGeom prst="line">
              <a:avLst/>
            </a:prstGeom>
            <a:noFill/>
            <a:ln w="38100">
              <a:solidFill>
                <a:srgbClr val="CC0000"/>
              </a:solidFill>
              <a:round/>
              <a:headEnd/>
              <a:tailEnd/>
            </a:ln>
          </p:spPr>
          <p:txBody>
            <a:bodyPr/>
            <a:lstStyle/>
            <a:p>
              <a:endParaRPr lang="en-US">
                <a:latin typeface="Arial"/>
                <a:cs typeface="Arial"/>
              </a:endParaRPr>
            </a:p>
          </p:txBody>
        </p:sp>
        <p:sp>
          <p:nvSpPr>
            <p:cNvPr id="17432" name="Text Box 24"/>
            <p:cNvSpPr txBox="1">
              <a:spLocks noChangeArrowheads="1"/>
            </p:cNvSpPr>
            <p:nvPr/>
          </p:nvSpPr>
          <p:spPr bwMode="auto">
            <a:xfrm>
              <a:off x="4129" y="1266"/>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grpSp>
      <p:grpSp>
        <p:nvGrpSpPr>
          <p:cNvPr id="7" name="Group 50"/>
          <p:cNvGrpSpPr>
            <a:grpSpLocks/>
          </p:cNvGrpSpPr>
          <p:nvPr/>
        </p:nvGrpSpPr>
        <p:grpSpPr bwMode="auto">
          <a:xfrm>
            <a:off x="4424362" y="5646734"/>
            <a:ext cx="3492499" cy="676274"/>
            <a:chOff x="2787" y="3557"/>
            <a:chExt cx="2200" cy="426"/>
          </a:xfrm>
        </p:grpSpPr>
        <p:sp>
          <p:nvSpPr>
            <p:cNvPr id="17429" name="Rectangle 48"/>
            <p:cNvSpPr>
              <a:spLocks noChangeArrowheads="1"/>
            </p:cNvSpPr>
            <p:nvPr/>
          </p:nvSpPr>
          <p:spPr bwMode="auto">
            <a:xfrm>
              <a:off x="2787" y="3692"/>
              <a:ext cx="2200" cy="291"/>
            </a:xfrm>
            <a:prstGeom prst="rect">
              <a:avLst/>
            </a:prstGeom>
            <a:noFill/>
            <a:ln w="9525">
              <a:noFill/>
              <a:miter lim="800000"/>
              <a:headEnd/>
              <a:tailEnd/>
            </a:ln>
          </p:spPr>
          <p:txBody>
            <a:bodyPr wrap="none">
              <a:spAutoFit/>
            </a:bodyPr>
            <a:lstStyle/>
            <a:p>
              <a:r>
                <a:rPr lang="en-US" sz="2400">
                  <a:latin typeface="Arial"/>
                  <a:cs typeface="Arial"/>
                </a:rPr>
                <a:t>Profit-maximizing output</a:t>
              </a:r>
            </a:p>
          </p:txBody>
        </p:sp>
        <p:sp>
          <p:nvSpPr>
            <p:cNvPr id="17430" name="AutoShape 49"/>
            <p:cNvSpPr>
              <a:spLocks/>
            </p:cNvSpPr>
            <p:nvPr/>
          </p:nvSpPr>
          <p:spPr bwMode="auto">
            <a:xfrm rot="5400000">
              <a:off x="3767" y="2622"/>
              <a:ext cx="228" cy="2097"/>
            </a:xfrm>
            <a:prstGeom prst="leftBrace">
              <a:avLst>
                <a:gd name="adj1" fmla="val 58378"/>
                <a:gd name="adj2" fmla="val 50000"/>
              </a:avLst>
            </a:prstGeom>
            <a:noFill/>
            <a:ln w="12700">
              <a:solidFill>
                <a:srgbClr val="0066CC"/>
              </a:solidFill>
              <a:round/>
              <a:headEnd/>
              <a:tailEnd/>
            </a:ln>
          </p:spPr>
          <p:txBody>
            <a:bodyPr wrap="none" anchor="ctr"/>
            <a:lstStyle/>
            <a:p>
              <a:endParaRPr lang="en-US">
                <a:latin typeface="Arial"/>
                <a:cs typeface="Arial"/>
              </a:endParaRPr>
            </a:p>
          </p:txBody>
        </p:sp>
      </p:grpSp>
      <p:grpSp>
        <p:nvGrpSpPr>
          <p:cNvPr id="8" name="Group 46"/>
          <p:cNvGrpSpPr>
            <a:grpSpLocks/>
          </p:cNvGrpSpPr>
          <p:nvPr/>
        </p:nvGrpSpPr>
        <p:grpSpPr bwMode="auto">
          <a:xfrm>
            <a:off x="4360863" y="2552700"/>
            <a:ext cx="1843087" cy="1127125"/>
            <a:chOff x="2747" y="1608"/>
            <a:chExt cx="1161" cy="710"/>
          </a:xfrm>
        </p:grpSpPr>
        <p:grpSp>
          <p:nvGrpSpPr>
            <p:cNvPr id="9" name="Group 36"/>
            <p:cNvGrpSpPr>
              <a:grpSpLocks/>
            </p:cNvGrpSpPr>
            <p:nvPr/>
          </p:nvGrpSpPr>
          <p:grpSpPr bwMode="auto">
            <a:xfrm>
              <a:off x="3024" y="1756"/>
              <a:ext cx="840" cy="562"/>
              <a:chOff x="357" y="2450"/>
              <a:chExt cx="795" cy="646"/>
            </a:xfrm>
          </p:grpSpPr>
          <p:sp>
            <p:nvSpPr>
              <p:cNvPr id="17427" name="Line 37"/>
              <p:cNvSpPr>
                <a:spLocks noChangeShapeType="1"/>
              </p:cNvSpPr>
              <p:nvPr/>
            </p:nvSpPr>
            <p:spPr bwMode="auto">
              <a:xfrm>
                <a:off x="357" y="2450"/>
                <a:ext cx="795"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17428" name="Line 38"/>
              <p:cNvSpPr>
                <a:spLocks noChangeShapeType="1"/>
              </p:cNvSpPr>
              <p:nvPr/>
            </p:nvSpPr>
            <p:spPr bwMode="auto">
              <a:xfrm>
                <a:off x="1152" y="2451"/>
                <a:ext cx="0" cy="645"/>
              </a:xfrm>
              <a:prstGeom prst="line">
                <a:avLst/>
              </a:prstGeom>
              <a:noFill/>
              <a:ln w="9525">
                <a:solidFill>
                  <a:srgbClr val="777777"/>
                </a:solidFill>
                <a:prstDash val="lgDash"/>
                <a:round/>
                <a:headEnd/>
                <a:tailEnd/>
              </a:ln>
            </p:spPr>
            <p:txBody>
              <a:bodyPr/>
              <a:lstStyle/>
              <a:p>
                <a:endParaRPr lang="en-US">
                  <a:latin typeface="Arial"/>
                  <a:cs typeface="Arial"/>
                </a:endParaRPr>
              </a:p>
            </p:txBody>
          </p:sp>
        </p:grpSp>
        <p:sp>
          <p:nvSpPr>
            <p:cNvPr id="17425" name="Oval 35"/>
            <p:cNvSpPr>
              <a:spLocks noChangeAspect="1" noChangeArrowheads="1"/>
            </p:cNvSpPr>
            <p:nvPr/>
          </p:nvSpPr>
          <p:spPr bwMode="auto">
            <a:xfrm>
              <a:off x="3822" y="1712"/>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7426" name="Text Box 45"/>
            <p:cNvSpPr txBox="1">
              <a:spLocks noChangeArrowheads="1"/>
            </p:cNvSpPr>
            <p:nvPr/>
          </p:nvSpPr>
          <p:spPr bwMode="auto">
            <a:xfrm>
              <a:off x="2747" y="1608"/>
              <a:ext cx="252" cy="298"/>
            </a:xfrm>
            <a:prstGeom prst="rect">
              <a:avLst/>
            </a:prstGeom>
            <a:noFill/>
            <a:ln w="9525">
              <a:noFill/>
              <a:miter lim="800000"/>
              <a:headEnd/>
              <a:tailEnd/>
            </a:ln>
          </p:spPr>
          <p:txBody>
            <a:bodyPr>
              <a:spAutoFit/>
            </a:bodyPr>
            <a:lstStyle/>
            <a:p>
              <a:pPr algn="ctr">
                <a:spcBef>
                  <a:spcPct val="50000"/>
                </a:spcBef>
              </a:pPr>
              <a:r>
                <a:rPr lang="en-US" sz="2500" b="1" i="1">
                  <a:latin typeface="Arial"/>
                  <a:cs typeface="Arial"/>
                </a:rPr>
                <a:t>P</a:t>
              </a:r>
            </a:p>
          </p:txBody>
        </p:sp>
      </p:grpSp>
      <p:grpSp>
        <p:nvGrpSpPr>
          <p:cNvPr id="10" name="Group 47"/>
          <p:cNvGrpSpPr>
            <a:grpSpLocks/>
          </p:cNvGrpSpPr>
          <p:nvPr/>
        </p:nvGrpSpPr>
        <p:grpSpPr bwMode="auto">
          <a:xfrm>
            <a:off x="5875338" y="3598863"/>
            <a:ext cx="517525" cy="2070100"/>
            <a:chOff x="3701" y="2267"/>
            <a:chExt cx="326" cy="1304"/>
          </a:xfrm>
        </p:grpSpPr>
        <p:sp>
          <p:nvSpPr>
            <p:cNvPr id="17421" name="Line 32"/>
            <p:cNvSpPr>
              <a:spLocks noChangeShapeType="1"/>
            </p:cNvSpPr>
            <p:nvPr/>
          </p:nvSpPr>
          <p:spPr bwMode="auto">
            <a:xfrm>
              <a:off x="3865" y="2310"/>
              <a:ext cx="0" cy="964"/>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17422" name="Oval 33"/>
            <p:cNvSpPr>
              <a:spLocks noChangeAspect="1" noChangeArrowheads="1"/>
            </p:cNvSpPr>
            <p:nvPr/>
          </p:nvSpPr>
          <p:spPr bwMode="auto">
            <a:xfrm>
              <a:off x="3822" y="2267"/>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7423" name="Text Box 34"/>
            <p:cNvSpPr txBox="1">
              <a:spLocks noChangeArrowheads="1"/>
            </p:cNvSpPr>
            <p:nvPr/>
          </p:nvSpPr>
          <p:spPr bwMode="auto">
            <a:xfrm>
              <a:off x="3701" y="3273"/>
              <a:ext cx="326" cy="298"/>
            </a:xfrm>
            <a:prstGeom prst="rect">
              <a:avLst/>
            </a:prstGeom>
            <a:noFill/>
            <a:ln w="9525">
              <a:noFill/>
              <a:miter lim="800000"/>
              <a:headEnd/>
              <a:tailEnd/>
            </a:ln>
          </p:spPr>
          <p:txBody>
            <a:bodyPr>
              <a:spAutoFit/>
            </a:bodyPr>
            <a:lstStyle/>
            <a:p>
              <a:pPr algn="ctr">
                <a:spcBef>
                  <a:spcPct val="50000"/>
                </a:spcBef>
              </a:pPr>
              <a:r>
                <a:rPr lang="en-US" sz="2500" b="1" i="1">
                  <a:latin typeface="Arial"/>
                  <a:cs typeface="Arial"/>
                </a:rPr>
                <a:t>Q</a:t>
              </a:r>
            </a:p>
          </p:txBody>
        </p:sp>
      </p:grpSp>
    </p:spTree>
    <p:extLst>
      <p:ext uri="{BB962C8B-B14F-4D97-AF65-F5344CB8AC3E}">
        <p14:creationId xmlns:p14="http://schemas.microsoft.com/office/powerpoint/2010/main" val="29619538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wipe(left)">
                                      <p:cBhvr>
                                        <p:cTn id="7" dur="500"/>
                                        <p:tgtEl>
                                          <p:spTgt spid="1269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6979">
                                            <p:txEl>
                                              <p:pRg st="1" end="1"/>
                                            </p:txEl>
                                          </p:spTgt>
                                        </p:tgtEl>
                                        <p:attrNameLst>
                                          <p:attrName>style.visibility</p:attrName>
                                        </p:attrNameLst>
                                      </p:cBhvr>
                                      <p:to>
                                        <p:strVal val="visible"/>
                                      </p:to>
                                    </p:set>
                                    <p:animEffect transition="in" filter="wipe(left)">
                                      <p:cBhvr>
                                        <p:cTn id="21" dur="500"/>
                                        <p:tgtEl>
                                          <p:spTgt spid="12697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9"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strips(upLeft)">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4803775" y="2790825"/>
            <a:ext cx="1325563" cy="509588"/>
          </a:xfrm>
          <a:prstGeom prst="rect">
            <a:avLst/>
          </a:prstGeom>
          <a:solidFill>
            <a:srgbClr val="FFCC99"/>
          </a:solidFill>
          <a:ln w="9525">
            <a:noFill/>
            <a:miter lim="800000"/>
            <a:headEnd/>
            <a:tailEnd/>
          </a:ln>
        </p:spPr>
        <p:txBody>
          <a:bodyPr wrap="none" anchor="ctr"/>
          <a:lstStyle/>
          <a:p>
            <a:endParaRPr lang="en-US">
              <a:latin typeface="Arial"/>
              <a:cs typeface="Arial"/>
            </a:endParaRPr>
          </a:p>
        </p:txBody>
      </p:sp>
      <p:grpSp>
        <p:nvGrpSpPr>
          <p:cNvPr id="2" name="Group 3"/>
          <p:cNvGrpSpPr>
            <a:grpSpLocks/>
          </p:cNvGrpSpPr>
          <p:nvPr/>
        </p:nvGrpSpPr>
        <p:grpSpPr bwMode="auto">
          <a:xfrm>
            <a:off x="4800600" y="2787650"/>
            <a:ext cx="1333500" cy="892175"/>
            <a:chOff x="357" y="2450"/>
            <a:chExt cx="795" cy="646"/>
          </a:xfrm>
        </p:grpSpPr>
        <p:sp>
          <p:nvSpPr>
            <p:cNvPr id="18468" name="Line 4"/>
            <p:cNvSpPr>
              <a:spLocks noChangeShapeType="1"/>
            </p:cNvSpPr>
            <p:nvPr/>
          </p:nvSpPr>
          <p:spPr bwMode="auto">
            <a:xfrm>
              <a:off x="357" y="2450"/>
              <a:ext cx="795"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18469" name="Line 5"/>
            <p:cNvSpPr>
              <a:spLocks noChangeShapeType="1"/>
            </p:cNvSpPr>
            <p:nvPr/>
          </p:nvSpPr>
          <p:spPr bwMode="auto">
            <a:xfrm>
              <a:off x="1152" y="2451"/>
              <a:ext cx="0" cy="645"/>
            </a:xfrm>
            <a:prstGeom prst="line">
              <a:avLst/>
            </a:prstGeom>
            <a:noFill/>
            <a:ln w="9525">
              <a:solidFill>
                <a:srgbClr val="777777"/>
              </a:solidFill>
              <a:prstDash val="lgDash"/>
              <a:round/>
              <a:headEnd/>
              <a:tailEnd/>
            </a:ln>
          </p:spPr>
          <p:txBody>
            <a:bodyPr/>
            <a:lstStyle/>
            <a:p>
              <a:endParaRPr lang="en-US">
                <a:latin typeface="Arial"/>
                <a:cs typeface="Arial"/>
              </a:endParaRPr>
            </a:p>
          </p:txBody>
        </p:sp>
      </p:grpSp>
      <p:sp>
        <p:nvSpPr>
          <p:cNvPr id="18438" name="Rectangle 6"/>
          <p:cNvSpPr>
            <a:spLocks noGrp="1" noChangeArrowheads="1"/>
          </p:cNvSpPr>
          <p:nvPr>
            <p:ph type="title" idx="4294967295"/>
          </p:nvPr>
        </p:nvSpPr>
        <p:spPr/>
        <p:txBody>
          <a:bodyPr/>
          <a:lstStyle/>
          <a:p>
            <a:pPr eaLnBrk="1" hangingPunct="1"/>
            <a:r>
              <a:rPr lang="en-US"/>
              <a:t>The Monopolist’s Profit</a:t>
            </a:r>
          </a:p>
        </p:txBody>
      </p:sp>
      <p:sp>
        <p:nvSpPr>
          <p:cNvPr id="133127" name="Rectangle 7"/>
          <p:cNvSpPr>
            <a:spLocks noGrp="1" noChangeArrowheads="1"/>
          </p:cNvSpPr>
          <p:nvPr>
            <p:ph type="body" idx="4294967295"/>
          </p:nvPr>
        </p:nvSpPr>
        <p:spPr>
          <a:xfrm>
            <a:off x="609600" y="2589213"/>
            <a:ext cx="2889250" cy="2527300"/>
          </a:xfrm>
        </p:spPr>
        <p:txBody>
          <a:bodyPr/>
          <a:lstStyle/>
          <a:p>
            <a:pPr marL="0" indent="0" eaLnBrk="1" hangingPunct="1">
              <a:spcBef>
                <a:spcPct val="50000"/>
              </a:spcBef>
              <a:buFont typeface="Wingdings" pitchFamily="2" charset="2"/>
              <a:buNone/>
            </a:pPr>
            <a:r>
              <a:rPr lang="en-US" sz="2600"/>
              <a:t>As with a competitive firm, </a:t>
            </a:r>
            <a:br>
              <a:rPr lang="en-US" sz="2600"/>
            </a:br>
            <a:r>
              <a:rPr lang="en-US" sz="2600"/>
              <a:t>the monopolist’s </a:t>
            </a:r>
            <a:br>
              <a:rPr lang="en-US" sz="2600"/>
            </a:br>
            <a:r>
              <a:rPr lang="en-US" sz="2600"/>
              <a:t>profit equals </a:t>
            </a:r>
          </a:p>
          <a:p>
            <a:pPr marL="0" indent="0" eaLnBrk="1" hangingPunct="1">
              <a:spcBef>
                <a:spcPct val="50000"/>
              </a:spcBef>
              <a:buFont typeface="Wingdings" pitchFamily="2" charset="2"/>
              <a:buNone/>
            </a:pPr>
            <a:r>
              <a:rPr lang="en-US" sz="2600"/>
              <a:t>  (</a:t>
            </a:r>
            <a:r>
              <a:rPr lang="en-US" sz="2600" b="1" i="1"/>
              <a:t>P</a:t>
            </a:r>
            <a:r>
              <a:rPr lang="en-US" sz="2600"/>
              <a:t> – </a:t>
            </a:r>
            <a:r>
              <a:rPr lang="en-US" sz="2600" b="1" i="1"/>
              <a:t>ATC</a:t>
            </a:r>
            <a:r>
              <a:rPr lang="en-US" sz="2600"/>
              <a:t>) x </a:t>
            </a:r>
            <a:r>
              <a:rPr lang="en-US" sz="2600" b="1" i="1"/>
              <a:t>Q</a:t>
            </a:r>
          </a:p>
        </p:txBody>
      </p:sp>
      <p:grpSp>
        <p:nvGrpSpPr>
          <p:cNvPr id="3" name="Group 8"/>
          <p:cNvGrpSpPr>
            <a:grpSpLocks/>
          </p:cNvGrpSpPr>
          <p:nvPr/>
        </p:nvGrpSpPr>
        <p:grpSpPr bwMode="auto">
          <a:xfrm>
            <a:off x="3195638" y="1465263"/>
            <a:ext cx="5451475" cy="4183063"/>
            <a:chOff x="1579" y="1014"/>
            <a:chExt cx="3434" cy="2635"/>
          </a:xfrm>
        </p:grpSpPr>
        <p:grpSp>
          <p:nvGrpSpPr>
            <p:cNvPr id="4" name="Group 9"/>
            <p:cNvGrpSpPr>
              <a:grpSpLocks/>
            </p:cNvGrpSpPr>
            <p:nvPr/>
          </p:nvGrpSpPr>
          <p:grpSpPr bwMode="auto">
            <a:xfrm>
              <a:off x="2591" y="1080"/>
              <a:ext cx="2262" cy="2284"/>
              <a:chOff x="1489" y="785"/>
              <a:chExt cx="3650" cy="2492"/>
            </a:xfrm>
          </p:grpSpPr>
          <p:sp>
            <p:nvSpPr>
              <p:cNvPr id="18466" name="Line 10"/>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8467" name="Line 11"/>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8464" name="Text Box 12"/>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18465" name="Text Box 13"/>
            <p:cNvSpPr txBox="1">
              <a:spLocks noChangeArrowheads="1"/>
            </p:cNvSpPr>
            <p:nvPr/>
          </p:nvSpPr>
          <p:spPr bwMode="auto">
            <a:xfrm>
              <a:off x="1579" y="1014"/>
              <a:ext cx="1001" cy="523"/>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Costs and Revenue</a:t>
              </a:r>
            </a:p>
          </p:txBody>
        </p:sp>
      </p:grpSp>
      <p:grpSp>
        <p:nvGrpSpPr>
          <p:cNvPr id="5" name="Group 14"/>
          <p:cNvGrpSpPr>
            <a:grpSpLocks/>
          </p:cNvGrpSpPr>
          <p:nvPr/>
        </p:nvGrpSpPr>
        <p:grpSpPr bwMode="auto">
          <a:xfrm>
            <a:off x="4889500" y="1808163"/>
            <a:ext cx="3179763" cy="1516062"/>
            <a:chOff x="2646" y="1230"/>
            <a:chExt cx="2003" cy="955"/>
          </a:xfrm>
        </p:grpSpPr>
        <p:sp>
          <p:nvSpPr>
            <p:cNvPr id="18461" name="Arc 15"/>
            <p:cNvSpPr>
              <a:spLocks/>
            </p:cNvSpPr>
            <p:nvPr/>
          </p:nvSpPr>
          <p:spPr bwMode="auto">
            <a:xfrm flipH="1" flipV="1">
              <a:off x="2646" y="1230"/>
              <a:ext cx="1537" cy="955"/>
            </a:xfrm>
            <a:custGeom>
              <a:avLst/>
              <a:gdLst>
                <a:gd name="T0" fmla="*/ 0 w 31233"/>
                <a:gd name="T1" fmla="*/ 0 h 21600"/>
                <a:gd name="T2" fmla="*/ 0 w 31233"/>
                <a:gd name="T3" fmla="*/ 0 h 21600"/>
                <a:gd name="T4" fmla="*/ 0 w 31233"/>
                <a:gd name="T5" fmla="*/ 0 h 21600"/>
                <a:gd name="T6" fmla="*/ 0 60000 65536"/>
                <a:gd name="T7" fmla="*/ 0 60000 65536"/>
                <a:gd name="T8" fmla="*/ 0 60000 65536"/>
                <a:gd name="T9" fmla="*/ 0 w 31233"/>
                <a:gd name="T10" fmla="*/ 0 h 21600"/>
                <a:gd name="T11" fmla="*/ 31233 w 31233"/>
                <a:gd name="T12" fmla="*/ 21600 h 21600"/>
              </a:gdLst>
              <a:ahLst/>
              <a:cxnLst>
                <a:cxn ang="T6">
                  <a:pos x="T0" y="T1"/>
                </a:cxn>
                <a:cxn ang="T7">
                  <a:pos x="T2" y="T3"/>
                </a:cxn>
                <a:cxn ang="T8">
                  <a:pos x="T4" y="T5"/>
                </a:cxn>
              </a:cxnLst>
              <a:rect l="T9" t="T10" r="T11" b="T12"/>
              <a:pathLst>
                <a:path w="31233" h="21600" fill="none" extrusionOk="0">
                  <a:moveTo>
                    <a:pt x="-1" y="3618"/>
                  </a:moveTo>
                  <a:cubicBezTo>
                    <a:pt x="3545" y="1259"/>
                    <a:pt x="7709" y="-1"/>
                    <a:pt x="11968" y="0"/>
                  </a:cubicBezTo>
                  <a:cubicBezTo>
                    <a:pt x="20105" y="0"/>
                    <a:pt x="27552" y="4573"/>
                    <a:pt x="31233" y="11831"/>
                  </a:cubicBezTo>
                </a:path>
                <a:path w="31233" h="21600" stroke="0" extrusionOk="0">
                  <a:moveTo>
                    <a:pt x="-1" y="3618"/>
                  </a:moveTo>
                  <a:cubicBezTo>
                    <a:pt x="3545" y="1259"/>
                    <a:pt x="7709" y="-1"/>
                    <a:pt x="11968" y="0"/>
                  </a:cubicBezTo>
                  <a:cubicBezTo>
                    <a:pt x="20105" y="0"/>
                    <a:pt x="27552" y="4573"/>
                    <a:pt x="31233" y="11831"/>
                  </a:cubicBezTo>
                  <a:lnTo>
                    <a:pt x="11968" y="21600"/>
                  </a:lnTo>
                  <a:close/>
                </a:path>
              </a:pathLst>
            </a:custGeom>
            <a:noFill/>
            <a:ln w="38100">
              <a:solidFill>
                <a:srgbClr val="333399"/>
              </a:solidFill>
              <a:round/>
              <a:headEnd/>
              <a:tailEnd/>
            </a:ln>
          </p:spPr>
          <p:txBody>
            <a:bodyPr wrap="none" anchor="ctr"/>
            <a:lstStyle/>
            <a:p>
              <a:endParaRPr lang="en-US">
                <a:latin typeface="Arial"/>
                <a:cs typeface="Arial"/>
              </a:endParaRPr>
            </a:p>
          </p:txBody>
        </p:sp>
        <p:sp>
          <p:nvSpPr>
            <p:cNvPr id="18462" name="Text Box 16"/>
            <p:cNvSpPr txBox="1">
              <a:spLocks noChangeArrowheads="1"/>
            </p:cNvSpPr>
            <p:nvPr/>
          </p:nvSpPr>
          <p:spPr bwMode="auto">
            <a:xfrm>
              <a:off x="4184" y="1868"/>
              <a:ext cx="465"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ATC</a:t>
              </a:r>
            </a:p>
          </p:txBody>
        </p:sp>
      </p:grpSp>
      <p:grpSp>
        <p:nvGrpSpPr>
          <p:cNvPr id="6" name="Group 17"/>
          <p:cNvGrpSpPr>
            <a:grpSpLocks/>
          </p:cNvGrpSpPr>
          <p:nvPr/>
        </p:nvGrpSpPr>
        <p:grpSpPr bwMode="auto">
          <a:xfrm>
            <a:off x="4799013" y="1906588"/>
            <a:ext cx="3595687" cy="2462213"/>
            <a:chOff x="2589" y="1292"/>
            <a:chExt cx="2265" cy="1551"/>
          </a:xfrm>
        </p:grpSpPr>
        <p:sp>
          <p:nvSpPr>
            <p:cNvPr id="18459" name="Line 18"/>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18460" name="Text Box 19"/>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7" name="Group 20"/>
          <p:cNvGrpSpPr>
            <a:grpSpLocks/>
          </p:cNvGrpSpPr>
          <p:nvPr/>
        </p:nvGrpSpPr>
        <p:grpSpPr bwMode="auto">
          <a:xfrm>
            <a:off x="4810125" y="1922463"/>
            <a:ext cx="2600325" cy="3028949"/>
            <a:chOff x="2596" y="1302"/>
            <a:chExt cx="1638" cy="1908"/>
          </a:xfrm>
        </p:grpSpPr>
        <p:sp>
          <p:nvSpPr>
            <p:cNvPr id="18457" name="Line 21"/>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18458" name="Text Box 22"/>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8" name="Group 23"/>
          <p:cNvGrpSpPr>
            <a:grpSpLocks/>
          </p:cNvGrpSpPr>
          <p:nvPr/>
        </p:nvGrpSpPr>
        <p:grpSpPr bwMode="auto">
          <a:xfrm>
            <a:off x="5114925" y="1865313"/>
            <a:ext cx="2722563" cy="3014662"/>
            <a:chOff x="2788" y="1266"/>
            <a:chExt cx="1715" cy="1899"/>
          </a:xfrm>
        </p:grpSpPr>
        <p:sp>
          <p:nvSpPr>
            <p:cNvPr id="18455" name="Line 24"/>
            <p:cNvSpPr>
              <a:spLocks noChangeShapeType="1"/>
            </p:cNvSpPr>
            <p:nvPr/>
          </p:nvSpPr>
          <p:spPr bwMode="auto">
            <a:xfrm flipV="1">
              <a:off x="2788" y="1479"/>
              <a:ext cx="1409" cy="1686"/>
            </a:xfrm>
            <a:prstGeom prst="line">
              <a:avLst/>
            </a:prstGeom>
            <a:noFill/>
            <a:ln w="38100">
              <a:solidFill>
                <a:srgbClr val="CC0000"/>
              </a:solidFill>
              <a:round/>
              <a:headEnd/>
              <a:tailEnd/>
            </a:ln>
          </p:spPr>
          <p:txBody>
            <a:bodyPr/>
            <a:lstStyle/>
            <a:p>
              <a:endParaRPr lang="en-US">
                <a:latin typeface="Arial"/>
                <a:cs typeface="Arial"/>
              </a:endParaRPr>
            </a:p>
          </p:txBody>
        </p:sp>
        <p:sp>
          <p:nvSpPr>
            <p:cNvPr id="18456" name="Text Box 25"/>
            <p:cNvSpPr txBox="1">
              <a:spLocks noChangeArrowheads="1"/>
            </p:cNvSpPr>
            <p:nvPr/>
          </p:nvSpPr>
          <p:spPr bwMode="auto">
            <a:xfrm>
              <a:off x="4129" y="1266"/>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grpSp>
      <p:sp>
        <p:nvSpPr>
          <p:cNvPr id="18445" name="Line 26"/>
          <p:cNvSpPr>
            <a:spLocks noChangeShapeType="1"/>
          </p:cNvSpPr>
          <p:nvPr/>
        </p:nvSpPr>
        <p:spPr bwMode="auto">
          <a:xfrm>
            <a:off x="6135688" y="3667125"/>
            <a:ext cx="0" cy="153035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18446" name="Oval 27"/>
          <p:cNvSpPr>
            <a:spLocks noChangeAspect="1" noChangeArrowheads="1"/>
          </p:cNvSpPr>
          <p:nvPr/>
        </p:nvSpPr>
        <p:spPr bwMode="auto">
          <a:xfrm>
            <a:off x="6067425" y="3598863"/>
            <a:ext cx="136525" cy="13493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8447" name="Text Box 28"/>
          <p:cNvSpPr txBox="1">
            <a:spLocks noChangeArrowheads="1"/>
          </p:cNvSpPr>
          <p:nvPr/>
        </p:nvSpPr>
        <p:spPr bwMode="auto">
          <a:xfrm>
            <a:off x="5875338" y="5195888"/>
            <a:ext cx="517525" cy="473075"/>
          </a:xfrm>
          <a:prstGeom prst="rect">
            <a:avLst/>
          </a:prstGeom>
          <a:noFill/>
          <a:ln w="9525">
            <a:noFill/>
            <a:miter lim="800000"/>
            <a:headEnd/>
            <a:tailEnd/>
          </a:ln>
        </p:spPr>
        <p:txBody>
          <a:bodyPr>
            <a:spAutoFit/>
          </a:bodyPr>
          <a:lstStyle/>
          <a:p>
            <a:pPr algn="ctr">
              <a:spcBef>
                <a:spcPct val="50000"/>
              </a:spcBef>
            </a:pPr>
            <a:r>
              <a:rPr lang="en-US" sz="2500" b="1" i="1">
                <a:latin typeface="Arial"/>
                <a:cs typeface="Arial"/>
              </a:rPr>
              <a:t>Q</a:t>
            </a:r>
          </a:p>
        </p:txBody>
      </p:sp>
      <p:sp>
        <p:nvSpPr>
          <p:cNvPr id="18448" name="Oval 29"/>
          <p:cNvSpPr>
            <a:spLocks noChangeAspect="1" noChangeArrowheads="1"/>
          </p:cNvSpPr>
          <p:nvPr/>
        </p:nvSpPr>
        <p:spPr bwMode="auto">
          <a:xfrm>
            <a:off x="6067425" y="2717800"/>
            <a:ext cx="136525" cy="134938"/>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8449" name="Rectangle 34"/>
          <p:cNvSpPr>
            <a:spLocks noChangeArrowheads="1"/>
          </p:cNvSpPr>
          <p:nvPr/>
        </p:nvSpPr>
        <p:spPr bwMode="auto">
          <a:xfrm>
            <a:off x="4362450" y="2549525"/>
            <a:ext cx="465494" cy="477054"/>
          </a:xfrm>
          <a:prstGeom prst="rect">
            <a:avLst/>
          </a:prstGeom>
          <a:noFill/>
          <a:ln w="9525">
            <a:noFill/>
            <a:miter lim="800000"/>
            <a:headEnd/>
            <a:tailEnd/>
          </a:ln>
        </p:spPr>
        <p:txBody>
          <a:bodyPr wrap="none">
            <a:spAutoFit/>
          </a:bodyPr>
          <a:lstStyle/>
          <a:p>
            <a:r>
              <a:rPr lang="en-US" sz="2500" b="1" i="1">
                <a:latin typeface="Arial"/>
                <a:cs typeface="Arial"/>
              </a:rPr>
              <a:t>P</a:t>
            </a:r>
          </a:p>
        </p:txBody>
      </p:sp>
      <p:grpSp>
        <p:nvGrpSpPr>
          <p:cNvPr id="9" name="Group 36"/>
          <p:cNvGrpSpPr>
            <a:grpSpLocks/>
          </p:cNvGrpSpPr>
          <p:nvPr/>
        </p:nvGrpSpPr>
        <p:grpSpPr bwMode="auto">
          <a:xfrm>
            <a:off x="3924300" y="3063875"/>
            <a:ext cx="2279650" cy="473075"/>
            <a:chOff x="2472" y="1930"/>
            <a:chExt cx="1436" cy="298"/>
          </a:xfrm>
        </p:grpSpPr>
        <p:grpSp>
          <p:nvGrpSpPr>
            <p:cNvPr id="10" name="Group 30"/>
            <p:cNvGrpSpPr>
              <a:grpSpLocks/>
            </p:cNvGrpSpPr>
            <p:nvPr/>
          </p:nvGrpSpPr>
          <p:grpSpPr bwMode="auto">
            <a:xfrm>
              <a:off x="3024" y="2036"/>
              <a:ext cx="884" cy="85"/>
              <a:chOff x="2631" y="1952"/>
              <a:chExt cx="884" cy="85"/>
            </a:xfrm>
          </p:grpSpPr>
          <p:sp>
            <p:nvSpPr>
              <p:cNvPr id="18453" name="Line 31"/>
              <p:cNvSpPr>
                <a:spLocks noChangeShapeType="1"/>
              </p:cNvSpPr>
              <p:nvPr/>
            </p:nvSpPr>
            <p:spPr bwMode="auto">
              <a:xfrm>
                <a:off x="2631" y="1996"/>
                <a:ext cx="840"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18454" name="Oval 32"/>
              <p:cNvSpPr>
                <a:spLocks noChangeAspect="1" noChangeArrowheads="1"/>
              </p:cNvSpPr>
              <p:nvPr/>
            </p:nvSpPr>
            <p:spPr bwMode="auto">
              <a:xfrm>
                <a:off x="3429" y="1952"/>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
          <p:nvSpPr>
            <p:cNvPr id="18452" name="Rectangle 35"/>
            <p:cNvSpPr>
              <a:spLocks noChangeArrowheads="1"/>
            </p:cNvSpPr>
            <p:nvPr/>
          </p:nvSpPr>
          <p:spPr bwMode="auto">
            <a:xfrm>
              <a:off x="2472" y="1930"/>
              <a:ext cx="537" cy="298"/>
            </a:xfrm>
            <a:prstGeom prst="rect">
              <a:avLst/>
            </a:prstGeom>
            <a:noFill/>
            <a:ln w="9525">
              <a:noFill/>
              <a:miter lim="800000"/>
              <a:headEnd/>
              <a:tailEnd/>
            </a:ln>
          </p:spPr>
          <p:txBody>
            <a:bodyPr>
              <a:spAutoFit/>
            </a:bodyPr>
            <a:lstStyle/>
            <a:p>
              <a:r>
                <a:rPr lang="en-US" sz="2500" b="1" i="1">
                  <a:latin typeface="Arial"/>
                  <a:cs typeface="Arial"/>
                </a:rPr>
                <a:t>ATC</a:t>
              </a:r>
            </a:p>
          </p:txBody>
        </p:sp>
      </p:grpSp>
    </p:spTree>
    <p:extLst>
      <p:ext uri="{BB962C8B-B14F-4D97-AF65-F5344CB8AC3E}">
        <p14:creationId xmlns:p14="http://schemas.microsoft.com/office/powerpoint/2010/main" val="29211938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27">
                                            <p:txEl>
                                              <p:pRg st="0" end="0"/>
                                            </p:txEl>
                                          </p:spTgt>
                                        </p:tgtEl>
                                        <p:attrNameLst>
                                          <p:attrName>style.visibility</p:attrName>
                                        </p:attrNameLst>
                                      </p:cBhvr>
                                      <p:to>
                                        <p:strVal val="visible"/>
                                      </p:to>
                                    </p:set>
                                    <p:animEffect transition="in" filter="wipe(left)">
                                      <p:cBhvr>
                                        <p:cTn id="12" dur="500"/>
                                        <p:tgtEl>
                                          <p:spTgt spid="1331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27">
                                            <p:txEl>
                                              <p:pRg st="1" end="1"/>
                                            </p:txEl>
                                          </p:spTgt>
                                        </p:tgtEl>
                                        <p:attrNameLst>
                                          <p:attrName>style.visibility</p:attrName>
                                        </p:attrNameLst>
                                      </p:cBhvr>
                                      <p:to>
                                        <p:strVal val="visible"/>
                                      </p:to>
                                    </p:set>
                                    <p:animEffect transition="in" filter="wipe(left)">
                                      <p:cBhvr>
                                        <p:cTn id="17" dur="500"/>
                                        <p:tgtEl>
                                          <p:spTgt spid="133127">
                                            <p:txEl>
                                              <p:pRg st="1" end="1"/>
                                            </p:txEl>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133122"/>
                                        </p:tgtEl>
                                        <p:attrNameLst>
                                          <p:attrName>style.visibility</p:attrName>
                                        </p:attrNameLst>
                                      </p:cBhvr>
                                      <p:to>
                                        <p:strVal val="visible"/>
                                      </p:to>
                                    </p:set>
                                    <p:animEffect transition="in" filter="fade">
                                      <p:cBhvr>
                                        <p:cTn id="21" dur="500"/>
                                        <p:tgtEl>
                                          <p:spTgt spid="133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animBg="1"/>
      <p:bldP spid="133127" grpId="0" build="p" bldLvl="5"/>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normAutofit/>
          </a:bodyPr>
          <a:lstStyle/>
          <a:p>
            <a:pPr eaLnBrk="1" hangingPunct="1"/>
            <a:r>
              <a:rPr lang="en-US" sz="3400"/>
              <a:t>A Monopoly Does Not Have an S Curve</a:t>
            </a:r>
          </a:p>
        </p:txBody>
      </p:sp>
      <p:sp>
        <p:nvSpPr>
          <p:cNvPr id="19461" name="Rectangle 3"/>
          <p:cNvSpPr>
            <a:spLocks noGrp="1" noChangeArrowheads="1"/>
          </p:cNvSpPr>
          <p:nvPr>
            <p:ph idx="1"/>
          </p:nvPr>
        </p:nvSpPr>
        <p:spPr>
          <a:xfrm>
            <a:off x="457200" y="1219200"/>
            <a:ext cx="8229600" cy="5181600"/>
          </a:xfrm>
        </p:spPr>
        <p:txBody>
          <a:bodyPr>
            <a:normAutofit/>
          </a:bodyPr>
          <a:lstStyle/>
          <a:p>
            <a:pPr marL="0" indent="0" eaLnBrk="1" hangingPunct="1">
              <a:spcBef>
                <a:spcPct val="20000"/>
              </a:spcBef>
              <a:buFont typeface="Wingdings" pitchFamily="2" charset="2"/>
              <a:buNone/>
            </a:pPr>
            <a:r>
              <a:rPr lang="en-US" dirty="0"/>
              <a:t>A competitive firm </a:t>
            </a:r>
          </a:p>
          <a:p>
            <a:pPr marL="403225" lvl="1" eaLnBrk="1" hangingPunct="1">
              <a:lnSpc>
                <a:spcPct val="105000"/>
              </a:lnSpc>
              <a:buSzTx/>
            </a:pPr>
            <a:r>
              <a:rPr lang="en-US" dirty="0"/>
              <a:t>takes </a:t>
            </a:r>
            <a:r>
              <a:rPr lang="en-US" b="1" i="1" dirty="0"/>
              <a:t>P</a:t>
            </a:r>
            <a:r>
              <a:rPr lang="en-US" dirty="0"/>
              <a:t> as given</a:t>
            </a:r>
          </a:p>
          <a:p>
            <a:pPr marL="403225" lvl="1" eaLnBrk="1" hangingPunct="1">
              <a:lnSpc>
                <a:spcPct val="105000"/>
              </a:lnSpc>
              <a:buSzTx/>
            </a:pPr>
            <a:r>
              <a:rPr lang="en-US" dirty="0"/>
              <a:t>has a supply curve that shows how its </a:t>
            </a:r>
            <a:r>
              <a:rPr lang="en-US" b="1" i="1" dirty="0"/>
              <a:t>Q</a:t>
            </a:r>
            <a:r>
              <a:rPr lang="en-US" dirty="0"/>
              <a:t> depends on </a:t>
            </a:r>
            <a:r>
              <a:rPr lang="en-US" b="1" i="1" dirty="0"/>
              <a:t>P</a:t>
            </a:r>
            <a:r>
              <a:rPr lang="en-US" dirty="0"/>
              <a:t>.</a:t>
            </a:r>
          </a:p>
          <a:p>
            <a:pPr marL="0" indent="0" eaLnBrk="1" hangingPunct="1">
              <a:spcBef>
                <a:spcPct val="55000"/>
              </a:spcBef>
              <a:buFont typeface="Wingdings" pitchFamily="2" charset="2"/>
              <a:buNone/>
            </a:pPr>
            <a:r>
              <a:rPr lang="en-US" dirty="0"/>
              <a:t>A monopoly firm</a:t>
            </a:r>
          </a:p>
          <a:p>
            <a:pPr marL="403225" lvl="1" eaLnBrk="1" hangingPunct="1">
              <a:lnSpc>
                <a:spcPct val="105000"/>
              </a:lnSpc>
              <a:buSzTx/>
            </a:pPr>
            <a:r>
              <a:rPr lang="en-US" dirty="0"/>
              <a:t>is a “price-maker,” not a “price-taker”  </a:t>
            </a:r>
          </a:p>
          <a:p>
            <a:pPr marL="403225" lvl="1" eaLnBrk="1" hangingPunct="1">
              <a:lnSpc>
                <a:spcPct val="105000"/>
              </a:lnSpc>
              <a:buSzTx/>
            </a:pPr>
            <a:r>
              <a:rPr lang="en-US" b="1" i="1" dirty="0"/>
              <a:t>Q</a:t>
            </a:r>
            <a:r>
              <a:rPr lang="en-US" dirty="0"/>
              <a:t> does not depend on </a:t>
            </a:r>
            <a:r>
              <a:rPr lang="en-US" b="1" i="1" dirty="0"/>
              <a:t>P</a:t>
            </a:r>
            <a:r>
              <a:rPr lang="en-US" dirty="0"/>
              <a:t>; </a:t>
            </a:r>
            <a:br>
              <a:rPr lang="en-US" dirty="0"/>
            </a:br>
            <a:r>
              <a:rPr lang="en-US" b="1" i="1" dirty="0"/>
              <a:t>Q</a:t>
            </a:r>
            <a:r>
              <a:rPr lang="en-US" dirty="0"/>
              <a:t> and </a:t>
            </a:r>
            <a:r>
              <a:rPr lang="en-US" b="1" i="1" dirty="0"/>
              <a:t>P</a:t>
            </a:r>
            <a:r>
              <a:rPr lang="en-US" dirty="0"/>
              <a:t> are jointly determined by </a:t>
            </a:r>
            <a:br>
              <a:rPr lang="en-US" dirty="0"/>
            </a:br>
            <a:r>
              <a:rPr lang="en-US" i="1" dirty="0"/>
              <a:t>MC</a:t>
            </a:r>
            <a:r>
              <a:rPr lang="en-US" dirty="0"/>
              <a:t>, </a:t>
            </a:r>
            <a:r>
              <a:rPr lang="en-US" i="1" dirty="0"/>
              <a:t>MR</a:t>
            </a:r>
            <a:r>
              <a:rPr lang="en-US" dirty="0"/>
              <a:t>, and the demand curve. </a:t>
            </a:r>
          </a:p>
          <a:p>
            <a:pPr marL="0" indent="0" eaLnBrk="1" hangingPunct="1">
              <a:spcBef>
                <a:spcPct val="55000"/>
              </a:spcBef>
              <a:buFont typeface="Wingdings" pitchFamily="2" charset="2"/>
              <a:buNone/>
            </a:pPr>
            <a:r>
              <a:rPr lang="en-US" dirty="0"/>
              <a:t>Hence, no supply curve for monopoly.</a:t>
            </a:r>
          </a:p>
        </p:txBody>
      </p:sp>
    </p:spTree>
    <p:extLst>
      <p:ext uri="{BB962C8B-B14F-4D97-AF65-F5344CB8AC3E}">
        <p14:creationId xmlns:p14="http://schemas.microsoft.com/office/powerpoint/2010/main" val="202671156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Effect transition="in" filter="wipe(left)">
                                      <p:cBhvr>
                                        <p:cTn id="7" dur="500"/>
                                        <p:tgtEl>
                                          <p:spTgt spid="1946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61">
                                            <p:txEl>
                                              <p:pRg st="1" end="1"/>
                                            </p:txEl>
                                          </p:spTgt>
                                        </p:tgtEl>
                                        <p:attrNameLst>
                                          <p:attrName>style.visibility</p:attrName>
                                        </p:attrNameLst>
                                      </p:cBhvr>
                                      <p:to>
                                        <p:strVal val="visible"/>
                                      </p:to>
                                    </p:set>
                                    <p:animEffect transition="in" filter="wipe(left)">
                                      <p:cBhvr>
                                        <p:cTn id="12" dur="500"/>
                                        <p:tgtEl>
                                          <p:spTgt spid="1946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461">
                                            <p:txEl>
                                              <p:pRg st="2" end="2"/>
                                            </p:txEl>
                                          </p:spTgt>
                                        </p:tgtEl>
                                        <p:attrNameLst>
                                          <p:attrName>style.visibility</p:attrName>
                                        </p:attrNameLst>
                                      </p:cBhvr>
                                      <p:to>
                                        <p:strVal val="visible"/>
                                      </p:to>
                                    </p:set>
                                    <p:animEffect transition="in" filter="wipe(left)">
                                      <p:cBhvr>
                                        <p:cTn id="17" dur="500"/>
                                        <p:tgtEl>
                                          <p:spTgt spid="1946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461">
                                            <p:txEl>
                                              <p:pRg st="3" end="3"/>
                                            </p:txEl>
                                          </p:spTgt>
                                        </p:tgtEl>
                                        <p:attrNameLst>
                                          <p:attrName>style.visibility</p:attrName>
                                        </p:attrNameLst>
                                      </p:cBhvr>
                                      <p:to>
                                        <p:strVal val="visible"/>
                                      </p:to>
                                    </p:set>
                                    <p:animEffect transition="in" filter="wipe(left)">
                                      <p:cBhvr>
                                        <p:cTn id="22" dur="500"/>
                                        <p:tgtEl>
                                          <p:spTgt spid="1946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461">
                                            <p:txEl>
                                              <p:pRg st="4" end="4"/>
                                            </p:txEl>
                                          </p:spTgt>
                                        </p:tgtEl>
                                        <p:attrNameLst>
                                          <p:attrName>style.visibility</p:attrName>
                                        </p:attrNameLst>
                                      </p:cBhvr>
                                      <p:to>
                                        <p:strVal val="visible"/>
                                      </p:to>
                                    </p:set>
                                    <p:animEffect transition="in" filter="wipe(left)">
                                      <p:cBhvr>
                                        <p:cTn id="27" dur="500"/>
                                        <p:tgtEl>
                                          <p:spTgt spid="1946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9461">
                                            <p:txEl>
                                              <p:pRg st="5" end="5"/>
                                            </p:txEl>
                                          </p:spTgt>
                                        </p:tgtEl>
                                        <p:attrNameLst>
                                          <p:attrName>style.visibility</p:attrName>
                                        </p:attrNameLst>
                                      </p:cBhvr>
                                      <p:to>
                                        <p:strVal val="visible"/>
                                      </p:to>
                                    </p:set>
                                    <p:animEffect transition="in" filter="wipe(left)">
                                      <p:cBhvr>
                                        <p:cTn id="32" dur="500"/>
                                        <p:tgtEl>
                                          <p:spTgt spid="1946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9461">
                                            <p:txEl>
                                              <p:pRg st="6" end="6"/>
                                            </p:txEl>
                                          </p:spTgt>
                                        </p:tgtEl>
                                        <p:attrNameLst>
                                          <p:attrName>style.visibility</p:attrName>
                                        </p:attrNameLst>
                                      </p:cBhvr>
                                      <p:to>
                                        <p:strVal val="visible"/>
                                      </p:to>
                                    </p:set>
                                    <p:animEffect transition="in" filter="wipe(left)">
                                      <p:cBhvr>
                                        <p:cTn id="37" dur="500"/>
                                        <p:tgtEl>
                                          <p:spTgt spid="1946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build="p" bldLvl="4"/>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p:txBody>
          <a:bodyPr>
            <a:normAutofit/>
          </a:bodyPr>
          <a:lstStyle/>
          <a:p>
            <a:pPr eaLnBrk="1" hangingPunct="1"/>
            <a:r>
              <a:rPr lang="en-US" sz="2800" b="1" dirty="0"/>
              <a:t>CASE STUDY</a:t>
            </a:r>
            <a:r>
              <a:rPr lang="en-US" sz="2800" dirty="0"/>
              <a:t>:  </a:t>
            </a:r>
            <a:r>
              <a:rPr lang="en-US" sz="3200" dirty="0"/>
              <a:t>Monopoly vs. Generic Drugs</a:t>
            </a:r>
          </a:p>
        </p:txBody>
      </p:sp>
      <p:sp>
        <p:nvSpPr>
          <p:cNvPr id="167939" name="Rectangle 3"/>
          <p:cNvSpPr>
            <a:spLocks noGrp="1" noChangeArrowheads="1"/>
          </p:cNvSpPr>
          <p:nvPr>
            <p:ph type="body" idx="4294967295"/>
          </p:nvPr>
        </p:nvSpPr>
        <p:spPr>
          <a:xfrm>
            <a:off x="373063" y="1274763"/>
            <a:ext cx="3802062" cy="4241800"/>
          </a:xfrm>
        </p:spPr>
        <p:txBody>
          <a:bodyPr/>
          <a:lstStyle/>
          <a:p>
            <a:pPr marL="0" indent="0" eaLnBrk="1" hangingPunct="1">
              <a:spcBef>
                <a:spcPct val="60000"/>
              </a:spcBef>
              <a:buFont typeface="Wingdings" pitchFamily="2" charset="2"/>
              <a:buNone/>
            </a:pPr>
            <a:r>
              <a:rPr lang="en-US" sz="2500" dirty="0"/>
              <a:t>Patents on new drugs give a temporary monopoly to the seller.  </a:t>
            </a:r>
          </a:p>
          <a:p>
            <a:pPr marL="0" indent="0" eaLnBrk="1" hangingPunct="1">
              <a:spcBef>
                <a:spcPct val="70000"/>
              </a:spcBef>
              <a:buFont typeface="Wingdings" pitchFamily="2" charset="2"/>
              <a:buNone/>
            </a:pPr>
            <a:r>
              <a:rPr lang="en-US" sz="2500" dirty="0"/>
              <a:t>When the </a:t>
            </a:r>
            <a:br>
              <a:rPr lang="en-US" sz="2500" dirty="0"/>
            </a:br>
            <a:r>
              <a:rPr lang="en-US" sz="2500" dirty="0"/>
              <a:t>patent expires, </a:t>
            </a:r>
            <a:br>
              <a:rPr lang="en-US" sz="2500" dirty="0"/>
            </a:br>
            <a:r>
              <a:rPr lang="en-US" sz="2500" dirty="0"/>
              <a:t>the market </a:t>
            </a:r>
            <a:br>
              <a:rPr lang="en-US" sz="2500" dirty="0"/>
            </a:br>
            <a:r>
              <a:rPr lang="en-US" sz="2500" dirty="0"/>
              <a:t>becomes competitive, </a:t>
            </a:r>
            <a:br>
              <a:rPr lang="en-US" sz="2500" dirty="0"/>
            </a:br>
            <a:r>
              <a:rPr lang="en-US" sz="2500" dirty="0"/>
              <a:t>generics appear.</a:t>
            </a:r>
          </a:p>
        </p:txBody>
      </p:sp>
      <p:grpSp>
        <p:nvGrpSpPr>
          <p:cNvPr id="2" name="Group 41"/>
          <p:cNvGrpSpPr>
            <a:grpSpLocks/>
          </p:cNvGrpSpPr>
          <p:nvPr/>
        </p:nvGrpSpPr>
        <p:grpSpPr bwMode="auto">
          <a:xfrm>
            <a:off x="4119563" y="3421063"/>
            <a:ext cx="4062412" cy="473075"/>
            <a:chOff x="2595" y="2155"/>
            <a:chExt cx="2559" cy="298"/>
          </a:xfrm>
        </p:grpSpPr>
        <p:sp>
          <p:nvSpPr>
            <p:cNvPr id="20514" name="Line 40"/>
            <p:cNvSpPr>
              <a:spLocks noChangeShapeType="1"/>
            </p:cNvSpPr>
            <p:nvPr/>
          </p:nvSpPr>
          <p:spPr bwMode="auto">
            <a:xfrm>
              <a:off x="3022" y="2305"/>
              <a:ext cx="2132" cy="0"/>
            </a:xfrm>
            <a:prstGeom prst="line">
              <a:avLst/>
            </a:prstGeom>
            <a:noFill/>
            <a:ln w="38100">
              <a:solidFill>
                <a:srgbClr val="CC0000"/>
              </a:solidFill>
              <a:round/>
              <a:headEnd/>
              <a:tailEnd/>
            </a:ln>
          </p:spPr>
          <p:txBody>
            <a:bodyPr/>
            <a:lstStyle/>
            <a:p>
              <a:endParaRPr lang="en-US">
                <a:latin typeface="Arial"/>
                <a:cs typeface="Arial"/>
              </a:endParaRPr>
            </a:p>
          </p:txBody>
        </p:sp>
        <p:sp>
          <p:nvSpPr>
            <p:cNvPr id="20515" name="Rectangle 15"/>
            <p:cNvSpPr>
              <a:spLocks noChangeArrowheads="1"/>
            </p:cNvSpPr>
            <p:nvPr/>
          </p:nvSpPr>
          <p:spPr bwMode="auto">
            <a:xfrm>
              <a:off x="2595" y="2155"/>
              <a:ext cx="429" cy="298"/>
            </a:xfrm>
            <a:prstGeom prst="rect">
              <a:avLst/>
            </a:prstGeom>
            <a:noFill/>
            <a:ln w="9525">
              <a:noFill/>
              <a:miter lim="800000"/>
              <a:headEnd/>
              <a:tailEnd/>
            </a:ln>
          </p:spPr>
          <p:txBody>
            <a:bodyPr>
              <a:spAutoFit/>
            </a:bodyPr>
            <a:lstStyle/>
            <a:p>
              <a:r>
                <a:rPr lang="en-US" sz="2500" i="1">
                  <a:latin typeface="Arial"/>
                  <a:cs typeface="Arial"/>
                </a:rPr>
                <a:t>MC</a:t>
              </a:r>
            </a:p>
          </p:txBody>
        </p:sp>
      </p:grpSp>
      <p:grpSp>
        <p:nvGrpSpPr>
          <p:cNvPr id="3" name="Group 16"/>
          <p:cNvGrpSpPr>
            <a:grpSpLocks/>
          </p:cNvGrpSpPr>
          <p:nvPr/>
        </p:nvGrpSpPr>
        <p:grpSpPr bwMode="auto">
          <a:xfrm>
            <a:off x="3195638" y="1465263"/>
            <a:ext cx="5451475" cy="4183063"/>
            <a:chOff x="1579" y="1014"/>
            <a:chExt cx="3434" cy="2635"/>
          </a:xfrm>
        </p:grpSpPr>
        <p:grpSp>
          <p:nvGrpSpPr>
            <p:cNvPr id="4" name="Group 17"/>
            <p:cNvGrpSpPr>
              <a:grpSpLocks/>
            </p:cNvGrpSpPr>
            <p:nvPr/>
          </p:nvGrpSpPr>
          <p:grpSpPr bwMode="auto">
            <a:xfrm>
              <a:off x="2591" y="1080"/>
              <a:ext cx="2262" cy="2284"/>
              <a:chOff x="1489" y="785"/>
              <a:chExt cx="3650" cy="2492"/>
            </a:xfrm>
          </p:grpSpPr>
          <p:sp>
            <p:nvSpPr>
              <p:cNvPr id="20512" name="Line 18"/>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20513" name="Line 19"/>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20510" name="Text Box 20"/>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20511" name="Text Box 21"/>
            <p:cNvSpPr txBox="1">
              <a:spLocks noChangeArrowheads="1"/>
            </p:cNvSpPr>
            <p:nvPr/>
          </p:nvSpPr>
          <p:spPr bwMode="auto">
            <a:xfrm>
              <a:off x="1579" y="1014"/>
              <a:ext cx="1001"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5" name="Group 22"/>
          <p:cNvGrpSpPr>
            <a:grpSpLocks/>
          </p:cNvGrpSpPr>
          <p:nvPr/>
        </p:nvGrpSpPr>
        <p:grpSpPr bwMode="auto">
          <a:xfrm>
            <a:off x="4799013" y="1906588"/>
            <a:ext cx="3595687" cy="2462213"/>
            <a:chOff x="2589" y="1292"/>
            <a:chExt cx="2265" cy="1551"/>
          </a:xfrm>
        </p:grpSpPr>
        <p:sp>
          <p:nvSpPr>
            <p:cNvPr id="20507" name="Line 23"/>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20508" name="Text Box 24"/>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6" name="Group 25"/>
          <p:cNvGrpSpPr>
            <a:grpSpLocks/>
          </p:cNvGrpSpPr>
          <p:nvPr/>
        </p:nvGrpSpPr>
        <p:grpSpPr bwMode="auto">
          <a:xfrm>
            <a:off x="4810125" y="1922463"/>
            <a:ext cx="2600325" cy="3028949"/>
            <a:chOff x="2596" y="1302"/>
            <a:chExt cx="1638" cy="1908"/>
          </a:xfrm>
        </p:grpSpPr>
        <p:sp>
          <p:nvSpPr>
            <p:cNvPr id="20505" name="Line 26"/>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20506" name="Text Box 27"/>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7" name="Group 49"/>
          <p:cNvGrpSpPr>
            <a:grpSpLocks/>
          </p:cNvGrpSpPr>
          <p:nvPr/>
        </p:nvGrpSpPr>
        <p:grpSpPr bwMode="auto">
          <a:xfrm>
            <a:off x="4206875" y="2549525"/>
            <a:ext cx="2216150" cy="3087688"/>
            <a:chOff x="2650" y="1606"/>
            <a:chExt cx="1396" cy="1945"/>
          </a:xfrm>
        </p:grpSpPr>
        <p:sp>
          <p:nvSpPr>
            <p:cNvPr id="20499" name="Line 13"/>
            <p:cNvSpPr>
              <a:spLocks noChangeShapeType="1"/>
            </p:cNvSpPr>
            <p:nvPr/>
          </p:nvSpPr>
          <p:spPr bwMode="auto">
            <a:xfrm>
              <a:off x="3024" y="1756"/>
              <a:ext cx="840"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0500" name="Rectangle 14"/>
            <p:cNvSpPr>
              <a:spLocks noChangeArrowheads="1"/>
            </p:cNvSpPr>
            <p:nvPr/>
          </p:nvSpPr>
          <p:spPr bwMode="auto">
            <a:xfrm>
              <a:off x="2650" y="1606"/>
              <a:ext cx="368" cy="298"/>
            </a:xfrm>
            <a:prstGeom prst="rect">
              <a:avLst/>
            </a:prstGeom>
            <a:noFill/>
            <a:ln w="9525">
              <a:noFill/>
              <a:miter lim="800000"/>
              <a:headEnd/>
              <a:tailEnd/>
            </a:ln>
          </p:spPr>
          <p:txBody>
            <a:bodyPr>
              <a:spAutoFit/>
            </a:bodyPr>
            <a:lstStyle/>
            <a:p>
              <a:pPr algn="r"/>
              <a:r>
                <a:rPr lang="en-US" sz="2500" b="1" i="1">
                  <a:latin typeface="Arial"/>
                  <a:cs typeface="Arial"/>
                </a:rPr>
                <a:t>P</a:t>
              </a:r>
              <a:r>
                <a:rPr lang="en-US" sz="2500" b="1" baseline="-25000">
                  <a:latin typeface="Arial"/>
                  <a:cs typeface="Arial"/>
                </a:rPr>
                <a:t>M</a:t>
              </a:r>
            </a:p>
          </p:txBody>
        </p:sp>
        <p:sp>
          <p:nvSpPr>
            <p:cNvPr id="20501" name="Line 32"/>
            <p:cNvSpPr>
              <a:spLocks noChangeShapeType="1"/>
            </p:cNvSpPr>
            <p:nvPr/>
          </p:nvSpPr>
          <p:spPr bwMode="auto">
            <a:xfrm>
              <a:off x="3864" y="1758"/>
              <a:ext cx="0" cy="1511"/>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0502" name="Oval 33"/>
            <p:cNvSpPr>
              <a:spLocks noChangeAspect="1" noChangeArrowheads="1"/>
            </p:cNvSpPr>
            <p:nvPr/>
          </p:nvSpPr>
          <p:spPr bwMode="auto">
            <a:xfrm>
              <a:off x="3822" y="2267"/>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0503" name="Text Box 34"/>
            <p:cNvSpPr txBox="1">
              <a:spLocks noChangeArrowheads="1"/>
            </p:cNvSpPr>
            <p:nvPr/>
          </p:nvSpPr>
          <p:spPr bwMode="auto">
            <a:xfrm>
              <a:off x="3738" y="3282"/>
              <a:ext cx="308"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r>
                <a:rPr lang="en-US" sz="2500" b="1" baseline="-25000">
                  <a:latin typeface="Arial"/>
                  <a:cs typeface="Arial"/>
                </a:rPr>
                <a:t>M</a:t>
              </a:r>
            </a:p>
          </p:txBody>
        </p:sp>
        <p:sp>
          <p:nvSpPr>
            <p:cNvPr id="20504" name="Oval 35"/>
            <p:cNvSpPr>
              <a:spLocks noChangeAspect="1" noChangeArrowheads="1"/>
            </p:cNvSpPr>
            <p:nvPr/>
          </p:nvSpPr>
          <p:spPr bwMode="auto">
            <a:xfrm>
              <a:off x="3822" y="1712"/>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
        <p:nvSpPr>
          <p:cNvPr id="167978" name="Rectangle 42"/>
          <p:cNvSpPr>
            <a:spLocks noChangeArrowheads="1"/>
          </p:cNvSpPr>
          <p:nvPr/>
        </p:nvSpPr>
        <p:spPr bwMode="auto">
          <a:xfrm>
            <a:off x="3352800" y="3416300"/>
            <a:ext cx="890588" cy="473075"/>
          </a:xfrm>
          <a:prstGeom prst="rect">
            <a:avLst/>
          </a:prstGeom>
          <a:noFill/>
          <a:ln w="9525">
            <a:noFill/>
            <a:miter lim="800000"/>
            <a:headEnd/>
            <a:tailEnd/>
          </a:ln>
        </p:spPr>
        <p:txBody>
          <a:bodyPr>
            <a:spAutoFit/>
          </a:bodyPr>
          <a:lstStyle/>
          <a:p>
            <a:pPr algn="r"/>
            <a:r>
              <a:rPr lang="en-US" sz="2500" b="1" i="1">
                <a:latin typeface="Arial"/>
                <a:cs typeface="Arial"/>
              </a:rPr>
              <a:t>P</a:t>
            </a:r>
            <a:r>
              <a:rPr lang="en-US" sz="2500" b="1" baseline="-25000">
                <a:latin typeface="Arial"/>
                <a:cs typeface="Arial"/>
              </a:rPr>
              <a:t>C</a:t>
            </a:r>
            <a:r>
              <a:rPr lang="en-US" sz="2500">
                <a:latin typeface="Arial"/>
                <a:cs typeface="Arial"/>
              </a:rPr>
              <a:t> =</a:t>
            </a:r>
            <a:endParaRPr lang="en-US" sz="2500" i="1">
              <a:latin typeface="Arial"/>
              <a:cs typeface="Arial"/>
            </a:endParaRPr>
          </a:p>
        </p:txBody>
      </p:sp>
      <p:grpSp>
        <p:nvGrpSpPr>
          <p:cNvPr id="8" name="Group 45"/>
          <p:cNvGrpSpPr>
            <a:grpSpLocks/>
          </p:cNvGrpSpPr>
          <p:nvPr/>
        </p:nvGrpSpPr>
        <p:grpSpPr bwMode="auto">
          <a:xfrm>
            <a:off x="6819900" y="3594100"/>
            <a:ext cx="688975" cy="2438400"/>
            <a:chOff x="4296" y="2264"/>
            <a:chExt cx="434" cy="1536"/>
          </a:xfrm>
        </p:grpSpPr>
        <p:sp>
          <p:nvSpPr>
            <p:cNvPr id="20494" name="Line 37"/>
            <p:cNvSpPr>
              <a:spLocks noChangeShapeType="1"/>
            </p:cNvSpPr>
            <p:nvPr/>
          </p:nvSpPr>
          <p:spPr bwMode="auto">
            <a:xfrm flipH="1">
              <a:off x="4686" y="2309"/>
              <a:ext cx="3" cy="965"/>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0495" name="Oval 38"/>
            <p:cNvSpPr>
              <a:spLocks noChangeAspect="1" noChangeArrowheads="1"/>
            </p:cNvSpPr>
            <p:nvPr/>
          </p:nvSpPr>
          <p:spPr bwMode="auto">
            <a:xfrm>
              <a:off x="4644" y="2264"/>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nvGrpSpPr>
            <p:cNvPr id="9" name="Group 44"/>
            <p:cNvGrpSpPr>
              <a:grpSpLocks/>
            </p:cNvGrpSpPr>
            <p:nvPr/>
          </p:nvGrpSpPr>
          <p:grpSpPr bwMode="auto">
            <a:xfrm>
              <a:off x="4296" y="3300"/>
              <a:ext cx="384" cy="500"/>
              <a:chOff x="4296" y="3300"/>
              <a:chExt cx="384" cy="500"/>
            </a:xfrm>
          </p:grpSpPr>
          <p:sp>
            <p:nvSpPr>
              <p:cNvPr id="20497" name="Text Box 39"/>
              <p:cNvSpPr txBox="1">
                <a:spLocks noChangeArrowheads="1"/>
              </p:cNvSpPr>
              <p:nvPr/>
            </p:nvSpPr>
            <p:spPr bwMode="auto">
              <a:xfrm>
                <a:off x="4296" y="3531"/>
                <a:ext cx="311"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r>
                  <a:rPr lang="en-US" sz="2500" b="1" baseline="-25000">
                    <a:latin typeface="Arial"/>
                    <a:cs typeface="Arial"/>
                  </a:rPr>
                  <a:t>C</a:t>
                </a:r>
              </a:p>
            </p:txBody>
          </p:sp>
          <p:sp>
            <p:nvSpPr>
              <p:cNvPr id="20498" name="Line 43"/>
              <p:cNvSpPr>
                <a:spLocks noChangeShapeType="1"/>
              </p:cNvSpPr>
              <p:nvPr/>
            </p:nvSpPr>
            <p:spPr bwMode="auto">
              <a:xfrm flipV="1">
                <a:off x="4494" y="3300"/>
                <a:ext cx="186" cy="270"/>
              </a:xfrm>
              <a:prstGeom prst="line">
                <a:avLst/>
              </a:prstGeom>
              <a:noFill/>
              <a:ln w="9525">
                <a:solidFill>
                  <a:schemeClr val="tx1"/>
                </a:solidFill>
                <a:round/>
                <a:headEnd/>
                <a:tailEnd/>
              </a:ln>
            </p:spPr>
            <p:txBody>
              <a:bodyPr/>
              <a:lstStyle/>
              <a:p>
                <a:endParaRPr lang="en-US">
                  <a:latin typeface="Arial"/>
                  <a:cs typeface="Arial"/>
                </a:endParaRPr>
              </a:p>
            </p:txBody>
          </p:sp>
        </p:grpSp>
      </p:grpSp>
      <p:sp>
        <p:nvSpPr>
          <p:cNvPr id="20493" name="Text Box 46"/>
          <p:cNvSpPr txBox="1">
            <a:spLocks noChangeArrowheads="1"/>
          </p:cNvSpPr>
          <p:nvPr/>
        </p:nvSpPr>
        <p:spPr bwMode="auto">
          <a:xfrm>
            <a:off x="5589588" y="1147763"/>
            <a:ext cx="2370137" cy="854075"/>
          </a:xfrm>
          <a:prstGeom prst="rect">
            <a:avLst/>
          </a:prstGeom>
          <a:noFill/>
          <a:ln w="9525">
            <a:noFill/>
            <a:miter lim="800000"/>
            <a:headEnd/>
            <a:tailEnd/>
          </a:ln>
        </p:spPr>
        <p:txBody>
          <a:bodyPr>
            <a:spAutoFit/>
          </a:bodyPr>
          <a:lstStyle/>
          <a:p>
            <a:pPr algn="ctr">
              <a:spcBef>
                <a:spcPct val="50000"/>
              </a:spcBef>
            </a:pPr>
            <a:r>
              <a:rPr lang="en-US" sz="2500">
                <a:latin typeface="Arial"/>
                <a:cs typeface="Arial"/>
              </a:rPr>
              <a:t>The market for </a:t>
            </a:r>
            <a:br>
              <a:rPr lang="en-US" sz="2500">
                <a:latin typeface="Arial"/>
                <a:cs typeface="Arial"/>
              </a:rPr>
            </a:br>
            <a:r>
              <a:rPr lang="en-US" sz="2500">
                <a:latin typeface="Arial"/>
                <a:cs typeface="Arial"/>
              </a:rPr>
              <a:t>a typical drug</a:t>
            </a:r>
          </a:p>
        </p:txBody>
      </p:sp>
    </p:spTree>
    <p:extLst>
      <p:ext uri="{BB962C8B-B14F-4D97-AF65-F5344CB8AC3E}">
        <p14:creationId xmlns:p14="http://schemas.microsoft.com/office/powerpoint/2010/main" val="11004847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Effect transition="in" filter="wipe(left)">
                                      <p:cBhvr>
                                        <p:cTn id="7" dur="500"/>
                                        <p:tgtEl>
                                          <p:spTgt spid="167939">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67939">
                                            <p:txEl>
                                              <p:pRg st="1" end="1"/>
                                            </p:txEl>
                                          </p:spTgt>
                                        </p:tgtEl>
                                        <p:attrNameLst>
                                          <p:attrName>style.visibility</p:attrName>
                                        </p:attrNameLst>
                                      </p:cBhvr>
                                      <p:to>
                                        <p:strVal val="visible"/>
                                      </p:to>
                                    </p:set>
                                    <p:animEffect transition="in" filter="wipe(left)">
                                      <p:cBhvr>
                                        <p:cTn id="15" dur="500"/>
                                        <p:tgtEl>
                                          <p:spTgt spid="167939">
                                            <p:txEl>
                                              <p:pRg st="1" end="1"/>
                                            </p:txEl>
                                          </p:spTgt>
                                        </p:tgtEl>
                                      </p:cBhvr>
                                    </p:animEffect>
                                  </p:childTnLst>
                                </p:cTn>
                              </p:par>
                            </p:childTnLst>
                          </p:cTn>
                        </p:par>
                        <p:par>
                          <p:cTn id="16" fill="hold">
                            <p:stCondLst>
                              <p:cond delay="500"/>
                            </p:stCondLst>
                            <p:childTnLst>
                              <p:par>
                                <p:cTn id="17" presetID="22" presetClass="entr" presetSubtype="1"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up)">
                                      <p:cBhvr>
                                        <p:cTn id="19" dur="500"/>
                                        <p:tgtEl>
                                          <p:spTgt spid="8"/>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167978"/>
                                        </p:tgtEl>
                                        <p:attrNameLst>
                                          <p:attrName>style.visibility</p:attrName>
                                        </p:attrNameLst>
                                      </p:cBhvr>
                                      <p:to>
                                        <p:strVal val="visible"/>
                                      </p:to>
                                    </p:set>
                                    <p:animEffect transition="in" filter="strips(downLeft)">
                                      <p:cBhvr>
                                        <p:cTn id="22" dur="500"/>
                                        <p:tgtEl>
                                          <p:spTgt spid="1679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bldLvl="5"/>
      <p:bldP spid="167978"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r>
              <a:rPr lang="en-US" dirty="0"/>
              <a:t>The Welfare Cost of Monopoly</a:t>
            </a:r>
          </a:p>
        </p:txBody>
      </p:sp>
      <p:sp>
        <p:nvSpPr>
          <p:cNvPr id="21509" name="Rectangle 3"/>
          <p:cNvSpPr>
            <a:spLocks noGrp="1" noChangeArrowheads="1"/>
          </p:cNvSpPr>
          <p:nvPr>
            <p:ph idx="1"/>
          </p:nvPr>
        </p:nvSpPr>
        <p:spPr/>
        <p:txBody>
          <a:bodyPr/>
          <a:lstStyle/>
          <a:p>
            <a:pPr eaLnBrk="1" hangingPunct="1"/>
            <a:r>
              <a:rPr lang="en-US" dirty="0"/>
              <a:t>Recall:  In a competitive market equilibrium, </a:t>
            </a:r>
            <a:br>
              <a:rPr lang="en-US" dirty="0"/>
            </a:br>
            <a:r>
              <a:rPr lang="en-US" b="1" i="1" dirty="0"/>
              <a:t>P</a:t>
            </a:r>
            <a:r>
              <a:rPr lang="en-US" dirty="0"/>
              <a:t> = </a:t>
            </a:r>
            <a:r>
              <a:rPr lang="en-US" i="1" dirty="0"/>
              <a:t>MC</a:t>
            </a:r>
            <a:r>
              <a:rPr lang="en-US" dirty="0"/>
              <a:t> and total surplus is maximized.  </a:t>
            </a:r>
          </a:p>
          <a:p>
            <a:pPr eaLnBrk="1" hangingPunct="1"/>
            <a:r>
              <a:rPr lang="en-US" dirty="0"/>
              <a:t>In the monopoly </a:t>
            </a:r>
            <a:r>
              <a:rPr lang="en-US" dirty="0" err="1"/>
              <a:t>eq’m</a:t>
            </a:r>
            <a:r>
              <a:rPr lang="en-US" dirty="0"/>
              <a:t>,  </a:t>
            </a:r>
            <a:r>
              <a:rPr lang="en-US" b="1" i="1" dirty="0"/>
              <a:t>P</a:t>
            </a:r>
            <a:r>
              <a:rPr lang="en-US" dirty="0"/>
              <a:t> &gt; </a:t>
            </a:r>
            <a:r>
              <a:rPr lang="en-US" i="1" dirty="0"/>
              <a:t>MR</a:t>
            </a:r>
            <a:r>
              <a:rPr lang="en-US" dirty="0"/>
              <a:t> = </a:t>
            </a:r>
            <a:r>
              <a:rPr lang="en-US" i="1" dirty="0"/>
              <a:t>MC</a:t>
            </a:r>
          </a:p>
          <a:p>
            <a:pPr lvl="1" eaLnBrk="1" hangingPunct="1"/>
            <a:r>
              <a:rPr lang="en-US" dirty="0"/>
              <a:t>The value to buyers of an additional unit (</a:t>
            </a:r>
            <a:r>
              <a:rPr lang="en-US" b="1" i="1" dirty="0"/>
              <a:t>P</a:t>
            </a:r>
            <a:r>
              <a:rPr lang="en-US" dirty="0"/>
              <a:t>)</a:t>
            </a:r>
            <a:br>
              <a:rPr lang="en-US" dirty="0"/>
            </a:br>
            <a:r>
              <a:rPr lang="en-US" dirty="0"/>
              <a:t>exceeds the cost of the resources needed to produce that unit (</a:t>
            </a:r>
            <a:r>
              <a:rPr lang="en-US" i="1" dirty="0"/>
              <a:t>MC</a:t>
            </a:r>
            <a:r>
              <a:rPr lang="en-US" dirty="0"/>
              <a:t>).  </a:t>
            </a:r>
          </a:p>
          <a:p>
            <a:pPr lvl="1" eaLnBrk="1" hangingPunct="1"/>
            <a:r>
              <a:rPr lang="en-US" dirty="0"/>
              <a:t>The monopoly </a:t>
            </a:r>
            <a:r>
              <a:rPr lang="en-US" b="1" i="1" dirty="0"/>
              <a:t>Q</a:t>
            </a:r>
            <a:r>
              <a:rPr lang="en-US" dirty="0"/>
              <a:t> is too low –   </a:t>
            </a:r>
            <a:br>
              <a:rPr lang="en-US" dirty="0"/>
            </a:br>
            <a:r>
              <a:rPr lang="en-US" dirty="0"/>
              <a:t>could increase total surplus with a larger </a:t>
            </a:r>
            <a:r>
              <a:rPr lang="en-US" b="1" i="1" dirty="0"/>
              <a:t>Q</a:t>
            </a:r>
            <a:r>
              <a:rPr lang="en-US" dirty="0"/>
              <a:t>.  </a:t>
            </a:r>
          </a:p>
          <a:p>
            <a:pPr lvl="1" eaLnBrk="1" hangingPunct="1"/>
            <a:r>
              <a:rPr lang="en-US" dirty="0"/>
              <a:t>Thus, monopoly results in a deadweight loss.</a:t>
            </a:r>
          </a:p>
        </p:txBody>
      </p:sp>
    </p:spTree>
    <p:extLst>
      <p:ext uri="{BB962C8B-B14F-4D97-AF65-F5344CB8AC3E}">
        <p14:creationId xmlns:p14="http://schemas.microsoft.com/office/powerpoint/2010/main" val="249651548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left)">
                                      <p:cBhvr>
                                        <p:cTn id="7" dur="500"/>
                                        <p:tgtEl>
                                          <p:spTgt spid="215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wipe(left)">
                                      <p:cBhvr>
                                        <p:cTn id="12" dur="500"/>
                                        <p:tgtEl>
                                          <p:spTgt spid="215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wipe(left)">
                                      <p:cBhvr>
                                        <p:cTn id="17" dur="500"/>
                                        <p:tgtEl>
                                          <p:spTgt spid="215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9">
                                            <p:txEl>
                                              <p:pRg st="3" end="3"/>
                                            </p:txEl>
                                          </p:spTgt>
                                        </p:tgtEl>
                                        <p:attrNameLst>
                                          <p:attrName>style.visibility</p:attrName>
                                        </p:attrNameLst>
                                      </p:cBhvr>
                                      <p:to>
                                        <p:strVal val="visible"/>
                                      </p:to>
                                    </p:set>
                                    <p:animEffect transition="in" filter="wipe(left)">
                                      <p:cBhvr>
                                        <p:cTn id="22" dur="500"/>
                                        <p:tgtEl>
                                          <p:spTgt spid="2150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509">
                                            <p:txEl>
                                              <p:pRg st="4" end="4"/>
                                            </p:txEl>
                                          </p:spTgt>
                                        </p:tgtEl>
                                        <p:attrNameLst>
                                          <p:attrName>style.visibility</p:attrName>
                                        </p:attrNameLst>
                                      </p:cBhvr>
                                      <p:to>
                                        <p:strVal val="visible"/>
                                      </p:to>
                                    </p:set>
                                    <p:animEffect transition="in" filter="wipe(left)">
                                      <p:cBhvr>
                                        <p:cTn id="27" dur="500"/>
                                        <p:tgtEl>
                                          <p:spTgt spid="215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bldLvl="4"/>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61"/>
          <p:cNvGrpSpPr>
            <a:grpSpLocks/>
          </p:cNvGrpSpPr>
          <p:nvPr/>
        </p:nvGrpSpPr>
        <p:grpSpPr bwMode="auto">
          <a:xfrm>
            <a:off x="3541713" y="2871791"/>
            <a:ext cx="3052762" cy="477838"/>
            <a:chOff x="2231" y="1809"/>
            <a:chExt cx="1923" cy="301"/>
          </a:xfrm>
        </p:grpSpPr>
        <p:sp>
          <p:nvSpPr>
            <p:cNvPr id="22568" name="Line 58"/>
            <p:cNvSpPr>
              <a:spLocks noChangeShapeType="1"/>
            </p:cNvSpPr>
            <p:nvPr/>
          </p:nvSpPr>
          <p:spPr bwMode="auto">
            <a:xfrm>
              <a:off x="3025" y="1959"/>
              <a:ext cx="1129"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2569" name="Rectangle 59"/>
            <p:cNvSpPr>
              <a:spLocks noChangeArrowheads="1"/>
            </p:cNvSpPr>
            <p:nvPr/>
          </p:nvSpPr>
          <p:spPr bwMode="auto">
            <a:xfrm>
              <a:off x="2231" y="1809"/>
              <a:ext cx="845" cy="301"/>
            </a:xfrm>
            <a:prstGeom prst="rect">
              <a:avLst/>
            </a:prstGeom>
            <a:noFill/>
            <a:ln w="9525">
              <a:noFill/>
              <a:miter lim="800000"/>
              <a:headEnd/>
              <a:tailEnd/>
            </a:ln>
          </p:spPr>
          <p:txBody>
            <a:bodyPr wrap="none">
              <a:spAutoFit/>
            </a:bodyPr>
            <a:lstStyle/>
            <a:p>
              <a:r>
                <a:rPr lang="en-US" sz="2500" b="1" i="1">
                  <a:latin typeface="Arial"/>
                  <a:cs typeface="Arial"/>
                </a:rPr>
                <a:t>P</a:t>
              </a:r>
              <a:r>
                <a:rPr lang="en-US" sz="2500" i="1">
                  <a:latin typeface="Arial"/>
                  <a:cs typeface="Arial"/>
                </a:rPr>
                <a:t> = MC</a:t>
              </a:r>
            </a:p>
          </p:txBody>
        </p:sp>
      </p:grpSp>
      <p:grpSp>
        <p:nvGrpSpPr>
          <p:cNvPr id="3" name="Group 55"/>
          <p:cNvGrpSpPr>
            <a:grpSpLocks/>
          </p:cNvGrpSpPr>
          <p:nvPr/>
        </p:nvGrpSpPr>
        <p:grpSpPr bwMode="auto">
          <a:xfrm>
            <a:off x="5599113" y="1458913"/>
            <a:ext cx="1825625" cy="2190750"/>
            <a:chOff x="3527" y="919"/>
            <a:chExt cx="1150" cy="1380"/>
          </a:xfrm>
        </p:grpSpPr>
        <p:sp>
          <p:nvSpPr>
            <p:cNvPr id="22565" name="AutoShape 52"/>
            <p:cNvSpPr>
              <a:spLocks noChangeArrowheads="1"/>
            </p:cNvSpPr>
            <p:nvPr/>
          </p:nvSpPr>
          <p:spPr bwMode="auto">
            <a:xfrm rot="5400000">
              <a:off x="3737" y="1894"/>
              <a:ext cx="534" cy="276"/>
            </a:xfrm>
            <a:prstGeom prst="triangle">
              <a:avLst>
                <a:gd name="adj" fmla="val 36278"/>
              </a:avLst>
            </a:prstGeom>
            <a:solidFill>
              <a:srgbClr val="66FF99"/>
            </a:solidFill>
            <a:ln w="9525">
              <a:noFill/>
              <a:miter lim="800000"/>
              <a:headEnd/>
              <a:tailEnd/>
            </a:ln>
          </p:spPr>
          <p:txBody>
            <a:bodyPr wrap="none" anchor="ctr"/>
            <a:lstStyle/>
            <a:p>
              <a:endParaRPr lang="en-US">
                <a:latin typeface="Arial"/>
                <a:cs typeface="Arial"/>
              </a:endParaRPr>
            </a:p>
          </p:txBody>
        </p:sp>
        <p:sp>
          <p:nvSpPr>
            <p:cNvPr id="22566" name="Text Box 53"/>
            <p:cNvSpPr txBox="1">
              <a:spLocks noChangeArrowheads="1"/>
            </p:cNvSpPr>
            <p:nvPr/>
          </p:nvSpPr>
          <p:spPr bwMode="auto">
            <a:xfrm>
              <a:off x="3527" y="919"/>
              <a:ext cx="1150" cy="523"/>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Deadweight </a:t>
              </a:r>
              <a:br>
                <a:rPr lang="en-US" sz="2400">
                  <a:latin typeface="Arial"/>
                  <a:cs typeface="Arial"/>
                </a:rPr>
              </a:br>
              <a:r>
                <a:rPr lang="en-US" sz="2400">
                  <a:latin typeface="Arial"/>
                  <a:cs typeface="Arial"/>
                </a:rPr>
                <a:t>loss</a:t>
              </a:r>
            </a:p>
          </p:txBody>
        </p:sp>
        <p:sp>
          <p:nvSpPr>
            <p:cNvPr id="22567" name="Arc 54"/>
            <p:cNvSpPr>
              <a:spLocks/>
            </p:cNvSpPr>
            <p:nvPr/>
          </p:nvSpPr>
          <p:spPr bwMode="auto">
            <a:xfrm>
              <a:off x="3710" y="1393"/>
              <a:ext cx="442" cy="436"/>
            </a:xfrm>
            <a:custGeom>
              <a:avLst/>
              <a:gdLst>
                <a:gd name="T0" fmla="*/ 0 w 21594"/>
                <a:gd name="T1" fmla="*/ 0 h 14981"/>
                <a:gd name="T2" fmla="*/ 0 w 21594"/>
                <a:gd name="T3" fmla="*/ 0 h 14981"/>
                <a:gd name="T4" fmla="*/ 0 w 21594"/>
                <a:gd name="T5" fmla="*/ 0 h 14981"/>
                <a:gd name="T6" fmla="*/ 0 60000 65536"/>
                <a:gd name="T7" fmla="*/ 0 60000 65536"/>
                <a:gd name="T8" fmla="*/ 0 60000 65536"/>
                <a:gd name="T9" fmla="*/ 0 w 21594"/>
                <a:gd name="T10" fmla="*/ 0 h 14981"/>
                <a:gd name="T11" fmla="*/ 21594 w 21594"/>
                <a:gd name="T12" fmla="*/ 14981 h 14981"/>
              </a:gdLst>
              <a:ahLst/>
              <a:cxnLst>
                <a:cxn ang="T6">
                  <a:pos x="T0" y="T1"/>
                </a:cxn>
                <a:cxn ang="T7">
                  <a:pos x="T2" y="T3"/>
                </a:cxn>
                <a:cxn ang="T8">
                  <a:pos x="T4" y="T5"/>
                </a:cxn>
              </a:cxnLst>
              <a:rect l="T9" t="T10" r="T11" b="T12"/>
              <a:pathLst>
                <a:path w="21594" h="14981" fill="none" extrusionOk="0">
                  <a:moveTo>
                    <a:pt x="21594" y="492"/>
                  </a:moveTo>
                  <a:cubicBezTo>
                    <a:pt x="21471" y="5907"/>
                    <a:pt x="19317" y="11078"/>
                    <a:pt x="15560" y="14981"/>
                  </a:cubicBezTo>
                </a:path>
                <a:path w="21594" h="14981" stroke="0" extrusionOk="0">
                  <a:moveTo>
                    <a:pt x="21594" y="492"/>
                  </a:moveTo>
                  <a:cubicBezTo>
                    <a:pt x="21471" y="5907"/>
                    <a:pt x="19317" y="11078"/>
                    <a:pt x="15560" y="14981"/>
                  </a:cubicBezTo>
                  <a:lnTo>
                    <a:pt x="0" y="0"/>
                  </a:lnTo>
                  <a:close/>
                </a:path>
              </a:pathLst>
            </a:custGeom>
            <a:noFill/>
            <a:ln w="28575">
              <a:solidFill>
                <a:srgbClr val="008000"/>
              </a:solidFill>
              <a:round/>
              <a:headEnd/>
              <a:tailEnd type="triangle" w="lg" len="med"/>
            </a:ln>
          </p:spPr>
          <p:txBody>
            <a:bodyPr wrap="none" anchor="ctr"/>
            <a:lstStyle/>
            <a:p>
              <a:endParaRPr lang="en-US">
                <a:latin typeface="Arial"/>
                <a:cs typeface="Arial"/>
              </a:endParaRPr>
            </a:p>
          </p:txBody>
        </p:sp>
      </p:grpSp>
      <p:grpSp>
        <p:nvGrpSpPr>
          <p:cNvPr id="4" name="Group 49"/>
          <p:cNvGrpSpPr>
            <a:grpSpLocks/>
          </p:cNvGrpSpPr>
          <p:nvPr/>
        </p:nvGrpSpPr>
        <p:grpSpPr bwMode="auto">
          <a:xfrm>
            <a:off x="4119563" y="2549525"/>
            <a:ext cx="2016125" cy="1344613"/>
            <a:chOff x="2595" y="1606"/>
            <a:chExt cx="1270" cy="847"/>
          </a:xfrm>
        </p:grpSpPr>
        <p:sp>
          <p:nvSpPr>
            <p:cNvPr id="22561" name="Line 40"/>
            <p:cNvSpPr>
              <a:spLocks noChangeShapeType="1"/>
            </p:cNvSpPr>
            <p:nvPr/>
          </p:nvSpPr>
          <p:spPr bwMode="auto">
            <a:xfrm>
              <a:off x="3025" y="2307"/>
              <a:ext cx="840"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2562" name="Line 37"/>
            <p:cNvSpPr>
              <a:spLocks noChangeShapeType="1"/>
            </p:cNvSpPr>
            <p:nvPr/>
          </p:nvSpPr>
          <p:spPr bwMode="auto">
            <a:xfrm>
              <a:off x="3024" y="1756"/>
              <a:ext cx="840"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2563" name="Rectangle 30"/>
            <p:cNvSpPr>
              <a:spLocks noChangeArrowheads="1"/>
            </p:cNvSpPr>
            <p:nvPr/>
          </p:nvSpPr>
          <p:spPr bwMode="auto">
            <a:xfrm>
              <a:off x="2748" y="1606"/>
              <a:ext cx="293" cy="301"/>
            </a:xfrm>
            <a:prstGeom prst="rect">
              <a:avLst/>
            </a:prstGeom>
            <a:noFill/>
            <a:ln w="9525">
              <a:noFill/>
              <a:miter lim="800000"/>
              <a:headEnd/>
              <a:tailEnd/>
            </a:ln>
          </p:spPr>
          <p:txBody>
            <a:bodyPr wrap="none">
              <a:spAutoFit/>
            </a:bodyPr>
            <a:lstStyle/>
            <a:p>
              <a:r>
                <a:rPr lang="en-US" sz="2500" b="1" i="1">
                  <a:latin typeface="Arial"/>
                  <a:cs typeface="Arial"/>
                </a:rPr>
                <a:t>P</a:t>
              </a:r>
            </a:p>
          </p:txBody>
        </p:sp>
        <p:sp>
          <p:nvSpPr>
            <p:cNvPr id="22564" name="Rectangle 46"/>
            <p:cNvSpPr>
              <a:spLocks noChangeArrowheads="1"/>
            </p:cNvSpPr>
            <p:nvPr/>
          </p:nvSpPr>
          <p:spPr bwMode="auto">
            <a:xfrm>
              <a:off x="2595" y="2155"/>
              <a:ext cx="429" cy="298"/>
            </a:xfrm>
            <a:prstGeom prst="rect">
              <a:avLst/>
            </a:prstGeom>
            <a:noFill/>
            <a:ln w="9525">
              <a:noFill/>
              <a:miter lim="800000"/>
              <a:headEnd/>
              <a:tailEnd/>
            </a:ln>
          </p:spPr>
          <p:txBody>
            <a:bodyPr>
              <a:spAutoFit/>
            </a:bodyPr>
            <a:lstStyle/>
            <a:p>
              <a:r>
                <a:rPr lang="en-US" sz="2500" i="1">
                  <a:latin typeface="Arial"/>
                  <a:cs typeface="Arial"/>
                </a:rPr>
                <a:t>MC</a:t>
              </a:r>
            </a:p>
          </p:txBody>
        </p:sp>
      </p:grpSp>
      <p:sp>
        <p:nvSpPr>
          <p:cNvPr id="22535" name="Rectangle 2"/>
          <p:cNvSpPr>
            <a:spLocks noGrp="1" noChangeArrowheads="1"/>
          </p:cNvSpPr>
          <p:nvPr>
            <p:ph type="title" idx="4294967295"/>
          </p:nvPr>
        </p:nvSpPr>
        <p:spPr/>
        <p:txBody>
          <a:bodyPr/>
          <a:lstStyle/>
          <a:p>
            <a:pPr eaLnBrk="1" hangingPunct="1"/>
            <a:r>
              <a:rPr lang="en-US"/>
              <a:t>The Welfare Cost of Monopoly</a:t>
            </a:r>
          </a:p>
        </p:txBody>
      </p:sp>
      <p:sp>
        <p:nvSpPr>
          <p:cNvPr id="137219" name="Rectangle 3"/>
          <p:cNvSpPr>
            <a:spLocks noGrp="1" noChangeArrowheads="1"/>
          </p:cNvSpPr>
          <p:nvPr>
            <p:ph type="body" idx="4294967295"/>
          </p:nvPr>
        </p:nvSpPr>
        <p:spPr>
          <a:xfrm>
            <a:off x="384175" y="1230313"/>
            <a:ext cx="3222625" cy="4522787"/>
          </a:xfrm>
        </p:spPr>
        <p:txBody>
          <a:bodyPr/>
          <a:lstStyle/>
          <a:p>
            <a:pPr marL="0" indent="0" eaLnBrk="1" hangingPunct="1">
              <a:spcBef>
                <a:spcPct val="20000"/>
              </a:spcBef>
              <a:buFont typeface="Wingdings" pitchFamily="2" charset="2"/>
              <a:buNone/>
            </a:pPr>
            <a:r>
              <a:rPr lang="en-US" sz="2600"/>
              <a:t>Competitive eq’m:</a:t>
            </a:r>
          </a:p>
          <a:p>
            <a:pPr marL="233363" lvl="1" indent="-3175" eaLnBrk="1" hangingPunct="1">
              <a:lnSpc>
                <a:spcPct val="105000"/>
              </a:lnSpc>
              <a:buFont typeface="Wingdings" pitchFamily="2" charset="2"/>
              <a:buNone/>
            </a:pPr>
            <a:r>
              <a:rPr lang="en-US" sz="2500"/>
              <a:t>quantity = </a:t>
            </a:r>
            <a:r>
              <a:rPr lang="en-US" sz="2500" b="1" i="1"/>
              <a:t>Q</a:t>
            </a:r>
            <a:r>
              <a:rPr lang="en-US" sz="2500" b="1" baseline="-25000"/>
              <a:t>C</a:t>
            </a:r>
            <a:endParaRPr lang="en-US" sz="2500"/>
          </a:p>
          <a:p>
            <a:pPr marL="233363" lvl="1" indent="-3175" eaLnBrk="1" hangingPunct="1">
              <a:lnSpc>
                <a:spcPct val="105000"/>
              </a:lnSpc>
              <a:buFont typeface="Wingdings" pitchFamily="2" charset="2"/>
              <a:buNone/>
            </a:pPr>
            <a:r>
              <a:rPr lang="en-US" sz="2500" b="1" i="1"/>
              <a:t>P</a:t>
            </a:r>
            <a:r>
              <a:rPr lang="en-US" sz="2500"/>
              <a:t> = </a:t>
            </a:r>
            <a:r>
              <a:rPr lang="en-US" sz="2500" i="1"/>
              <a:t>MC</a:t>
            </a:r>
            <a:endParaRPr lang="en-US" sz="2500"/>
          </a:p>
          <a:p>
            <a:pPr marL="233363" lvl="1" indent="-3175" eaLnBrk="1" hangingPunct="1">
              <a:lnSpc>
                <a:spcPct val="105000"/>
              </a:lnSpc>
              <a:buFont typeface="Wingdings" pitchFamily="2" charset="2"/>
              <a:buNone/>
            </a:pPr>
            <a:r>
              <a:rPr lang="en-US" sz="2500"/>
              <a:t>total surplus is maximized</a:t>
            </a:r>
          </a:p>
          <a:p>
            <a:pPr marL="0" indent="0" eaLnBrk="1" hangingPunct="1">
              <a:spcBef>
                <a:spcPct val="50000"/>
              </a:spcBef>
              <a:buFont typeface="Wingdings" pitchFamily="2" charset="2"/>
              <a:buNone/>
            </a:pPr>
            <a:r>
              <a:rPr lang="en-US" sz="2600"/>
              <a:t>Monopoly eq’m:</a:t>
            </a:r>
          </a:p>
          <a:p>
            <a:pPr marL="233363" lvl="1" indent="-3175" eaLnBrk="1" hangingPunct="1">
              <a:lnSpc>
                <a:spcPct val="105000"/>
              </a:lnSpc>
              <a:buFont typeface="Wingdings" pitchFamily="2" charset="2"/>
              <a:buNone/>
            </a:pPr>
            <a:r>
              <a:rPr lang="en-US" sz="2500"/>
              <a:t>quantity = </a:t>
            </a:r>
            <a:r>
              <a:rPr lang="en-US" sz="2500" b="1" i="1"/>
              <a:t>Q</a:t>
            </a:r>
            <a:r>
              <a:rPr lang="en-US" sz="2500" b="1" baseline="-25000"/>
              <a:t>M</a:t>
            </a:r>
            <a:endParaRPr lang="en-US" sz="2500"/>
          </a:p>
          <a:p>
            <a:pPr marL="233363" lvl="1" indent="-3175" eaLnBrk="1" hangingPunct="1">
              <a:lnSpc>
                <a:spcPct val="105000"/>
              </a:lnSpc>
              <a:buFont typeface="Wingdings" pitchFamily="2" charset="2"/>
              <a:buNone/>
            </a:pPr>
            <a:r>
              <a:rPr lang="en-US" sz="2500" b="1" i="1"/>
              <a:t>P</a:t>
            </a:r>
            <a:r>
              <a:rPr lang="en-US" sz="2500"/>
              <a:t> &gt; </a:t>
            </a:r>
            <a:r>
              <a:rPr lang="en-US" sz="2500" i="1"/>
              <a:t>MC</a:t>
            </a:r>
          </a:p>
          <a:p>
            <a:pPr marL="233363" lvl="1" indent="-3175" eaLnBrk="1" hangingPunct="1">
              <a:lnSpc>
                <a:spcPct val="105000"/>
              </a:lnSpc>
              <a:buFont typeface="Wingdings" pitchFamily="2" charset="2"/>
              <a:buNone/>
            </a:pPr>
            <a:r>
              <a:rPr lang="en-US" sz="2500"/>
              <a:t>deadweight loss</a:t>
            </a:r>
          </a:p>
        </p:txBody>
      </p:sp>
      <p:grpSp>
        <p:nvGrpSpPr>
          <p:cNvPr id="5" name="Group 8"/>
          <p:cNvGrpSpPr>
            <a:grpSpLocks/>
          </p:cNvGrpSpPr>
          <p:nvPr/>
        </p:nvGrpSpPr>
        <p:grpSpPr bwMode="auto">
          <a:xfrm>
            <a:off x="3195638" y="1465263"/>
            <a:ext cx="5451475" cy="4183063"/>
            <a:chOff x="1579" y="1014"/>
            <a:chExt cx="3434" cy="2635"/>
          </a:xfrm>
        </p:grpSpPr>
        <p:grpSp>
          <p:nvGrpSpPr>
            <p:cNvPr id="6" name="Group 9"/>
            <p:cNvGrpSpPr>
              <a:grpSpLocks/>
            </p:cNvGrpSpPr>
            <p:nvPr/>
          </p:nvGrpSpPr>
          <p:grpSpPr bwMode="auto">
            <a:xfrm>
              <a:off x="2591" y="1080"/>
              <a:ext cx="2262" cy="2284"/>
              <a:chOff x="1489" y="785"/>
              <a:chExt cx="3650" cy="2492"/>
            </a:xfrm>
          </p:grpSpPr>
          <p:sp>
            <p:nvSpPr>
              <p:cNvPr id="22559" name="Line 10"/>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22560" name="Line 11"/>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22557" name="Text Box 12"/>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22558" name="Text Box 13"/>
            <p:cNvSpPr txBox="1">
              <a:spLocks noChangeArrowheads="1"/>
            </p:cNvSpPr>
            <p:nvPr/>
          </p:nvSpPr>
          <p:spPr bwMode="auto">
            <a:xfrm>
              <a:off x="1579" y="1014"/>
              <a:ext cx="1001"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7" name="Group 17"/>
          <p:cNvGrpSpPr>
            <a:grpSpLocks/>
          </p:cNvGrpSpPr>
          <p:nvPr/>
        </p:nvGrpSpPr>
        <p:grpSpPr bwMode="auto">
          <a:xfrm>
            <a:off x="4799013" y="1906588"/>
            <a:ext cx="3595687" cy="2462213"/>
            <a:chOff x="2589" y="1292"/>
            <a:chExt cx="2265" cy="1551"/>
          </a:xfrm>
        </p:grpSpPr>
        <p:sp>
          <p:nvSpPr>
            <p:cNvPr id="22554" name="Line 18"/>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22555" name="Text Box 19"/>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8" name="Group 20"/>
          <p:cNvGrpSpPr>
            <a:grpSpLocks/>
          </p:cNvGrpSpPr>
          <p:nvPr/>
        </p:nvGrpSpPr>
        <p:grpSpPr bwMode="auto">
          <a:xfrm>
            <a:off x="4810125" y="1922463"/>
            <a:ext cx="2600325" cy="3028949"/>
            <a:chOff x="2596" y="1302"/>
            <a:chExt cx="1638" cy="1908"/>
          </a:xfrm>
        </p:grpSpPr>
        <p:sp>
          <p:nvSpPr>
            <p:cNvPr id="22552" name="Line 21"/>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22553" name="Text Box 22"/>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9" name="Group 23"/>
          <p:cNvGrpSpPr>
            <a:grpSpLocks/>
          </p:cNvGrpSpPr>
          <p:nvPr/>
        </p:nvGrpSpPr>
        <p:grpSpPr bwMode="auto">
          <a:xfrm>
            <a:off x="5114925" y="1865313"/>
            <a:ext cx="2722563" cy="3014662"/>
            <a:chOff x="2788" y="1266"/>
            <a:chExt cx="1715" cy="1899"/>
          </a:xfrm>
        </p:grpSpPr>
        <p:sp>
          <p:nvSpPr>
            <p:cNvPr id="22550" name="Line 24"/>
            <p:cNvSpPr>
              <a:spLocks noChangeShapeType="1"/>
            </p:cNvSpPr>
            <p:nvPr/>
          </p:nvSpPr>
          <p:spPr bwMode="auto">
            <a:xfrm flipV="1">
              <a:off x="2788" y="1479"/>
              <a:ext cx="1409" cy="1686"/>
            </a:xfrm>
            <a:prstGeom prst="line">
              <a:avLst/>
            </a:prstGeom>
            <a:noFill/>
            <a:ln w="38100">
              <a:solidFill>
                <a:srgbClr val="CC0000"/>
              </a:solidFill>
              <a:round/>
              <a:headEnd/>
              <a:tailEnd/>
            </a:ln>
          </p:spPr>
          <p:txBody>
            <a:bodyPr/>
            <a:lstStyle/>
            <a:p>
              <a:endParaRPr lang="en-US">
                <a:latin typeface="Arial"/>
                <a:cs typeface="Arial"/>
              </a:endParaRPr>
            </a:p>
          </p:txBody>
        </p:sp>
        <p:sp>
          <p:nvSpPr>
            <p:cNvPr id="22551" name="Text Box 25"/>
            <p:cNvSpPr txBox="1">
              <a:spLocks noChangeArrowheads="1"/>
            </p:cNvSpPr>
            <p:nvPr/>
          </p:nvSpPr>
          <p:spPr bwMode="auto">
            <a:xfrm>
              <a:off x="4129" y="1266"/>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grpSp>
      <p:grpSp>
        <p:nvGrpSpPr>
          <p:cNvPr id="10" name="Group 48"/>
          <p:cNvGrpSpPr>
            <a:grpSpLocks/>
          </p:cNvGrpSpPr>
          <p:nvPr/>
        </p:nvGrpSpPr>
        <p:grpSpPr bwMode="auto">
          <a:xfrm>
            <a:off x="5900738" y="2717800"/>
            <a:ext cx="488950" cy="2919413"/>
            <a:chOff x="3717" y="1712"/>
            <a:chExt cx="308" cy="1839"/>
          </a:xfrm>
        </p:grpSpPr>
        <p:sp>
          <p:nvSpPr>
            <p:cNvPr id="22546" name="Line 38"/>
            <p:cNvSpPr>
              <a:spLocks noChangeShapeType="1"/>
            </p:cNvSpPr>
            <p:nvPr/>
          </p:nvSpPr>
          <p:spPr bwMode="auto">
            <a:xfrm>
              <a:off x="3864" y="1758"/>
              <a:ext cx="0" cy="1511"/>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2547" name="Oval 27"/>
            <p:cNvSpPr>
              <a:spLocks noChangeAspect="1" noChangeArrowheads="1"/>
            </p:cNvSpPr>
            <p:nvPr/>
          </p:nvSpPr>
          <p:spPr bwMode="auto">
            <a:xfrm>
              <a:off x="3822" y="2267"/>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2548" name="Text Box 28"/>
            <p:cNvSpPr txBox="1">
              <a:spLocks noChangeArrowheads="1"/>
            </p:cNvSpPr>
            <p:nvPr/>
          </p:nvSpPr>
          <p:spPr bwMode="auto">
            <a:xfrm>
              <a:off x="3717" y="3282"/>
              <a:ext cx="308"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r>
                <a:rPr lang="en-US" sz="2500" b="1" baseline="-25000">
                  <a:latin typeface="Arial"/>
                  <a:cs typeface="Arial"/>
                </a:rPr>
                <a:t>M</a:t>
              </a:r>
            </a:p>
          </p:txBody>
        </p:sp>
        <p:sp>
          <p:nvSpPr>
            <p:cNvPr id="22549" name="Oval 29"/>
            <p:cNvSpPr>
              <a:spLocks noChangeAspect="1" noChangeArrowheads="1"/>
            </p:cNvSpPr>
            <p:nvPr/>
          </p:nvSpPr>
          <p:spPr bwMode="auto">
            <a:xfrm>
              <a:off x="3822" y="1712"/>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grpSp>
        <p:nvGrpSpPr>
          <p:cNvPr id="11" name="Group 51"/>
          <p:cNvGrpSpPr>
            <a:grpSpLocks/>
          </p:cNvGrpSpPr>
          <p:nvPr/>
        </p:nvGrpSpPr>
        <p:grpSpPr bwMode="auto">
          <a:xfrm>
            <a:off x="6419850" y="3036888"/>
            <a:ext cx="493713" cy="2600325"/>
            <a:chOff x="4044" y="1913"/>
            <a:chExt cx="311" cy="1638"/>
          </a:xfrm>
        </p:grpSpPr>
        <p:sp>
          <p:nvSpPr>
            <p:cNvPr id="22543" name="Line 44"/>
            <p:cNvSpPr>
              <a:spLocks noChangeShapeType="1"/>
            </p:cNvSpPr>
            <p:nvPr/>
          </p:nvSpPr>
          <p:spPr bwMode="auto">
            <a:xfrm>
              <a:off x="4158" y="1958"/>
              <a:ext cx="0" cy="1316"/>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2544" name="Oval 45"/>
            <p:cNvSpPr>
              <a:spLocks noChangeAspect="1" noChangeArrowheads="1"/>
            </p:cNvSpPr>
            <p:nvPr/>
          </p:nvSpPr>
          <p:spPr bwMode="auto">
            <a:xfrm>
              <a:off x="4113" y="1913"/>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2545" name="Text Box 47"/>
            <p:cNvSpPr txBox="1">
              <a:spLocks noChangeArrowheads="1"/>
            </p:cNvSpPr>
            <p:nvPr/>
          </p:nvSpPr>
          <p:spPr bwMode="auto">
            <a:xfrm>
              <a:off x="4044" y="3282"/>
              <a:ext cx="311"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r>
                <a:rPr lang="en-US" sz="2500" b="1" baseline="-25000">
                  <a:latin typeface="Arial"/>
                  <a:cs typeface="Arial"/>
                </a:rPr>
                <a:t>C</a:t>
              </a:r>
            </a:p>
          </p:txBody>
        </p:sp>
      </p:grpSp>
    </p:spTree>
    <p:extLst>
      <p:ext uri="{BB962C8B-B14F-4D97-AF65-F5344CB8AC3E}">
        <p14:creationId xmlns:p14="http://schemas.microsoft.com/office/powerpoint/2010/main" val="14271236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Effect transition="in" filter="wipe(left)">
                                      <p:cBhvr>
                                        <p:cTn id="7" dur="500"/>
                                        <p:tgtEl>
                                          <p:spTgt spid="137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7219">
                                            <p:txEl>
                                              <p:pRg st="1" end="1"/>
                                            </p:txEl>
                                          </p:spTgt>
                                        </p:tgtEl>
                                        <p:attrNameLst>
                                          <p:attrName>style.visibility</p:attrName>
                                        </p:attrNameLst>
                                      </p:cBhvr>
                                      <p:to>
                                        <p:strVal val="visible"/>
                                      </p:to>
                                    </p:set>
                                    <p:animEffect transition="in" filter="wipe(left)">
                                      <p:cBhvr>
                                        <p:cTn id="12" dur="500"/>
                                        <p:tgtEl>
                                          <p:spTgt spid="137219">
                                            <p:txEl>
                                              <p:pRg st="1" end="1"/>
                                            </p:txEl>
                                          </p:spTgt>
                                        </p:tgtEl>
                                      </p:cBhvr>
                                    </p:animEffect>
                                  </p:childTnLst>
                                </p:cTn>
                              </p:par>
                              <p:par>
                                <p:cTn id="13" presetID="22" presetClass="entr" presetSubtype="1"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7219">
                                            <p:txEl>
                                              <p:pRg st="2" end="2"/>
                                            </p:txEl>
                                          </p:spTgt>
                                        </p:tgtEl>
                                        <p:attrNameLst>
                                          <p:attrName>style.visibility</p:attrName>
                                        </p:attrNameLst>
                                      </p:cBhvr>
                                      <p:to>
                                        <p:strVal val="visible"/>
                                      </p:to>
                                    </p:set>
                                    <p:animEffect transition="in" filter="wipe(left)">
                                      <p:cBhvr>
                                        <p:cTn id="20" dur="500"/>
                                        <p:tgtEl>
                                          <p:spTgt spid="137219">
                                            <p:txEl>
                                              <p:pRg st="2" end="2"/>
                                            </p:txEl>
                                          </p:spTgt>
                                        </p:tgtEl>
                                      </p:cBhvr>
                                    </p:animEffect>
                                  </p:childTnLst>
                                </p:cTn>
                              </p:par>
                              <p:par>
                                <p:cTn id="21" presetID="22" presetClass="entr" presetSubtype="2"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right)">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37219">
                                            <p:txEl>
                                              <p:pRg st="3" end="3"/>
                                            </p:txEl>
                                          </p:spTgt>
                                        </p:tgtEl>
                                        <p:attrNameLst>
                                          <p:attrName>style.visibility</p:attrName>
                                        </p:attrNameLst>
                                      </p:cBhvr>
                                      <p:to>
                                        <p:strVal val="visible"/>
                                      </p:to>
                                    </p:set>
                                    <p:animEffect transition="in" filter="wipe(left)">
                                      <p:cBhvr>
                                        <p:cTn id="28" dur="500"/>
                                        <p:tgtEl>
                                          <p:spTgt spid="137219">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500"/>
                                        <p:tgtEl>
                                          <p:spTgt spid="2"/>
                                        </p:tgtEl>
                                      </p:cBhvr>
                                    </p:animEffect>
                                    <p:set>
                                      <p:cBhvr>
                                        <p:cTn id="33" dur="1" fill="hold">
                                          <p:stCondLst>
                                            <p:cond delay="499"/>
                                          </p:stCondLst>
                                        </p:cTn>
                                        <p:tgtEl>
                                          <p:spTgt spid="2"/>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37219">
                                            <p:txEl>
                                              <p:pRg st="4" end="4"/>
                                            </p:txEl>
                                          </p:spTgt>
                                        </p:tgtEl>
                                        <p:attrNameLst>
                                          <p:attrName>style.visibility</p:attrName>
                                        </p:attrNameLst>
                                      </p:cBhvr>
                                      <p:to>
                                        <p:strVal val="visible"/>
                                      </p:to>
                                    </p:set>
                                    <p:animEffect transition="in" filter="wipe(left)">
                                      <p:cBhvr>
                                        <p:cTn id="38" dur="500"/>
                                        <p:tgtEl>
                                          <p:spTgt spid="137219">
                                            <p:txEl>
                                              <p:pRg st="4" end="4"/>
                                            </p:txEl>
                                          </p:spTgt>
                                        </p:tgtEl>
                                      </p:cBhvr>
                                    </p:animEffect>
                                  </p:childTnLst>
                                </p:cTn>
                              </p:par>
                              <p:par>
                                <p:cTn id="39" presetID="18" presetClass="entr" presetSubtype="6"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strips(downRight)">
                                      <p:cBhvr>
                                        <p:cTn id="41" dur="5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37219">
                                            <p:txEl>
                                              <p:pRg st="5" end="5"/>
                                            </p:txEl>
                                          </p:spTgt>
                                        </p:tgtEl>
                                        <p:attrNameLst>
                                          <p:attrName>style.visibility</p:attrName>
                                        </p:attrNameLst>
                                      </p:cBhvr>
                                      <p:to>
                                        <p:strVal val="visible"/>
                                      </p:to>
                                    </p:set>
                                    <p:animEffect transition="in" filter="wipe(left)">
                                      <p:cBhvr>
                                        <p:cTn id="46" dur="500"/>
                                        <p:tgtEl>
                                          <p:spTgt spid="137219">
                                            <p:txEl>
                                              <p:pRg st="5" end="5"/>
                                            </p:txEl>
                                          </p:spTgt>
                                        </p:tgtEl>
                                      </p:cBhvr>
                                    </p:animEffect>
                                  </p:childTnLst>
                                </p:cTn>
                              </p:par>
                              <p:par>
                                <p:cTn id="47" presetID="22" presetClass="entr" presetSubtype="1" fill="hold" nodeType="with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up)">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37219">
                                            <p:txEl>
                                              <p:pRg st="6" end="6"/>
                                            </p:txEl>
                                          </p:spTgt>
                                        </p:tgtEl>
                                        <p:attrNameLst>
                                          <p:attrName>style.visibility</p:attrName>
                                        </p:attrNameLst>
                                      </p:cBhvr>
                                      <p:to>
                                        <p:strVal val="visible"/>
                                      </p:to>
                                    </p:set>
                                    <p:animEffect transition="in" filter="wipe(left)">
                                      <p:cBhvr>
                                        <p:cTn id="54" dur="500"/>
                                        <p:tgtEl>
                                          <p:spTgt spid="137219">
                                            <p:txEl>
                                              <p:pRg st="6" end="6"/>
                                            </p:txEl>
                                          </p:spTgt>
                                        </p:tgtEl>
                                      </p:cBhvr>
                                    </p:animEffect>
                                  </p:childTnLst>
                                </p:cTn>
                              </p:par>
                              <p:par>
                                <p:cTn id="55" presetID="18" presetClass="entr" presetSubtype="12" fill="hold" nodeType="with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strips(downLeft)">
                                      <p:cBhvr>
                                        <p:cTn id="57" dur="5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37219">
                                            <p:txEl>
                                              <p:pRg st="7" end="7"/>
                                            </p:txEl>
                                          </p:spTgt>
                                        </p:tgtEl>
                                        <p:attrNameLst>
                                          <p:attrName>style.visibility</p:attrName>
                                        </p:attrNameLst>
                                      </p:cBhvr>
                                      <p:to>
                                        <p:strVal val="visible"/>
                                      </p:to>
                                    </p:set>
                                    <p:animEffect transition="in" filter="wipe(left)">
                                      <p:cBhvr>
                                        <p:cTn id="62" dur="500"/>
                                        <p:tgtEl>
                                          <p:spTgt spid="137219">
                                            <p:txEl>
                                              <p:pRg st="7" end="7"/>
                                            </p:txEl>
                                          </p:spTgt>
                                        </p:tgtEl>
                                      </p:cBhvr>
                                    </p:animEffect>
                                  </p:childTnLst>
                                </p:cTn>
                              </p:par>
                              <p:par>
                                <p:cTn id="63" presetID="18" presetClass="entr" presetSubtype="12" fill="hold" nodeType="with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strips(downLeft)">
                                      <p:cBhvr>
                                        <p:cTn id="6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bldLvl="5"/>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idx="4294967295"/>
          </p:nvPr>
        </p:nvSpPr>
        <p:spPr/>
        <p:txBody>
          <a:bodyPr/>
          <a:lstStyle/>
          <a:p>
            <a:pPr eaLnBrk="1" hangingPunct="1"/>
            <a:r>
              <a:rPr lang="en-US"/>
              <a:t>Price Discrimination</a:t>
            </a:r>
          </a:p>
        </p:txBody>
      </p:sp>
      <p:sp>
        <p:nvSpPr>
          <p:cNvPr id="23557" name="Rectangle 3"/>
          <p:cNvSpPr>
            <a:spLocks noGrp="1" noChangeArrowheads="1"/>
          </p:cNvSpPr>
          <p:nvPr>
            <p:ph type="body" idx="4294967295"/>
          </p:nvPr>
        </p:nvSpPr>
        <p:spPr/>
        <p:txBody>
          <a:bodyPr/>
          <a:lstStyle/>
          <a:p>
            <a:pPr eaLnBrk="1" hangingPunct="1"/>
            <a:r>
              <a:rPr lang="en-US" dirty="0"/>
              <a:t>Discrimination:  treating people differently based on some characteristic, e.g</a:t>
            </a:r>
            <a:r>
              <a:rPr lang="en-US" i="1" dirty="0"/>
              <a:t>.</a:t>
            </a:r>
            <a:r>
              <a:rPr lang="en-US" dirty="0"/>
              <a:t> race or gender.  </a:t>
            </a:r>
          </a:p>
          <a:p>
            <a:pPr eaLnBrk="1" hangingPunct="1">
              <a:spcBef>
                <a:spcPct val="50000"/>
              </a:spcBef>
            </a:pPr>
            <a:r>
              <a:rPr lang="en-US" b="1" dirty="0">
                <a:solidFill>
                  <a:srgbClr val="CC0000"/>
                </a:solidFill>
              </a:rPr>
              <a:t>Price discrimination</a:t>
            </a:r>
            <a:r>
              <a:rPr lang="en-US" dirty="0"/>
              <a:t>:  selling the same good </a:t>
            </a:r>
            <a:br>
              <a:rPr lang="en-US" dirty="0"/>
            </a:br>
            <a:r>
              <a:rPr lang="en-US" dirty="0"/>
              <a:t>at different prices to different buyers.  </a:t>
            </a:r>
          </a:p>
          <a:p>
            <a:pPr eaLnBrk="1" hangingPunct="1">
              <a:spcBef>
                <a:spcPct val="50000"/>
              </a:spcBef>
            </a:pPr>
            <a:r>
              <a:rPr lang="en-US" dirty="0"/>
              <a:t>The characteristic used in price discrimination </a:t>
            </a:r>
            <a:br>
              <a:rPr lang="en-US" dirty="0"/>
            </a:br>
            <a:r>
              <a:rPr lang="en-US" dirty="0"/>
              <a:t>is willingness to pay (WTP):   </a:t>
            </a:r>
          </a:p>
          <a:p>
            <a:pPr lvl="1" eaLnBrk="1" hangingPunct="1">
              <a:lnSpc>
                <a:spcPct val="105000"/>
              </a:lnSpc>
            </a:pPr>
            <a:r>
              <a:rPr lang="en-US" dirty="0"/>
              <a:t>A firm can increase profit by charging a higher price to buyers with higher WTP.</a:t>
            </a:r>
          </a:p>
        </p:txBody>
      </p:sp>
    </p:spTree>
    <p:extLst>
      <p:ext uri="{BB962C8B-B14F-4D97-AF65-F5344CB8AC3E}">
        <p14:creationId xmlns:p14="http://schemas.microsoft.com/office/powerpoint/2010/main" val="6031938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wipe(left)">
                                      <p:cBhvr>
                                        <p:cTn id="7" dur="500"/>
                                        <p:tgtEl>
                                          <p:spTgt spid="235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7">
                                            <p:txEl>
                                              <p:pRg st="1" end="1"/>
                                            </p:txEl>
                                          </p:spTgt>
                                        </p:tgtEl>
                                        <p:attrNameLst>
                                          <p:attrName>style.visibility</p:attrName>
                                        </p:attrNameLst>
                                      </p:cBhvr>
                                      <p:to>
                                        <p:strVal val="visible"/>
                                      </p:to>
                                    </p:set>
                                    <p:animEffect transition="in" filter="wipe(left)">
                                      <p:cBhvr>
                                        <p:cTn id="12" dur="500"/>
                                        <p:tgtEl>
                                          <p:spTgt spid="235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7">
                                            <p:txEl>
                                              <p:pRg st="2" end="2"/>
                                            </p:txEl>
                                          </p:spTgt>
                                        </p:tgtEl>
                                        <p:attrNameLst>
                                          <p:attrName>style.visibility</p:attrName>
                                        </p:attrNameLst>
                                      </p:cBhvr>
                                      <p:to>
                                        <p:strVal val="visible"/>
                                      </p:to>
                                    </p:set>
                                    <p:animEffect transition="in" filter="wipe(left)">
                                      <p:cBhvr>
                                        <p:cTn id="17" dur="500"/>
                                        <p:tgtEl>
                                          <p:spTgt spid="235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7">
                                            <p:txEl>
                                              <p:pRg st="3" end="3"/>
                                            </p:txEl>
                                          </p:spTgt>
                                        </p:tgtEl>
                                        <p:attrNameLst>
                                          <p:attrName>style.visibility</p:attrName>
                                        </p:attrNameLst>
                                      </p:cBhvr>
                                      <p:to>
                                        <p:strVal val="visible"/>
                                      </p:to>
                                    </p:set>
                                    <p:animEffect transition="in" filter="wipe(left)">
                                      <p:cBhvr>
                                        <p:cTn id="22" dur="500"/>
                                        <p:tgtEl>
                                          <p:spTgt spid="2355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bldLvl="4"/>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1081044"/>
          </a:xfrm>
          <a:noFill/>
        </p:spPr>
        <p:txBody>
          <a:bodyPr bIns="0" anchor="b">
            <a:noAutofit/>
          </a:bodyPr>
          <a:lstStyle/>
          <a:p>
            <a:pPr algn="l" eaLnBrk="1" hangingPunct="1">
              <a:lnSpc>
                <a:spcPct val="105000"/>
              </a:lnSpc>
              <a:defRPr/>
            </a:pPr>
            <a:r>
              <a:rPr lang="en-US" sz="3300" kern="0" spc="200" dirty="0">
                <a:solidFill>
                  <a:srgbClr val="008000"/>
                </a:solidFill>
                <a:latin typeface="Arial" pitchFamily="34" charset="0"/>
                <a:cs typeface="Arial" pitchFamily="34" charset="0"/>
              </a:rPr>
              <a:t>In this chapter, </a:t>
            </a:r>
            <a:br>
              <a:rPr lang="en-US" sz="3300" kern="0" spc="200" dirty="0">
                <a:solidFill>
                  <a:srgbClr val="008000"/>
                </a:solidFill>
                <a:latin typeface="Arial" pitchFamily="34" charset="0"/>
                <a:cs typeface="Arial" pitchFamily="34" charset="0"/>
              </a:rPr>
            </a:br>
            <a:r>
              <a:rPr lang="en-US" sz="3300" kern="0" spc="200" dirty="0">
                <a:solidFill>
                  <a:srgbClr val="008000"/>
                </a:solidFill>
                <a:latin typeface="Arial" pitchFamily="34" charset="0"/>
                <a:cs typeface="Arial" pitchFamily="34" charset="0"/>
              </a:rPr>
              <a:t>look for the answers to these questions</a:t>
            </a:r>
          </a:p>
        </p:txBody>
      </p:sp>
      <p:sp>
        <p:nvSpPr>
          <p:cNvPr id="36" name="Content Placeholder 2"/>
          <p:cNvSpPr>
            <a:spLocks noGrp="1"/>
          </p:cNvSpPr>
          <p:nvPr>
            <p:ph idx="1"/>
          </p:nvPr>
        </p:nvSpPr>
        <p:spPr>
          <a:xfrm>
            <a:off x="457200" y="1668002"/>
            <a:ext cx="8229600" cy="4808998"/>
          </a:xfrm>
        </p:spPr>
        <p:txBody>
          <a:bodyPr>
            <a:normAutofit/>
          </a:bodyPr>
          <a:lstStyle/>
          <a:p>
            <a:pPr marL="285750" indent="-285750">
              <a:buClr>
                <a:schemeClr val="accent1">
                  <a:lumMod val="75000"/>
                </a:schemeClr>
              </a:buClr>
              <a:buSzPct val="120000"/>
              <a:buFont typeface="Arial" pitchFamily="34" charset="0"/>
              <a:buChar char="•"/>
            </a:pPr>
            <a:r>
              <a:rPr lang="en-US" dirty="0"/>
              <a:t>Why do monopolies arise?</a:t>
            </a:r>
          </a:p>
          <a:p>
            <a:pPr marL="285750" indent="-285750">
              <a:buClr>
                <a:schemeClr val="accent1">
                  <a:lumMod val="75000"/>
                </a:schemeClr>
              </a:buClr>
              <a:buSzPct val="120000"/>
              <a:buFont typeface="Arial" pitchFamily="34" charset="0"/>
              <a:buChar char="•"/>
            </a:pPr>
            <a:r>
              <a:rPr lang="en-US" dirty="0"/>
              <a:t>Why is </a:t>
            </a:r>
            <a:r>
              <a:rPr lang="en-US" i="1" dirty="0"/>
              <a:t>MR</a:t>
            </a:r>
            <a:r>
              <a:rPr lang="en-US" dirty="0"/>
              <a:t> &lt; </a:t>
            </a:r>
            <a:r>
              <a:rPr lang="en-US" i="1" dirty="0"/>
              <a:t>P</a:t>
            </a:r>
            <a:r>
              <a:rPr lang="en-US" dirty="0"/>
              <a:t>  for a monopolist?</a:t>
            </a:r>
          </a:p>
          <a:p>
            <a:pPr marL="285750" indent="-285750">
              <a:buClr>
                <a:schemeClr val="accent1">
                  <a:lumMod val="75000"/>
                </a:schemeClr>
              </a:buClr>
              <a:buSzPct val="120000"/>
              <a:buFont typeface="Arial" pitchFamily="34" charset="0"/>
              <a:buChar char="•"/>
            </a:pPr>
            <a:r>
              <a:rPr lang="en-US" dirty="0"/>
              <a:t>How do monopolies choose their </a:t>
            </a:r>
            <a:r>
              <a:rPr lang="en-US" i="1" dirty="0"/>
              <a:t>P</a:t>
            </a:r>
            <a:r>
              <a:rPr lang="en-US" dirty="0"/>
              <a:t> and </a:t>
            </a:r>
            <a:r>
              <a:rPr lang="en-US" i="1" dirty="0"/>
              <a:t>Q</a:t>
            </a:r>
            <a:r>
              <a:rPr lang="en-US" dirty="0"/>
              <a:t>?  </a:t>
            </a:r>
          </a:p>
          <a:p>
            <a:pPr marL="285750" indent="-285750">
              <a:buClr>
                <a:schemeClr val="accent1">
                  <a:lumMod val="75000"/>
                </a:schemeClr>
              </a:buClr>
              <a:buSzPct val="120000"/>
              <a:buFont typeface="Arial" pitchFamily="34" charset="0"/>
              <a:buChar char="•"/>
            </a:pPr>
            <a:r>
              <a:rPr lang="en-US" dirty="0"/>
              <a:t>How do monopolies affect society’s well-being?</a:t>
            </a:r>
          </a:p>
          <a:p>
            <a:pPr marL="285750" indent="-285750">
              <a:buClr>
                <a:schemeClr val="accent1">
                  <a:lumMod val="75000"/>
                </a:schemeClr>
              </a:buClr>
              <a:buSzPct val="120000"/>
              <a:buFont typeface="Arial" pitchFamily="34" charset="0"/>
              <a:buChar char="•"/>
            </a:pPr>
            <a:r>
              <a:rPr lang="en-US" dirty="0"/>
              <a:t>What can the government do about monopolies?</a:t>
            </a:r>
          </a:p>
          <a:p>
            <a:pPr marL="285750" indent="-285750">
              <a:buClr>
                <a:schemeClr val="accent1">
                  <a:lumMod val="75000"/>
                </a:schemeClr>
              </a:buClr>
              <a:buSzPct val="120000"/>
              <a:buFont typeface="Arial" pitchFamily="34" charset="0"/>
              <a:buChar char="•"/>
            </a:pPr>
            <a:r>
              <a:rPr lang="en-US" dirty="0"/>
              <a:t>What is price discrimination?</a:t>
            </a: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106158403"/>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50"/>
          <p:cNvGrpSpPr>
            <a:grpSpLocks/>
          </p:cNvGrpSpPr>
          <p:nvPr/>
        </p:nvGrpSpPr>
        <p:grpSpPr bwMode="auto">
          <a:xfrm>
            <a:off x="4957763" y="1436688"/>
            <a:ext cx="2627312" cy="1501775"/>
            <a:chOff x="3123" y="905"/>
            <a:chExt cx="1655" cy="946"/>
          </a:xfrm>
        </p:grpSpPr>
        <p:sp>
          <p:nvSpPr>
            <p:cNvPr id="24615" name="AutoShape 34"/>
            <p:cNvSpPr>
              <a:spLocks noChangeArrowheads="1"/>
            </p:cNvSpPr>
            <p:nvPr/>
          </p:nvSpPr>
          <p:spPr bwMode="auto">
            <a:xfrm>
              <a:off x="3123" y="1299"/>
              <a:ext cx="825" cy="552"/>
            </a:xfrm>
            <a:prstGeom prst="rtTriangle">
              <a:avLst/>
            </a:prstGeom>
            <a:solidFill>
              <a:srgbClr val="CCFFCC"/>
            </a:solidFill>
            <a:ln w="9525">
              <a:noFill/>
              <a:miter lim="800000"/>
              <a:headEnd/>
              <a:tailEnd/>
            </a:ln>
          </p:spPr>
          <p:txBody>
            <a:bodyPr wrap="none" anchor="ctr"/>
            <a:lstStyle/>
            <a:p>
              <a:endParaRPr lang="en-US">
                <a:latin typeface="Arial"/>
                <a:cs typeface="Arial"/>
              </a:endParaRPr>
            </a:p>
          </p:txBody>
        </p:sp>
        <p:grpSp>
          <p:nvGrpSpPr>
            <p:cNvPr id="3" name="Group 45"/>
            <p:cNvGrpSpPr>
              <a:grpSpLocks/>
            </p:cNvGrpSpPr>
            <p:nvPr/>
          </p:nvGrpSpPr>
          <p:grpSpPr bwMode="auto">
            <a:xfrm>
              <a:off x="3288" y="905"/>
              <a:ext cx="1490" cy="817"/>
              <a:chOff x="3288" y="905"/>
              <a:chExt cx="1490" cy="817"/>
            </a:xfrm>
          </p:grpSpPr>
          <p:sp>
            <p:nvSpPr>
              <p:cNvPr id="24617" name="Text Box 43"/>
              <p:cNvSpPr txBox="1">
                <a:spLocks noChangeArrowheads="1"/>
              </p:cNvSpPr>
              <p:nvPr/>
            </p:nvSpPr>
            <p:spPr bwMode="auto">
              <a:xfrm>
                <a:off x="3628" y="905"/>
                <a:ext cx="1150" cy="523"/>
              </a:xfrm>
              <a:prstGeom prst="rect">
                <a:avLst/>
              </a:prstGeom>
              <a:noFill/>
              <a:ln w="9525">
                <a:noFill/>
                <a:miter lim="800000"/>
                <a:headEnd/>
                <a:tailEnd/>
              </a:ln>
            </p:spPr>
            <p:txBody>
              <a:bodyPr>
                <a:spAutoFit/>
              </a:bodyPr>
              <a:lstStyle/>
              <a:p>
                <a:pPr>
                  <a:spcBef>
                    <a:spcPct val="50000"/>
                  </a:spcBef>
                </a:pPr>
                <a:r>
                  <a:rPr lang="en-US" sz="2400">
                    <a:latin typeface="Arial"/>
                    <a:cs typeface="Arial"/>
                  </a:rPr>
                  <a:t>Consumer surplus</a:t>
                </a:r>
              </a:p>
            </p:txBody>
          </p:sp>
          <p:sp>
            <p:nvSpPr>
              <p:cNvPr id="24618" name="Arc 44"/>
              <p:cNvSpPr>
                <a:spLocks/>
              </p:cNvSpPr>
              <p:nvPr/>
            </p:nvSpPr>
            <p:spPr bwMode="auto">
              <a:xfrm>
                <a:off x="3288" y="1246"/>
                <a:ext cx="560" cy="476"/>
              </a:xfrm>
              <a:custGeom>
                <a:avLst/>
                <a:gdLst>
                  <a:gd name="T0" fmla="*/ 0 w 20745"/>
                  <a:gd name="T1" fmla="*/ 0 h 19257"/>
                  <a:gd name="T2" fmla="*/ 0 w 20745"/>
                  <a:gd name="T3" fmla="*/ 0 h 19257"/>
                  <a:gd name="T4" fmla="*/ 0 w 20745"/>
                  <a:gd name="T5" fmla="*/ 0 h 19257"/>
                  <a:gd name="T6" fmla="*/ 0 60000 65536"/>
                  <a:gd name="T7" fmla="*/ 0 60000 65536"/>
                  <a:gd name="T8" fmla="*/ 0 60000 65536"/>
                  <a:gd name="T9" fmla="*/ 0 w 20745"/>
                  <a:gd name="T10" fmla="*/ 0 h 19257"/>
                  <a:gd name="T11" fmla="*/ 20745 w 20745"/>
                  <a:gd name="T12" fmla="*/ 19257 h 19257"/>
                </a:gdLst>
                <a:ahLst/>
                <a:cxnLst>
                  <a:cxn ang="T6">
                    <a:pos x="T0" y="T1"/>
                  </a:cxn>
                  <a:cxn ang="T7">
                    <a:pos x="T2" y="T3"/>
                  </a:cxn>
                  <a:cxn ang="T8">
                    <a:pos x="T4" y="T5"/>
                  </a:cxn>
                </a:cxnLst>
                <a:rect l="T9" t="T10" r="T11" b="T12"/>
                <a:pathLst>
                  <a:path w="20745" h="19257" fill="none" extrusionOk="0">
                    <a:moveTo>
                      <a:pt x="20745" y="6017"/>
                    </a:moveTo>
                    <a:cubicBezTo>
                      <a:pt x="19080" y="11756"/>
                      <a:pt x="15112" y="16549"/>
                      <a:pt x="9784" y="19256"/>
                    </a:cubicBezTo>
                  </a:path>
                  <a:path w="20745" h="19257" stroke="0" extrusionOk="0">
                    <a:moveTo>
                      <a:pt x="20745" y="6017"/>
                    </a:moveTo>
                    <a:cubicBezTo>
                      <a:pt x="19080" y="11756"/>
                      <a:pt x="15112" y="16549"/>
                      <a:pt x="9784" y="19256"/>
                    </a:cubicBezTo>
                    <a:lnTo>
                      <a:pt x="0" y="0"/>
                    </a:lnTo>
                    <a:close/>
                  </a:path>
                </a:pathLst>
              </a:custGeom>
              <a:noFill/>
              <a:ln w="28575">
                <a:solidFill>
                  <a:schemeClr val="tx1"/>
                </a:solidFill>
                <a:round/>
                <a:headEnd/>
                <a:tailEnd type="triangle" w="lg" len="med"/>
              </a:ln>
            </p:spPr>
            <p:txBody>
              <a:bodyPr wrap="none" anchor="ctr"/>
              <a:lstStyle/>
              <a:p>
                <a:endParaRPr lang="en-US">
                  <a:latin typeface="Arial"/>
                  <a:cs typeface="Arial"/>
                </a:endParaRPr>
              </a:p>
            </p:txBody>
          </p:sp>
        </p:grpSp>
      </p:grpSp>
      <p:grpSp>
        <p:nvGrpSpPr>
          <p:cNvPr id="4" name="Group 52"/>
          <p:cNvGrpSpPr>
            <a:grpSpLocks/>
          </p:cNvGrpSpPr>
          <p:nvPr/>
        </p:nvGrpSpPr>
        <p:grpSpPr bwMode="auto">
          <a:xfrm>
            <a:off x="6291263" y="2349500"/>
            <a:ext cx="2441575" cy="1470025"/>
            <a:chOff x="3963" y="1480"/>
            <a:chExt cx="1538" cy="926"/>
          </a:xfrm>
        </p:grpSpPr>
        <p:sp>
          <p:nvSpPr>
            <p:cNvPr id="24611" name="AutoShape 36"/>
            <p:cNvSpPr>
              <a:spLocks noChangeArrowheads="1"/>
            </p:cNvSpPr>
            <p:nvPr/>
          </p:nvSpPr>
          <p:spPr bwMode="auto">
            <a:xfrm>
              <a:off x="3963" y="1854"/>
              <a:ext cx="825" cy="552"/>
            </a:xfrm>
            <a:prstGeom prst="rtTriangle">
              <a:avLst/>
            </a:prstGeom>
            <a:solidFill>
              <a:srgbClr val="FFCCCC"/>
            </a:solidFill>
            <a:ln w="9525">
              <a:noFill/>
              <a:miter lim="800000"/>
              <a:headEnd/>
              <a:tailEnd/>
            </a:ln>
          </p:spPr>
          <p:txBody>
            <a:bodyPr wrap="none" anchor="ctr"/>
            <a:lstStyle/>
            <a:p>
              <a:endParaRPr lang="en-US">
                <a:latin typeface="Arial"/>
                <a:cs typeface="Arial"/>
              </a:endParaRPr>
            </a:p>
          </p:txBody>
        </p:sp>
        <p:grpSp>
          <p:nvGrpSpPr>
            <p:cNvPr id="5" name="Group 41"/>
            <p:cNvGrpSpPr>
              <a:grpSpLocks/>
            </p:cNvGrpSpPr>
            <p:nvPr/>
          </p:nvGrpSpPr>
          <p:grpSpPr bwMode="auto">
            <a:xfrm>
              <a:off x="4144" y="1480"/>
              <a:ext cx="1357" cy="740"/>
              <a:chOff x="4144" y="1480"/>
              <a:chExt cx="1357" cy="740"/>
            </a:xfrm>
          </p:grpSpPr>
          <p:sp>
            <p:nvSpPr>
              <p:cNvPr id="24613" name="Text Box 39"/>
              <p:cNvSpPr txBox="1">
                <a:spLocks noChangeArrowheads="1"/>
              </p:cNvSpPr>
              <p:nvPr/>
            </p:nvSpPr>
            <p:spPr bwMode="auto">
              <a:xfrm>
                <a:off x="4351" y="1480"/>
                <a:ext cx="1150" cy="523"/>
              </a:xfrm>
              <a:prstGeom prst="rect">
                <a:avLst/>
              </a:prstGeom>
              <a:noFill/>
              <a:ln w="9525">
                <a:noFill/>
                <a:miter lim="800000"/>
                <a:headEnd/>
                <a:tailEnd/>
              </a:ln>
            </p:spPr>
            <p:txBody>
              <a:bodyPr>
                <a:spAutoFit/>
              </a:bodyPr>
              <a:lstStyle/>
              <a:p>
                <a:pPr>
                  <a:spcBef>
                    <a:spcPct val="50000"/>
                  </a:spcBef>
                </a:pPr>
                <a:r>
                  <a:rPr lang="en-US" sz="2400">
                    <a:latin typeface="Arial"/>
                    <a:cs typeface="Arial"/>
                  </a:rPr>
                  <a:t>Deadweight </a:t>
                </a:r>
                <a:br>
                  <a:rPr lang="en-US" sz="2400">
                    <a:latin typeface="Arial"/>
                    <a:cs typeface="Arial"/>
                  </a:rPr>
                </a:br>
                <a:r>
                  <a:rPr lang="en-US" sz="2400">
                    <a:latin typeface="Arial"/>
                    <a:cs typeface="Arial"/>
                  </a:rPr>
                  <a:t>loss</a:t>
                </a:r>
              </a:p>
            </p:txBody>
          </p:sp>
          <p:sp>
            <p:nvSpPr>
              <p:cNvPr id="24614" name="Arc 40"/>
              <p:cNvSpPr>
                <a:spLocks/>
              </p:cNvSpPr>
              <p:nvPr/>
            </p:nvSpPr>
            <p:spPr bwMode="auto">
              <a:xfrm>
                <a:off x="4144" y="1863"/>
                <a:ext cx="425" cy="357"/>
              </a:xfrm>
              <a:custGeom>
                <a:avLst/>
                <a:gdLst>
                  <a:gd name="T0" fmla="*/ 0 w 20745"/>
                  <a:gd name="T1" fmla="*/ 0 h 20334"/>
                  <a:gd name="T2" fmla="*/ 0 w 20745"/>
                  <a:gd name="T3" fmla="*/ 0 h 20334"/>
                  <a:gd name="T4" fmla="*/ 0 w 20745"/>
                  <a:gd name="T5" fmla="*/ 0 h 20334"/>
                  <a:gd name="T6" fmla="*/ 0 60000 65536"/>
                  <a:gd name="T7" fmla="*/ 0 60000 65536"/>
                  <a:gd name="T8" fmla="*/ 0 60000 65536"/>
                  <a:gd name="T9" fmla="*/ 0 w 20745"/>
                  <a:gd name="T10" fmla="*/ 0 h 20334"/>
                  <a:gd name="T11" fmla="*/ 20745 w 20745"/>
                  <a:gd name="T12" fmla="*/ 20334 h 20334"/>
                </a:gdLst>
                <a:ahLst/>
                <a:cxnLst>
                  <a:cxn ang="T6">
                    <a:pos x="T0" y="T1"/>
                  </a:cxn>
                  <a:cxn ang="T7">
                    <a:pos x="T2" y="T3"/>
                  </a:cxn>
                  <a:cxn ang="T8">
                    <a:pos x="T4" y="T5"/>
                  </a:cxn>
                </a:cxnLst>
                <a:rect l="T9" t="T10" r="T11" b="T12"/>
                <a:pathLst>
                  <a:path w="20745" h="20334" fill="none" extrusionOk="0">
                    <a:moveTo>
                      <a:pt x="20745" y="6017"/>
                    </a:moveTo>
                    <a:cubicBezTo>
                      <a:pt x="18814" y="12671"/>
                      <a:pt x="13809" y="17996"/>
                      <a:pt x="7286" y="20334"/>
                    </a:cubicBezTo>
                  </a:path>
                  <a:path w="20745" h="20334" stroke="0" extrusionOk="0">
                    <a:moveTo>
                      <a:pt x="20745" y="6017"/>
                    </a:moveTo>
                    <a:cubicBezTo>
                      <a:pt x="18814" y="12671"/>
                      <a:pt x="13809" y="17996"/>
                      <a:pt x="7286" y="20334"/>
                    </a:cubicBezTo>
                    <a:lnTo>
                      <a:pt x="0" y="0"/>
                    </a:lnTo>
                    <a:close/>
                  </a:path>
                </a:pathLst>
              </a:custGeom>
              <a:noFill/>
              <a:ln w="28575">
                <a:solidFill>
                  <a:schemeClr val="tx1"/>
                </a:solidFill>
                <a:round/>
                <a:headEnd/>
                <a:tailEnd type="triangle" w="lg" len="med"/>
              </a:ln>
            </p:spPr>
            <p:txBody>
              <a:bodyPr wrap="none" anchor="ctr"/>
              <a:lstStyle/>
              <a:p>
                <a:endParaRPr lang="en-US">
                  <a:latin typeface="Arial"/>
                  <a:cs typeface="Arial"/>
                </a:endParaRPr>
              </a:p>
            </p:txBody>
          </p:sp>
        </p:grpSp>
      </p:grpSp>
      <p:grpSp>
        <p:nvGrpSpPr>
          <p:cNvPr id="6" name="Group 51"/>
          <p:cNvGrpSpPr>
            <a:grpSpLocks/>
          </p:cNvGrpSpPr>
          <p:nvPr/>
        </p:nvGrpSpPr>
        <p:grpSpPr bwMode="auto">
          <a:xfrm>
            <a:off x="2732088" y="2938463"/>
            <a:ext cx="3549650" cy="2366962"/>
            <a:chOff x="1721" y="1851"/>
            <a:chExt cx="2236" cy="1491"/>
          </a:xfrm>
        </p:grpSpPr>
        <p:sp>
          <p:nvSpPr>
            <p:cNvPr id="24607" name="Rectangle 35"/>
            <p:cNvSpPr>
              <a:spLocks noChangeArrowheads="1"/>
            </p:cNvSpPr>
            <p:nvPr/>
          </p:nvSpPr>
          <p:spPr bwMode="auto">
            <a:xfrm>
              <a:off x="3120" y="1851"/>
              <a:ext cx="837" cy="546"/>
            </a:xfrm>
            <a:prstGeom prst="rect">
              <a:avLst/>
            </a:prstGeom>
            <a:solidFill>
              <a:srgbClr val="FFFFCC"/>
            </a:solidFill>
            <a:ln w="9525">
              <a:noFill/>
              <a:miter lim="800000"/>
              <a:headEnd/>
              <a:tailEnd/>
            </a:ln>
          </p:spPr>
          <p:txBody>
            <a:bodyPr wrap="none" anchor="ctr"/>
            <a:lstStyle/>
            <a:p>
              <a:endParaRPr lang="en-US">
                <a:latin typeface="Arial"/>
                <a:cs typeface="Arial"/>
              </a:endParaRPr>
            </a:p>
          </p:txBody>
        </p:sp>
        <p:grpSp>
          <p:nvGrpSpPr>
            <p:cNvPr id="7" name="Group 49"/>
            <p:cNvGrpSpPr>
              <a:grpSpLocks/>
            </p:cNvGrpSpPr>
            <p:nvPr/>
          </p:nvGrpSpPr>
          <p:grpSpPr bwMode="auto">
            <a:xfrm>
              <a:off x="1721" y="2139"/>
              <a:ext cx="1789" cy="1203"/>
              <a:chOff x="1721" y="2139"/>
              <a:chExt cx="1789" cy="1203"/>
            </a:xfrm>
          </p:grpSpPr>
          <p:sp>
            <p:nvSpPr>
              <p:cNvPr id="24609" name="Text Box 47"/>
              <p:cNvSpPr txBox="1">
                <a:spLocks noChangeArrowheads="1"/>
              </p:cNvSpPr>
              <p:nvPr/>
            </p:nvSpPr>
            <p:spPr bwMode="auto">
              <a:xfrm>
                <a:off x="1721" y="2396"/>
                <a:ext cx="987" cy="523"/>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Monopoly profit</a:t>
                </a:r>
              </a:p>
            </p:txBody>
          </p:sp>
          <p:sp>
            <p:nvSpPr>
              <p:cNvPr id="24610" name="Arc 48"/>
              <p:cNvSpPr>
                <a:spLocks/>
              </p:cNvSpPr>
              <p:nvPr/>
            </p:nvSpPr>
            <p:spPr bwMode="auto">
              <a:xfrm flipH="1" flipV="1">
                <a:off x="2394" y="2139"/>
                <a:ext cx="1116" cy="1203"/>
              </a:xfrm>
              <a:custGeom>
                <a:avLst/>
                <a:gdLst>
                  <a:gd name="T0" fmla="*/ 0 w 14280"/>
                  <a:gd name="T1" fmla="*/ 0 h 21439"/>
                  <a:gd name="T2" fmla="*/ 0 w 14280"/>
                  <a:gd name="T3" fmla="*/ 0 h 21439"/>
                  <a:gd name="T4" fmla="*/ 0 w 14280"/>
                  <a:gd name="T5" fmla="*/ 0 h 21439"/>
                  <a:gd name="T6" fmla="*/ 0 60000 65536"/>
                  <a:gd name="T7" fmla="*/ 0 60000 65536"/>
                  <a:gd name="T8" fmla="*/ 0 60000 65536"/>
                  <a:gd name="T9" fmla="*/ 0 w 14280"/>
                  <a:gd name="T10" fmla="*/ 0 h 21439"/>
                  <a:gd name="T11" fmla="*/ 14280 w 14280"/>
                  <a:gd name="T12" fmla="*/ 21439 h 21439"/>
                </a:gdLst>
                <a:ahLst/>
                <a:cxnLst>
                  <a:cxn ang="T6">
                    <a:pos x="T0" y="T1"/>
                  </a:cxn>
                  <a:cxn ang="T7">
                    <a:pos x="T2" y="T3"/>
                  </a:cxn>
                  <a:cxn ang="T8">
                    <a:pos x="T4" y="T5"/>
                  </a:cxn>
                </a:cxnLst>
                <a:rect l="T9" t="T10" r="T11" b="T12"/>
                <a:pathLst>
                  <a:path w="14280" h="21439" fill="none" extrusionOk="0">
                    <a:moveTo>
                      <a:pt x="14280" y="16206"/>
                    </a:moveTo>
                    <a:cubicBezTo>
                      <a:pt x="11013" y="19084"/>
                      <a:pt x="6953" y="20908"/>
                      <a:pt x="2632" y="21438"/>
                    </a:cubicBezTo>
                  </a:path>
                  <a:path w="14280" h="21439" stroke="0" extrusionOk="0">
                    <a:moveTo>
                      <a:pt x="14280" y="16206"/>
                    </a:moveTo>
                    <a:cubicBezTo>
                      <a:pt x="11013" y="19084"/>
                      <a:pt x="6953" y="20908"/>
                      <a:pt x="2632" y="21438"/>
                    </a:cubicBezTo>
                    <a:lnTo>
                      <a:pt x="0" y="0"/>
                    </a:lnTo>
                    <a:close/>
                  </a:path>
                </a:pathLst>
              </a:custGeom>
              <a:noFill/>
              <a:ln w="28575">
                <a:solidFill>
                  <a:schemeClr val="tx1"/>
                </a:solidFill>
                <a:round/>
                <a:headEnd/>
                <a:tailEnd type="triangle" w="lg" len="med"/>
              </a:ln>
            </p:spPr>
            <p:txBody>
              <a:bodyPr wrap="none" anchor="ctr"/>
              <a:lstStyle/>
              <a:p>
                <a:endParaRPr lang="en-US">
                  <a:latin typeface="Arial"/>
                  <a:cs typeface="Arial"/>
                </a:endParaRPr>
              </a:p>
            </p:txBody>
          </p:sp>
        </p:grpSp>
      </p:grpSp>
      <p:sp>
        <p:nvSpPr>
          <p:cNvPr id="24583" name="Rectangle 2"/>
          <p:cNvSpPr>
            <a:spLocks noGrp="1" noChangeArrowheads="1"/>
          </p:cNvSpPr>
          <p:nvPr>
            <p:ph type="title" idx="4294967295"/>
          </p:nvPr>
        </p:nvSpPr>
        <p:spPr>
          <a:xfrm>
            <a:off x="457200" y="280988"/>
            <a:ext cx="8229600" cy="649287"/>
          </a:xfrm>
        </p:spPr>
        <p:txBody>
          <a:bodyPr>
            <a:normAutofit fontScale="90000"/>
          </a:bodyPr>
          <a:lstStyle/>
          <a:p>
            <a:pPr eaLnBrk="1" hangingPunct="1"/>
            <a:r>
              <a:rPr lang="en-US" sz="3200"/>
              <a:t>Perfect Price Discrimination vs. </a:t>
            </a:r>
            <a:br>
              <a:rPr lang="en-US" sz="3200"/>
            </a:br>
            <a:r>
              <a:rPr lang="en-US" sz="3200"/>
              <a:t>Single Price Monopoly</a:t>
            </a:r>
          </a:p>
        </p:txBody>
      </p:sp>
      <p:sp>
        <p:nvSpPr>
          <p:cNvPr id="165891" name="Rectangle 3"/>
          <p:cNvSpPr>
            <a:spLocks noGrp="1" noChangeArrowheads="1"/>
          </p:cNvSpPr>
          <p:nvPr>
            <p:ph type="body" idx="4294967295"/>
          </p:nvPr>
        </p:nvSpPr>
        <p:spPr>
          <a:xfrm>
            <a:off x="373063" y="1335088"/>
            <a:ext cx="3463925" cy="4791075"/>
          </a:xfrm>
        </p:spPr>
        <p:txBody>
          <a:bodyPr/>
          <a:lstStyle/>
          <a:p>
            <a:pPr marL="0" indent="0" eaLnBrk="1" hangingPunct="1">
              <a:buFont typeface="Wingdings" pitchFamily="2" charset="2"/>
              <a:buNone/>
            </a:pPr>
            <a:r>
              <a:rPr lang="en-US" sz="2600"/>
              <a:t>Here, the monopolist charges the same price (</a:t>
            </a:r>
            <a:r>
              <a:rPr lang="en-US" sz="2600" b="1" i="1"/>
              <a:t>P</a:t>
            </a:r>
            <a:r>
              <a:rPr lang="en-US" sz="2600" b="1" baseline="-25000"/>
              <a:t>M</a:t>
            </a:r>
            <a:r>
              <a:rPr lang="en-US" sz="2600"/>
              <a:t>) to all buyers.</a:t>
            </a:r>
          </a:p>
          <a:p>
            <a:pPr marL="0" indent="0" eaLnBrk="1" hangingPunct="1">
              <a:buFont typeface="Wingdings" pitchFamily="2" charset="2"/>
              <a:buNone/>
            </a:pPr>
            <a:r>
              <a:rPr lang="en-US" sz="2600"/>
              <a:t>A deadweight loss results.  </a:t>
            </a:r>
          </a:p>
        </p:txBody>
      </p:sp>
      <p:grpSp>
        <p:nvGrpSpPr>
          <p:cNvPr id="8" name="Group 4"/>
          <p:cNvGrpSpPr>
            <a:grpSpLocks/>
          </p:cNvGrpSpPr>
          <p:nvPr/>
        </p:nvGrpSpPr>
        <p:grpSpPr bwMode="auto">
          <a:xfrm>
            <a:off x="4271963" y="3573463"/>
            <a:ext cx="4062412" cy="473075"/>
            <a:chOff x="2595" y="2155"/>
            <a:chExt cx="2559" cy="298"/>
          </a:xfrm>
        </p:grpSpPr>
        <p:sp>
          <p:nvSpPr>
            <p:cNvPr id="24605" name="Line 5"/>
            <p:cNvSpPr>
              <a:spLocks noChangeShapeType="1"/>
            </p:cNvSpPr>
            <p:nvPr/>
          </p:nvSpPr>
          <p:spPr bwMode="auto">
            <a:xfrm>
              <a:off x="3022" y="2305"/>
              <a:ext cx="2132" cy="0"/>
            </a:xfrm>
            <a:prstGeom prst="line">
              <a:avLst/>
            </a:prstGeom>
            <a:noFill/>
            <a:ln w="38100">
              <a:solidFill>
                <a:srgbClr val="CC0000"/>
              </a:solidFill>
              <a:round/>
              <a:headEnd/>
              <a:tailEnd/>
            </a:ln>
          </p:spPr>
          <p:txBody>
            <a:bodyPr/>
            <a:lstStyle/>
            <a:p>
              <a:endParaRPr lang="en-US">
                <a:latin typeface="Arial"/>
                <a:cs typeface="Arial"/>
              </a:endParaRPr>
            </a:p>
          </p:txBody>
        </p:sp>
        <p:sp>
          <p:nvSpPr>
            <p:cNvPr id="24606" name="Rectangle 6"/>
            <p:cNvSpPr>
              <a:spLocks noChangeArrowheads="1"/>
            </p:cNvSpPr>
            <p:nvPr/>
          </p:nvSpPr>
          <p:spPr bwMode="auto">
            <a:xfrm>
              <a:off x="2595" y="2155"/>
              <a:ext cx="429" cy="298"/>
            </a:xfrm>
            <a:prstGeom prst="rect">
              <a:avLst/>
            </a:prstGeom>
            <a:noFill/>
            <a:ln w="9525">
              <a:noFill/>
              <a:miter lim="800000"/>
              <a:headEnd/>
              <a:tailEnd/>
            </a:ln>
          </p:spPr>
          <p:txBody>
            <a:bodyPr>
              <a:spAutoFit/>
            </a:bodyPr>
            <a:lstStyle/>
            <a:p>
              <a:r>
                <a:rPr lang="en-US" sz="2500" i="1">
                  <a:latin typeface="Arial"/>
                  <a:cs typeface="Arial"/>
                </a:rPr>
                <a:t>MC</a:t>
              </a:r>
            </a:p>
          </p:txBody>
        </p:sp>
      </p:grpSp>
      <p:grpSp>
        <p:nvGrpSpPr>
          <p:cNvPr id="9" name="Group 7"/>
          <p:cNvGrpSpPr>
            <a:grpSpLocks/>
          </p:cNvGrpSpPr>
          <p:nvPr/>
        </p:nvGrpSpPr>
        <p:grpSpPr bwMode="auto">
          <a:xfrm>
            <a:off x="3348038" y="1617663"/>
            <a:ext cx="5451475" cy="4183063"/>
            <a:chOff x="1579" y="1014"/>
            <a:chExt cx="3434" cy="2635"/>
          </a:xfrm>
        </p:grpSpPr>
        <p:grpSp>
          <p:nvGrpSpPr>
            <p:cNvPr id="10" name="Group 8"/>
            <p:cNvGrpSpPr>
              <a:grpSpLocks/>
            </p:cNvGrpSpPr>
            <p:nvPr/>
          </p:nvGrpSpPr>
          <p:grpSpPr bwMode="auto">
            <a:xfrm>
              <a:off x="2591" y="1080"/>
              <a:ext cx="2262" cy="2284"/>
              <a:chOff x="1489" y="785"/>
              <a:chExt cx="3650" cy="2492"/>
            </a:xfrm>
          </p:grpSpPr>
          <p:sp>
            <p:nvSpPr>
              <p:cNvPr id="24603" name="Line 9"/>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24604" name="Line 10"/>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24601" name="Text Box 11"/>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24602" name="Text Box 12"/>
            <p:cNvSpPr txBox="1">
              <a:spLocks noChangeArrowheads="1"/>
            </p:cNvSpPr>
            <p:nvPr/>
          </p:nvSpPr>
          <p:spPr bwMode="auto">
            <a:xfrm>
              <a:off x="1579" y="1014"/>
              <a:ext cx="1001"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11" name="Group 13"/>
          <p:cNvGrpSpPr>
            <a:grpSpLocks/>
          </p:cNvGrpSpPr>
          <p:nvPr/>
        </p:nvGrpSpPr>
        <p:grpSpPr bwMode="auto">
          <a:xfrm>
            <a:off x="4951413" y="2058988"/>
            <a:ext cx="3595687" cy="2462213"/>
            <a:chOff x="2589" y="1292"/>
            <a:chExt cx="2265" cy="1551"/>
          </a:xfrm>
        </p:grpSpPr>
        <p:sp>
          <p:nvSpPr>
            <p:cNvPr id="24598" name="Line 14"/>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24599" name="Text Box 15"/>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12" name="Group 16"/>
          <p:cNvGrpSpPr>
            <a:grpSpLocks/>
          </p:cNvGrpSpPr>
          <p:nvPr/>
        </p:nvGrpSpPr>
        <p:grpSpPr bwMode="auto">
          <a:xfrm>
            <a:off x="4962525" y="2074863"/>
            <a:ext cx="2600325" cy="3028949"/>
            <a:chOff x="2596" y="1302"/>
            <a:chExt cx="1638" cy="1908"/>
          </a:xfrm>
        </p:grpSpPr>
        <p:sp>
          <p:nvSpPr>
            <p:cNvPr id="24596" name="Line 17"/>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24597" name="Text Box 18"/>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13" name="Group 19"/>
          <p:cNvGrpSpPr>
            <a:grpSpLocks/>
          </p:cNvGrpSpPr>
          <p:nvPr/>
        </p:nvGrpSpPr>
        <p:grpSpPr bwMode="auto">
          <a:xfrm>
            <a:off x="4359275" y="2701925"/>
            <a:ext cx="2216150" cy="3087688"/>
            <a:chOff x="2650" y="1606"/>
            <a:chExt cx="1396" cy="1945"/>
          </a:xfrm>
        </p:grpSpPr>
        <p:sp>
          <p:nvSpPr>
            <p:cNvPr id="24590" name="Line 20"/>
            <p:cNvSpPr>
              <a:spLocks noChangeShapeType="1"/>
            </p:cNvSpPr>
            <p:nvPr/>
          </p:nvSpPr>
          <p:spPr bwMode="auto">
            <a:xfrm>
              <a:off x="3024" y="1756"/>
              <a:ext cx="840"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4591" name="Rectangle 21"/>
            <p:cNvSpPr>
              <a:spLocks noChangeArrowheads="1"/>
            </p:cNvSpPr>
            <p:nvPr/>
          </p:nvSpPr>
          <p:spPr bwMode="auto">
            <a:xfrm>
              <a:off x="2650" y="1606"/>
              <a:ext cx="368" cy="298"/>
            </a:xfrm>
            <a:prstGeom prst="rect">
              <a:avLst/>
            </a:prstGeom>
            <a:noFill/>
            <a:ln w="9525">
              <a:noFill/>
              <a:miter lim="800000"/>
              <a:headEnd/>
              <a:tailEnd/>
            </a:ln>
          </p:spPr>
          <p:txBody>
            <a:bodyPr>
              <a:spAutoFit/>
            </a:bodyPr>
            <a:lstStyle/>
            <a:p>
              <a:pPr algn="r"/>
              <a:r>
                <a:rPr lang="en-US" sz="2500" b="1" i="1">
                  <a:latin typeface="Arial"/>
                  <a:cs typeface="Arial"/>
                </a:rPr>
                <a:t>P</a:t>
              </a:r>
              <a:r>
                <a:rPr lang="en-US" sz="2500" b="1" baseline="-25000">
                  <a:latin typeface="Arial"/>
                  <a:cs typeface="Arial"/>
                </a:rPr>
                <a:t>M</a:t>
              </a:r>
            </a:p>
          </p:txBody>
        </p:sp>
        <p:sp>
          <p:nvSpPr>
            <p:cNvPr id="24592" name="Line 22"/>
            <p:cNvSpPr>
              <a:spLocks noChangeShapeType="1"/>
            </p:cNvSpPr>
            <p:nvPr/>
          </p:nvSpPr>
          <p:spPr bwMode="auto">
            <a:xfrm>
              <a:off x="3864" y="1758"/>
              <a:ext cx="0" cy="1511"/>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4593" name="Oval 23"/>
            <p:cNvSpPr>
              <a:spLocks noChangeAspect="1" noChangeArrowheads="1"/>
            </p:cNvSpPr>
            <p:nvPr/>
          </p:nvSpPr>
          <p:spPr bwMode="auto">
            <a:xfrm>
              <a:off x="3822" y="2267"/>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4594" name="Text Box 24"/>
            <p:cNvSpPr txBox="1">
              <a:spLocks noChangeArrowheads="1"/>
            </p:cNvSpPr>
            <p:nvPr/>
          </p:nvSpPr>
          <p:spPr bwMode="auto">
            <a:xfrm>
              <a:off x="3738" y="3282"/>
              <a:ext cx="308"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r>
                <a:rPr lang="en-US" sz="2500" b="1" baseline="-25000">
                  <a:latin typeface="Arial"/>
                  <a:cs typeface="Arial"/>
                </a:rPr>
                <a:t>M</a:t>
              </a:r>
            </a:p>
          </p:txBody>
        </p:sp>
        <p:sp>
          <p:nvSpPr>
            <p:cNvPr id="24595" name="Oval 25"/>
            <p:cNvSpPr>
              <a:spLocks noChangeAspect="1" noChangeArrowheads="1"/>
            </p:cNvSpPr>
            <p:nvPr/>
          </p:nvSpPr>
          <p:spPr bwMode="auto">
            <a:xfrm>
              <a:off x="3822" y="1712"/>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11617338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Effect transition="in" filter="wipe(left)">
                                      <p:cBhvr>
                                        <p:cTn id="7" dur="500"/>
                                        <p:tgtEl>
                                          <p:spTgt spid="1658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5891">
                                            <p:txEl>
                                              <p:pRg st="1" end="1"/>
                                            </p:txEl>
                                          </p:spTgt>
                                        </p:tgtEl>
                                        <p:attrNameLst>
                                          <p:attrName>style.visibility</p:attrName>
                                        </p:attrNameLst>
                                      </p:cBhvr>
                                      <p:to>
                                        <p:strVal val="visible"/>
                                      </p:to>
                                    </p:set>
                                    <p:animEffect transition="in" filter="wipe(left)">
                                      <p:cBhvr>
                                        <p:cTn id="22" dur="500"/>
                                        <p:tgtEl>
                                          <p:spTgt spid="165891">
                                            <p:txEl>
                                              <p:pRg st="1" end="1"/>
                                            </p:txEl>
                                          </p:spTgt>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bldLvl="5"/>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46"/>
          <p:cNvGrpSpPr>
            <a:grpSpLocks/>
          </p:cNvGrpSpPr>
          <p:nvPr/>
        </p:nvGrpSpPr>
        <p:grpSpPr bwMode="auto">
          <a:xfrm>
            <a:off x="4957763" y="1852613"/>
            <a:ext cx="3108325" cy="1957387"/>
            <a:chOff x="3123" y="1167"/>
            <a:chExt cx="1958" cy="1233"/>
          </a:xfrm>
        </p:grpSpPr>
        <p:sp>
          <p:nvSpPr>
            <p:cNvPr id="25628" name="AutoShape 4"/>
            <p:cNvSpPr>
              <a:spLocks noChangeArrowheads="1"/>
            </p:cNvSpPr>
            <p:nvPr/>
          </p:nvSpPr>
          <p:spPr bwMode="auto">
            <a:xfrm>
              <a:off x="3123" y="1299"/>
              <a:ext cx="1644" cy="1101"/>
            </a:xfrm>
            <a:prstGeom prst="rtTriangle">
              <a:avLst/>
            </a:prstGeom>
            <a:solidFill>
              <a:srgbClr val="FFFFCC"/>
            </a:solidFill>
            <a:ln w="9525">
              <a:noFill/>
              <a:miter lim="800000"/>
              <a:headEnd/>
              <a:tailEnd/>
            </a:ln>
          </p:spPr>
          <p:txBody>
            <a:bodyPr wrap="none" anchor="ctr"/>
            <a:lstStyle/>
            <a:p>
              <a:endParaRPr lang="en-US">
                <a:latin typeface="Arial"/>
                <a:cs typeface="Arial"/>
              </a:endParaRPr>
            </a:p>
          </p:txBody>
        </p:sp>
        <p:grpSp>
          <p:nvGrpSpPr>
            <p:cNvPr id="3" name="Group 45"/>
            <p:cNvGrpSpPr>
              <a:grpSpLocks/>
            </p:cNvGrpSpPr>
            <p:nvPr/>
          </p:nvGrpSpPr>
          <p:grpSpPr bwMode="auto">
            <a:xfrm>
              <a:off x="3717" y="1167"/>
              <a:ext cx="1364" cy="863"/>
              <a:chOff x="3717" y="1167"/>
              <a:chExt cx="1364" cy="863"/>
            </a:xfrm>
          </p:grpSpPr>
          <p:sp>
            <p:nvSpPr>
              <p:cNvPr id="25630" name="Text Box 43"/>
              <p:cNvSpPr txBox="1">
                <a:spLocks noChangeArrowheads="1"/>
              </p:cNvSpPr>
              <p:nvPr/>
            </p:nvSpPr>
            <p:spPr bwMode="auto">
              <a:xfrm>
                <a:off x="3931" y="1167"/>
                <a:ext cx="1150" cy="523"/>
              </a:xfrm>
              <a:prstGeom prst="rect">
                <a:avLst/>
              </a:prstGeom>
              <a:noFill/>
              <a:ln w="9525">
                <a:noFill/>
                <a:miter lim="800000"/>
                <a:headEnd/>
                <a:tailEnd/>
              </a:ln>
            </p:spPr>
            <p:txBody>
              <a:bodyPr>
                <a:spAutoFit/>
              </a:bodyPr>
              <a:lstStyle/>
              <a:p>
                <a:pPr>
                  <a:spcBef>
                    <a:spcPct val="50000"/>
                  </a:spcBef>
                </a:pPr>
                <a:r>
                  <a:rPr lang="en-US" sz="2400">
                    <a:latin typeface="Arial"/>
                    <a:cs typeface="Arial"/>
                  </a:rPr>
                  <a:t>Monopoly profit</a:t>
                </a:r>
              </a:p>
            </p:txBody>
          </p:sp>
          <p:sp>
            <p:nvSpPr>
              <p:cNvPr id="25631" name="Arc 44"/>
              <p:cNvSpPr>
                <a:spLocks/>
              </p:cNvSpPr>
              <p:nvPr/>
            </p:nvSpPr>
            <p:spPr bwMode="auto">
              <a:xfrm>
                <a:off x="3717" y="1493"/>
                <a:ext cx="425" cy="537"/>
              </a:xfrm>
              <a:custGeom>
                <a:avLst/>
                <a:gdLst>
                  <a:gd name="T0" fmla="*/ 0 w 20745"/>
                  <a:gd name="T1" fmla="*/ 0 h 19232"/>
                  <a:gd name="T2" fmla="*/ 0 w 20745"/>
                  <a:gd name="T3" fmla="*/ 0 h 19232"/>
                  <a:gd name="T4" fmla="*/ 0 w 20745"/>
                  <a:gd name="T5" fmla="*/ 0 h 19232"/>
                  <a:gd name="T6" fmla="*/ 0 60000 65536"/>
                  <a:gd name="T7" fmla="*/ 0 60000 65536"/>
                  <a:gd name="T8" fmla="*/ 0 60000 65536"/>
                  <a:gd name="T9" fmla="*/ 0 w 20745"/>
                  <a:gd name="T10" fmla="*/ 0 h 19232"/>
                  <a:gd name="T11" fmla="*/ 20745 w 20745"/>
                  <a:gd name="T12" fmla="*/ 19232 h 19232"/>
                </a:gdLst>
                <a:ahLst/>
                <a:cxnLst>
                  <a:cxn ang="T6">
                    <a:pos x="T0" y="T1"/>
                  </a:cxn>
                  <a:cxn ang="T7">
                    <a:pos x="T2" y="T3"/>
                  </a:cxn>
                  <a:cxn ang="T8">
                    <a:pos x="T4" y="T5"/>
                  </a:cxn>
                </a:cxnLst>
                <a:rect l="T9" t="T10" r="T11" b="T12"/>
                <a:pathLst>
                  <a:path w="20745" h="19232" fill="none" extrusionOk="0">
                    <a:moveTo>
                      <a:pt x="20745" y="6017"/>
                    </a:moveTo>
                    <a:cubicBezTo>
                      <a:pt x="19085" y="11738"/>
                      <a:pt x="15137" y="16520"/>
                      <a:pt x="9833" y="19232"/>
                    </a:cubicBezTo>
                  </a:path>
                  <a:path w="20745" h="19232" stroke="0" extrusionOk="0">
                    <a:moveTo>
                      <a:pt x="20745" y="6017"/>
                    </a:moveTo>
                    <a:cubicBezTo>
                      <a:pt x="19085" y="11738"/>
                      <a:pt x="15137" y="16520"/>
                      <a:pt x="9833" y="19232"/>
                    </a:cubicBezTo>
                    <a:lnTo>
                      <a:pt x="0" y="0"/>
                    </a:lnTo>
                    <a:close/>
                  </a:path>
                </a:pathLst>
              </a:custGeom>
              <a:noFill/>
              <a:ln w="28575">
                <a:solidFill>
                  <a:schemeClr val="tx1"/>
                </a:solidFill>
                <a:round/>
                <a:headEnd/>
                <a:tailEnd type="triangle" w="lg" len="med"/>
              </a:ln>
            </p:spPr>
            <p:txBody>
              <a:bodyPr wrap="none" anchor="ctr"/>
              <a:lstStyle/>
              <a:p>
                <a:endParaRPr lang="en-US">
                  <a:latin typeface="Arial"/>
                  <a:cs typeface="Arial"/>
                </a:endParaRPr>
              </a:p>
            </p:txBody>
          </p:sp>
        </p:grpSp>
      </p:grpSp>
      <p:sp>
        <p:nvSpPr>
          <p:cNvPr id="25605" name="Rectangle 5"/>
          <p:cNvSpPr>
            <a:spLocks noGrp="1" noChangeArrowheads="1"/>
          </p:cNvSpPr>
          <p:nvPr>
            <p:ph type="title" idx="4294967295"/>
          </p:nvPr>
        </p:nvSpPr>
        <p:spPr>
          <a:xfrm>
            <a:off x="457200" y="280988"/>
            <a:ext cx="8229600" cy="649287"/>
          </a:xfrm>
        </p:spPr>
        <p:txBody>
          <a:bodyPr>
            <a:normAutofit fontScale="90000"/>
          </a:bodyPr>
          <a:lstStyle/>
          <a:p>
            <a:pPr algn="ctr" eaLnBrk="1" hangingPunct="1"/>
            <a:r>
              <a:rPr lang="en-US" sz="3200" dirty="0"/>
              <a:t>Perfect Price Discrimination vs. </a:t>
            </a:r>
            <a:br>
              <a:rPr lang="en-US" sz="3200" dirty="0"/>
            </a:br>
            <a:r>
              <a:rPr lang="en-US" sz="3200" dirty="0"/>
              <a:t>Single Price Monopoly</a:t>
            </a:r>
          </a:p>
        </p:txBody>
      </p:sp>
      <p:sp>
        <p:nvSpPr>
          <p:cNvPr id="189446" name="Rectangle 6"/>
          <p:cNvSpPr>
            <a:spLocks noGrp="1" noChangeArrowheads="1"/>
          </p:cNvSpPr>
          <p:nvPr>
            <p:ph type="body" idx="4294967295"/>
          </p:nvPr>
        </p:nvSpPr>
        <p:spPr>
          <a:xfrm>
            <a:off x="385763" y="1138238"/>
            <a:ext cx="3609975" cy="5268912"/>
          </a:xfrm>
        </p:spPr>
        <p:txBody>
          <a:bodyPr/>
          <a:lstStyle/>
          <a:p>
            <a:pPr marL="0" indent="0" eaLnBrk="1" hangingPunct="1">
              <a:spcBef>
                <a:spcPct val="30000"/>
              </a:spcBef>
              <a:buFont typeface="Wingdings" pitchFamily="2" charset="2"/>
              <a:buNone/>
            </a:pPr>
            <a:r>
              <a:rPr lang="en-US" sz="2600"/>
              <a:t>Here, the monopolist produces the competitive quantity, but charges each buyer his or her WTP. </a:t>
            </a:r>
          </a:p>
          <a:p>
            <a:pPr marL="0" indent="0" eaLnBrk="1" hangingPunct="1">
              <a:spcBef>
                <a:spcPct val="30000"/>
              </a:spcBef>
              <a:buFont typeface="Wingdings" pitchFamily="2" charset="2"/>
              <a:buNone/>
            </a:pPr>
            <a:r>
              <a:rPr lang="en-US" sz="2600"/>
              <a:t>This is called </a:t>
            </a:r>
            <a:r>
              <a:rPr lang="en-US" sz="2600" b="1">
                <a:solidFill>
                  <a:srgbClr val="CC0000"/>
                </a:solidFill>
              </a:rPr>
              <a:t>perfect price discrimination</a:t>
            </a:r>
            <a:r>
              <a:rPr lang="en-US" sz="2600"/>
              <a:t>.</a:t>
            </a:r>
          </a:p>
          <a:p>
            <a:pPr marL="0" indent="0" eaLnBrk="1" hangingPunct="1">
              <a:spcBef>
                <a:spcPct val="30000"/>
              </a:spcBef>
              <a:buFont typeface="Wingdings" pitchFamily="2" charset="2"/>
              <a:buNone/>
            </a:pPr>
            <a:r>
              <a:rPr lang="en-US" sz="2600"/>
              <a:t>The monopolist captures all CS </a:t>
            </a:r>
            <a:br>
              <a:rPr lang="en-US" sz="2600"/>
            </a:br>
            <a:r>
              <a:rPr lang="en-US" sz="2600"/>
              <a:t>as profit.</a:t>
            </a:r>
          </a:p>
          <a:p>
            <a:pPr marL="0" indent="0" eaLnBrk="1" hangingPunct="1">
              <a:spcBef>
                <a:spcPct val="30000"/>
              </a:spcBef>
              <a:buFont typeface="Wingdings" pitchFamily="2" charset="2"/>
              <a:buNone/>
            </a:pPr>
            <a:r>
              <a:rPr lang="en-US" sz="2600"/>
              <a:t>But there’s no DWL. </a:t>
            </a:r>
          </a:p>
        </p:txBody>
      </p:sp>
      <p:grpSp>
        <p:nvGrpSpPr>
          <p:cNvPr id="4" name="Group 7"/>
          <p:cNvGrpSpPr>
            <a:grpSpLocks/>
          </p:cNvGrpSpPr>
          <p:nvPr/>
        </p:nvGrpSpPr>
        <p:grpSpPr bwMode="auto">
          <a:xfrm>
            <a:off x="4271963" y="3573463"/>
            <a:ext cx="4062412" cy="473075"/>
            <a:chOff x="2595" y="2155"/>
            <a:chExt cx="2559" cy="298"/>
          </a:xfrm>
        </p:grpSpPr>
        <p:sp>
          <p:nvSpPr>
            <p:cNvPr id="25626" name="Line 8"/>
            <p:cNvSpPr>
              <a:spLocks noChangeShapeType="1"/>
            </p:cNvSpPr>
            <p:nvPr/>
          </p:nvSpPr>
          <p:spPr bwMode="auto">
            <a:xfrm>
              <a:off x="3022" y="2305"/>
              <a:ext cx="2132" cy="0"/>
            </a:xfrm>
            <a:prstGeom prst="line">
              <a:avLst/>
            </a:prstGeom>
            <a:noFill/>
            <a:ln w="38100">
              <a:solidFill>
                <a:srgbClr val="CC0000"/>
              </a:solidFill>
              <a:round/>
              <a:headEnd/>
              <a:tailEnd/>
            </a:ln>
          </p:spPr>
          <p:txBody>
            <a:bodyPr/>
            <a:lstStyle/>
            <a:p>
              <a:endParaRPr lang="en-US">
                <a:latin typeface="Arial"/>
                <a:cs typeface="Arial"/>
              </a:endParaRPr>
            </a:p>
          </p:txBody>
        </p:sp>
        <p:sp>
          <p:nvSpPr>
            <p:cNvPr id="25627" name="Rectangle 9"/>
            <p:cNvSpPr>
              <a:spLocks noChangeArrowheads="1"/>
            </p:cNvSpPr>
            <p:nvPr/>
          </p:nvSpPr>
          <p:spPr bwMode="auto">
            <a:xfrm>
              <a:off x="2595" y="2155"/>
              <a:ext cx="429" cy="298"/>
            </a:xfrm>
            <a:prstGeom prst="rect">
              <a:avLst/>
            </a:prstGeom>
            <a:noFill/>
            <a:ln w="9525">
              <a:noFill/>
              <a:miter lim="800000"/>
              <a:headEnd/>
              <a:tailEnd/>
            </a:ln>
          </p:spPr>
          <p:txBody>
            <a:bodyPr>
              <a:spAutoFit/>
            </a:bodyPr>
            <a:lstStyle/>
            <a:p>
              <a:r>
                <a:rPr lang="en-US" sz="2500" i="1">
                  <a:latin typeface="Arial"/>
                  <a:cs typeface="Arial"/>
                </a:rPr>
                <a:t>MC</a:t>
              </a:r>
            </a:p>
          </p:txBody>
        </p:sp>
      </p:grpSp>
      <p:grpSp>
        <p:nvGrpSpPr>
          <p:cNvPr id="5" name="Group 10"/>
          <p:cNvGrpSpPr>
            <a:grpSpLocks/>
          </p:cNvGrpSpPr>
          <p:nvPr/>
        </p:nvGrpSpPr>
        <p:grpSpPr bwMode="auto">
          <a:xfrm>
            <a:off x="3348038" y="1617663"/>
            <a:ext cx="5451475" cy="4183063"/>
            <a:chOff x="1579" y="1014"/>
            <a:chExt cx="3434" cy="2635"/>
          </a:xfrm>
        </p:grpSpPr>
        <p:grpSp>
          <p:nvGrpSpPr>
            <p:cNvPr id="6" name="Group 11"/>
            <p:cNvGrpSpPr>
              <a:grpSpLocks/>
            </p:cNvGrpSpPr>
            <p:nvPr/>
          </p:nvGrpSpPr>
          <p:grpSpPr bwMode="auto">
            <a:xfrm>
              <a:off x="2591" y="1080"/>
              <a:ext cx="2262" cy="2284"/>
              <a:chOff x="1489" y="785"/>
              <a:chExt cx="3650" cy="2492"/>
            </a:xfrm>
          </p:grpSpPr>
          <p:sp>
            <p:nvSpPr>
              <p:cNvPr id="25624" name="Line 12"/>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25625" name="Line 13"/>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25622" name="Text Box 14"/>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25623" name="Text Box 15"/>
            <p:cNvSpPr txBox="1">
              <a:spLocks noChangeArrowheads="1"/>
            </p:cNvSpPr>
            <p:nvPr/>
          </p:nvSpPr>
          <p:spPr bwMode="auto">
            <a:xfrm>
              <a:off x="1579" y="1014"/>
              <a:ext cx="1001"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7" name="Group 16"/>
          <p:cNvGrpSpPr>
            <a:grpSpLocks/>
          </p:cNvGrpSpPr>
          <p:nvPr/>
        </p:nvGrpSpPr>
        <p:grpSpPr bwMode="auto">
          <a:xfrm>
            <a:off x="4951413" y="2058988"/>
            <a:ext cx="3595687" cy="2462213"/>
            <a:chOff x="2589" y="1292"/>
            <a:chExt cx="2265" cy="1551"/>
          </a:xfrm>
        </p:grpSpPr>
        <p:sp>
          <p:nvSpPr>
            <p:cNvPr id="25619" name="Line 17"/>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25620" name="Text Box 18"/>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8" name="Group 19"/>
          <p:cNvGrpSpPr>
            <a:grpSpLocks/>
          </p:cNvGrpSpPr>
          <p:nvPr/>
        </p:nvGrpSpPr>
        <p:grpSpPr bwMode="auto">
          <a:xfrm>
            <a:off x="4962525" y="2074863"/>
            <a:ext cx="2600325" cy="3028949"/>
            <a:chOff x="2596" y="1302"/>
            <a:chExt cx="1638" cy="1908"/>
          </a:xfrm>
        </p:grpSpPr>
        <p:sp>
          <p:nvSpPr>
            <p:cNvPr id="25617" name="Line 20"/>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25618" name="Text Box 21"/>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9" name="Group 29"/>
          <p:cNvGrpSpPr>
            <a:grpSpLocks/>
          </p:cNvGrpSpPr>
          <p:nvPr/>
        </p:nvGrpSpPr>
        <p:grpSpPr bwMode="auto">
          <a:xfrm>
            <a:off x="6972300" y="3746500"/>
            <a:ext cx="688975" cy="2438400"/>
            <a:chOff x="4296" y="2264"/>
            <a:chExt cx="434" cy="1536"/>
          </a:xfrm>
        </p:grpSpPr>
        <p:sp>
          <p:nvSpPr>
            <p:cNvPr id="25612" name="Line 30"/>
            <p:cNvSpPr>
              <a:spLocks noChangeShapeType="1"/>
            </p:cNvSpPr>
            <p:nvPr/>
          </p:nvSpPr>
          <p:spPr bwMode="auto">
            <a:xfrm flipH="1">
              <a:off x="4686" y="2309"/>
              <a:ext cx="3" cy="965"/>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5613" name="Oval 31"/>
            <p:cNvSpPr>
              <a:spLocks noChangeAspect="1" noChangeArrowheads="1"/>
            </p:cNvSpPr>
            <p:nvPr/>
          </p:nvSpPr>
          <p:spPr bwMode="auto">
            <a:xfrm>
              <a:off x="4644" y="2264"/>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nvGrpSpPr>
            <p:cNvPr id="10" name="Group 32"/>
            <p:cNvGrpSpPr>
              <a:grpSpLocks/>
            </p:cNvGrpSpPr>
            <p:nvPr/>
          </p:nvGrpSpPr>
          <p:grpSpPr bwMode="auto">
            <a:xfrm>
              <a:off x="4296" y="3300"/>
              <a:ext cx="384" cy="500"/>
              <a:chOff x="4296" y="3300"/>
              <a:chExt cx="384" cy="500"/>
            </a:xfrm>
          </p:grpSpPr>
          <p:sp>
            <p:nvSpPr>
              <p:cNvPr id="25615" name="Text Box 33"/>
              <p:cNvSpPr txBox="1">
                <a:spLocks noChangeArrowheads="1"/>
              </p:cNvSpPr>
              <p:nvPr/>
            </p:nvSpPr>
            <p:spPr bwMode="auto">
              <a:xfrm>
                <a:off x="4296" y="3531"/>
                <a:ext cx="311"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endParaRPr lang="en-US" sz="2500" b="1" baseline="-25000">
                  <a:latin typeface="Arial"/>
                  <a:cs typeface="Arial"/>
                </a:endParaRPr>
              </a:p>
            </p:txBody>
          </p:sp>
          <p:sp>
            <p:nvSpPr>
              <p:cNvPr id="25616" name="Line 34"/>
              <p:cNvSpPr>
                <a:spLocks noChangeShapeType="1"/>
              </p:cNvSpPr>
              <p:nvPr/>
            </p:nvSpPr>
            <p:spPr bwMode="auto">
              <a:xfrm flipV="1">
                <a:off x="4494" y="3300"/>
                <a:ext cx="186" cy="270"/>
              </a:xfrm>
              <a:prstGeom prst="line">
                <a:avLst/>
              </a:prstGeom>
              <a:noFill/>
              <a:ln w="9525">
                <a:solidFill>
                  <a:schemeClr val="tx1"/>
                </a:solidFill>
                <a:round/>
                <a:headEnd/>
                <a:tailEnd/>
              </a:ln>
            </p:spPr>
            <p:txBody>
              <a:bodyPr/>
              <a:lstStyle/>
              <a:p>
                <a:endParaRPr lang="en-US">
                  <a:latin typeface="Arial"/>
                  <a:cs typeface="Arial"/>
                </a:endParaRPr>
              </a:p>
            </p:txBody>
          </p:sp>
        </p:grpSp>
      </p:grpSp>
    </p:spTree>
    <p:extLst>
      <p:ext uri="{BB962C8B-B14F-4D97-AF65-F5344CB8AC3E}">
        <p14:creationId xmlns:p14="http://schemas.microsoft.com/office/powerpoint/2010/main" val="21611344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9446">
                                            <p:txEl>
                                              <p:pRg st="0" end="0"/>
                                            </p:txEl>
                                          </p:spTgt>
                                        </p:tgtEl>
                                        <p:attrNameLst>
                                          <p:attrName>style.visibility</p:attrName>
                                        </p:attrNameLst>
                                      </p:cBhvr>
                                      <p:to>
                                        <p:strVal val="visible"/>
                                      </p:to>
                                    </p:set>
                                    <p:animEffect transition="in" filter="wipe(left)">
                                      <p:cBhvr>
                                        <p:cTn id="7" dur="500"/>
                                        <p:tgtEl>
                                          <p:spTgt spid="1894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9446">
                                            <p:txEl>
                                              <p:pRg st="1" end="1"/>
                                            </p:txEl>
                                          </p:spTgt>
                                        </p:tgtEl>
                                        <p:attrNameLst>
                                          <p:attrName>style.visibility</p:attrName>
                                        </p:attrNameLst>
                                      </p:cBhvr>
                                      <p:to>
                                        <p:strVal val="visible"/>
                                      </p:to>
                                    </p:set>
                                    <p:animEffect transition="in" filter="wipe(left)">
                                      <p:cBhvr>
                                        <p:cTn id="12" dur="500"/>
                                        <p:tgtEl>
                                          <p:spTgt spid="1894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9446">
                                            <p:txEl>
                                              <p:pRg st="2" end="2"/>
                                            </p:txEl>
                                          </p:spTgt>
                                        </p:tgtEl>
                                        <p:attrNameLst>
                                          <p:attrName>style.visibility</p:attrName>
                                        </p:attrNameLst>
                                      </p:cBhvr>
                                      <p:to>
                                        <p:strVal val="visible"/>
                                      </p:to>
                                    </p:set>
                                    <p:animEffect transition="in" filter="wipe(left)">
                                      <p:cBhvr>
                                        <p:cTn id="17" dur="500"/>
                                        <p:tgtEl>
                                          <p:spTgt spid="189446">
                                            <p:txEl>
                                              <p:pRg st="2" end="2"/>
                                            </p:txEl>
                                          </p:spTgt>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89446">
                                            <p:txEl>
                                              <p:pRg st="3" end="3"/>
                                            </p:txEl>
                                          </p:spTgt>
                                        </p:tgtEl>
                                        <p:attrNameLst>
                                          <p:attrName>style.visibility</p:attrName>
                                        </p:attrNameLst>
                                      </p:cBhvr>
                                      <p:to>
                                        <p:strVal val="visible"/>
                                      </p:to>
                                    </p:set>
                                    <p:animEffect transition="in" filter="wipe(left)">
                                      <p:cBhvr>
                                        <p:cTn id="26" dur="500"/>
                                        <p:tgtEl>
                                          <p:spTgt spid="18944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6" grpId="0" build="p" bldLvl="5"/>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8" name="Rectangle 2"/>
          <p:cNvSpPr>
            <a:spLocks noGrp="1" noChangeArrowheads="1"/>
          </p:cNvSpPr>
          <p:nvPr>
            <p:ph type="title" idx="4294967295"/>
          </p:nvPr>
        </p:nvSpPr>
        <p:spPr/>
        <p:txBody>
          <a:bodyPr>
            <a:normAutofit/>
          </a:bodyPr>
          <a:lstStyle/>
          <a:p>
            <a:pPr eaLnBrk="1" hangingPunct="1"/>
            <a:r>
              <a:rPr lang="en-US" sz="3200" dirty="0"/>
              <a:t>Price Discrimination in the Real World</a:t>
            </a:r>
          </a:p>
        </p:txBody>
      </p:sp>
      <p:sp>
        <p:nvSpPr>
          <p:cNvPr id="26629" name="Rectangle 3"/>
          <p:cNvSpPr>
            <a:spLocks noGrp="1" noChangeArrowheads="1"/>
          </p:cNvSpPr>
          <p:nvPr>
            <p:ph type="body" idx="4294967295"/>
          </p:nvPr>
        </p:nvSpPr>
        <p:spPr/>
        <p:txBody>
          <a:bodyPr/>
          <a:lstStyle/>
          <a:p>
            <a:pPr eaLnBrk="1" hangingPunct="1"/>
            <a:r>
              <a:rPr lang="en-US" dirty="0"/>
              <a:t>In the real world, perfect price discrimination is not possible:  </a:t>
            </a:r>
          </a:p>
          <a:p>
            <a:pPr lvl="1" eaLnBrk="1" hangingPunct="1"/>
            <a:r>
              <a:rPr lang="en-US" dirty="0"/>
              <a:t>No firm knows every buyer’s WTP</a:t>
            </a:r>
          </a:p>
          <a:p>
            <a:pPr lvl="1" eaLnBrk="1" hangingPunct="1"/>
            <a:r>
              <a:rPr lang="en-US" dirty="0"/>
              <a:t>Buyers do not reveal it to sellers</a:t>
            </a:r>
          </a:p>
          <a:p>
            <a:pPr eaLnBrk="1" hangingPunct="1"/>
            <a:r>
              <a:rPr lang="en-US" dirty="0"/>
              <a:t>So, firms divide customers into groups </a:t>
            </a:r>
            <a:br>
              <a:rPr lang="en-US" dirty="0"/>
            </a:br>
            <a:r>
              <a:rPr lang="en-US" dirty="0"/>
              <a:t>based on some observable trait </a:t>
            </a:r>
            <a:br>
              <a:rPr lang="en-US" dirty="0"/>
            </a:br>
            <a:r>
              <a:rPr lang="en-US" dirty="0"/>
              <a:t>that is likely related to WTP, such as age.  </a:t>
            </a:r>
          </a:p>
        </p:txBody>
      </p:sp>
    </p:spTree>
    <p:extLst>
      <p:ext uri="{BB962C8B-B14F-4D97-AF65-F5344CB8AC3E}">
        <p14:creationId xmlns:p14="http://schemas.microsoft.com/office/powerpoint/2010/main" val="28508612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9">
                                            <p:txEl>
                                              <p:pRg st="0" end="0"/>
                                            </p:txEl>
                                          </p:spTgt>
                                        </p:tgtEl>
                                        <p:attrNameLst>
                                          <p:attrName>style.visibility</p:attrName>
                                        </p:attrNameLst>
                                      </p:cBhvr>
                                      <p:to>
                                        <p:strVal val="visible"/>
                                      </p:to>
                                    </p:set>
                                    <p:animEffect transition="in" filter="wipe(left)">
                                      <p:cBhvr>
                                        <p:cTn id="7" dur="500"/>
                                        <p:tgtEl>
                                          <p:spTgt spid="266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9">
                                            <p:txEl>
                                              <p:pRg st="1" end="1"/>
                                            </p:txEl>
                                          </p:spTgt>
                                        </p:tgtEl>
                                        <p:attrNameLst>
                                          <p:attrName>style.visibility</p:attrName>
                                        </p:attrNameLst>
                                      </p:cBhvr>
                                      <p:to>
                                        <p:strVal val="visible"/>
                                      </p:to>
                                    </p:set>
                                    <p:animEffect transition="in" filter="wipe(left)">
                                      <p:cBhvr>
                                        <p:cTn id="12" dur="500"/>
                                        <p:tgtEl>
                                          <p:spTgt spid="266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9">
                                            <p:txEl>
                                              <p:pRg st="2" end="2"/>
                                            </p:txEl>
                                          </p:spTgt>
                                        </p:tgtEl>
                                        <p:attrNameLst>
                                          <p:attrName>style.visibility</p:attrName>
                                        </p:attrNameLst>
                                      </p:cBhvr>
                                      <p:to>
                                        <p:strVal val="visible"/>
                                      </p:to>
                                    </p:set>
                                    <p:animEffect transition="in" filter="wipe(left)">
                                      <p:cBhvr>
                                        <p:cTn id="17" dur="500"/>
                                        <p:tgtEl>
                                          <p:spTgt spid="266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629">
                                            <p:txEl>
                                              <p:pRg st="3" end="3"/>
                                            </p:txEl>
                                          </p:spTgt>
                                        </p:tgtEl>
                                        <p:attrNameLst>
                                          <p:attrName>style.visibility</p:attrName>
                                        </p:attrNameLst>
                                      </p:cBhvr>
                                      <p:to>
                                        <p:strVal val="visible"/>
                                      </p:to>
                                    </p:set>
                                    <p:animEffect transition="in" filter="wipe(left)">
                                      <p:cBhvr>
                                        <p:cTn id="22" dur="500"/>
                                        <p:tgtEl>
                                          <p:spTgt spid="266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build="p" bldLvl="4"/>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2" name="Rectangle 2"/>
          <p:cNvSpPr>
            <a:spLocks noGrp="1" noChangeArrowheads="1"/>
          </p:cNvSpPr>
          <p:nvPr>
            <p:ph type="title" idx="4294967295"/>
          </p:nvPr>
        </p:nvSpPr>
        <p:spPr/>
        <p:txBody>
          <a:bodyPr/>
          <a:lstStyle/>
          <a:p>
            <a:pPr eaLnBrk="1" hangingPunct="1"/>
            <a:r>
              <a:rPr lang="en-US"/>
              <a:t>Examples of Price Discrimination</a:t>
            </a:r>
          </a:p>
        </p:txBody>
      </p:sp>
      <p:sp>
        <p:nvSpPr>
          <p:cNvPr id="27653" name="Rectangle 3"/>
          <p:cNvSpPr>
            <a:spLocks noGrp="1" noChangeArrowheads="1"/>
          </p:cNvSpPr>
          <p:nvPr>
            <p:ph type="body" idx="4294967295"/>
          </p:nvPr>
        </p:nvSpPr>
        <p:spPr/>
        <p:txBody>
          <a:bodyPr>
            <a:normAutofit/>
          </a:bodyPr>
          <a:lstStyle/>
          <a:p>
            <a:pPr eaLnBrk="1" hangingPunct="1">
              <a:buFont typeface="Wingdings" pitchFamily="2" charset="2"/>
              <a:buNone/>
            </a:pPr>
            <a:r>
              <a:rPr lang="en-US" u="sng" dirty="0"/>
              <a:t>Movie tickets</a:t>
            </a:r>
            <a:br>
              <a:rPr lang="en-US" u="sng" dirty="0"/>
            </a:br>
            <a:r>
              <a:rPr lang="en-US" dirty="0"/>
              <a:t>Discounts for seniors, students, and people </a:t>
            </a:r>
            <a:br>
              <a:rPr lang="en-US" dirty="0"/>
            </a:br>
            <a:r>
              <a:rPr lang="en-US" dirty="0"/>
              <a:t>who can attend during weekday afternoons. </a:t>
            </a:r>
            <a:br>
              <a:rPr lang="en-US" dirty="0"/>
            </a:br>
            <a:r>
              <a:rPr lang="en-US" dirty="0"/>
              <a:t>They are all more likely to have lower WTP </a:t>
            </a:r>
            <a:br>
              <a:rPr lang="en-US" dirty="0"/>
            </a:br>
            <a:r>
              <a:rPr lang="en-US" dirty="0"/>
              <a:t>than people who pay full price on Friday night.</a:t>
            </a:r>
          </a:p>
          <a:p>
            <a:pPr>
              <a:buNone/>
            </a:pPr>
            <a:r>
              <a:rPr lang="en-US" u="sng" dirty="0"/>
              <a:t>Airline prices</a:t>
            </a:r>
            <a:br>
              <a:rPr lang="en-US" u="sng" dirty="0"/>
            </a:br>
            <a:r>
              <a:rPr lang="en-US" dirty="0"/>
              <a:t>Discounts for Saturday-night stayovers help distinguish business travelers, who usually have higher WTP, from more price-sensitive leisure travelers.  </a:t>
            </a:r>
          </a:p>
        </p:txBody>
      </p:sp>
    </p:spTree>
    <p:extLst>
      <p:ext uri="{BB962C8B-B14F-4D97-AF65-F5344CB8AC3E}">
        <p14:creationId xmlns:p14="http://schemas.microsoft.com/office/powerpoint/2010/main" val="28588695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3">
                                            <p:txEl>
                                              <p:pRg st="0" end="0"/>
                                            </p:txEl>
                                          </p:spTgt>
                                        </p:tgtEl>
                                        <p:attrNameLst>
                                          <p:attrName>style.visibility</p:attrName>
                                        </p:attrNameLst>
                                      </p:cBhvr>
                                      <p:to>
                                        <p:strVal val="visible"/>
                                      </p:to>
                                    </p:set>
                                    <p:animEffect transition="in" filter="wipe(left)">
                                      <p:cBhvr>
                                        <p:cTn id="7" dur="500"/>
                                        <p:tgtEl>
                                          <p:spTgt spid="2765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build="p" bldLvl="4"/>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2" name="Rectangle 2"/>
          <p:cNvSpPr>
            <a:spLocks noGrp="1" noChangeArrowheads="1"/>
          </p:cNvSpPr>
          <p:nvPr>
            <p:ph type="title" idx="4294967295"/>
          </p:nvPr>
        </p:nvSpPr>
        <p:spPr/>
        <p:txBody>
          <a:bodyPr/>
          <a:lstStyle/>
          <a:p>
            <a:pPr eaLnBrk="1" hangingPunct="1"/>
            <a:r>
              <a:rPr lang="en-US"/>
              <a:t>Examples of Price Discrimination</a:t>
            </a:r>
          </a:p>
        </p:txBody>
      </p:sp>
      <p:sp>
        <p:nvSpPr>
          <p:cNvPr id="27653" name="Rectangle 3"/>
          <p:cNvSpPr>
            <a:spLocks noGrp="1" noChangeArrowheads="1"/>
          </p:cNvSpPr>
          <p:nvPr>
            <p:ph type="body" idx="4294967295"/>
          </p:nvPr>
        </p:nvSpPr>
        <p:spPr>
          <a:xfrm>
            <a:off x="457200" y="1122684"/>
            <a:ext cx="8229600" cy="5003480"/>
          </a:xfrm>
        </p:spPr>
        <p:txBody>
          <a:bodyPr>
            <a:normAutofit fontScale="92500" lnSpcReduction="10000"/>
          </a:bodyPr>
          <a:lstStyle/>
          <a:p>
            <a:pPr>
              <a:buNone/>
            </a:pPr>
            <a:r>
              <a:rPr lang="en-US" u="sng" dirty="0"/>
              <a:t>Need-based financial aid </a:t>
            </a:r>
            <a:br>
              <a:rPr lang="en-US" u="sng" dirty="0"/>
            </a:br>
            <a:r>
              <a:rPr lang="en-US" dirty="0"/>
              <a:t>Low income families have lower WTP for </a:t>
            </a:r>
            <a:br>
              <a:rPr lang="en-US" dirty="0"/>
            </a:br>
            <a:r>
              <a:rPr lang="en-US" dirty="0"/>
              <a:t>their children’s college education. </a:t>
            </a:r>
            <a:br>
              <a:rPr lang="en-US" dirty="0"/>
            </a:br>
            <a:r>
              <a:rPr lang="en-US" dirty="0"/>
              <a:t>Schools price-discriminate by offering </a:t>
            </a:r>
            <a:br>
              <a:rPr lang="en-US" dirty="0"/>
            </a:br>
            <a:r>
              <a:rPr lang="en-US" dirty="0"/>
              <a:t>need-based aid to low income families.</a:t>
            </a:r>
          </a:p>
          <a:p>
            <a:pPr>
              <a:buNone/>
            </a:pPr>
            <a:r>
              <a:rPr lang="en-US" u="sng" dirty="0"/>
              <a:t>Quantity discounts</a:t>
            </a:r>
            <a:br>
              <a:rPr lang="en-US" u="sng" dirty="0"/>
            </a:br>
            <a:r>
              <a:rPr lang="en-US" dirty="0"/>
              <a:t>A buyer’s WTP often declines with additional units, so firms charge less per unit for large quantities than small ones.  </a:t>
            </a:r>
          </a:p>
          <a:p>
            <a:pPr>
              <a:buNone/>
            </a:pPr>
            <a:r>
              <a:rPr lang="en-US" dirty="0"/>
              <a:t>	Example:  A movie theater charges $4 for </a:t>
            </a:r>
            <a:br>
              <a:rPr lang="en-US" dirty="0"/>
            </a:br>
            <a:r>
              <a:rPr lang="en-US" dirty="0"/>
              <a:t>a small popcorn and $5 for a large one that’s twice as big.  </a:t>
            </a:r>
          </a:p>
        </p:txBody>
      </p:sp>
    </p:spTree>
    <p:extLst>
      <p:ext uri="{BB962C8B-B14F-4D97-AF65-F5344CB8AC3E}">
        <p14:creationId xmlns:p14="http://schemas.microsoft.com/office/powerpoint/2010/main" val="2760419630"/>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4" name="Rectangle 2"/>
          <p:cNvSpPr>
            <a:spLocks noGrp="1" noChangeArrowheads="1"/>
          </p:cNvSpPr>
          <p:nvPr>
            <p:ph type="title" idx="4294967295"/>
          </p:nvPr>
        </p:nvSpPr>
        <p:spPr>
          <a:xfrm>
            <a:off x="457200" y="219075"/>
            <a:ext cx="8229600" cy="649288"/>
          </a:xfrm>
        </p:spPr>
        <p:txBody>
          <a:bodyPr/>
          <a:lstStyle/>
          <a:p>
            <a:pPr eaLnBrk="1" hangingPunct="1"/>
            <a:r>
              <a:rPr lang="en-US" sz="3600"/>
              <a:t>Public Policy Toward Monopolies</a:t>
            </a:r>
          </a:p>
        </p:txBody>
      </p:sp>
      <p:sp>
        <p:nvSpPr>
          <p:cNvPr id="30725" name="Rectangle 3"/>
          <p:cNvSpPr>
            <a:spLocks noGrp="1" noChangeArrowheads="1"/>
          </p:cNvSpPr>
          <p:nvPr>
            <p:ph type="body" idx="4294967295"/>
          </p:nvPr>
        </p:nvSpPr>
        <p:spPr>
          <a:xfrm>
            <a:off x="457200" y="920750"/>
            <a:ext cx="8229600" cy="5489575"/>
          </a:xfrm>
        </p:spPr>
        <p:txBody>
          <a:bodyPr/>
          <a:lstStyle/>
          <a:p>
            <a:pPr eaLnBrk="1" hangingPunct="1"/>
            <a:r>
              <a:rPr lang="en-US" sz="2700" dirty="0"/>
              <a:t>Increasing competition with antitrust laws</a:t>
            </a:r>
          </a:p>
          <a:p>
            <a:pPr lvl="1" eaLnBrk="1" hangingPunct="1"/>
            <a:r>
              <a:rPr lang="en-US" dirty="0"/>
              <a:t>Ban some anticompetitive practices, </a:t>
            </a:r>
            <a:br>
              <a:rPr lang="en-US" dirty="0"/>
            </a:br>
            <a:r>
              <a:rPr lang="en-US" dirty="0"/>
              <a:t>allow </a:t>
            </a:r>
            <a:r>
              <a:rPr lang="en-US" dirty="0" err="1"/>
              <a:t>govt</a:t>
            </a:r>
            <a:r>
              <a:rPr lang="en-US" dirty="0"/>
              <a:t> to break up monopolies.</a:t>
            </a:r>
          </a:p>
          <a:p>
            <a:pPr lvl="1" eaLnBrk="1" hangingPunct="1"/>
            <a:r>
              <a:rPr lang="en-US" dirty="0"/>
              <a:t>e.g., Sherman Antitrust Act (1890), </a:t>
            </a:r>
            <a:br>
              <a:rPr lang="en-US" dirty="0"/>
            </a:br>
            <a:r>
              <a:rPr lang="en-US" dirty="0"/>
              <a:t>Clayton Act (1914)</a:t>
            </a:r>
          </a:p>
          <a:p>
            <a:pPr eaLnBrk="1" hangingPunct="1"/>
            <a:r>
              <a:rPr lang="en-US" sz="2700" dirty="0"/>
              <a:t>Regulation</a:t>
            </a:r>
          </a:p>
          <a:p>
            <a:pPr lvl="1" eaLnBrk="1" hangingPunct="1"/>
            <a:r>
              <a:rPr lang="en-US" dirty="0" err="1"/>
              <a:t>Govt</a:t>
            </a:r>
            <a:r>
              <a:rPr lang="en-US" dirty="0"/>
              <a:t> agencies set the monopolist’s price.</a:t>
            </a:r>
          </a:p>
          <a:p>
            <a:pPr lvl="1" eaLnBrk="1" hangingPunct="1"/>
            <a:r>
              <a:rPr lang="en-US" dirty="0"/>
              <a:t>For natural monopolies, </a:t>
            </a:r>
            <a:r>
              <a:rPr lang="en-US" i="1" dirty="0"/>
              <a:t>MC</a:t>
            </a:r>
            <a:r>
              <a:rPr lang="en-US" dirty="0"/>
              <a:t> &lt; </a:t>
            </a:r>
            <a:r>
              <a:rPr lang="en-US" i="1" dirty="0"/>
              <a:t>ATC</a:t>
            </a:r>
            <a:r>
              <a:rPr lang="en-US" dirty="0"/>
              <a:t> at all </a:t>
            </a:r>
            <a:r>
              <a:rPr lang="en-US" b="1" i="1" dirty="0"/>
              <a:t>Q</a:t>
            </a:r>
            <a:r>
              <a:rPr lang="en-US" dirty="0"/>
              <a:t>, </a:t>
            </a:r>
            <a:br>
              <a:rPr lang="en-US" dirty="0"/>
            </a:br>
            <a:r>
              <a:rPr lang="en-US" dirty="0"/>
              <a:t>so marginal cost pricing would result in losses.</a:t>
            </a:r>
          </a:p>
          <a:p>
            <a:pPr lvl="1" eaLnBrk="1" hangingPunct="1"/>
            <a:r>
              <a:rPr lang="en-US" dirty="0"/>
              <a:t>If so, regulators might subsidize the monopolist or set </a:t>
            </a:r>
            <a:r>
              <a:rPr lang="en-US" b="1" i="1" dirty="0"/>
              <a:t>P</a:t>
            </a:r>
            <a:r>
              <a:rPr lang="en-US" dirty="0"/>
              <a:t> = </a:t>
            </a:r>
            <a:r>
              <a:rPr lang="en-US" i="1" dirty="0"/>
              <a:t>ATC</a:t>
            </a:r>
            <a:r>
              <a:rPr lang="en-US" dirty="0"/>
              <a:t> for zero economic profit.  </a:t>
            </a:r>
          </a:p>
        </p:txBody>
      </p:sp>
    </p:spTree>
    <p:extLst>
      <p:ext uri="{BB962C8B-B14F-4D97-AF65-F5344CB8AC3E}">
        <p14:creationId xmlns:p14="http://schemas.microsoft.com/office/powerpoint/2010/main" val="34708851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5">
                                            <p:txEl>
                                              <p:pRg st="0" end="0"/>
                                            </p:txEl>
                                          </p:spTgt>
                                        </p:tgtEl>
                                        <p:attrNameLst>
                                          <p:attrName>style.visibility</p:attrName>
                                        </p:attrNameLst>
                                      </p:cBhvr>
                                      <p:to>
                                        <p:strVal val="visible"/>
                                      </p:to>
                                    </p:set>
                                    <p:animEffect transition="in" filter="wipe(left)">
                                      <p:cBhvr>
                                        <p:cTn id="7" dur="500"/>
                                        <p:tgtEl>
                                          <p:spTgt spid="307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5">
                                            <p:txEl>
                                              <p:pRg st="1" end="1"/>
                                            </p:txEl>
                                          </p:spTgt>
                                        </p:tgtEl>
                                        <p:attrNameLst>
                                          <p:attrName>style.visibility</p:attrName>
                                        </p:attrNameLst>
                                      </p:cBhvr>
                                      <p:to>
                                        <p:strVal val="visible"/>
                                      </p:to>
                                    </p:set>
                                    <p:animEffect transition="in" filter="wipe(left)">
                                      <p:cBhvr>
                                        <p:cTn id="12" dur="500"/>
                                        <p:tgtEl>
                                          <p:spTgt spid="307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5">
                                            <p:txEl>
                                              <p:pRg st="2" end="2"/>
                                            </p:txEl>
                                          </p:spTgt>
                                        </p:tgtEl>
                                        <p:attrNameLst>
                                          <p:attrName>style.visibility</p:attrName>
                                        </p:attrNameLst>
                                      </p:cBhvr>
                                      <p:to>
                                        <p:strVal val="visible"/>
                                      </p:to>
                                    </p:set>
                                    <p:animEffect transition="in" filter="wipe(left)">
                                      <p:cBhvr>
                                        <p:cTn id="17" dur="500"/>
                                        <p:tgtEl>
                                          <p:spTgt spid="307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5">
                                            <p:txEl>
                                              <p:pRg st="3" end="3"/>
                                            </p:txEl>
                                          </p:spTgt>
                                        </p:tgtEl>
                                        <p:attrNameLst>
                                          <p:attrName>style.visibility</p:attrName>
                                        </p:attrNameLst>
                                      </p:cBhvr>
                                      <p:to>
                                        <p:strVal val="visible"/>
                                      </p:to>
                                    </p:set>
                                    <p:animEffect transition="in" filter="wipe(left)">
                                      <p:cBhvr>
                                        <p:cTn id="22" dur="500"/>
                                        <p:tgtEl>
                                          <p:spTgt spid="307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725">
                                            <p:txEl>
                                              <p:pRg st="4" end="4"/>
                                            </p:txEl>
                                          </p:spTgt>
                                        </p:tgtEl>
                                        <p:attrNameLst>
                                          <p:attrName>style.visibility</p:attrName>
                                        </p:attrNameLst>
                                      </p:cBhvr>
                                      <p:to>
                                        <p:strVal val="visible"/>
                                      </p:to>
                                    </p:set>
                                    <p:animEffect transition="in" filter="wipe(left)">
                                      <p:cBhvr>
                                        <p:cTn id="27" dur="500"/>
                                        <p:tgtEl>
                                          <p:spTgt spid="3072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0725">
                                            <p:txEl>
                                              <p:pRg st="5" end="5"/>
                                            </p:txEl>
                                          </p:spTgt>
                                        </p:tgtEl>
                                        <p:attrNameLst>
                                          <p:attrName>style.visibility</p:attrName>
                                        </p:attrNameLst>
                                      </p:cBhvr>
                                      <p:to>
                                        <p:strVal val="visible"/>
                                      </p:to>
                                    </p:set>
                                    <p:animEffect transition="in" filter="wipe(left)">
                                      <p:cBhvr>
                                        <p:cTn id="32" dur="500"/>
                                        <p:tgtEl>
                                          <p:spTgt spid="3072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0725">
                                            <p:txEl>
                                              <p:pRg st="6" end="6"/>
                                            </p:txEl>
                                          </p:spTgt>
                                        </p:tgtEl>
                                        <p:attrNameLst>
                                          <p:attrName>style.visibility</p:attrName>
                                        </p:attrNameLst>
                                      </p:cBhvr>
                                      <p:to>
                                        <p:strVal val="visible"/>
                                      </p:to>
                                    </p:set>
                                    <p:animEffect transition="in" filter="wipe(left)">
                                      <p:cBhvr>
                                        <p:cTn id="37" dur="500"/>
                                        <p:tgtEl>
                                          <p:spTgt spid="307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build="p" bldLvl="4"/>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8" name="Rectangle 2"/>
          <p:cNvSpPr>
            <a:spLocks noGrp="1" noChangeArrowheads="1"/>
          </p:cNvSpPr>
          <p:nvPr>
            <p:ph type="title" idx="4294967295"/>
          </p:nvPr>
        </p:nvSpPr>
        <p:spPr>
          <a:xfrm>
            <a:off x="457200" y="219075"/>
            <a:ext cx="8229600" cy="649288"/>
          </a:xfrm>
        </p:spPr>
        <p:txBody>
          <a:bodyPr/>
          <a:lstStyle/>
          <a:p>
            <a:pPr eaLnBrk="1" hangingPunct="1"/>
            <a:r>
              <a:rPr lang="en-US" sz="3600"/>
              <a:t>Public Policy Toward Monopolies</a:t>
            </a:r>
          </a:p>
        </p:txBody>
      </p:sp>
      <p:sp>
        <p:nvSpPr>
          <p:cNvPr id="31749" name="Rectangle 3"/>
          <p:cNvSpPr>
            <a:spLocks noGrp="1" noChangeArrowheads="1"/>
          </p:cNvSpPr>
          <p:nvPr>
            <p:ph type="body" idx="4294967295"/>
          </p:nvPr>
        </p:nvSpPr>
        <p:spPr>
          <a:xfrm>
            <a:off x="457200" y="920750"/>
            <a:ext cx="8229600" cy="5489575"/>
          </a:xfrm>
        </p:spPr>
        <p:txBody>
          <a:bodyPr/>
          <a:lstStyle/>
          <a:p>
            <a:pPr eaLnBrk="1" hangingPunct="1"/>
            <a:r>
              <a:rPr lang="en-US" sz="2700"/>
              <a:t>Public ownership</a:t>
            </a:r>
          </a:p>
          <a:p>
            <a:pPr lvl="1" eaLnBrk="1" hangingPunct="1">
              <a:lnSpc>
                <a:spcPct val="105000"/>
              </a:lnSpc>
            </a:pPr>
            <a:r>
              <a:rPr lang="en-US"/>
              <a:t>Example:  U.S. Postal Service</a:t>
            </a:r>
          </a:p>
          <a:p>
            <a:pPr lvl="1" eaLnBrk="1" hangingPunct="1">
              <a:lnSpc>
                <a:spcPct val="105000"/>
              </a:lnSpc>
            </a:pPr>
            <a:r>
              <a:rPr lang="en-US"/>
              <a:t>Problem:  Public ownership is usually less efficient since no profit motive to minimize costs</a:t>
            </a:r>
          </a:p>
          <a:p>
            <a:pPr eaLnBrk="1" hangingPunct="1"/>
            <a:r>
              <a:rPr lang="en-US" sz="2700"/>
              <a:t>Doing nothing</a:t>
            </a:r>
          </a:p>
          <a:p>
            <a:pPr lvl="1" eaLnBrk="1" hangingPunct="1">
              <a:lnSpc>
                <a:spcPct val="105000"/>
              </a:lnSpc>
            </a:pPr>
            <a:r>
              <a:rPr lang="en-US"/>
              <a:t>The foregoing policies all have drawbacks, </a:t>
            </a:r>
            <a:br>
              <a:rPr lang="en-US"/>
            </a:br>
            <a:r>
              <a:rPr lang="en-US"/>
              <a:t>so the best policy may be no policy.  </a:t>
            </a:r>
          </a:p>
        </p:txBody>
      </p:sp>
    </p:spTree>
    <p:extLst>
      <p:ext uri="{BB962C8B-B14F-4D97-AF65-F5344CB8AC3E}">
        <p14:creationId xmlns:p14="http://schemas.microsoft.com/office/powerpoint/2010/main" val="91766815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9">
                                            <p:txEl>
                                              <p:pRg st="0" end="0"/>
                                            </p:txEl>
                                          </p:spTgt>
                                        </p:tgtEl>
                                        <p:attrNameLst>
                                          <p:attrName>style.visibility</p:attrName>
                                        </p:attrNameLst>
                                      </p:cBhvr>
                                      <p:to>
                                        <p:strVal val="visible"/>
                                      </p:to>
                                    </p:set>
                                    <p:animEffect transition="in" filter="wipe(left)">
                                      <p:cBhvr>
                                        <p:cTn id="7" dur="500"/>
                                        <p:tgtEl>
                                          <p:spTgt spid="317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49">
                                            <p:txEl>
                                              <p:pRg st="1" end="1"/>
                                            </p:txEl>
                                          </p:spTgt>
                                        </p:tgtEl>
                                        <p:attrNameLst>
                                          <p:attrName>style.visibility</p:attrName>
                                        </p:attrNameLst>
                                      </p:cBhvr>
                                      <p:to>
                                        <p:strVal val="visible"/>
                                      </p:to>
                                    </p:set>
                                    <p:animEffect transition="in" filter="wipe(left)">
                                      <p:cBhvr>
                                        <p:cTn id="12" dur="500"/>
                                        <p:tgtEl>
                                          <p:spTgt spid="317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749">
                                            <p:txEl>
                                              <p:pRg st="2" end="2"/>
                                            </p:txEl>
                                          </p:spTgt>
                                        </p:tgtEl>
                                        <p:attrNameLst>
                                          <p:attrName>style.visibility</p:attrName>
                                        </p:attrNameLst>
                                      </p:cBhvr>
                                      <p:to>
                                        <p:strVal val="visible"/>
                                      </p:to>
                                    </p:set>
                                    <p:animEffect transition="in" filter="wipe(left)">
                                      <p:cBhvr>
                                        <p:cTn id="17" dur="500"/>
                                        <p:tgtEl>
                                          <p:spTgt spid="317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749">
                                            <p:txEl>
                                              <p:pRg st="3" end="3"/>
                                            </p:txEl>
                                          </p:spTgt>
                                        </p:tgtEl>
                                        <p:attrNameLst>
                                          <p:attrName>style.visibility</p:attrName>
                                        </p:attrNameLst>
                                      </p:cBhvr>
                                      <p:to>
                                        <p:strVal val="visible"/>
                                      </p:to>
                                    </p:set>
                                    <p:animEffect transition="in" filter="wipe(left)">
                                      <p:cBhvr>
                                        <p:cTn id="22" dur="500"/>
                                        <p:tgtEl>
                                          <p:spTgt spid="317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1749">
                                            <p:txEl>
                                              <p:pRg st="4" end="4"/>
                                            </p:txEl>
                                          </p:spTgt>
                                        </p:tgtEl>
                                        <p:attrNameLst>
                                          <p:attrName>style.visibility</p:attrName>
                                        </p:attrNameLst>
                                      </p:cBhvr>
                                      <p:to>
                                        <p:strVal val="visible"/>
                                      </p:to>
                                    </p:set>
                                    <p:animEffect transition="in" filter="wipe(left)">
                                      <p:cBhvr>
                                        <p:cTn id="27" dur="500"/>
                                        <p:tgtEl>
                                          <p:spTgt spid="3174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build="p" bldLvl="4"/>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2" name="Rectangle 2"/>
          <p:cNvSpPr>
            <a:spLocks noGrp="1" noChangeArrowheads="1"/>
          </p:cNvSpPr>
          <p:nvPr>
            <p:ph type="title" idx="4294967295"/>
          </p:nvPr>
        </p:nvSpPr>
        <p:spPr>
          <a:xfrm>
            <a:off x="0" y="252413"/>
            <a:ext cx="9144000" cy="649287"/>
          </a:xfrm>
        </p:spPr>
        <p:txBody>
          <a:bodyPr/>
          <a:lstStyle/>
          <a:p>
            <a:pPr algn="ctr" eaLnBrk="1" hangingPunct="1"/>
            <a:r>
              <a:rPr lang="en-US" sz="2700" b="1" dirty="0"/>
              <a:t>CONCLUSION</a:t>
            </a:r>
            <a:r>
              <a:rPr lang="en-US" sz="2700" dirty="0"/>
              <a:t>:  </a:t>
            </a:r>
            <a:r>
              <a:rPr lang="en-US" sz="3200" dirty="0"/>
              <a:t>The Prevalence of Monopoly</a:t>
            </a:r>
          </a:p>
        </p:txBody>
      </p:sp>
      <p:sp>
        <p:nvSpPr>
          <p:cNvPr id="32773" name="Rectangle 3"/>
          <p:cNvSpPr>
            <a:spLocks noGrp="1" noChangeArrowheads="1"/>
          </p:cNvSpPr>
          <p:nvPr>
            <p:ph type="body" idx="4294967295"/>
          </p:nvPr>
        </p:nvSpPr>
        <p:spPr/>
        <p:txBody>
          <a:bodyPr/>
          <a:lstStyle/>
          <a:p>
            <a:pPr eaLnBrk="1" hangingPunct="1"/>
            <a:r>
              <a:rPr lang="en-US"/>
              <a:t>In the real world, </a:t>
            </a:r>
            <a:r>
              <a:rPr lang="en-US" i="1"/>
              <a:t>pure</a:t>
            </a:r>
            <a:r>
              <a:rPr lang="en-US"/>
              <a:t> monopoly is rare. </a:t>
            </a:r>
          </a:p>
          <a:p>
            <a:pPr eaLnBrk="1" hangingPunct="1"/>
            <a:r>
              <a:rPr lang="en-US"/>
              <a:t>Yet, many firms have market power, due to: </a:t>
            </a:r>
          </a:p>
          <a:p>
            <a:pPr lvl="1" eaLnBrk="1" hangingPunct="1"/>
            <a:r>
              <a:rPr lang="en-US"/>
              <a:t>selling a unique variety of a product</a:t>
            </a:r>
          </a:p>
          <a:p>
            <a:pPr lvl="1" eaLnBrk="1" hangingPunct="1"/>
            <a:r>
              <a:rPr lang="en-US"/>
              <a:t>having a large market share and few significant competitors</a:t>
            </a:r>
          </a:p>
          <a:p>
            <a:pPr eaLnBrk="1" hangingPunct="1"/>
            <a:r>
              <a:rPr lang="en-US"/>
              <a:t>In many such cases, most of the results from this chapter apply, including:</a:t>
            </a:r>
          </a:p>
          <a:p>
            <a:pPr lvl="1" eaLnBrk="1" hangingPunct="1"/>
            <a:r>
              <a:rPr lang="en-US"/>
              <a:t>markup of price over marginal cost</a:t>
            </a:r>
          </a:p>
          <a:p>
            <a:pPr lvl="1" eaLnBrk="1" hangingPunct="1"/>
            <a:r>
              <a:rPr lang="en-US"/>
              <a:t>deadweight loss</a:t>
            </a:r>
          </a:p>
        </p:txBody>
      </p:sp>
    </p:spTree>
    <p:extLst>
      <p:ext uri="{BB962C8B-B14F-4D97-AF65-F5344CB8AC3E}">
        <p14:creationId xmlns:p14="http://schemas.microsoft.com/office/powerpoint/2010/main" val="38647042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Effect transition="in" filter="wipe(left)">
                                      <p:cBhvr>
                                        <p:cTn id="7" dur="500"/>
                                        <p:tgtEl>
                                          <p:spTgt spid="327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3">
                                            <p:txEl>
                                              <p:pRg st="1" end="1"/>
                                            </p:txEl>
                                          </p:spTgt>
                                        </p:tgtEl>
                                        <p:attrNameLst>
                                          <p:attrName>style.visibility</p:attrName>
                                        </p:attrNameLst>
                                      </p:cBhvr>
                                      <p:to>
                                        <p:strVal val="visible"/>
                                      </p:to>
                                    </p:set>
                                    <p:animEffect transition="in" filter="wipe(left)">
                                      <p:cBhvr>
                                        <p:cTn id="12" dur="500"/>
                                        <p:tgtEl>
                                          <p:spTgt spid="3277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3">
                                            <p:txEl>
                                              <p:pRg st="2" end="2"/>
                                            </p:txEl>
                                          </p:spTgt>
                                        </p:tgtEl>
                                        <p:attrNameLst>
                                          <p:attrName>style.visibility</p:attrName>
                                        </p:attrNameLst>
                                      </p:cBhvr>
                                      <p:to>
                                        <p:strVal val="visible"/>
                                      </p:to>
                                    </p:set>
                                    <p:animEffect transition="in" filter="wipe(left)">
                                      <p:cBhvr>
                                        <p:cTn id="17" dur="500"/>
                                        <p:tgtEl>
                                          <p:spTgt spid="3277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73">
                                            <p:txEl>
                                              <p:pRg st="3" end="3"/>
                                            </p:txEl>
                                          </p:spTgt>
                                        </p:tgtEl>
                                        <p:attrNameLst>
                                          <p:attrName>style.visibility</p:attrName>
                                        </p:attrNameLst>
                                      </p:cBhvr>
                                      <p:to>
                                        <p:strVal val="visible"/>
                                      </p:to>
                                    </p:set>
                                    <p:animEffect transition="in" filter="wipe(left)">
                                      <p:cBhvr>
                                        <p:cTn id="22" dur="500"/>
                                        <p:tgtEl>
                                          <p:spTgt spid="3277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773">
                                            <p:txEl>
                                              <p:pRg st="4" end="4"/>
                                            </p:txEl>
                                          </p:spTgt>
                                        </p:tgtEl>
                                        <p:attrNameLst>
                                          <p:attrName>style.visibility</p:attrName>
                                        </p:attrNameLst>
                                      </p:cBhvr>
                                      <p:to>
                                        <p:strVal val="visible"/>
                                      </p:to>
                                    </p:set>
                                    <p:animEffect transition="in" filter="wipe(left)">
                                      <p:cBhvr>
                                        <p:cTn id="27" dur="500"/>
                                        <p:tgtEl>
                                          <p:spTgt spid="3277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2773">
                                            <p:txEl>
                                              <p:pRg st="5" end="5"/>
                                            </p:txEl>
                                          </p:spTgt>
                                        </p:tgtEl>
                                        <p:attrNameLst>
                                          <p:attrName>style.visibility</p:attrName>
                                        </p:attrNameLst>
                                      </p:cBhvr>
                                      <p:to>
                                        <p:strVal val="visible"/>
                                      </p:to>
                                    </p:set>
                                    <p:animEffect transition="in" filter="wipe(left)">
                                      <p:cBhvr>
                                        <p:cTn id="32" dur="500"/>
                                        <p:tgtEl>
                                          <p:spTgt spid="3277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2773">
                                            <p:txEl>
                                              <p:pRg st="6" end="6"/>
                                            </p:txEl>
                                          </p:spTgt>
                                        </p:tgtEl>
                                        <p:attrNameLst>
                                          <p:attrName>style.visibility</p:attrName>
                                        </p:attrNameLst>
                                      </p:cBhvr>
                                      <p:to>
                                        <p:strVal val="visible"/>
                                      </p:to>
                                    </p:set>
                                    <p:animEffect transition="in" filter="wipe(left)">
                                      <p:cBhvr>
                                        <p:cTn id="37" dur="500"/>
                                        <p:tgtEl>
                                          <p:spTgt spid="3277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bldLvl="4"/>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A monopoly firm is the sole seller in its market.  Monopolies arise due to </a:t>
            </a:r>
            <a:r>
              <a:rPr lang="en-US" b="1" dirty="0"/>
              <a:t>barriers to entry</a:t>
            </a:r>
            <a:r>
              <a:rPr lang="en-US" dirty="0"/>
              <a:t>, including:  government-granted monopolies, the control of a key resource, or economies of scale over the entire range of output. </a:t>
            </a:r>
          </a:p>
          <a:p>
            <a:pPr>
              <a:buClr>
                <a:schemeClr val="accent1">
                  <a:lumMod val="75000"/>
                </a:schemeClr>
              </a:buClr>
              <a:buSzPct val="120000"/>
              <a:buFont typeface="Arial" pitchFamily="34" charset="0"/>
              <a:buChar char="•"/>
            </a:pPr>
            <a:r>
              <a:rPr lang="en-US" dirty="0"/>
              <a:t>A monopoly firm faces a </a:t>
            </a:r>
            <a:r>
              <a:rPr lang="en-US" b="1" dirty="0"/>
              <a:t>downward-sloping demand curve</a:t>
            </a:r>
            <a:r>
              <a:rPr lang="en-US" dirty="0"/>
              <a:t> for its product.  As a result, it must reduce price to sell a larger quantity, which causes marginal revenue to fall below price.</a:t>
            </a: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Monopoly firms </a:t>
            </a:r>
            <a:r>
              <a:rPr lang="en-US" b="1" dirty="0"/>
              <a:t>maximize profits </a:t>
            </a:r>
            <a:r>
              <a:rPr lang="en-US" dirty="0"/>
              <a:t>by producing the quantity where </a:t>
            </a:r>
            <a:r>
              <a:rPr lang="en-US" b="1" dirty="0"/>
              <a:t>MR=MC</a:t>
            </a:r>
            <a:r>
              <a:rPr lang="en-US" dirty="0"/>
              <a:t>.  But since </a:t>
            </a:r>
            <a:r>
              <a:rPr lang="en-US" b="1" dirty="0"/>
              <a:t>MR&lt;P</a:t>
            </a:r>
            <a:r>
              <a:rPr lang="en-US" dirty="0"/>
              <a:t>, the monopoly </a:t>
            </a:r>
            <a:r>
              <a:rPr lang="en-US" b="1" dirty="0"/>
              <a:t>price&gt;MC</a:t>
            </a:r>
            <a:r>
              <a:rPr lang="en-US" dirty="0"/>
              <a:t>, leading to a </a:t>
            </a:r>
            <a:r>
              <a:rPr lang="en-US" b="1" dirty="0"/>
              <a:t>deadweight loss</a:t>
            </a:r>
            <a:r>
              <a:rPr lang="en-US" dirty="0"/>
              <a:t>. </a:t>
            </a:r>
          </a:p>
          <a:p>
            <a:pPr>
              <a:buClr>
                <a:schemeClr val="accent1">
                  <a:lumMod val="75000"/>
                </a:schemeClr>
              </a:buClr>
              <a:buSzPct val="120000"/>
              <a:buFont typeface="Arial" pitchFamily="34" charset="0"/>
              <a:buChar char="•"/>
            </a:pPr>
            <a:r>
              <a:rPr lang="en-US" dirty="0"/>
              <a:t>Monopoly firms (and others with market power) </a:t>
            </a:r>
            <a:br>
              <a:rPr lang="en-US" dirty="0"/>
            </a:br>
            <a:r>
              <a:rPr lang="en-US" dirty="0"/>
              <a:t>try to raise their profits by charging higher prices </a:t>
            </a:r>
            <a:br>
              <a:rPr lang="en-US" dirty="0"/>
            </a:br>
            <a:r>
              <a:rPr lang="en-US" dirty="0"/>
              <a:t>to consumers with higher willingness to pay.   </a:t>
            </a:r>
            <a:br>
              <a:rPr lang="en-US" dirty="0"/>
            </a:br>
            <a:r>
              <a:rPr lang="en-US" dirty="0"/>
              <a:t>This practice is called </a:t>
            </a:r>
            <a:r>
              <a:rPr lang="en-US" b="1" dirty="0"/>
              <a:t>price discrimination</a:t>
            </a:r>
            <a:r>
              <a:rPr lang="en-US" dirty="0"/>
              <a:t>.</a:t>
            </a: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111988438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2" name="Rectangle 2"/>
          <p:cNvSpPr>
            <a:spLocks noGrp="1" noChangeArrowheads="1"/>
          </p:cNvSpPr>
          <p:nvPr>
            <p:ph type="title" idx="4294967295"/>
          </p:nvPr>
        </p:nvSpPr>
        <p:spPr/>
        <p:txBody>
          <a:bodyPr/>
          <a:lstStyle/>
          <a:p>
            <a:pPr eaLnBrk="1" hangingPunct="1"/>
            <a:r>
              <a:rPr lang="en-US"/>
              <a:t>Introduction</a:t>
            </a:r>
          </a:p>
        </p:txBody>
      </p:sp>
      <p:sp>
        <p:nvSpPr>
          <p:cNvPr id="7173" name="Rectangle 3"/>
          <p:cNvSpPr>
            <a:spLocks noGrp="1" noChangeArrowheads="1"/>
          </p:cNvSpPr>
          <p:nvPr>
            <p:ph type="body" idx="4294967295"/>
          </p:nvPr>
        </p:nvSpPr>
        <p:spPr/>
        <p:txBody>
          <a:bodyPr/>
          <a:lstStyle/>
          <a:p>
            <a:pPr eaLnBrk="1" hangingPunct="1"/>
            <a:r>
              <a:rPr lang="en-US"/>
              <a:t>A </a:t>
            </a:r>
            <a:r>
              <a:rPr lang="en-US" b="1">
                <a:solidFill>
                  <a:srgbClr val="CC0000"/>
                </a:solidFill>
              </a:rPr>
              <a:t>monopoly</a:t>
            </a:r>
            <a:r>
              <a:rPr lang="en-US"/>
              <a:t> is a firm that is the sole seller of a product without close substitutes. </a:t>
            </a:r>
          </a:p>
          <a:p>
            <a:pPr eaLnBrk="1" hangingPunct="1"/>
            <a:r>
              <a:rPr lang="en-US"/>
              <a:t>In this chapter, we study monopoly and contrast it with perfect competition.  </a:t>
            </a:r>
          </a:p>
          <a:p>
            <a:pPr eaLnBrk="1" hangingPunct="1"/>
            <a:r>
              <a:rPr lang="en-US"/>
              <a:t>The key difference:  </a:t>
            </a:r>
            <a:br>
              <a:rPr lang="en-US"/>
            </a:br>
            <a:r>
              <a:rPr lang="en-US"/>
              <a:t>A monopoly firm has </a:t>
            </a:r>
            <a:r>
              <a:rPr lang="en-US" b="1">
                <a:solidFill>
                  <a:srgbClr val="800080"/>
                </a:solidFill>
              </a:rPr>
              <a:t>market power</a:t>
            </a:r>
            <a:r>
              <a:rPr lang="en-US"/>
              <a:t>, the ability to influence the market price of the product it sells.  A competitive firm has no market power.  </a:t>
            </a:r>
          </a:p>
        </p:txBody>
      </p:sp>
    </p:spTree>
    <p:extLst>
      <p:ext uri="{BB962C8B-B14F-4D97-AF65-F5344CB8AC3E}">
        <p14:creationId xmlns:p14="http://schemas.microsoft.com/office/powerpoint/2010/main" val="18858473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animEffect transition="in" filter="wipe(left)">
                                      <p:cBhvr>
                                        <p:cTn id="7" dur="500"/>
                                        <p:tgtEl>
                                          <p:spTgt spid="71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3">
                                            <p:txEl>
                                              <p:pRg st="1" end="1"/>
                                            </p:txEl>
                                          </p:spTgt>
                                        </p:tgtEl>
                                        <p:attrNameLst>
                                          <p:attrName>style.visibility</p:attrName>
                                        </p:attrNameLst>
                                      </p:cBhvr>
                                      <p:to>
                                        <p:strVal val="visible"/>
                                      </p:to>
                                    </p:set>
                                    <p:animEffect transition="in" filter="wipe(left)">
                                      <p:cBhvr>
                                        <p:cTn id="12" dur="500"/>
                                        <p:tgtEl>
                                          <p:spTgt spid="717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3">
                                            <p:txEl>
                                              <p:pRg st="2" end="2"/>
                                            </p:txEl>
                                          </p:spTgt>
                                        </p:tgtEl>
                                        <p:attrNameLst>
                                          <p:attrName>style.visibility</p:attrName>
                                        </p:attrNameLst>
                                      </p:cBhvr>
                                      <p:to>
                                        <p:strVal val="visible"/>
                                      </p:to>
                                    </p:set>
                                    <p:animEffect transition="in" filter="wipe(left)">
                                      <p:cBhvr>
                                        <p:cTn id="17" dur="500"/>
                                        <p:tgtEl>
                                          <p:spTgt spid="71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bldLvl="4"/>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Policymakers may respond by regulating monopolies, using antitrust laws to promote competition, or by taking over the monopoly and running it.  Due to problems with each of these options, the best option may be to take no action.</a:t>
            </a: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76962622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normAutofit/>
          </a:bodyPr>
          <a:lstStyle/>
          <a:p>
            <a:pPr eaLnBrk="1" hangingPunct="1"/>
            <a:r>
              <a:rPr lang="en-US" dirty="0"/>
              <a:t>Why Monopolies Arise</a:t>
            </a:r>
          </a:p>
        </p:txBody>
      </p:sp>
      <p:sp>
        <p:nvSpPr>
          <p:cNvPr id="8197" name="Rectangle 3"/>
          <p:cNvSpPr>
            <a:spLocks noGrp="1" noChangeArrowheads="1"/>
          </p:cNvSpPr>
          <p:nvPr>
            <p:ph idx="1"/>
          </p:nvPr>
        </p:nvSpPr>
        <p:spPr/>
        <p:txBody>
          <a:bodyPr/>
          <a:lstStyle/>
          <a:p>
            <a:pPr marL="0" indent="0">
              <a:buNone/>
            </a:pPr>
            <a:r>
              <a:rPr lang="en-US" dirty="0"/>
              <a:t>The main cause of monopolies is </a:t>
            </a:r>
            <a:r>
              <a:rPr lang="en-US" b="1" dirty="0">
                <a:solidFill>
                  <a:srgbClr val="800080"/>
                </a:solidFill>
              </a:rPr>
              <a:t>barriers </a:t>
            </a:r>
            <a:br>
              <a:rPr lang="en-US" b="1" dirty="0">
                <a:solidFill>
                  <a:srgbClr val="800080"/>
                </a:solidFill>
              </a:rPr>
            </a:br>
            <a:r>
              <a:rPr lang="en-US" b="1" dirty="0">
                <a:solidFill>
                  <a:srgbClr val="800080"/>
                </a:solidFill>
              </a:rPr>
              <a:t>to entry</a:t>
            </a:r>
            <a:r>
              <a:rPr lang="en-US" dirty="0"/>
              <a:t>—other firms cannot enter the market.</a:t>
            </a:r>
          </a:p>
          <a:p>
            <a:pPr marL="0" indent="0" eaLnBrk="1" hangingPunct="1">
              <a:buFont typeface="Wingdings" pitchFamily="2" charset="2"/>
              <a:buNone/>
            </a:pPr>
            <a:r>
              <a:rPr lang="en-US" dirty="0"/>
              <a:t>Three sources of barriers to entry:</a:t>
            </a:r>
          </a:p>
          <a:p>
            <a:pPr marL="571500" lvl="1" indent="-457200" eaLnBrk="1" hangingPunct="1">
              <a:lnSpc>
                <a:spcPct val="105000"/>
              </a:lnSpc>
              <a:spcBef>
                <a:spcPct val="45000"/>
              </a:spcBef>
              <a:buFont typeface="Wingdings" pitchFamily="2" charset="2"/>
              <a:buNone/>
            </a:pPr>
            <a:r>
              <a:rPr lang="en-US" sz="2800" b="1" dirty="0">
                <a:solidFill>
                  <a:srgbClr val="008080"/>
                </a:solidFill>
              </a:rPr>
              <a:t>1.	</a:t>
            </a:r>
            <a:r>
              <a:rPr lang="en-US" sz="2800" dirty="0"/>
              <a:t>A single firm owns a key resource.</a:t>
            </a:r>
          </a:p>
          <a:p>
            <a:pPr marL="571500" lvl="1" indent="-457200" eaLnBrk="1" hangingPunct="1">
              <a:lnSpc>
                <a:spcPct val="105000"/>
              </a:lnSpc>
              <a:buFont typeface="Wingdings" pitchFamily="2" charset="2"/>
              <a:buNone/>
            </a:pPr>
            <a:r>
              <a:rPr lang="en-US" sz="2800" i="1" dirty="0"/>
              <a:t>	</a:t>
            </a:r>
            <a:r>
              <a:rPr lang="en-US" dirty="0"/>
              <a:t>E.g., DeBeers owns most of the world’s </a:t>
            </a:r>
            <a:br>
              <a:rPr lang="en-US" dirty="0"/>
            </a:br>
            <a:r>
              <a:rPr lang="en-US" dirty="0"/>
              <a:t>diamond mines</a:t>
            </a:r>
          </a:p>
          <a:p>
            <a:pPr marL="571500" lvl="1" indent="-457200" eaLnBrk="1" hangingPunct="1">
              <a:lnSpc>
                <a:spcPct val="105000"/>
              </a:lnSpc>
              <a:spcBef>
                <a:spcPct val="45000"/>
              </a:spcBef>
              <a:buFont typeface="Wingdings" pitchFamily="2" charset="2"/>
              <a:buNone/>
            </a:pPr>
            <a:r>
              <a:rPr lang="en-US" sz="2800" b="1" dirty="0">
                <a:solidFill>
                  <a:srgbClr val="008080"/>
                </a:solidFill>
              </a:rPr>
              <a:t>2.	</a:t>
            </a:r>
            <a:r>
              <a:rPr lang="en-US" sz="2800" dirty="0"/>
              <a:t>The </a:t>
            </a:r>
            <a:r>
              <a:rPr lang="en-US" sz="2800" dirty="0" err="1"/>
              <a:t>govt</a:t>
            </a:r>
            <a:r>
              <a:rPr lang="en-US" sz="2800" dirty="0"/>
              <a:t> gives a single firm the exclusive right to produce the good.</a:t>
            </a:r>
          </a:p>
          <a:p>
            <a:pPr marL="571500" lvl="1" indent="-457200" eaLnBrk="1" hangingPunct="1">
              <a:lnSpc>
                <a:spcPct val="105000"/>
              </a:lnSpc>
              <a:buFont typeface="Wingdings" pitchFamily="2" charset="2"/>
              <a:buNone/>
            </a:pPr>
            <a:r>
              <a:rPr lang="en-US" sz="2800" i="1" dirty="0"/>
              <a:t>	</a:t>
            </a:r>
            <a:r>
              <a:rPr lang="en-US" dirty="0"/>
              <a:t>E.g., patents, copyright laws</a:t>
            </a:r>
          </a:p>
        </p:txBody>
      </p:sp>
    </p:spTree>
    <p:extLst>
      <p:ext uri="{BB962C8B-B14F-4D97-AF65-F5344CB8AC3E}">
        <p14:creationId xmlns:p14="http://schemas.microsoft.com/office/powerpoint/2010/main" val="9458151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Effect transition="in" filter="wipe(left)">
                                      <p:cBhvr>
                                        <p:cTn id="7" dur="500"/>
                                        <p:tgtEl>
                                          <p:spTgt spid="81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7">
                                            <p:txEl>
                                              <p:pRg st="1" end="1"/>
                                            </p:txEl>
                                          </p:spTgt>
                                        </p:tgtEl>
                                        <p:attrNameLst>
                                          <p:attrName>style.visibility</p:attrName>
                                        </p:attrNameLst>
                                      </p:cBhvr>
                                      <p:to>
                                        <p:strVal val="visible"/>
                                      </p:to>
                                    </p:set>
                                    <p:animEffect transition="in" filter="wipe(left)">
                                      <p:cBhvr>
                                        <p:cTn id="12" dur="500"/>
                                        <p:tgtEl>
                                          <p:spTgt spid="819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7">
                                            <p:txEl>
                                              <p:pRg st="2" end="2"/>
                                            </p:txEl>
                                          </p:spTgt>
                                        </p:tgtEl>
                                        <p:attrNameLst>
                                          <p:attrName>style.visibility</p:attrName>
                                        </p:attrNameLst>
                                      </p:cBhvr>
                                      <p:to>
                                        <p:strVal val="visible"/>
                                      </p:to>
                                    </p:set>
                                    <p:animEffect transition="in" filter="wipe(left)">
                                      <p:cBhvr>
                                        <p:cTn id="17" dur="500"/>
                                        <p:tgtEl>
                                          <p:spTgt spid="819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97">
                                            <p:txEl>
                                              <p:pRg st="3" end="3"/>
                                            </p:txEl>
                                          </p:spTgt>
                                        </p:tgtEl>
                                        <p:attrNameLst>
                                          <p:attrName>style.visibility</p:attrName>
                                        </p:attrNameLst>
                                      </p:cBhvr>
                                      <p:to>
                                        <p:strVal val="visible"/>
                                      </p:to>
                                    </p:set>
                                    <p:animEffect transition="in" filter="wipe(left)">
                                      <p:cBhvr>
                                        <p:cTn id="22" dur="500"/>
                                        <p:tgtEl>
                                          <p:spTgt spid="819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197">
                                            <p:txEl>
                                              <p:pRg st="4" end="4"/>
                                            </p:txEl>
                                          </p:spTgt>
                                        </p:tgtEl>
                                        <p:attrNameLst>
                                          <p:attrName>style.visibility</p:attrName>
                                        </p:attrNameLst>
                                      </p:cBhvr>
                                      <p:to>
                                        <p:strVal val="visible"/>
                                      </p:to>
                                    </p:set>
                                    <p:animEffect transition="in" filter="wipe(left)">
                                      <p:cBhvr>
                                        <p:cTn id="27" dur="500"/>
                                        <p:tgtEl>
                                          <p:spTgt spid="819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197">
                                            <p:txEl>
                                              <p:pRg st="5" end="5"/>
                                            </p:txEl>
                                          </p:spTgt>
                                        </p:tgtEl>
                                        <p:attrNameLst>
                                          <p:attrName>style.visibility</p:attrName>
                                        </p:attrNameLst>
                                      </p:cBhvr>
                                      <p:to>
                                        <p:strVal val="visible"/>
                                      </p:to>
                                    </p:set>
                                    <p:animEffect transition="in" filter="wipe(left)">
                                      <p:cBhvr>
                                        <p:cTn id="32" dur="500"/>
                                        <p:tgtEl>
                                          <p:spTgt spid="819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bldLvl="4"/>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p:txBody>
          <a:bodyPr>
            <a:normAutofit/>
          </a:bodyPr>
          <a:lstStyle/>
          <a:p>
            <a:pPr eaLnBrk="1" hangingPunct="1"/>
            <a:r>
              <a:rPr lang="en-US" dirty="0"/>
              <a:t>Why Monopolies Arise</a:t>
            </a:r>
          </a:p>
        </p:txBody>
      </p:sp>
      <p:sp>
        <p:nvSpPr>
          <p:cNvPr id="9221" name="Rectangle 3"/>
          <p:cNvSpPr>
            <a:spLocks noGrp="1" noChangeArrowheads="1"/>
          </p:cNvSpPr>
          <p:nvPr>
            <p:ph type="body" idx="4294967295"/>
          </p:nvPr>
        </p:nvSpPr>
        <p:spPr>
          <a:xfrm>
            <a:off x="457200" y="1079500"/>
            <a:ext cx="8229600" cy="1511300"/>
          </a:xfrm>
        </p:spPr>
        <p:txBody>
          <a:bodyPr/>
          <a:lstStyle/>
          <a:p>
            <a:pPr marL="571500" lvl="1" indent="-457200" eaLnBrk="1" hangingPunct="1">
              <a:lnSpc>
                <a:spcPct val="105000"/>
              </a:lnSpc>
              <a:spcBef>
                <a:spcPct val="45000"/>
              </a:spcBef>
              <a:buFont typeface="Wingdings" pitchFamily="2" charset="2"/>
              <a:buNone/>
            </a:pPr>
            <a:r>
              <a:rPr lang="en-US" b="1" dirty="0">
                <a:solidFill>
                  <a:srgbClr val="008080"/>
                </a:solidFill>
              </a:rPr>
              <a:t>3.	</a:t>
            </a:r>
            <a:r>
              <a:rPr lang="en-US" b="1" dirty="0">
                <a:solidFill>
                  <a:srgbClr val="CC0000"/>
                </a:solidFill>
              </a:rPr>
              <a:t>Natural monopoly</a:t>
            </a:r>
            <a:r>
              <a:rPr lang="en-US" dirty="0"/>
              <a:t>:  a single firm can produce the entire market </a:t>
            </a:r>
            <a:r>
              <a:rPr lang="en-US" b="1" i="1" dirty="0"/>
              <a:t>Q</a:t>
            </a:r>
            <a:r>
              <a:rPr lang="en-US" dirty="0"/>
              <a:t> at lower cost than could several firms.  </a:t>
            </a:r>
          </a:p>
        </p:txBody>
      </p:sp>
      <p:grpSp>
        <p:nvGrpSpPr>
          <p:cNvPr id="2" name="Group 29"/>
          <p:cNvGrpSpPr>
            <a:grpSpLocks/>
          </p:cNvGrpSpPr>
          <p:nvPr/>
        </p:nvGrpSpPr>
        <p:grpSpPr bwMode="auto">
          <a:xfrm>
            <a:off x="4537075" y="2916238"/>
            <a:ext cx="4025900" cy="3013075"/>
            <a:chOff x="2781" y="1774"/>
            <a:chExt cx="2536" cy="1898"/>
          </a:xfrm>
        </p:grpSpPr>
        <p:grpSp>
          <p:nvGrpSpPr>
            <p:cNvPr id="3" name="Group 8"/>
            <p:cNvGrpSpPr>
              <a:grpSpLocks/>
            </p:cNvGrpSpPr>
            <p:nvPr/>
          </p:nvGrpSpPr>
          <p:grpSpPr bwMode="auto">
            <a:xfrm>
              <a:off x="3073" y="2024"/>
              <a:ext cx="1994" cy="1510"/>
              <a:chOff x="1489" y="785"/>
              <a:chExt cx="3650" cy="2492"/>
            </a:xfrm>
          </p:grpSpPr>
          <p:sp>
            <p:nvSpPr>
              <p:cNvPr id="9247" name="Line 9"/>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9248" name="Line 10"/>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9245" name="Text Box 11"/>
            <p:cNvSpPr txBox="1">
              <a:spLocks noChangeArrowheads="1"/>
            </p:cNvSpPr>
            <p:nvPr/>
          </p:nvSpPr>
          <p:spPr bwMode="auto">
            <a:xfrm>
              <a:off x="5032" y="3384"/>
              <a:ext cx="285" cy="288"/>
            </a:xfrm>
            <a:prstGeom prst="rect">
              <a:avLst/>
            </a:prstGeom>
            <a:noFill/>
            <a:ln w="9525">
              <a:noFill/>
              <a:miter lim="800000"/>
              <a:headEnd/>
              <a:tailEnd/>
            </a:ln>
          </p:spPr>
          <p:txBody>
            <a:bodyPr>
              <a:spAutoFit/>
            </a:bodyPr>
            <a:lstStyle/>
            <a:p>
              <a:pPr>
                <a:spcBef>
                  <a:spcPct val="50000"/>
                </a:spcBef>
              </a:pPr>
              <a:r>
                <a:rPr lang="en-US" sz="2400" b="1" i="1">
                  <a:latin typeface="Arial"/>
                  <a:cs typeface="Arial"/>
                </a:rPr>
                <a:t>Q</a:t>
              </a:r>
            </a:p>
          </p:txBody>
        </p:sp>
        <p:sp>
          <p:nvSpPr>
            <p:cNvPr id="9246" name="Text Box 12"/>
            <p:cNvSpPr txBox="1">
              <a:spLocks noChangeArrowheads="1"/>
            </p:cNvSpPr>
            <p:nvPr/>
          </p:nvSpPr>
          <p:spPr bwMode="auto">
            <a:xfrm>
              <a:off x="2781" y="1774"/>
              <a:ext cx="550" cy="288"/>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Cost</a:t>
              </a:r>
            </a:p>
          </p:txBody>
        </p:sp>
      </p:grpSp>
      <p:grpSp>
        <p:nvGrpSpPr>
          <p:cNvPr id="4" name="Group 30"/>
          <p:cNvGrpSpPr>
            <a:grpSpLocks/>
          </p:cNvGrpSpPr>
          <p:nvPr/>
        </p:nvGrpSpPr>
        <p:grpSpPr bwMode="auto">
          <a:xfrm>
            <a:off x="5254625" y="3070225"/>
            <a:ext cx="3498850" cy="2328863"/>
            <a:chOff x="3233" y="1871"/>
            <a:chExt cx="2204" cy="1467"/>
          </a:xfrm>
        </p:grpSpPr>
        <p:sp>
          <p:nvSpPr>
            <p:cNvPr id="9242" name="Arc 13"/>
            <p:cNvSpPr>
              <a:spLocks/>
            </p:cNvSpPr>
            <p:nvPr/>
          </p:nvSpPr>
          <p:spPr bwMode="auto">
            <a:xfrm flipH="1" flipV="1">
              <a:off x="3233" y="1871"/>
              <a:ext cx="1941" cy="1317"/>
            </a:xfrm>
            <a:custGeom>
              <a:avLst/>
              <a:gdLst>
                <a:gd name="T0" fmla="*/ 0 w 21144"/>
                <a:gd name="T1" fmla="*/ 0 h 21444"/>
                <a:gd name="T2" fmla="*/ 0 w 21144"/>
                <a:gd name="T3" fmla="*/ 0 h 21444"/>
                <a:gd name="T4" fmla="*/ 0 w 21144"/>
                <a:gd name="T5" fmla="*/ 0 h 21444"/>
                <a:gd name="T6" fmla="*/ 0 60000 65536"/>
                <a:gd name="T7" fmla="*/ 0 60000 65536"/>
                <a:gd name="T8" fmla="*/ 0 60000 65536"/>
                <a:gd name="T9" fmla="*/ 0 w 21144"/>
                <a:gd name="T10" fmla="*/ 0 h 21444"/>
                <a:gd name="T11" fmla="*/ 21144 w 21144"/>
                <a:gd name="T12" fmla="*/ 21444 h 21444"/>
              </a:gdLst>
              <a:ahLst/>
              <a:cxnLst>
                <a:cxn ang="T6">
                  <a:pos x="T0" y="T1"/>
                </a:cxn>
                <a:cxn ang="T7">
                  <a:pos x="T2" y="T3"/>
                </a:cxn>
                <a:cxn ang="T8">
                  <a:pos x="T4" y="T5"/>
                </a:cxn>
              </a:cxnLst>
              <a:rect l="T9" t="T10" r="T11" b="T12"/>
              <a:pathLst>
                <a:path w="21144" h="21444" fill="none" extrusionOk="0">
                  <a:moveTo>
                    <a:pt x="2592" y="0"/>
                  </a:moveTo>
                  <a:cubicBezTo>
                    <a:pt x="11788" y="1112"/>
                    <a:pt x="19251" y="7963"/>
                    <a:pt x="21144" y="17029"/>
                  </a:cubicBezTo>
                </a:path>
                <a:path w="21144" h="21444" stroke="0" extrusionOk="0">
                  <a:moveTo>
                    <a:pt x="2592" y="0"/>
                  </a:moveTo>
                  <a:cubicBezTo>
                    <a:pt x="11788" y="1112"/>
                    <a:pt x="19251" y="7963"/>
                    <a:pt x="21144" y="17029"/>
                  </a:cubicBezTo>
                  <a:lnTo>
                    <a:pt x="0" y="21444"/>
                  </a:lnTo>
                  <a:close/>
                </a:path>
              </a:pathLst>
            </a:custGeom>
            <a:noFill/>
            <a:ln w="38100">
              <a:solidFill>
                <a:srgbClr val="CC0000"/>
              </a:solidFill>
              <a:round/>
              <a:headEnd/>
              <a:tailEnd/>
            </a:ln>
          </p:spPr>
          <p:txBody>
            <a:bodyPr wrap="none" anchor="ctr"/>
            <a:lstStyle/>
            <a:p>
              <a:endParaRPr lang="en-US">
                <a:latin typeface="Arial"/>
                <a:cs typeface="Arial"/>
              </a:endParaRPr>
            </a:p>
          </p:txBody>
        </p:sp>
        <p:sp>
          <p:nvSpPr>
            <p:cNvPr id="9243" name="Text Box 14"/>
            <p:cNvSpPr txBox="1">
              <a:spLocks noChangeArrowheads="1"/>
            </p:cNvSpPr>
            <p:nvPr/>
          </p:nvSpPr>
          <p:spPr bwMode="auto">
            <a:xfrm>
              <a:off x="4858" y="3050"/>
              <a:ext cx="579" cy="288"/>
            </a:xfrm>
            <a:prstGeom prst="rect">
              <a:avLst/>
            </a:prstGeom>
            <a:noFill/>
            <a:ln w="9525">
              <a:noFill/>
              <a:miter lim="800000"/>
              <a:headEnd/>
              <a:tailEnd/>
            </a:ln>
          </p:spPr>
          <p:txBody>
            <a:bodyPr>
              <a:spAutoFit/>
            </a:bodyPr>
            <a:lstStyle/>
            <a:p>
              <a:pPr algn="ctr">
                <a:spcBef>
                  <a:spcPct val="50000"/>
                </a:spcBef>
              </a:pPr>
              <a:r>
                <a:rPr lang="en-US" sz="2400" i="1">
                  <a:latin typeface="Arial"/>
                  <a:cs typeface="Arial"/>
                </a:rPr>
                <a:t>ATC</a:t>
              </a:r>
            </a:p>
          </p:txBody>
        </p:sp>
      </p:grpSp>
      <p:grpSp>
        <p:nvGrpSpPr>
          <p:cNvPr id="5" name="Group 33"/>
          <p:cNvGrpSpPr>
            <a:grpSpLocks/>
          </p:cNvGrpSpPr>
          <p:nvPr/>
        </p:nvGrpSpPr>
        <p:grpSpPr bwMode="auto">
          <a:xfrm>
            <a:off x="4232275" y="4891088"/>
            <a:ext cx="3579813" cy="1306512"/>
            <a:chOff x="2666" y="3081"/>
            <a:chExt cx="2255" cy="823"/>
          </a:xfrm>
        </p:grpSpPr>
        <p:grpSp>
          <p:nvGrpSpPr>
            <p:cNvPr id="6" name="Group 4"/>
            <p:cNvGrpSpPr>
              <a:grpSpLocks/>
            </p:cNvGrpSpPr>
            <p:nvPr/>
          </p:nvGrpSpPr>
          <p:grpSpPr bwMode="auto">
            <a:xfrm>
              <a:off x="3148" y="3199"/>
              <a:ext cx="1500" cy="400"/>
              <a:chOff x="357" y="2450"/>
              <a:chExt cx="795" cy="646"/>
            </a:xfrm>
          </p:grpSpPr>
          <p:sp>
            <p:nvSpPr>
              <p:cNvPr id="9240" name="Line 5"/>
              <p:cNvSpPr>
                <a:spLocks noChangeShapeType="1"/>
              </p:cNvSpPr>
              <p:nvPr/>
            </p:nvSpPr>
            <p:spPr bwMode="auto">
              <a:xfrm>
                <a:off x="357" y="2450"/>
                <a:ext cx="795"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9241" name="Line 6"/>
              <p:cNvSpPr>
                <a:spLocks noChangeShapeType="1"/>
              </p:cNvSpPr>
              <p:nvPr/>
            </p:nvSpPr>
            <p:spPr bwMode="auto">
              <a:xfrm>
                <a:off x="1152" y="2451"/>
                <a:ext cx="0" cy="645"/>
              </a:xfrm>
              <a:prstGeom prst="line">
                <a:avLst/>
              </a:prstGeom>
              <a:noFill/>
              <a:ln w="9525">
                <a:solidFill>
                  <a:srgbClr val="777777"/>
                </a:solidFill>
                <a:prstDash val="lgDash"/>
                <a:round/>
                <a:headEnd/>
                <a:tailEnd/>
              </a:ln>
            </p:spPr>
            <p:txBody>
              <a:bodyPr/>
              <a:lstStyle/>
              <a:p>
                <a:endParaRPr lang="en-US">
                  <a:latin typeface="Arial"/>
                  <a:cs typeface="Arial"/>
                </a:endParaRPr>
              </a:p>
            </p:txBody>
          </p:sp>
        </p:grpSp>
        <p:sp>
          <p:nvSpPr>
            <p:cNvPr id="9237" name="Oval 18"/>
            <p:cNvSpPr>
              <a:spLocks noChangeAspect="1" noChangeArrowheads="1"/>
            </p:cNvSpPr>
            <p:nvPr/>
          </p:nvSpPr>
          <p:spPr bwMode="auto">
            <a:xfrm>
              <a:off x="4603" y="3159"/>
              <a:ext cx="81" cy="80"/>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9238" name="Text Box 19"/>
            <p:cNvSpPr txBox="1">
              <a:spLocks noChangeArrowheads="1"/>
            </p:cNvSpPr>
            <p:nvPr/>
          </p:nvSpPr>
          <p:spPr bwMode="auto">
            <a:xfrm>
              <a:off x="4372" y="3616"/>
              <a:ext cx="549" cy="288"/>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1000</a:t>
              </a:r>
            </a:p>
          </p:txBody>
        </p:sp>
        <p:sp>
          <p:nvSpPr>
            <p:cNvPr id="9239" name="Text Box 22"/>
            <p:cNvSpPr txBox="1">
              <a:spLocks noChangeArrowheads="1"/>
            </p:cNvSpPr>
            <p:nvPr/>
          </p:nvSpPr>
          <p:spPr bwMode="auto">
            <a:xfrm>
              <a:off x="2666" y="3081"/>
              <a:ext cx="425"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$50</a:t>
              </a:r>
            </a:p>
          </p:txBody>
        </p:sp>
      </p:grpSp>
      <p:sp>
        <p:nvSpPr>
          <p:cNvPr id="95255" name="Text Box 23"/>
          <p:cNvSpPr txBox="1">
            <a:spLocks noChangeArrowheads="1"/>
          </p:cNvSpPr>
          <p:nvPr/>
        </p:nvSpPr>
        <p:spPr bwMode="auto">
          <a:xfrm>
            <a:off x="714375" y="2530475"/>
            <a:ext cx="3836988" cy="974725"/>
          </a:xfrm>
          <a:prstGeom prst="rect">
            <a:avLst/>
          </a:prstGeom>
          <a:noFill/>
          <a:ln w="9525">
            <a:noFill/>
            <a:miter lim="800000"/>
            <a:headEnd/>
            <a:tailEnd/>
          </a:ln>
        </p:spPr>
        <p:txBody>
          <a:bodyPr/>
          <a:lstStyle/>
          <a:p>
            <a:pPr>
              <a:lnSpc>
                <a:spcPct val="105000"/>
              </a:lnSpc>
              <a:spcBef>
                <a:spcPct val="35000"/>
              </a:spcBef>
            </a:pPr>
            <a:r>
              <a:rPr lang="en-US" sz="2600" dirty="0">
                <a:latin typeface="Arial"/>
                <a:cs typeface="Arial"/>
              </a:rPr>
              <a:t>Example:  1000 homes need electricity   </a:t>
            </a:r>
          </a:p>
        </p:txBody>
      </p:sp>
      <p:sp>
        <p:nvSpPr>
          <p:cNvPr id="95256" name="Text Box 24"/>
          <p:cNvSpPr txBox="1">
            <a:spLocks noChangeArrowheads="1"/>
          </p:cNvSpPr>
          <p:nvPr/>
        </p:nvSpPr>
        <p:spPr bwMode="auto">
          <a:xfrm>
            <a:off x="5613400" y="2754313"/>
            <a:ext cx="2273300" cy="473075"/>
          </a:xfrm>
          <a:prstGeom prst="rect">
            <a:avLst/>
          </a:prstGeom>
          <a:noFill/>
          <a:ln w="9525">
            <a:noFill/>
            <a:miter lim="800000"/>
            <a:headEnd/>
            <a:tailEnd/>
          </a:ln>
        </p:spPr>
        <p:txBody>
          <a:bodyPr>
            <a:spAutoFit/>
          </a:bodyPr>
          <a:lstStyle/>
          <a:p>
            <a:pPr algn="ctr">
              <a:spcBef>
                <a:spcPct val="50000"/>
              </a:spcBef>
            </a:pPr>
            <a:r>
              <a:rPr lang="en-US" sz="2500" u="sng">
                <a:latin typeface="Arial"/>
                <a:cs typeface="Arial"/>
              </a:rPr>
              <a:t>Electricity</a:t>
            </a:r>
            <a:endParaRPr lang="en-US" sz="2500">
              <a:latin typeface="Arial"/>
              <a:cs typeface="Arial"/>
            </a:endParaRPr>
          </a:p>
        </p:txBody>
      </p:sp>
      <p:sp>
        <p:nvSpPr>
          <p:cNvPr id="95259" name="Text Box 27"/>
          <p:cNvSpPr txBox="1">
            <a:spLocks noChangeArrowheads="1"/>
          </p:cNvSpPr>
          <p:nvPr/>
        </p:nvSpPr>
        <p:spPr bwMode="auto">
          <a:xfrm>
            <a:off x="6216650" y="3287713"/>
            <a:ext cx="2298700" cy="1569660"/>
          </a:xfrm>
          <a:prstGeom prst="rect">
            <a:avLst/>
          </a:prstGeom>
          <a:noFill/>
          <a:ln w="9525">
            <a:noFill/>
            <a:miter lim="800000"/>
            <a:headEnd/>
            <a:tailEnd/>
          </a:ln>
        </p:spPr>
        <p:txBody>
          <a:bodyPr>
            <a:spAutoFit/>
          </a:bodyPr>
          <a:lstStyle/>
          <a:p>
            <a:pPr algn="ctr">
              <a:spcBef>
                <a:spcPct val="50000"/>
              </a:spcBef>
            </a:pPr>
            <a:r>
              <a:rPr lang="en-US" sz="2400" i="1">
                <a:latin typeface="Arial"/>
                <a:cs typeface="Arial"/>
              </a:rPr>
              <a:t>ATC</a:t>
            </a:r>
            <a:r>
              <a:rPr lang="en-US" sz="2400">
                <a:latin typeface="Arial"/>
                <a:cs typeface="Arial"/>
              </a:rPr>
              <a:t> slopes downward due to huge </a:t>
            </a:r>
            <a:r>
              <a:rPr lang="en-US" sz="2400" i="1">
                <a:latin typeface="Arial"/>
                <a:cs typeface="Arial"/>
              </a:rPr>
              <a:t>FC</a:t>
            </a:r>
            <a:r>
              <a:rPr lang="en-US" sz="2400">
                <a:latin typeface="Arial"/>
                <a:cs typeface="Arial"/>
              </a:rPr>
              <a:t> and small </a:t>
            </a:r>
            <a:r>
              <a:rPr lang="en-US" sz="2400" i="1">
                <a:latin typeface="Arial"/>
                <a:cs typeface="Arial"/>
              </a:rPr>
              <a:t>MC</a:t>
            </a:r>
          </a:p>
        </p:txBody>
      </p:sp>
      <p:sp>
        <p:nvSpPr>
          <p:cNvPr id="95260" name="Text Box 28"/>
          <p:cNvSpPr txBox="1">
            <a:spLocks noChangeArrowheads="1"/>
          </p:cNvSpPr>
          <p:nvPr/>
        </p:nvSpPr>
        <p:spPr bwMode="auto">
          <a:xfrm>
            <a:off x="779463" y="3654425"/>
            <a:ext cx="2792412" cy="25177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gn="ctr">
              <a:spcBef>
                <a:spcPct val="35000"/>
              </a:spcBef>
            </a:pPr>
            <a:r>
              <a:rPr lang="en-US" sz="2600" i="1" dirty="0">
                <a:latin typeface="Arial"/>
                <a:cs typeface="Arial"/>
              </a:rPr>
              <a:t>ATC</a:t>
            </a:r>
            <a:r>
              <a:rPr lang="en-US" sz="2600" dirty="0">
                <a:latin typeface="Arial"/>
                <a:cs typeface="Arial"/>
              </a:rPr>
              <a:t> is lower if </a:t>
            </a:r>
            <a:br>
              <a:rPr lang="en-US" sz="2600" dirty="0">
                <a:latin typeface="Arial"/>
                <a:cs typeface="Arial"/>
              </a:rPr>
            </a:br>
            <a:r>
              <a:rPr lang="en-US" sz="2600" dirty="0">
                <a:latin typeface="Arial"/>
                <a:cs typeface="Arial"/>
              </a:rPr>
              <a:t>one firm services </a:t>
            </a:r>
            <a:br>
              <a:rPr lang="en-US" sz="2600" dirty="0">
                <a:latin typeface="Arial"/>
                <a:cs typeface="Arial"/>
              </a:rPr>
            </a:br>
            <a:r>
              <a:rPr lang="en-US" sz="2600" dirty="0">
                <a:latin typeface="Arial"/>
                <a:cs typeface="Arial"/>
              </a:rPr>
              <a:t>all 1000 homes </a:t>
            </a:r>
            <a:br>
              <a:rPr lang="en-US" sz="2600" dirty="0">
                <a:latin typeface="Arial"/>
                <a:cs typeface="Arial"/>
              </a:rPr>
            </a:br>
            <a:r>
              <a:rPr lang="en-US" sz="2600" dirty="0">
                <a:latin typeface="Arial"/>
                <a:cs typeface="Arial"/>
              </a:rPr>
              <a:t>than if two firms </a:t>
            </a:r>
            <a:br>
              <a:rPr lang="en-US" sz="2600" dirty="0">
                <a:latin typeface="Arial"/>
                <a:cs typeface="Arial"/>
              </a:rPr>
            </a:br>
            <a:r>
              <a:rPr lang="en-US" sz="2600" dirty="0">
                <a:latin typeface="Arial"/>
                <a:cs typeface="Arial"/>
              </a:rPr>
              <a:t>each service </a:t>
            </a:r>
            <a:br>
              <a:rPr lang="en-US" sz="2600" dirty="0">
                <a:latin typeface="Arial"/>
                <a:cs typeface="Arial"/>
              </a:rPr>
            </a:br>
            <a:r>
              <a:rPr lang="en-US" sz="2600" dirty="0">
                <a:latin typeface="Arial"/>
                <a:cs typeface="Arial"/>
              </a:rPr>
              <a:t>500 homes.</a:t>
            </a:r>
          </a:p>
        </p:txBody>
      </p:sp>
      <p:grpSp>
        <p:nvGrpSpPr>
          <p:cNvPr id="7" name="Group 32"/>
          <p:cNvGrpSpPr>
            <a:grpSpLocks/>
          </p:cNvGrpSpPr>
          <p:nvPr/>
        </p:nvGrpSpPr>
        <p:grpSpPr bwMode="auto">
          <a:xfrm>
            <a:off x="4237038" y="4411663"/>
            <a:ext cx="2330450" cy="1787525"/>
            <a:chOff x="2592" y="2716"/>
            <a:chExt cx="1468" cy="1126"/>
          </a:xfrm>
        </p:grpSpPr>
        <p:grpSp>
          <p:nvGrpSpPr>
            <p:cNvPr id="8" name="Group 15"/>
            <p:cNvGrpSpPr>
              <a:grpSpLocks/>
            </p:cNvGrpSpPr>
            <p:nvPr/>
          </p:nvGrpSpPr>
          <p:grpSpPr bwMode="auto">
            <a:xfrm>
              <a:off x="3071" y="2839"/>
              <a:ext cx="753" cy="694"/>
              <a:chOff x="357" y="2450"/>
              <a:chExt cx="795" cy="646"/>
            </a:xfrm>
          </p:grpSpPr>
          <p:sp>
            <p:nvSpPr>
              <p:cNvPr id="9234" name="Line 16"/>
              <p:cNvSpPr>
                <a:spLocks noChangeShapeType="1"/>
              </p:cNvSpPr>
              <p:nvPr/>
            </p:nvSpPr>
            <p:spPr bwMode="auto">
              <a:xfrm>
                <a:off x="357" y="2450"/>
                <a:ext cx="795"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9235" name="Line 17"/>
              <p:cNvSpPr>
                <a:spLocks noChangeShapeType="1"/>
              </p:cNvSpPr>
              <p:nvPr/>
            </p:nvSpPr>
            <p:spPr bwMode="auto">
              <a:xfrm>
                <a:off x="1152" y="2451"/>
                <a:ext cx="0" cy="645"/>
              </a:xfrm>
              <a:prstGeom prst="line">
                <a:avLst/>
              </a:prstGeom>
              <a:noFill/>
              <a:ln w="9525">
                <a:solidFill>
                  <a:srgbClr val="777777"/>
                </a:solidFill>
                <a:prstDash val="lgDash"/>
                <a:round/>
                <a:headEnd/>
                <a:tailEnd/>
              </a:ln>
            </p:spPr>
            <p:txBody>
              <a:bodyPr/>
              <a:lstStyle/>
              <a:p>
                <a:endParaRPr lang="en-US">
                  <a:latin typeface="Arial"/>
                  <a:cs typeface="Arial"/>
                </a:endParaRPr>
              </a:p>
            </p:txBody>
          </p:sp>
        </p:grpSp>
        <p:sp>
          <p:nvSpPr>
            <p:cNvPr id="9231" name="Text Box 20"/>
            <p:cNvSpPr txBox="1">
              <a:spLocks noChangeArrowheads="1"/>
            </p:cNvSpPr>
            <p:nvPr/>
          </p:nvSpPr>
          <p:spPr bwMode="auto">
            <a:xfrm>
              <a:off x="3582" y="3554"/>
              <a:ext cx="478" cy="288"/>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500</a:t>
              </a:r>
            </a:p>
          </p:txBody>
        </p:sp>
        <p:sp>
          <p:nvSpPr>
            <p:cNvPr id="9232" name="Text Box 21"/>
            <p:cNvSpPr txBox="1">
              <a:spLocks noChangeArrowheads="1"/>
            </p:cNvSpPr>
            <p:nvPr/>
          </p:nvSpPr>
          <p:spPr bwMode="auto">
            <a:xfrm>
              <a:off x="2592" y="2716"/>
              <a:ext cx="425"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$80</a:t>
              </a:r>
            </a:p>
          </p:txBody>
        </p:sp>
        <p:sp>
          <p:nvSpPr>
            <p:cNvPr id="9233" name="Oval 7"/>
            <p:cNvSpPr>
              <a:spLocks noChangeAspect="1" noChangeArrowheads="1"/>
            </p:cNvSpPr>
            <p:nvPr/>
          </p:nvSpPr>
          <p:spPr bwMode="auto">
            <a:xfrm>
              <a:off x="3780" y="2799"/>
              <a:ext cx="81" cy="80"/>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19829108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Effect transition="in" filter="wipe(left)">
                                      <p:cBhvr>
                                        <p:cTn id="7" dur="500"/>
                                        <p:tgtEl>
                                          <p:spTgt spid="92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5255"/>
                                        </p:tgtEl>
                                        <p:attrNameLst>
                                          <p:attrName>style.visibility</p:attrName>
                                        </p:attrNameLst>
                                      </p:cBhvr>
                                      <p:to>
                                        <p:strVal val="visible"/>
                                      </p:to>
                                    </p:set>
                                    <p:animEffect transition="in" filter="wipe(left)">
                                      <p:cBhvr>
                                        <p:cTn id="12" dur="500"/>
                                        <p:tgtEl>
                                          <p:spTgt spid="9525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5256"/>
                                        </p:tgtEl>
                                        <p:attrNameLst>
                                          <p:attrName>style.visibility</p:attrName>
                                        </p:attrNameLst>
                                      </p:cBhvr>
                                      <p:to>
                                        <p:strVal val="visible"/>
                                      </p:to>
                                    </p:set>
                                    <p:animEffect transition="in" filter="strips(downRight)">
                                      <p:cBhvr>
                                        <p:cTn id="17" dur="500"/>
                                        <p:tgtEl>
                                          <p:spTgt spid="95256"/>
                                        </p:tgtEl>
                                      </p:cBhvr>
                                    </p:animEffect>
                                  </p:childTnLst>
                                </p:cTn>
                              </p:par>
                              <p:par>
                                <p:cTn id="18" presetID="18" presetClass="entr" presetSubtype="6"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strips(downRight)">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5259"/>
                                        </p:tgtEl>
                                        <p:attrNameLst>
                                          <p:attrName>style.visibility</p:attrName>
                                        </p:attrNameLst>
                                      </p:cBhvr>
                                      <p:to>
                                        <p:strVal val="visible"/>
                                      </p:to>
                                    </p:set>
                                    <p:animEffect transition="in" filter="fade">
                                      <p:cBhvr>
                                        <p:cTn id="25" dur="500"/>
                                        <p:tgtEl>
                                          <p:spTgt spid="95259"/>
                                        </p:tgtEl>
                                      </p:cBhvr>
                                    </p:animEffect>
                                  </p:childTnLst>
                                </p:cTn>
                              </p:par>
                            </p:childTnLst>
                          </p:cTn>
                        </p:par>
                        <p:par>
                          <p:cTn id="26" fill="hold">
                            <p:stCondLst>
                              <p:cond delay="500"/>
                            </p:stCondLst>
                            <p:childTnLst>
                              <p:par>
                                <p:cTn id="27" presetID="18" presetClass="entr" presetSubtype="6"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strips(downRight)">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5260"/>
                                        </p:tgtEl>
                                        <p:attrNameLst>
                                          <p:attrName>style.visibility</p:attrName>
                                        </p:attrNameLst>
                                      </p:cBhvr>
                                      <p:to>
                                        <p:strVal val="visible"/>
                                      </p:to>
                                    </p:set>
                                    <p:animEffect transition="in" filter="fade">
                                      <p:cBhvr>
                                        <p:cTn id="34" dur="500"/>
                                        <p:tgtEl>
                                          <p:spTgt spid="95260"/>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9"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strips(upLeft)">
                                      <p:cBhvr>
                                        <p:cTn id="39" dur="500"/>
                                        <p:tgtEl>
                                          <p:spTgt spid="5"/>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9" fill="hold"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strips(upLeft)">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build="p" bldLvl="4"/>
      <p:bldP spid="95255" grpId="0"/>
      <p:bldP spid="95256" grpId="0"/>
      <p:bldP spid="95259" grpId="0"/>
      <p:bldP spid="9526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4" name="Rectangle 2"/>
          <p:cNvSpPr>
            <a:spLocks noGrp="1" noChangeArrowheads="1"/>
          </p:cNvSpPr>
          <p:nvPr>
            <p:ph type="title" idx="4294967295"/>
          </p:nvPr>
        </p:nvSpPr>
        <p:spPr>
          <a:xfrm>
            <a:off x="0" y="252413"/>
            <a:ext cx="9144000" cy="649287"/>
          </a:xfrm>
        </p:spPr>
        <p:txBody>
          <a:bodyPr>
            <a:normAutofit/>
          </a:bodyPr>
          <a:lstStyle/>
          <a:p>
            <a:pPr algn="ctr" eaLnBrk="1" hangingPunct="1"/>
            <a:r>
              <a:rPr lang="en-US" sz="3100" dirty="0"/>
              <a:t>Monopoly vs. Competition:  Demand Curves</a:t>
            </a:r>
          </a:p>
        </p:txBody>
      </p:sp>
      <p:sp>
        <p:nvSpPr>
          <p:cNvPr id="96259" name="Rectangle 3"/>
          <p:cNvSpPr>
            <a:spLocks noGrp="1" noChangeArrowheads="1"/>
          </p:cNvSpPr>
          <p:nvPr>
            <p:ph type="body" idx="4294967295"/>
          </p:nvPr>
        </p:nvSpPr>
        <p:spPr>
          <a:xfrm>
            <a:off x="546100" y="1095375"/>
            <a:ext cx="3924300" cy="5187950"/>
          </a:xfrm>
        </p:spPr>
        <p:txBody>
          <a:bodyPr/>
          <a:lstStyle/>
          <a:p>
            <a:pPr marL="0" indent="0" eaLnBrk="1" hangingPunct="1">
              <a:buFont typeface="Wingdings" pitchFamily="2" charset="2"/>
              <a:buNone/>
            </a:pPr>
            <a:r>
              <a:rPr lang="en-US" sz="2500"/>
              <a:t>In a competitive market, the </a:t>
            </a:r>
            <a:r>
              <a:rPr lang="en-US" sz="2500" u="sng"/>
              <a:t>market</a:t>
            </a:r>
            <a:r>
              <a:rPr lang="en-US" sz="2500"/>
              <a:t> demand curve slopes downward. </a:t>
            </a:r>
          </a:p>
          <a:p>
            <a:pPr marL="0" indent="0" eaLnBrk="1" hangingPunct="1">
              <a:buFont typeface="Wingdings" pitchFamily="2" charset="2"/>
              <a:buNone/>
            </a:pPr>
            <a:r>
              <a:rPr lang="en-US" sz="2500"/>
              <a:t>But the demand curve </a:t>
            </a:r>
            <a:br>
              <a:rPr lang="en-US" sz="2500"/>
            </a:br>
            <a:r>
              <a:rPr lang="en-US" sz="2500"/>
              <a:t>for any individual firm’s product is horizontal </a:t>
            </a:r>
            <a:br>
              <a:rPr lang="en-US" sz="2500"/>
            </a:br>
            <a:r>
              <a:rPr lang="en-US" sz="2500"/>
              <a:t>at the market price. </a:t>
            </a:r>
          </a:p>
          <a:p>
            <a:pPr marL="0" indent="0" eaLnBrk="1" hangingPunct="1">
              <a:buFont typeface="Wingdings" pitchFamily="2" charset="2"/>
              <a:buNone/>
            </a:pPr>
            <a:r>
              <a:rPr lang="en-US" sz="2500"/>
              <a:t>The firm can increase </a:t>
            </a:r>
            <a:r>
              <a:rPr lang="en-US" sz="2500" b="1" i="1"/>
              <a:t>Q</a:t>
            </a:r>
            <a:r>
              <a:rPr lang="en-US" sz="2500"/>
              <a:t> without lowering </a:t>
            </a:r>
            <a:r>
              <a:rPr lang="en-US" sz="2500" b="1" i="1"/>
              <a:t>P</a:t>
            </a:r>
            <a:r>
              <a:rPr lang="en-US" sz="2500"/>
              <a:t>,</a:t>
            </a:r>
          </a:p>
          <a:p>
            <a:pPr marL="0" indent="0" eaLnBrk="1" hangingPunct="1">
              <a:spcBef>
                <a:spcPct val="25000"/>
              </a:spcBef>
              <a:buFont typeface="Wingdings" pitchFamily="2" charset="2"/>
              <a:buNone/>
            </a:pPr>
            <a:r>
              <a:rPr lang="en-US" sz="2500"/>
              <a:t>so </a:t>
            </a:r>
            <a:r>
              <a:rPr lang="en-US" sz="2500" i="1"/>
              <a:t>MR</a:t>
            </a:r>
            <a:r>
              <a:rPr lang="en-US" sz="2500"/>
              <a:t> = </a:t>
            </a:r>
            <a:r>
              <a:rPr lang="en-US" sz="2500" b="1" i="1"/>
              <a:t>P</a:t>
            </a:r>
            <a:r>
              <a:rPr lang="en-US" sz="2500"/>
              <a:t>  for the competitive firm. </a:t>
            </a:r>
          </a:p>
        </p:txBody>
      </p:sp>
      <p:grpSp>
        <p:nvGrpSpPr>
          <p:cNvPr id="2" name="Group 14"/>
          <p:cNvGrpSpPr>
            <a:grpSpLocks/>
          </p:cNvGrpSpPr>
          <p:nvPr/>
        </p:nvGrpSpPr>
        <p:grpSpPr bwMode="auto">
          <a:xfrm>
            <a:off x="5100638" y="4233863"/>
            <a:ext cx="3255962" cy="381000"/>
            <a:chOff x="3143" y="2506"/>
            <a:chExt cx="2051" cy="240"/>
          </a:xfrm>
        </p:grpSpPr>
        <p:sp>
          <p:nvSpPr>
            <p:cNvPr id="10254" name="Line 5"/>
            <p:cNvSpPr>
              <a:spLocks noChangeShapeType="1"/>
            </p:cNvSpPr>
            <p:nvPr/>
          </p:nvSpPr>
          <p:spPr bwMode="auto">
            <a:xfrm>
              <a:off x="3143" y="2630"/>
              <a:ext cx="1827" cy="0"/>
            </a:xfrm>
            <a:prstGeom prst="line">
              <a:avLst/>
            </a:prstGeom>
            <a:noFill/>
            <a:ln w="28575">
              <a:solidFill>
                <a:srgbClr val="333399"/>
              </a:solidFill>
              <a:round/>
              <a:headEnd/>
              <a:tailEnd/>
            </a:ln>
          </p:spPr>
          <p:txBody>
            <a:bodyPr/>
            <a:lstStyle/>
            <a:p>
              <a:endParaRPr lang="en-US">
                <a:latin typeface="Arial"/>
                <a:cs typeface="Arial"/>
              </a:endParaRPr>
            </a:p>
          </p:txBody>
        </p:sp>
        <p:sp>
          <p:nvSpPr>
            <p:cNvPr id="10255" name="Text Box 7"/>
            <p:cNvSpPr txBox="1">
              <a:spLocks noChangeArrowheads="1"/>
            </p:cNvSpPr>
            <p:nvPr/>
          </p:nvSpPr>
          <p:spPr bwMode="auto">
            <a:xfrm>
              <a:off x="5004" y="2506"/>
              <a:ext cx="190" cy="240"/>
            </a:xfrm>
            <a:prstGeom prst="rect">
              <a:avLst/>
            </a:prstGeom>
            <a:noFill/>
            <a:ln w="9525">
              <a:noFill/>
              <a:miter lim="800000"/>
              <a:headEnd/>
              <a:tailEnd/>
            </a:ln>
          </p:spPr>
          <p:txBody>
            <a:bodyPr lIns="0" tIns="0" rIns="0" bIns="0">
              <a:spAutoFit/>
            </a:bodyPr>
            <a:lstStyle/>
            <a:p>
              <a:pPr>
                <a:spcBef>
                  <a:spcPct val="50000"/>
                </a:spcBef>
              </a:pPr>
              <a:r>
                <a:rPr lang="en-US" sz="2500" b="1" i="1">
                  <a:latin typeface="Arial"/>
                  <a:cs typeface="Arial"/>
                </a:rPr>
                <a:t>D</a:t>
              </a:r>
            </a:p>
          </p:txBody>
        </p:sp>
      </p:grpSp>
      <p:grpSp>
        <p:nvGrpSpPr>
          <p:cNvPr id="3" name="Group 17"/>
          <p:cNvGrpSpPr>
            <a:grpSpLocks/>
          </p:cNvGrpSpPr>
          <p:nvPr/>
        </p:nvGrpSpPr>
        <p:grpSpPr bwMode="auto">
          <a:xfrm>
            <a:off x="4864100" y="2728913"/>
            <a:ext cx="3817938" cy="3371850"/>
            <a:chOff x="2994" y="1558"/>
            <a:chExt cx="2405" cy="2124"/>
          </a:xfrm>
        </p:grpSpPr>
        <p:grpSp>
          <p:nvGrpSpPr>
            <p:cNvPr id="4" name="Group 9"/>
            <p:cNvGrpSpPr>
              <a:grpSpLocks/>
            </p:cNvGrpSpPr>
            <p:nvPr/>
          </p:nvGrpSpPr>
          <p:grpSpPr bwMode="auto">
            <a:xfrm>
              <a:off x="3142" y="1828"/>
              <a:ext cx="1945" cy="1713"/>
              <a:chOff x="1489" y="785"/>
              <a:chExt cx="3650" cy="2492"/>
            </a:xfrm>
          </p:grpSpPr>
          <p:sp>
            <p:nvSpPr>
              <p:cNvPr id="10252" name="Line 10"/>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0253" name="Line 11"/>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0250" name="Text Box 6"/>
            <p:cNvSpPr txBox="1">
              <a:spLocks noChangeArrowheads="1"/>
            </p:cNvSpPr>
            <p:nvPr/>
          </p:nvSpPr>
          <p:spPr bwMode="auto">
            <a:xfrm>
              <a:off x="2994" y="1558"/>
              <a:ext cx="297" cy="298"/>
            </a:xfrm>
            <a:prstGeom prst="rect">
              <a:avLst/>
            </a:prstGeom>
            <a:noFill/>
            <a:ln w="9525">
              <a:noFill/>
              <a:miter lim="800000"/>
              <a:headEnd/>
              <a:tailEnd/>
            </a:ln>
          </p:spPr>
          <p:txBody>
            <a:bodyPr>
              <a:spAutoFit/>
            </a:bodyPr>
            <a:lstStyle/>
            <a:p>
              <a:pPr algn="ctr">
                <a:spcBef>
                  <a:spcPct val="50000"/>
                </a:spcBef>
              </a:pPr>
              <a:r>
                <a:rPr lang="en-US" sz="2500" b="1" i="1">
                  <a:latin typeface="Arial"/>
                  <a:cs typeface="Arial"/>
                </a:rPr>
                <a:t>P</a:t>
              </a:r>
              <a:endParaRPr lang="en-US" sz="2500" b="1" baseline="-25000">
                <a:latin typeface="Arial"/>
                <a:cs typeface="Arial"/>
              </a:endParaRPr>
            </a:p>
          </p:txBody>
        </p:sp>
        <p:sp>
          <p:nvSpPr>
            <p:cNvPr id="10251" name="Text Box 12"/>
            <p:cNvSpPr txBox="1">
              <a:spLocks noChangeArrowheads="1"/>
            </p:cNvSpPr>
            <p:nvPr/>
          </p:nvSpPr>
          <p:spPr bwMode="auto">
            <a:xfrm>
              <a:off x="5061" y="3384"/>
              <a:ext cx="338" cy="298"/>
            </a:xfrm>
            <a:prstGeom prst="rect">
              <a:avLst/>
            </a:prstGeom>
            <a:noFill/>
            <a:ln w="9525">
              <a:noFill/>
              <a:miter lim="800000"/>
              <a:headEnd/>
              <a:tailEnd/>
            </a:ln>
          </p:spPr>
          <p:txBody>
            <a:bodyPr>
              <a:spAutoFit/>
            </a:bodyPr>
            <a:lstStyle/>
            <a:p>
              <a:pPr>
                <a:spcBef>
                  <a:spcPct val="50000"/>
                </a:spcBef>
              </a:pPr>
              <a:r>
                <a:rPr lang="en-US" sz="2500" b="1" i="1">
                  <a:latin typeface="Arial"/>
                  <a:cs typeface="Arial"/>
                </a:rPr>
                <a:t>Q</a:t>
              </a:r>
            </a:p>
          </p:txBody>
        </p:sp>
      </p:grpSp>
      <p:sp>
        <p:nvSpPr>
          <p:cNvPr id="10248" name="Text Box 16"/>
          <p:cNvSpPr txBox="1">
            <a:spLocks noChangeArrowheads="1"/>
          </p:cNvSpPr>
          <p:nvPr/>
        </p:nvSpPr>
        <p:spPr bwMode="auto">
          <a:xfrm>
            <a:off x="5456238" y="2182813"/>
            <a:ext cx="2943225" cy="854075"/>
          </a:xfrm>
          <a:prstGeom prst="rect">
            <a:avLst/>
          </a:prstGeom>
          <a:noFill/>
          <a:ln w="9525">
            <a:noFill/>
            <a:miter lim="800000"/>
            <a:headEnd/>
            <a:tailEnd/>
          </a:ln>
        </p:spPr>
        <p:txBody>
          <a:bodyPr>
            <a:spAutoFit/>
          </a:bodyPr>
          <a:lstStyle/>
          <a:p>
            <a:pPr algn="ctr">
              <a:spcBef>
                <a:spcPct val="50000"/>
              </a:spcBef>
            </a:pPr>
            <a:r>
              <a:rPr lang="en-US" sz="2500" u="sng">
                <a:latin typeface="Arial"/>
                <a:cs typeface="Arial"/>
              </a:rPr>
              <a:t>A competitive firm’s demand curve</a:t>
            </a:r>
            <a:endParaRPr lang="en-US" sz="2500">
              <a:latin typeface="Arial"/>
              <a:cs typeface="Arial"/>
            </a:endParaRPr>
          </a:p>
        </p:txBody>
      </p:sp>
    </p:spTree>
    <p:extLst>
      <p:ext uri="{BB962C8B-B14F-4D97-AF65-F5344CB8AC3E}">
        <p14:creationId xmlns:p14="http://schemas.microsoft.com/office/powerpoint/2010/main" val="20217656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wipe(left)">
                                      <p:cBhvr>
                                        <p:cTn id="7" dur="500"/>
                                        <p:tgtEl>
                                          <p:spTgt spid="962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6259">
                                            <p:txEl>
                                              <p:pRg st="1" end="1"/>
                                            </p:txEl>
                                          </p:spTgt>
                                        </p:tgtEl>
                                        <p:attrNameLst>
                                          <p:attrName>style.visibility</p:attrName>
                                        </p:attrNameLst>
                                      </p:cBhvr>
                                      <p:to>
                                        <p:strVal val="visible"/>
                                      </p:to>
                                    </p:set>
                                    <p:animEffect transition="in" filter="wipe(left)">
                                      <p:cBhvr>
                                        <p:cTn id="12" dur="500"/>
                                        <p:tgtEl>
                                          <p:spTgt spid="96259">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6259">
                                            <p:txEl>
                                              <p:pRg st="2" end="2"/>
                                            </p:txEl>
                                          </p:spTgt>
                                        </p:tgtEl>
                                        <p:attrNameLst>
                                          <p:attrName>style.visibility</p:attrName>
                                        </p:attrNameLst>
                                      </p:cBhvr>
                                      <p:to>
                                        <p:strVal val="visible"/>
                                      </p:to>
                                    </p:set>
                                    <p:animEffect transition="in" filter="wipe(left)">
                                      <p:cBhvr>
                                        <p:cTn id="21" dur="500"/>
                                        <p:tgtEl>
                                          <p:spTgt spid="9625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96259">
                                            <p:txEl>
                                              <p:pRg st="3" end="3"/>
                                            </p:txEl>
                                          </p:spTgt>
                                        </p:tgtEl>
                                        <p:attrNameLst>
                                          <p:attrName>style.visibility</p:attrName>
                                        </p:attrNameLst>
                                      </p:cBhvr>
                                      <p:to>
                                        <p:strVal val="visible"/>
                                      </p:to>
                                    </p:set>
                                    <p:animEffect transition="in" filter="wipe(left)">
                                      <p:cBhvr>
                                        <p:cTn id="26" dur="500"/>
                                        <p:tgtEl>
                                          <p:spTgt spid="962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bldLvl="5"/>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8" name="Rectangle 2"/>
          <p:cNvSpPr>
            <a:spLocks noGrp="1" noChangeArrowheads="1"/>
          </p:cNvSpPr>
          <p:nvPr>
            <p:ph type="title" idx="4294967295"/>
          </p:nvPr>
        </p:nvSpPr>
        <p:spPr>
          <a:xfrm>
            <a:off x="0" y="252413"/>
            <a:ext cx="9144000" cy="649287"/>
          </a:xfrm>
        </p:spPr>
        <p:txBody>
          <a:bodyPr>
            <a:normAutofit/>
          </a:bodyPr>
          <a:lstStyle/>
          <a:p>
            <a:pPr algn="ctr" eaLnBrk="1" hangingPunct="1"/>
            <a:r>
              <a:rPr lang="en-US" sz="3100" dirty="0"/>
              <a:t>Monopoly vs. Competition:  Demand Curves</a:t>
            </a:r>
          </a:p>
        </p:txBody>
      </p:sp>
      <p:sp>
        <p:nvSpPr>
          <p:cNvPr id="102403" name="Rectangle 3"/>
          <p:cNvSpPr>
            <a:spLocks noGrp="1" noChangeArrowheads="1"/>
          </p:cNvSpPr>
          <p:nvPr>
            <p:ph type="body" idx="4294967295"/>
          </p:nvPr>
        </p:nvSpPr>
        <p:spPr>
          <a:xfrm>
            <a:off x="546100" y="1201738"/>
            <a:ext cx="3924300" cy="4943475"/>
          </a:xfrm>
        </p:spPr>
        <p:txBody>
          <a:bodyPr/>
          <a:lstStyle/>
          <a:p>
            <a:pPr marL="0" indent="0" eaLnBrk="1" hangingPunct="1">
              <a:spcBef>
                <a:spcPct val="50000"/>
              </a:spcBef>
              <a:buFont typeface="Wingdings" pitchFamily="2" charset="2"/>
              <a:buNone/>
            </a:pPr>
            <a:r>
              <a:rPr lang="en-US" sz="2500"/>
              <a:t>A monopolist is the only seller, so it faces the market demand curve. </a:t>
            </a:r>
          </a:p>
          <a:p>
            <a:pPr marL="0" indent="0" eaLnBrk="1" hangingPunct="1">
              <a:spcBef>
                <a:spcPct val="50000"/>
              </a:spcBef>
              <a:buFont typeface="Wingdings" pitchFamily="2" charset="2"/>
              <a:buNone/>
            </a:pPr>
            <a:r>
              <a:rPr lang="en-US" sz="2500"/>
              <a:t>To sell a larger </a:t>
            </a:r>
            <a:r>
              <a:rPr lang="en-US" sz="2500" b="1" i="1"/>
              <a:t>Q</a:t>
            </a:r>
            <a:r>
              <a:rPr lang="en-US" sz="2500"/>
              <a:t>, </a:t>
            </a:r>
            <a:br>
              <a:rPr lang="en-US" sz="2500"/>
            </a:br>
            <a:r>
              <a:rPr lang="en-US" sz="2500"/>
              <a:t>the firm must reduce </a:t>
            </a:r>
            <a:r>
              <a:rPr lang="en-US" sz="2500" b="1" i="1"/>
              <a:t>P</a:t>
            </a:r>
            <a:r>
              <a:rPr lang="en-US" sz="2500"/>
              <a:t>.  </a:t>
            </a:r>
          </a:p>
          <a:p>
            <a:pPr marL="0" indent="0" eaLnBrk="1" hangingPunct="1">
              <a:spcBef>
                <a:spcPct val="50000"/>
              </a:spcBef>
              <a:buFont typeface="Wingdings" pitchFamily="2" charset="2"/>
              <a:buNone/>
            </a:pPr>
            <a:r>
              <a:rPr lang="en-US" sz="2500"/>
              <a:t>Thus, </a:t>
            </a:r>
            <a:r>
              <a:rPr lang="en-US" sz="2500" i="1"/>
              <a:t>MR</a:t>
            </a:r>
            <a:r>
              <a:rPr lang="en-US" sz="2500"/>
              <a:t> ≠ </a:t>
            </a:r>
            <a:r>
              <a:rPr lang="en-US" sz="2500" b="1" i="1"/>
              <a:t>P</a:t>
            </a:r>
            <a:r>
              <a:rPr lang="en-US" sz="2500"/>
              <a:t>.</a:t>
            </a:r>
          </a:p>
        </p:txBody>
      </p:sp>
      <p:grpSp>
        <p:nvGrpSpPr>
          <p:cNvPr id="2" name="Group 14"/>
          <p:cNvGrpSpPr>
            <a:grpSpLocks/>
          </p:cNvGrpSpPr>
          <p:nvPr/>
        </p:nvGrpSpPr>
        <p:grpSpPr bwMode="auto">
          <a:xfrm>
            <a:off x="5356225" y="3473450"/>
            <a:ext cx="2671763" cy="2097088"/>
            <a:chOff x="3374" y="2188"/>
            <a:chExt cx="1683" cy="1321"/>
          </a:xfrm>
        </p:grpSpPr>
        <p:sp>
          <p:nvSpPr>
            <p:cNvPr id="11278" name="Line 5"/>
            <p:cNvSpPr>
              <a:spLocks noChangeShapeType="1"/>
            </p:cNvSpPr>
            <p:nvPr/>
          </p:nvSpPr>
          <p:spPr bwMode="auto">
            <a:xfrm>
              <a:off x="3374" y="2188"/>
              <a:ext cx="1485" cy="1152"/>
            </a:xfrm>
            <a:prstGeom prst="line">
              <a:avLst/>
            </a:prstGeom>
            <a:noFill/>
            <a:ln w="28575">
              <a:solidFill>
                <a:srgbClr val="333399"/>
              </a:solidFill>
              <a:round/>
              <a:headEnd/>
              <a:tailEnd/>
            </a:ln>
          </p:spPr>
          <p:txBody>
            <a:bodyPr/>
            <a:lstStyle/>
            <a:p>
              <a:endParaRPr lang="en-US">
                <a:latin typeface="Arial"/>
                <a:cs typeface="Arial"/>
              </a:endParaRPr>
            </a:p>
          </p:txBody>
        </p:sp>
        <p:sp>
          <p:nvSpPr>
            <p:cNvPr id="11279" name="Text Box 6"/>
            <p:cNvSpPr txBox="1">
              <a:spLocks noChangeArrowheads="1"/>
            </p:cNvSpPr>
            <p:nvPr/>
          </p:nvSpPr>
          <p:spPr bwMode="auto">
            <a:xfrm>
              <a:off x="4867" y="3269"/>
              <a:ext cx="190" cy="240"/>
            </a:xfrm>
            <a:prstGeom prst="rect">
              <a:avLst/>
            </a:prstGeom>
            <a:noFill/>
            <a:ln w="9525">
              <a:noFill/>
              <a:miter lim="800000"/>
              <a:headEnd/>
              <a:tailEnd/>
            </a:ln>
          </p:spPr>
          <p:txBody>
            <a:bodyPr lIns="0" tIns="0" rIns="0" bIns="0">
              <a:spAutoFit/>
            </a:bodyPr>
            <a:lstStyle/>
            <a:p>
              <a:pPr>
                <a:spcBef>
                  <a:spcPct val="50000"/>
                </a:spcBef>
              </a:pPr>
              <a:r>
                <a:rPr lang="en-US" sz="2500" b="1" i="1">
                  <a:latin typeface="Arial"/>
                  <a:cs typeface="Arial"/>
                </a:rPr>
                <a:t>D</a:t>
              </a:r>
            </a:p>
          </p:txBody>
        </p:sp>
      </p:grpSp>
      <p:grpSp>
        <p:nvGrpSpPr>
          <p:cNvPr id="3" name="Group 7"/>
          <p:cNvGrpSpPr>
            <a:grpSpLocks/>
          </p:cNvGrpSpPr>
          <p:nvPr/>
        </p:nvGrpSpPr>
        <p:grpSpPr bwMode="auto">
          <a:xfrm>
            <a:off x="4864100" y="2728913"/>
            <a:ext cx="3817938" cy="3371850"/>
            <a:chOff x="2994" y="1558"/>
            <a:chExt cx="2405" cy="2124"/>
          </a:xfrm>
        </p:grpSpPr>
        <p:grpSp>
          <p:nvGrpSpPr>
            <p:cNvPr id="4" name="Group 8"/>
            <p:cNvGrpSpPr>
              <a:grpSpLocks/>
            </p:cNvGrpSpPr>
            <p:nvPr/>
          </p:nvGrpSpPr>
          <p:grpSpPr bwMode="auto">
            <a:xfrm>
              <a:off x="3142" y="1828"/>
              <a:ext cx="1945" cy="1713"/>
              <a:chOff x="1489" y="785"/>
              <a:chExt cx="3650" cy="2492"/>
            </a:xfrm>
          </p:grpSpPr>
          <p:sp>
            <p:nvSpPr>
              <p:cNvPr id="11276" name="Line 9"/>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1277" name="Line 10"/>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1274" name="Text Box 11"/>
            <p:cNvSpPr txBox="1">
              <a:spLocks noChangeArrowheads="1"/>
            </p:cNvSpPr>
            <p:nvPr/>
          </p:nvSpPr>
          <p:spPr bwMode="auto">
            <a:xfrm>
              <a:off x="2994" y="1558"/>
              <a:ext cx="297" cy="298"/>
            </a:xfrm>
            <a:prstGeom prst="rect">
              <a:avLst/>
            </a:prstGeom>
            <a:noFill/>
            <a:ln w="9525">
              <a:noFill/>
              <a:miter lim="800000"/>
              <a:headEnd/>
              <a:tailEnd/>
            </a:ln>
          </p:spPr>
          <p:txBody>
            <a:bodyPr>
              <a:spAutoFit/>
            </a:bodyPr>
            <a:lstStyle/>
            <a:p>
              <a:pPr algn="ctr">
                <a:spcBef>
                  <a:spcPct val="50000"/>
                </a:spcBef>
              </a:pPr>
              <a:r>
                <a:rPr lang="en-US" sz="2500" b="1" i="1">
                  <a:latin typeface="Arial"/>
                  <a:cs typeface="Arial"/>
                </a:rPr>
                <a:t>P</a:t>
              </a:r>
              <a:endParaRPr lang="en-US" sz="2500" b="1" baseline="-25000">
                <a:latin typeface="Arial"/>
                <a:cs typeface="Arial"/>
              </a:endParaRPr>
            </a:p>
          </p:txBody>
        </p:sp>
        <p:sp>
          <p:nvSpPr>
            <p:cNvPr id="11275" name="Text Box 12"/>
            <p:cNvSpPr txBox="1">
              <a:spLocks noChangeArrowheads="1"/>
            </p:cNvSpPr>
            <p:nvPr/>
          </p:nvSpPr>
          <p:spPr bwMode="auto">
            <a:xfrm>
              <a:off x="5061" y="3384"/>
              <a:ext cx="338" cy="298"/>
            </a:xfrm>
            <a:prstGeom prst="rect">
              <a:avLst/>
            </a:prstGeom>
            <a:noFill/>
            <a:ln w="9525">
              <a:noFill/>
              <a:miter lim="800000"/>
              <a:headEnd/>
              <a:tailEnd/>
            </a:ln>
          </p:spPr>
          <p:txBody>
            <a:bodyPr>
              <a:spAutoFit/>
            </a:bodyPr>
            <a:lstStyle/>
            <a:p>
              <a:pPr>
                <a:spcBef>
                  <a:spcPct val="50000"/>
                </a:spcBef>
              </a:pPr>
              <a:r>
                <a:rPr lang="en-US" sz="2500" b="1" i="1">
                  <a:latin typeface="Arial"/>
                  <a:cs typeface="Arial"/>
                </a:rPr>
                <a:t>Q</a:t>
              </a:r>
            </a:p>
          </p:txBody>
        </p:sp>
      </p:grpSp>
      <p:sp>
        <p:nvSpPr>
          <p:cNvPr id="11272" name="Text Box 13"/>
          <p:cNvSpPr txBox="1">
            <a:spLocks noChangeArrowheads="1"/>
          </p:cNvSpPr>
          <p:nvPr/>
        </p:nvSpPr>
        <p:spPr bwMode="auto">
          <a:xfrm>
            <a:off x="5456238" y="2182813"/>
            <a:ext cx="2943225" cy="854075"/>
          </a:xfrm>
          <a:prstGeom prst="rect">
            <a:avLst/>
          </a:prstGeom>
          <a:noFill/>
          <a:ln w="9525">
            <a:noFill/>
            <a:miter lim="800000"/>
            <a:headEnd/>
            <a:tailEnd/>
          </a:ln>
        </p:spPr>
        <p:txBody>
          <a:bodyPr>
            <a:spAutoFit/>
          </a:bodyPr>
          <a:lstStyle/>
          <a:p>
            <a:pPr algn="ctr">
              <a:spcBef>
                <a:spcPct val="50000"/>
              </a:spcBef>
            </a:pPr>
            <a:r>
              <a:rPr lang="en-US" sz="2500" u="sng">
                <a:latin typeface="Arial"/>
                <a:cs typeface="Arial"/>
              </a:rPr>
              <a:t>A monopolist’s demand curve</a:t>
            </a:r>
            <a:endParaRPr lang="en-US" sz="2500">
              <a:latin typeface="Arial"/>
              <a:cs typeface="Arial"/>
            </a:endParaRPr>
          </a:p>
        </p:txBody>
      </p:sp>
    </p:spTree>
    <p:extLst>
      <p:ext uri="{BB962C8B-B14F-4D97-AF65-F5344CB8AC3E}">
        <p14:creationId xmlns:p14="http://schemas.microsoft.com/office/powerpoint/2010/main" val="4266685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wipe(left)">
                                      <p:cBhvr>
                                        <p:cTn id="7" dur="500"/>
                                        <p:tgtEl>
                                          <p:spTgt spid="102403">
                                            <p:txEl>
                                              <p:pRg st="0" end="0"/>
                                            </p:txEl>
                                          </p:spTgt>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trips(downRight)">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02403">
                                            <p:txEl>
                                              <p:pRg st="1" end="1"/>
                                            </p:txEl>
                                          </p:spTgt>
                                        </p:tgtEl>
                                        <p:attrNameLst>
                                          <p:attrName>style.visibility</p:attrName>
                                        </p:attrNameLst>
                                      </p:cBhvr>
                                      <p:to>
                                        <p:strVal val="visible"/>
                                      </p:to>
                                    </p:set>
                                    <p:animEffect transition="in" filter="wipe(left)">
                                      <p:cBhvr>
                                        <p:cTn id="16" dur="500"/>
                                        <p:tgtEl>
                                          <p:spTgt spid="10240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02403">
                                            <p:txEl>
                                              <p:pRg st="2" end="2"/>
                                            </p:txEl>
                                          </p:spTgt>
                                        </p:tgtEl>
                                        <p:attrNameLst>
                                          <p:attrName>style.visibility</p:attrName>
                                        </p:attrNameLst>
                                      </p:cBhvr>
                                      <p:to>
                                        <p:strVal val="visible"/>
                                      </p:to>
                                    </p:set>
                                    <p:animEffect transition="in" filter="wipe(left)">
                                      <p:cBhvr>
                                        <p:cTn id="21" dur="500"/>
                                        <p:tgtEl>
                                          <p:spTgt spid="1024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1</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4000" dirty="0">
                <a:solidFill>
                  <a:srgbClr val="CC9900"/>
                </a:solidFill>
                <a:cs typeface="Arial" charset="0"/>
              </a:rPr>
              <a:t>A monopoly’s revenue</a:t>
            </a: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74"/>
          <p:cNvSpPr>
            <a:spLocks noChangeArrowheads="1"/>
          </p:cNvSpPr>
          <p:nvPr/>
        </p:nvSpPr>
        <p:spPr bwMode="auto">
          <a:xfrm>
            <a:off x="3873500" y="1608138"/>
            <a:ext cx="4779963" cy="4591050"/>
          </a:xfrm>
          <a:prstGeom prst="rect">
            <a:avLst/>
          </a:prstGeom>
          <a:solidFill>
            <a:schemeClr val="bg1"/>
          </a:solidFill>
          <a:ln w="9525">
            <a:noFill/>
            <a:miter lim="800000"/>
            <a:headEnd/>
            <a:tailEnd/>
          </a:ln>
        </p:spPr>
        <p:txBody>
          <a:bodyPr wrap="none" anchor="ctr"/>
          <a:lstStyle/>
          <a:p>
            <a:endParaRPr lang="en-US">
              <a:latin typeface="Arial"/>
              <a:cs typeface="Arial"/>
            </a:endParaRPr>
          </a:p>
        </p:txBody>
      </p:sp>
      <p:graphicFrame>
        <p:nvGraphicFramePr>
          <p:cNvPr id="7" name="Group 73"/>
          <p:cNvGraphicFramePr>
            <a:graphicFrameLocks noGrp="1"/>
          </p:cNvGraphicFramePr>
          <p:nvPr>
            <p:extLst>
              <p:ext uri="{D42A27DB-BD31-4B8C-83A1-F6EECF244321}">
                <p14:modId xmlns:p14="http://schemas.microsoft.com/office/powerpoint/2010/main" val="2594410928"/>
              </p:ext>
            </p:extLst>
          </p:nvPr>
        </p:nvGraphicFramePr>
        <p:xfrm>
          <a:off x="3875088" y="1612900"/>
          <a:ext cx="4779962" cy="4587877"/>
        </p:xfrm>
        <a:graphic>
          <a:graphicData uri="http://schemas.openxmlformats.org/drawingml/2006/table">
            <a:tbl>
              <a:tblPr/>
              <a:tblGrid>
                <a:gridCol w="750887">
                  <a:extLst>
                    <a:ext uri="{9D8B030D-6E8A-4147-A177-3AD203B41FA5}">
                      <a16:colId xmlns:a16="http://schemas.microsoft.com/office/drawing/2014/main" val="20000"/>
                    </a:ext>
                  </a:extLst>
                </a:gridCol>
                <a:gridCol w="1084263">
                  <a:extLst>
                    <a:ext uri="{9D8B030D-6E8A-4147-A177-3AD203B41FA5}">
                      <a16:colId xmlns:a16="http://schemas.microsoft.com/office/drawing/2014/main" val="20001"/>
                    </a:ext>
                  </a:extLst>
                </a:gridCol>
                <a:gridCol w="871537">
                  <a:extLst>
                    <a:ext uri="{9D8B030D-6E8A-4147-A177-3AD203B41FA5}">
                      <a16:colId xmlns:a16="http://schemas.microsoft.com/office/drawing/2014/main" val="20002"/>
                    </a:ext>
                  </a:extLst>
                </a:gridCol>
                <a:gridCol w="1127125">
                  <a:extLst>
                    <a:ext uri="{9D8B030D-6E8A-4147-A177-3AD203B41FA5}">
                      <a16:colId xmlns:a16="http://schemas.microsoft.com/office/drawing/2014/main" val="20003"/>
                    </a:ext>
                  </a:extLst>
                </a:gridCol>
                <a:gridCol w="946150">
                  <a:extLst>
                    <a:ext uri="{9D8B030D-6E8A-4147-A177-3AD203B41FA5}">
                      <a16:colId xmlns:a16="http://schemas.microsoft.com/office/drawing/2014/main" val="20004"/>
                    </a:ext>
                  </a:extLst>
                </a:gridCol>
              </a:tblGrid>
              <a:tr h="573088">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a:ln>
                            <a:noFill/>
                          </a:ln>
                          <a:solidFill>
                            <a:schemeClr val="tx1"/>
                          </a:solidFill>
                          <a:effectLst/>
                          <a:latin typeface="Arial" charset="0"/>
                        </a:rPr>
                        <a:t>Q</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a:ln>
                            <a:noFill/>
                          </a:ln>
                          <a:solidFill>
                            <a:schemeClr val="tx1"/>
                          </a:solidFill>
                          <a:effectLst/>
                          <a:latin typeface="Arial" charset="0"/>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a:ln>
                            <a:noFill/>
                          </a:ln>
                          <a:solidFill>
                            <a:schemeClr val="tx1"/>
                          </a:solidFill>
                          <a:effectLst/>
                          <a:latin typeface="Arial" charset="0"/>
                        </a:rPr>
                        <a:t>TR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a:ln>
                            <a:noFill/>
                          </a:ln>
                          <a:solidFill>
                            <a:schemeClr val="tx1"/>
                          </a:solidFill>
                          <a:effectLst/>
                          <a:latin typeface="Arial" charset="0"/>
                        </a:rPr>
                        <a:t>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a:ln>
                            <a:noFill/>
                          </a:ln>
                          <a:solidFill>
                            <a:schemeClr val="tx1"/>
                          </a:solidFill>
                          <a:effectLst/>
                          <a:latin typeface="Arial" charset="0"/>
                        </a:rPr>
                        <a:t>MR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4675">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0</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$4.50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1500">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1</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4.00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3088">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2</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3.50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76263">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3</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3.00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73088">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4</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2.50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71500">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5</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2.00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74675">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6</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1.50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dirty="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pSp>
        <p:nvGrpSpPr>
          <p:cNvPr id="8" name="Group 75"/>
          <p:cNvGrpSpPr>
            <a:grpSpLocks/>
          </p:cNvGrpSpPr>
          <p:nvPr/>
        </p:nvGrpSpPr>
        <p:grpSpPr bwMode="auto">
          <a:xfrm>
            <a:off x="7708900" y="2466975"/>
            <a:ext cx="936625" cy="3440113"/>
            <a:chOff x="4856" y="1484"/>
            <a:chExt cx="590" cy="2167"/>
          </a:xfrm>
        </p:grpSpPr>
        <p:sp>
          <p:nvSpPr>
            <p:cNvPr id="9" name="Rectangle 76"/>
            <p:cNvSpPr>
              <a:spLocks noChangeArrowheads="1"/>
            </p:cNvSpPr>
            <p:nvPr/>
          </p:nvSpPr>
          <p:spPr bwMode="auto">
            <a:xfrm>
              <a:off x="4856" y="3289"/>
              <a:ext cx="590" cy="362"/>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10" name="Rectangle 77"/>
            <p:cNvSpPr>
              <a:spLocks noChangeArrowheads="1"/>
            </p:cNvSpPr>
            <p:nvPr/>
          </p:nvSpPr>
          <p:spPr bwMode="auto">
            <a:xfrm>
              <a:off x="4856" y="2929"/>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11" name="Rectangle 78"/>
            <p:cNvSpPr>
              <a:spLocks noChangeArrowheads="1"/>
            </p:cNvSpPr>
            <p:nvPr/>
          </p:nvSpPr>
          <p:spPr bwMode="auto">
            <a:xfrm>
              <a:off x="4856" y="2568"/>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12" name="Rectangle 79"/>
            <p:cNvSpPr>
              <a:spLocks noChangeArrowheads="1"/>
            </p:cNvSpPr>
            <p:nvPr/>
          </p:nvSpPr>
          <p:spPr bwMode="auto">
            <a:xfrm>
              <a:off x="4856" y="2205"/>
              <a:ext cx="590" cy="363"/>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13" name="Rectangle 80"/>
            <p:cNvSpPr>
              <a:spLocks noChangeArrowheads="1"/>
            </p:cNvSpPr>
            <p:nvPr/>
          </p:nvSpPr>
          <p:spPr bwMode="auto">
            <a:xfrm>
              <a:off x="4856" y="1844"/>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14" name="Rectangle 81"/>
            <p:cNvSpPr>
              <a:spLocks noChangeArrowheads="1"/>
            </p:cNvSpPr>
            <p:nvPr/>
          </p:nvSpPr>
          <p:spPr bwMode="auto">
            <a:xfrm>
              <a:off x="4856" y="1484"/>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grpSp>
      <p:sp>
        <p:nvSpPr>
          <p:cNvPr id="15" name="Rectangle 82"/>
          <p:cNvSpPr>
            <a:spLocks noChangeArrowheads="1"/>
          </p:cNvSpPr>
          <p:nvPr/>
        </p:nvSpPr>
        <p:spPr bwMode="auto">
          <a:xfrm>
            <a:off x="7715250" y="2193925"/>
            <a:ext cx="922338" cy="266700"/>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sp>
        <p:nvSpPr>
          <p:cNvPr id="16" name="Rectangle 83"/>
          <p:cNvSpPr>
            <a:spLocks noChangeArrowheads="1"/>
          </p:cNvSpPr>
          <p:nvPr/>
        </p:nvSpPr>
        <p:spPr bwMode="auto">
          <a:xfrm>
            <a:off x="7716838" y="5915025"/>
            <a:ext cx="922337" cy="271463"/>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sp>
        <p:nvSpPr>
          <p:cNvPr id="17" name="Rectangle 84"/>
          <p:cNvSpPr>
            <a:spLocks noChangeArrowheads="1"/>
          </p:cNvSpPr>
          <p:nvPr/>
        </p:nvSpPr>
        <p:spPr bwMode="auto">
          <a:xfrm>
            <a:off x="6581775" y="2185988"/>
            <a:ext cx="1127125"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n.a.</a:t>
            </a:r>
          </a:p>
        </p:txBody>
      </p:sp>
      <p:sp>
        <p:nvSpPr>
          <p:cNvPr id="18" name="Rectangle 5"/>
          <p:cNvSpPr>
            <a:spLocks noChangeArrowheads="1"/>
          </p:cNvSpPr>
          <p:nvPr/>
        </p:nvSpPr>
        <p:spPr bwMode="auto">
          <a:xfrm>
            <a:off x="590550" y="1397000"/>
            <a:ext cx="3246438" cy="5299075"/>
          </a:xfrm>
          <a:prstGeom prst="rect">
            <a:avLst/>
          </a:prstGeom>
          <a:noFill/>
          <a:ln w="9525">
            <a:noFill/>
            <a:miter lim="800000"/>
            <a:headEnd/>
            <a:tailEnd/>
          </a:ln>
        </p:spPr>
        <p:txBody>
          <a:bodyPr/>
          <a:lstStyle/>
          <a:p>
            <a:pPr>
              <a:lnSpc>
                <a:spcPct val="105000"/>
              </a:lnSpc>
              <a:spcBef>
                <a:spcPct val="40000"/>
              </a:spcBef>
              <a:buClr>
                <a:srgbClr val="669900"/>
              </a:buClr>
              <a:buSzPct val="120000"/>
              <a:buFont typeface="Wingdings" pitchFamily="2" charset="2"/>
              <a:buNone/>
            </a:pPr>
            <a:r>
              <a:rPr lang="en-US" sz="2500">
                <a:latin typeface="Arial"/>
                <a:cs typeface="Arial"/>
              </a:rPr>
              <a:t>Common Grounds </a:t>
            </a:r>
            <a:br>
              <a:rPr lang="en-US" sz="2500">
                <a:latin typeface="Arial"/>
                <a:cs typeface="Arial"/>
              </a:rPr>
            </a:br>
            <a:r>
              <a:rPr lang="en-US" sz="2500">
                <a:latin typeface="Arial"/>
                <a:cs typeface="Arial"/>
              </a:rPr>
              <a:t>is the only seller of cappuccinos in town.</a:t>
            </a:r>
          </a:p>
          <a:p>
            <a:pPr>
              <a:lnSpc>
                <a:spcPct val="105000"/>
              </a:lnSpc>
              <a:spcBef>
                <a:spcPct val="40000"/>
              </a:spcBef>
              <a:buClr>
                <a:srgbClr val="669900"/>
              </a:buClr>
              <a:buSzPct val="120000"/>
              <a:buFont typeface="Wingdings" pitchFamily="2" charset="2"/>
              <a:buNone/>
            </a:pPr>
            <a:r>
              <a:rPr lang="en-US" sz="2500">
                <a:latin typeface="Arial"/>
                <a:cs typeface="Arial"/>
              </a:rPr>
              <a:t>The table shows the market demand for cappuccinos.   </a:t>
            </a:r>
          </a:p>
          <a:p>
            <a:pPr>
              <a:lnSpc>
                <a:spcPct val="105000"/>
              </a:lnSpc>
              <a:spcBef>
                <a:spcPct val="40000"/>
              </a:spcBef>
              <a:buClr>
                <a:srgbClr val="669900"/>
              </a:buClr>
              <a:buSzPct val="120000"/>
              <a:buFont typeface="Wingdings" pitchFamily="2" charset="2"/>
              <a:buNone/>
            </a:pPr>
            <a:r>
              <a:rPr lang="en-US" sz="2500">
                <a:latin typeface="Arial"/>
                <a:cs typeface="Arial"/>
              </a:rPr>
              <a:t>Fill in the missing spaces of the table. </a:t>
            </a:r>
          </a:p>
          <a:p>
            <a:pPr>
              <a:lnSpc>
                <a:spcPct val="105000"/>
              </a:lnSpc>
              <a:spcBef>
                <a:spcPct val="40000"/>
              </a:spcBef>
              <a:buClr>
                <a:srgbClr val="669900"/>
              </a:buClr>
              <a:buSzPct val="120000"/>
              <a:buFont typeface="Wingdings" pitchFamily="2" charset="2"/>
              <a:buNone/>
            </a:pPr>
            <a:r>
              <a:rPr lang="en-US" sz="2500">
                <a:latin typeface="Arial"/>
                <a:cs typeface="Arial"/>
              </a:rPr>
              <a:t>What is the relation between </a:t>
            </a:r>
            <a:r>
              <a:rPr lang="en-US" sz="2500" b="1" i="1">
                <a:latin typeface="Arial"/>
                <a:cs typeface="Arial"/>
              </a:rPr>
              <a:t>P</a:t>
            </a:r>
            <a:r>
              <a:rPr lang="en-US" sz="2500">
                <a:latin typeface="Arial"/>
                <a:cs typeface="Arial"/>
              </a:rPr>
              <a:t> and </a:t>
            </a:r>
            <a:r>
              <a:rPr lang="en-US" sz="2500" b="1" i="1">
                <a:latin typeface="Arial"/>
                <a:cs typeface="Arial"/>
              </a:rPr>
              <a:t>AR</a:t>
            </a:r>
            <a:r>
              <a:rPr lang="en-US" sz="2500">
                <a:latin typeface="Arial"/>
                <a:cs typeface="Arial"/>
              </a:rPr>
              <a:t>?  Between </a:t>
            </a:r>
            <a:r>
              <a:rPr lang="en-US" sz="2500" b="1" i="1">
                <a:latin typeface="Arial"/>
                <a:cs typeface="Arial"/>
              </a:rPr>
              <a:t>P</a:t>
            </a:r>
            <a:r>
              <a:rPr lang="en-US" sz="2500">
                <a:latin typeface="Arial"/>
                <a:cs typeface="Arial"/>
              </a:rPr>
              <a:t> and </a:t>
            </a:r>
            <a:r>
              <a:rPr lang="en-US" sz="2500" b="1" i="1">
                <a:latin typeface="Arial"/>
                <a:cs typeface="Arial"/>
              </a:rPr>
              <a:t>MR</a:t>
            </a:r>
            <a:r>
              <a:rPr lang="en-US" sz="2500">
                <a:latin typeface="Arial"/>
                <a:cs typeface="Arial"/>
              </a:rPr>
              <a:t>? </a:t>
            </a:r>
          </a:p>
        </p:txBody>
      </p:sp>
    </p:spTree>
    <p:extLst>
      <p:ext uri="{BB962C8B-B14F-4D97-AF65-F5344CB8AC3E}">
        <p14:creationId xmlns:p14="http://schemas.microsoft.com/office/powerpoint/2010/main" val="259514131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1</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4000" dirty="0">
                <a:solidFill>
                  <a:srgbClr val="CC9900"/>
                </a:solidFill>
                <a:cs typeface="Arial" charset="0"/>
              </a:rPr>
              <a:t>Answers</a:t>
            </a: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2"/>
          <p:cNvSpPr>
            <a:spLocks noChangeArrowheads="1"/>
          </p:cNvSpPr>
          <p:nvPr/>
        </p:nvSpPr>
        <p:spPr bwMode="auto">
          <a:xfrm>
            <a:off x="3873500" y="1608138"/>
            <a:ext cx="4779963" cy="4591050"/>
          </a:xfrm>
          <a:prstGeom prst="rect">
            <a:avLst/>
          </a:prstGeom>
          <a:solidFill>
            <a:schemeClr val="bg1"/>
          </a:solidFill>
          <a:ln w="9525">
            <a:noFill/>
            <a:miter lim="800000"/>
            <a:headEnd/>
            <a:tailEnd/>
          </a:ln>
        </p:spPr>
        <p:txBody>
          <a:bodyPr wrap="none" anchor="ctr"/>
          <a:lstStyle/>
          <a:p>
            <a:endParaRPr lang="en-US">
              <a:latin typeface="Arial"/>
              <a:cs typeface="Arial"/>
            </a:endParaRPr>
          </a:p>
        </p:txBody>
      </p:sp>
      <p:sp>
        <p:nvSpPr>
          <p:cNvPr id="7" name="Rectangle 6"/>
          <p:cNvSpPr>
            <a:spLocks noChangeArrowheads="1"/>
          </p:cNvSpPr>
          <p:nvPr/>
        </p:nvSpPr>
        <p:spPr bwMode="auto">
          <a:xfrm>
            <a:off x="579438" y="1746250"/>
            <a:ext cx="3103562" cy="4703763"/>
          </a:xfrm>
          <a:prstGeom prst="rect">
            <a:avLst/>
          </a:prstGeom>
          <a:noFill/>
          <a:ln w="9525">
            <a:noFill/>
            <a:miter lim="800000"/>
            <a:headEnd/>
            <a:tailEnd/>
          </a:ln>
        </p:spPr>
        <p:txBody>
          <a:bodyPr/>
          <a:lstStyle/>
          <a:p>
            <a:pPr>
              <a:lnSpc>
                <a:spcPct val="105000"/>
              </a:lnSpc>
              <a:spcBef>
                <a:spcPct val="45000"/>
              </a:spcBef>
              <a:buClr>
                <a:srgbClr val="669900"/>
              </a:buClr>
              <a:buSzPct val="120000"/>
              <a:buFont typeface="Wingdings" pitchFamily="2" charset="2"/>
              <a:buNone/>
            </a:pPr>
            <a:r>
              <a:rPr lang="en-US" sz="2500">
                <a:latin typeface="Arial"/>
                <a:cs typeface="Arial"/>
              </a:rPr>
              <a:t>Here, </a:t>
            </a:r>
            <a:r>
              <a:rPr lang="en-US" sz="2500" b="1" i="1">
                <a:latin typeface="Arial"/>
                <a:cs typeface="Arial"/>
              </a:rPr>
              <a:t>P</a:t>
            </a:r>
            <a:r>
              <a:rPr lang="en-US" sz="2500">
                <a:latin typeface="Arial"/>
                <a:cs typeface="Arial"/>
              </a:rPr>
              <a:t> = </a:t>
            </a:r>
            <a:r>
              <a:rPr lang="en-US" sz="2500" b="1" i="1">
                <a:latin typeface="Arial"/>
                <a:cs typeface="Arial"/>
              </a:rPr>
              <a:t>AR</a:t>
            </a:r>
            <a:r>
              <a:rPr lang="en-US" sz="2500">
                <a:latin typeface="Arial"/>
                <a:cs typeface="Arial"/>
              </a:rPr>
              <a:t>, </a:t>
            </a:r>
            <a:br>
              <a:rPr lang="en-US" sz="2500">
                <a:latin typeface="Arial"/>
                <a:cs typeface="Arial"/>
              </a:rPr>
            </a:br>
            <a:r>
              <a:rPr lang="en-US" sz="2500">
                <a:latin typeface="Arial"/>
                <a:cs typeface="Arial"/>
              </a:rPr>
              <a:t>same as for a competitive firm.</a:t>
            </a:r>
          </a:p>
          <a:p>
            <a:pPr>
              <a:lnSpc>
                <a:spcPct val="105000"/>
              </a:lnSpc>
              <a:spcBef>
                <a:spcPct val="45000"/>
              </a:spcBef>
              <a:buClr>
                <a:srgbClr val="669900"/>
              </a:buClr>
              <a:buSzPct val="120000"/>
              <a:buFont typeface="Wingdings" pitchFamily="2" charset="2"/>
              <a:buNone/>
            </a:pPr>
            <a:r>
              <a:rPr lang="en-US" sz="2500">
                <a:latin typeface="Arial"/>
                <a:cs typeface="Arial"/>
              </a:rPr>
              <a:t>Here, </a:t>
            </a:r>
            <a:r>
              <a:rPr lang="en-US" sz="2500" b="1" i="1">
                <a:latin typeface="Arial"/>
                <a:cs typeface="Arial"/>
              </a:rPr>
              <a:t>MR</a:t>
            </a:r>
            <a:r>
              <a:rPr lang="en-US" sz="2500">
                <a:latin typeface="Arial"/>
                <a:cs typeface="Arial"/>
              </a:rPr>
              <a:t> &lt; </a:t>
            </a:r>
            <a:r>
              <a:rPr lang="en-US" sz="2500" b="1" i="1">
                <a:latin typeface="Arial"/>
                <a:cs typeface="Arial"/>
              </a:rPr>
              <a:t>P</a:t>
            </a:r>
            <a:r>
              <a:rPr lang="en-US" sz="2500">
                <a:latin typeface="Arial"/>
                <a:cs typeface="Arial"/>
              </a:rPr>
              <a:t>, whereas </a:t>
            </a:r>
            <a:r>
              <a:rPr lang="en-US" sz="2500" b="1" i="1">
                <a:latin typeface="Arial"/>
                <a:cs typeface="Arial"/>
              </a:rPr>
              <a:t>MR</a:t>
            </a:r>
            <a:r>
              <a:rPr lang="en-US" sz="2500">
                <a:latin typeface="Arial"/>
                <a:cs typeface="Arial"/>
              </a:rPr>
              <a:t> = </a:t>
            </a:r>
            <a:r>
              <a:rPr lang="en-US" sz="2500" b="1" i="1">
                <a:latin typeface="Arial"/>
                <a:cs typeface="Arial"/>
              </a:rPr>
              <a:t>P</a:t>
            </a:r>
            <a:r>
              <a:rPr lang="en-US" sz="2500">
                <a:latin typeface="Arial"/>
                <a:cs typeface="Arial"/>
              </a:rPr>
              <a:t> </a:t>
            </a:r>
            <a:br>
              <a:rPr lang="en-US" sz="2500">
                <a:latin typeface="Arial"/>
                <a:cs typeface="Arial"/>
              </a:rPr>
            </a:br>
            <a:r>
              <a:rPr lang="en-US" sz="2500">
                <a:latin typeface="Arial"/>
                <a:cs typeface="Arial"/>
              </a:rPr>
              <a:t>for a competitive firm. </a:t>
            </a:r>
          </a:p>
        </p:txBody>
      </p:sp>
      <p:sp>
        <p:nvSpPr>
          <p:cNvPr id="8" name="Rectangle 8"/>
          <p:cNvSpPr>
            <a:spLocks noChangeArrowheads="1"/>
          </p:cNvSpPr>
          <p:nvPr/>
        </p:nvSpPr>
        <p:spPr bwMode="auto">
          <a:xfrm>
            <a:off x="4625975" y="5626100"/>
            <a:ext cx="1084263"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1.50</a:t>
            </a:r>
          </a:p>
        </p:txBody>
      </p:sp>
      <p:sp>
        <p:nvSpPr>
          <p:cNvPr id="9" name="Rectangle 9"/>
          <p:cNvSpPr>
            <a:spLocks noChangeArrowheads="1"/>
          </p:cNvSpPr>
          <p:nvPr/>
        </p:nvSpPr>
        <p:spPr bwMode="auto">
          <a:xfrm>
            <a:off x="3875088" y="5626100"/>
            <a:ext cx="750887"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6</a:t>
            </a:r>
          </a:p>
        </p:txBody>
      </p:sp>
      <p:sp>
        <p:nvSpPr>
          <p:cNvPr id="10" name="Rectangle 10"/>
          <p:cNvSpPr>
            <a:spLocks noChangeArrowheads="1"/>
          </p:cNvSpPr>
          <p:nvPr/>
        </p:nvSpPr>
        <p:spPr bwMode="auto">
          <a:xfrm>
            <a:off x="4625975" y="5054600"/>
            <a:ext cx="1084263" cy="57150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2.00</a:t>
            </a:r>
          </a:p>
        </p:txBody>
      </p:sp>
      <p:sp>
        <p:nvSpPr>
          <p:cNvPr id="11" name="Rectangle 11"/>
          <p:cNvSpPr>
            <a:spLocks noChangeArrowheads="1"/>
          </p:cNvSpPr>
          <p:nvPr/>
        </p:nvSpPr>
        <p:spPr bwMode="auto">
          <a:xfrm>
            <a:off x="3875088" y="5054600"/>
            <a:ext cx="750887" cy="57150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5</a:t>
            </a:r>
          </a:p>
        </p:txBody>
      </p:sp>
      <p:sp>
        <p:nvSpPr>
          <p:cNvPr id="12" name="Rectangle 12"/>
          <p:cNvSpPr>
            <a:spLocks noChangeArrowheads="1"/>
          </p:cNvSpPr>
          <p:nvPr/>
        </p:nvSpPr>
        <p:spPr bwMode="auto">
          <a:xfrm>
            <a:off x="4625975" y="4481513"/>
            <a:ext cx="1084263" cy="57308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2.50</a:t>
            </a:r>
          </a:p>
        </p:txBody>
      </p:sp>
      <p:sp>
        <p:nvSpPr>
          <p:cNvPr id="13" name="Rectangle 13"/>
          <p:cNvSpPr>
            <a:spLocks noChangeArrowheads="1"/>
          </p:cNvSpPr>
          <p:nvPr/>
        </p:nvSpPr>
        <p:spPr bwMode="auto">
          <a:xfrm>
            <a:off x="3875088" y="4481513"/>
            <a:ext cx="750887" cy="57308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a:t>
            </a:r>
          </a:p>
        </p:txBody>
      </p:sp>
      <p:sp>
        <p:nvSpPr>
          <p:cNvPr id="14" name="Rectangle 14"/>
          <p:cNvSpPr>
            <a:spLocks noChangeArrowheads="1"/>
          </p:cNvSpPr>
          <p:nvPr/>
        </p:nvSpPr>
        <p:spPr bwMode="auto">
          <a:xfrm>
            <a:off x="4625975" y="3905250"/>
            <a:ext cx="1084263" cy="5762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3.00</a:t>
            </a:r>
          </a:p>
        </p:txBody>
      </p:sp>
      <p:sp>
        <p:nvSpPr>
          <p:cNvPr id="15" name="Rectangle 15"/>
          <p:cNvSpPr>
            <a:spLocks noChangeArrowheads="1"/>
          </p:cNvSpPr>
          <p:nvPr/>
        </p:nvSpPr>
        <p:spPr bwMode="auto">
          <a:xfrm>
            <a:off x="3875088" y="3905250"/>
            <a:ext cx="750887" cy="5762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a:t>
            </a:r>
          </a:p>
        </p:txBody>
      </p:sp>
      <p:sp>
        <p:nvSpPr>
          <p:cNvPr id="16" name="Rectangle 16"/>
          <p:cNvSpPr>
            <a:spLocks noChangeArrowheads="1"/>
          </p:cNvSpPr>
          <p:nvPr/>
        </p:nvSpPr>
        <p:spPr bwMode="auto">
          <a:xfrm>
            <a:off x="4625975" y="3332163"/>
            <a:ext cx="1084263" cy="57308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3.50</a:t>
            </a:r>
          </a:p>
        </p:txBody>
      </p:sp>
      <p:sp>
        <p:nvSpPr>
          <p:cNvPr id="17" name="Rectangle 17"/>
          <p:cNvSpPr>
            <a:spLocks noChangeArrowheads="1"/>
          </p:cNvSpPr>
          <p:nvPr/>
        </p:nvSpPr>
        <p:spPr bwMode="auto">
          <a:xfrm>
            <a:off x="3875088" y="3332163"/>
            <a:ext cx="750887" cy="57308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a:t>
            </a:r>
          </a:p>
        </p:txBody>
      </p:sp>
      <p:grpSp>
        <p:nvGrpSpPr>
          <p:cNvPr id="18" name="Group 18"/>
          <p:cNvGrpSpPr>
            <a:grpSpLocks/>
          </p:cNvGrpSpPr>
          <p:nvPr/>
        </p:nvGrpSpPr>
        <p:grpSpPr bwMode="auto">
          <a:xfrm>
            <a:off x="6581775" y="2760663"/>
            <a:ext cx="1127125" cy="3440112"/>
            <a:chOff x="4146" y="1669"/>
            <a:chExt cx="710" cy="2167"/>
          </a:xfrm>
        </p:grpSpPr>
        <p:sp>
          <p:nvSpPr>
            <p:cNvPr id="19" name="Rectangle 19"/>
            <p:cNvSpPr>
              <a:spLocks noChangeArrowheads="1"/>
            </p:cNvSpPr>
            <p:nvPr/>
          </p:nvSpPr>
          <p:spPr bwMode="auto">
            <a:xfrm>
              <a:off x="4146" y="3474"/>
              <a:ext cx="710"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1.50</a:t>
              </a:r>
            </a:p>
          </p:txBody>
        </p:sp>
        <p:sp>
          <p:nvSpPr>
            <p:cNvPr id="20" name="Rectangle 20"/>
            <p:cNvSpPr>
              <a:spLocks noChangeArrowheads="1"/>
            </p:cNvSpPr>
            <p:nvPr/>
          </p:nvSpPr>
          <p:spPr bwMode="auto">
            <a:xfrm>
              <a:off x="4146" y="3114"/>
              <a:ext cx="710"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2.00</a:t>
              </a:r>
            </a:p>
          </p:txBody>
        </p:sp>
        <p:sp>
          <p:nvSpPr>
            <p:cNvPr id="21" name="Rectangle 21"/>
            <p:cNvSpPr>
              <a:spLocks noChangeArrowheads="1"/>
            </p:cNvSpPr>
            <p:nvPr/>
          </p:nvSpPr>
          <p:spPr bwMode="auto">
            <a:xfrm>
              <a:off x="4146" y="2753"/>
              <a:ext cx="710"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2.50</a:t>
              </a:r>
            </a:p>
          </p:txBody>
        </p:sp>
        <p:sp>
          <p:nvSpPr>
            <p:cNvPr id="22" name="Rectangle 22"/>
            <p:cNvSpPr>
              <a:spLocks noChangeArrowheads="1"/>
            </p:cNvSpPr>
            <p:nvPr/>
          </p:nvSpPr>
          <p:spPr bwMode="auto">
            <a:xfrm>
              <a:off x="4146" y="2390"/>
              <a:ext cx="710" cy="3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3.00</a:t>
              </a:r>
            </a:p>
          </p:txBody>
        </p:sp>
        <p:sp>
          <p:nvSpPr>
            <p:cNvPr id="23" name="Rectangle 23"/>
            <p:cNvSpPr>
              <a:spLocks noChangeArrowheads="1"/>
            </p:cNvSpPr>
            <p:nvPr/>
          </p:nvSpPr>
          <p:spPr bwMode="auto">
            <a:xfrm>
              <a:off x="4146" y="2029"/>
              <a:ext cx="710"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3.50</a:t>
              </a:r>
            </a:p>
          </p:txBody>
        </p:sp>
        <p:sp>
          <p:nvSpPr>
            <p:cNvPr id="24" name="Rectangle 24"/>
            <p:cNvSpPr>
              <a:spLocks noChangeArrowheads="1"/>
            </p:cNvSpPr>
            <p:nvPr/>
          </p:nvSpPr>
          <p:spPr bwMode="auto">
            <a:xfrm>
              <a:off x="4146" y="1669"/>
              <a:ext cx="710"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$4.00</a:t>
              </a:r>
            </a:p>
          </p:txBody>
        </p:sp>
      </p:grpSp>
      <p:sp>
        <p:nvSpPr>
          <p:cNvPr id="25" name="Rectangle 25"/>
          <p:cNvSpPr>
            <a:spLocks noChangeArrowheads="1"/>
          </p:cNvSpPr>
          <p:nvPr/>
        </p:nvSpPr>
        <p:spPr bwMode="auto">
          <a:xfrm>
            <a:off x="4625975" y="2760663"/>
            <a:ext cx="1084263" cy="57150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4.00</a:t>
            </a:r>
          </a:p>
        </p:txBody>
      </p:sp>
      <p:sp>
        <p:nvSpPr>
          <p:cNvPr id="26" name="Rectangle 26"/>
          <p:cNvSpPr>
            <a:spLocks noChangeArrowheads="1"/>
          </p:cNvSpPr>
          <p:nvPr/>
        </p:nvSpPr>
        <p:spPr bwMode="auto">
          <a:xfrm>
            <a:off x="3875088" y="2760663"/>
            <a:ext cx="750887" cy="57150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a:t>
            </a:r>
          </a:p>
        </p:txBody>
      </p:sp>
      <p:sp>
        <p:nvSpPr>
          <p:cNvPr id="27" name="Rectangle 27"/>
          <p:cNvSpPr>
            <a:spLocks noChangeArrowheads="1"/>
          </p:cNvSpPr>
          <p:nvPr/>
        </p:nvSpPr>
        <p:spPr bwMode="auto">
          <a:xfrm>
            <a:off x="7708900" y="2185988"/>
            <a:ext cx="946150"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28" name="Rectangle 28"/>
          <p:cNvSpPr>
            <a:spLocks noChangeArrowheads="1"/>
          </p:cNvSpPr>
          <p:nvPr/>
        </p:nvSpPr>
        <p:spPr bwMode="auto">
          <a:xfrm>
            <a:off x="6581775" y="2185988"/>
            <a:ext cx="1127125"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n.a.</a:t>
            </a:r>
          </a:p>
        </p:txBody>
      </p:sp>
      <p:grpSp>
        <p:nvGrpSpPr>
          <p:cNvPr id="29" name="Group 29"/>
          <p:cNvGrpSpPr>
            <a:grpSpLocks/>
          </p:cNvGrpSpPr>
          <p:nvPr/>
        </p:nvGrpSpPr>
        <p:grpSpPr bwMode="auto">
          <a:xfrm>
            <a:off x="5710238" y="2185988"/>
            <a:ext cx="871537" cy="4014787"/>
            <a:chOff x="3597" y="1307"/>
            <a:chExt cx="549" cy="2529"/>
          </a:xfrm>
        </p:grpSpPr>
        <p:sp>
          <p:nvSpPr>
            <p:cNvPr id="30" name="Rectangle 30"/>
            <p:cNvSpPr>
              <a:spLocks noChangeArrowheads="1"/>
            </p:cNvSpPr>
            <p:nvPr/>
          </p:nvSpPr>
          <p:spPr bwMode="auto">
            <a:xfrm>
              <a:off x="3597" y="3474"/>
              <a:ext cx="549"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9</a:t>
              </a:r>
            </a:p>
          </p:txBody>
        </p:sp>
        <p:sp>
          <p:nvSpPr>
            <p:cNvPr id="31" name="Rectangle 31"/>
            <p:cNvSpPr>
              <a:spLocks noChangeArrowheads="1"/>
            </p:cNvSpPr>
            <p:nvPr/>
          </p:nvSpPr>
          <p:spPr bwMode="auto">
            <a:xfrm>
              <a:off x="3597" y="3114"/>
              <a:ext cx="549"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10</a:t>
              </a:r>
            </a:p>
          </p:txBody>
        </p:sp>
        <p:sp>
          <p:nvSpPr>
            <p:cNvPr id="32" name="Rectangle 32"/>
            <p:cNvSpPr>
              <a:spLocks noChangeArrowheads="1"/>
            </p:cNvSpPr>
            <p:nvPr/>
          </p:nvSpPr>
          <p:spPr bwMode="auto">
            <a:xfrm>
              <a:off x="3597" y="2753"/>
              <a:ext cx="549"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10</a:t>
              </a:r>
            </a:p>
          </p:txBody>
        </p:sp>
        <p:sp>
          <p:nvSpPr>
            <p:cNvPr id="33" name="Rectangle 33"/>
            <p:cNvSpPr>
              <a:spLocks noChangeArrowheads="1"/>
            </p:cNvSpPr>
            <p:nvPr/>
          </p:nvSpPr>
          <p:spPr bwMode="auto">
            <a:xfrm>
              <a:off x="3597" y="2390"/>
              <a:ext cx="549" cy="3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9</a:t>
              </a:r>
            </a:p>
          </p:txBody>
        </p:sp>
        <p:sp>
          <p:nvSpPr>
            <p:cNvPr id="34" name="Rectangle 34"/>
            <p:cNvSpPr>
              <a:spLocks noChangeArrowheads="1"/>
            </p:cNvSpPr>
            <p:nvPr/>
          </p:nvSpPr>
          <p:spPr bwMode="auto">
            <a:xfrm>
              <a:off x="3597" y="2029"/>
              <a:ext cx="549"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7</a:t>
              </a:r>
            </a:p>
          </p:txBody>
        </p:sp>
        <p:sp>
          <p:nvSpPr>
            <p:cNvPr id="35" name="Rectangle 35"/>
            <p:cNvSpPr>
              <a:spLocks noChangeArrowheads="1"/>
            </p:cNvSpPr>
            <p:nvPr/>
          </p:nvSpPr>
          <p:spPr bwMode="auto">
            <a:xfrm>
              <a:off x="3597" y="1669"/>
              <a:ext cx="549"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4</a:t>
              </a:r>
            </a:p>
          </p:txBody>
        </p:sp>
        <p:sp>
          <p:nvSpPr>
            <p:cNvPr id="36" name="Rectangle 36"/>
            <p:cNvSpPr>
              <a:spLocks noChangeArrowheads="1"/>
            </p:cNvSpPr>
            <p:nvPr/>
          </p:nvSpPr>
          <p:spPr bwMode="auto">
            <a:xfrm>
              <a:off x="3597" y="1307"/>
              <a:ext cx="549"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$ 0</a:t>
              </a:r>
            </a:p>
          </p:txBody>
        </p:sp>
      </p:grpSp>
      <p:sp>
        <p:nvSpPr>
          <p:cNvPr id="37" name="Rectangle 37"/>
          <p:cNvSpPr>
            <a:spLocks noChangeArrowheads="1"/>
          </p:cNvSpPr>
          <p:nvPr/>
        </p:nvSpPr>
        <p:spPr bwMode="auto">
          <a:xfrm>
            <a:off x="4625975" y="2185988"/>
            <a:ext cx="1084263"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$4.50</a:t>
            </a:r>
          </a:p>
        </p:txBody>
      </p:sp>
      <p:sp>
        <p:nvSpPr>
          <p:cNvPr id="38" name="Rectangle 38"/>
          <p:cNvSpPr>
            <a:spLocks noChangeArrowheads="1"/>
          </p:cNvSpPr>
          <p:nvPr/>
        </p:nvSpPr>
        <p:spPr bwMode="auto">
          <a:xfrm>
            <a:off x="3875088" y="2185988"/>
            <a:ext cx="750887"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0</a:t>
            </a:r>
          </a:p>
        </p:txBody>
      </p:sp>
      <p:sp>
        <p:nvSpPr>
          <p:cNvPr id="39" name="Rectangle 39"/>
          <p:cNvSpPr>
            <a:spLocks noChangeArrowheads="1"/>
          </p:cNvSpPr>
          <p:nvPr/>
        </p:nvSpPr>
        <p:spPr bwMode="auto">
          <a:xfrm>
            <a:off x="7708900" y="1612900"/>
            <a:ext cx="946150" cy="573088"/>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MR</a:t>
            </a:r>
          </a:p>
        </p:txBody>
      </p:sp>
      <p:sp>
        <p:nvSpPr>
          <p:cNvPr id="40" name="Rectangle 40"/>
          <p:cNvSpPr>
            <a:spLocks noChangeArrowheads="1"/>
          </p:cNvSpPr>
          <p:nvPr/>
        </p:nvSpPr>
        <p:spPr bwMode="auto">
          <a:xfrm>
            <a:off x="6581775" y="1612900"/>
            <a:ext cx="1127125" cy="573088"/>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AR</a:t>
            </a:r>
          </a:p>
        </p:txBody>
      </p:sp>
      <p:sp>
        <p:nvSpPr>
          <p:cNvPr id="41" name="Rectangle 41"/>
          <p:cNvSpPr>
            <a:spLocks noChangeArrowheads="1"/>
          </p:cNvSpPr>
          <p:nvPr/>
        </p:nvSpPr>
        <p:spPr bwMode="auto">
          <a:xfrm>
            <a:off x="5710238" y="1612900"/>
            <a:ext cx="871537" cy="573088"/>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TR</a:t>
            </a:r>
          </a:p>
        </p:txBody>
      </p:sp>
      <p:sp>
        <p:nvSpPr>
          <p:cNvPr id="42" name="Rectangle 42"/>
          <p:cNvSpPr>
            <a:spLocks noChangeArrowheads="1"/>
          </p:cNvSpPr>
          <p:nvPr/>
        </p:nvSpPr>
        <p:spPr bwMode="auto">
          <a:xfrm>
            <a:off x="4625975" y="1612900"/>
            <a:ext cx="1084263" cy="573088"/>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P</a:t>
            </a:r>
          </a:p>
        </p:txBody>
      </p:sp>
      <p:sp>
        <p:nvSpPr>
          <p:cNvPr id="43" name="Rectangle 43"/>
          <p:cNvSpPr>
            <a:spLocks noChangeArrowheads="1"/>
          </p:cNvSpPr>
          <p:nvPr/>
        </p:nvSpPr>
        <p:spPr bwMode="auto">
          <a:xfrm>
            <a:off x="3875088" y="1612900"/>
            <a:ext cx="750887" cy="573088"/>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Q</a:t>
            </a:r>
          </a:p>
        </p:txBody>
      </p:sp>
      <p:sp>
        <p:nvSpPr>
          <p:cNvPr id="44" name="Line 44"/>
          <p:cNvSpPr>
            <a:spLocks noChangeShapeType="1"/>
          </p:cNvSpPr>
          <p:nvPr/>
        </p:nvSpPr>
        <p:spPr bwMode="auto">
          <a:xfrm>
            <a:off x="3875088" y="1612900"/>
            <a:ext cx="4779962" cy="0"/>
          </a:xfrm>
          <a:prstGeom prst="line">
            <a:avLst/>
          </a:prstGeom>
          <a:noFill/>
          <a:ln w="28575" cap="sq">
            <a:solidFill>
              <a:schemeClr val="tx1"/>
            </a:solidFill>
            <a:round/>
            <a:headEnd/>
            <a:tailEnd/>
          </a:ln>
        </p:spPr>
        <p:txBody>
          <a:bodyPr/>
          <a:lstStyle/>
          <a:p>
            <a:endParaRPr lang="en-US">
              <a:latin typeface="Arial"/>
              <a:cs typeface="Arial"/>
            </a:endParaRPr>
          </a:p>
        </p:txBody>
      </p:sp>
      <p:sp>
        <p:nvSpPr>
          <p:cNvPr id="45" name="Line 45"/>
          <p:cNvSpPr>
            <a:spLocks noChangeShapeType="1"/>
          </p:cNvSpPr>
          <p:nvPr/>
        </p:nvSpPr>
        <p:spPr bwMode="auto">
          <a:xfrm>
            <a:off x="3875088" y="2185988"/>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46" name="Line 46"/>
          <p:cNvSpPr>
            <a:spLocks noChangeShapeType="1"/>
          </p:cNvSpPr>
          <p:nvPr/>
        </p:nvSpPr>
        <p:spPr bwMode="auto">
          <a:xfrm>
            <a:off x="3875088" y="2760663"/>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47" name="Line 47"/>
          <p:cNvSpPr>
            <a:spLocks noChangeShapeType="1"/>
          </p:cNvSpPr>
          <p:nvPr/>
        </p:nvSpPr>
        <p:spPr bwMode="auto">
          <a:xfrm>
            <a:off x="3875088" y="3332163"/>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48" name="Line 48"/>
          <p:cNvSpPr>
            <a:spLocks noChangeShapeType="1"/>
          </p:cNvSpPr>
          <p:nvPr/>
        </p:nvSpPr>
        <p:spPr bwMode="auto">
          <a:xfrm>
            <a:off x="3875088" y="3905250"/>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49" name="Line 49"/>
          <p:cNvSpPr>
            <a:spLocks noChangeShapeType="1"/>
          </p:cNvSpPr>
          <p:nvPr/>
        </p:nvSpPr>
        <p:spPr bwMode="auto">
          <a:xfrm>
            <a:off x="3875088" y="4481513"/>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50" name="Line 50"/>
          <p:cNvSpPr>
            <a:spLocks noChangeShapeType="1"/>
          </p:cNvSpPr>
          <p:nvPr/>
        </p:nvSpPr>
        <p:spPr bwMode="auto">
          <a:xfrm>
            <a:off x="3875088" y="5054600"/>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51" name="Line 51"/>
          <p:cNvSpPr>
            <a:spLocks noChangeShapeType="1"/>
          </p:cNvSpPr>
          <p:nvPr/>
        </p:nvSpPr>
        <p:spPr bwMode="auto">
          <a:xfrm>
            <a:off x="3875088" y="5626100"/>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52" name="Line 52"/>
          <p:cNvSpPr>
            <a:spLocks noChangeShapeType="1"/>
          </p:cNvSpPr>
          <p:nvPr/>
        </p:nvSpPr>
        <p:spPr bwMode="auto">
          <a:xfrm>
            <a:off x="3875088" y="6200775"/>
            <a:ext cx="4779962" cy="0"/>
          </a:xfrm>
          <a:prstGeom prst="line">
            <a:avLst/>
          </a:prstGeom>
          <a:noFill/>
          <a:ln w="28575" cap="sq">
            <a:solidFill>
              <a:schemeClr val="tx1"/>
            </a:solidFill>
            <a:round/>
            <a:headEnd/>
            <a:tailEnd/>
          </a:ln>
        </p:spPr>
        <p:txBody>
          <a:bodyPr/>
          <a:lstStyle/>
          <a:p>
            <a:endParaRPr lang="en-US">
              <a:latin typeface="Arial"/>
              <a:cs typeface="Arial"/>
            </a:endParaRPr>
          </a:p>
        </p:txBody>
      </p:sp>
      <p:sp>
        <p:nvSpPr>
          <p:cNvPr id="53" name="Line 53"/>
          <p:cNvSpPr>
            <a:spLocks noChangeShapeType="1"/>
          </p:cNvSpPr>
          <p:nvPr/>
        </p:nvSpPr>
        <p:spPr bwMode="auto">
          <a:xfrm>
            <a:off x="3875088" y="1612900"/>
            <a:ext cx="0" cy="4587875"/>
          </a:xfrm>
          <a:prstGeom prst="line">
            <a:avLst/>
          </a:prstGeom>
          <a:noFill/>
          <a:ln w="28575" cap="sq">
            <a:solidFill>
              <a:schemeClr val="tx1"/>
            </a:solidFill>
            <a:round/>
            <a:headEnd/>
            <a:tailEnd/>
          </a:ln>
        </p:spPr>
        <p:txBody>
          <a:bodyPr/>
          <a:lstStyle/>
          <a:p>
            <a:endParaRPr lang="en-US">
              <a:latin typeface="Arial"/>
              <a:cs typeface="Arial"/>
            </a:endParaRPr>
          </a:p>
        </p:txBody>
      </p:sp>
      <p:sp>
        <p:nvSpPr>
          <p:cNvPr id="54" name="Line 54"/>
          <p:cNvSpPr>
            <a:spLocks noChangeShapeType="1"/>
          </p:cNvSpPr>
          <p:nvPr/>
        </p:nvSpPr>
        <p:spPr bwMode="auto">
          <a:xfrm>
            <a:off x="4625975" y="1612900"/>
            <a:ext cx="0" cy="4587875"/>
          </a:xfrm>
          <a:prstGeom prst="line">
            <a:avLst/>
          </a:prstGeom>
          <a:noFill/>
          <a:ln w="12700">
            <a:solidFill>
              <a:schemeClr val="tx1"/>
            </a:solidFill>
            <a:round/>
            <a:headEnd/>
            <a:tailEnd/>
          </a:ln>
        </p:spPr>
        <p:txBody>
          <a:bodyPr/>
          <a:lstStyle/>
          <a:p>
            <a:endParaRPr lang="en-US">
              <a:latin typeface="Arial"/>
              <a:cs typeface="Arial"/>
            </a:endParaRPr>
          </a:p>
        </p:txBody>
      </p:sp>
      <p:sp>
        <p:nvSpPr>
          <p:cNvPr id="55" name="Line 55"/>
          <p:cNvSpPr>
            <a:spLocks noChangeShapeType="1"/>
          </p:cNvSpPr>
          <p:nvPr/>
        </p:nvSpPr>
        <p:spPr bwMode="auto">
          <a:xfrm>
            <a:off x="5710238" y="1612900"/>
            <a:ext cx="0" cy="4587875"/>
          </a:xfrm>
          <a:prstGeom prst="line">
            <a:avLst/>
          </a:prstGeom>
          <a:noFill/>
          <a:ln w="12700">
            <a:solidFill>
              <a:schemeClr val="tx1"/>
            </a:solidFill>
            <a:round/>
            <a:headEnd/>
            <a:tailEnd/>
          </a:ln>
        </p:spPr>
        <p:txBody>
          <a:bodyPr/>
          <a:lstStyle/>
          <a:p>
            <a:endParaRPr lang="en-US">
              <a:latin typeface="Arial"/>
              <a:cs typeface="Arial"/>
            </a:endParaRPr>
          </a:p>
        </p:txBody>
      </p:sp>
      <p:sp>
        <p:nvSpPr>
          <p:cNvPr id="56" name="Line 56"/>
          <p:cNvSpPr>
            <a:spLocks noChangeShapeType="1"/>
          </p:cNvSpPr>
          <p:nvPr/>
        </p:nvSpPr>
        <p:spPr bwMode="auto">
          <a:xfrm>
            <a:off x="6581775" y="1612900"/>
            <a:ext cx="0" cy="4587875"/>
          </a:xfrm>
          <a:prstGeom prst="line">
            <a:avLst/>
          </a:prstGeom>
          <a:noFill/>
          <a:ln w="12700">
            <a:solidFill>
              <a:schemeClr val="tx1"/>
            </a:solidFill>
            <a:round/>
            <a:headEnd/>
            <a:tailEnd/>
          </a:ln>
        </p:spPr>
        <p:txBody>
          <a:bodyPr/>
          <a:lstStyle/>
          <a:p>
            <a:endParaRPr lang="en-US">
              <a:latin typeface="Arial"/>
              <a:cs typeface="Arial"/>
            </a:endParaRPr>
          </a:p>
        </p:txBody>
      </p:sp>
      <p:sp>
        <p:nvSpPr>
          <p:cNvPr id="57" name="Line 57"/>
          <p:cNvSpPr>
            <a:spLocks noChangeShapeType="1"/>
          </p:cNvSpPr>
          <p:nvPr/>
        </p:nvSpPr>
        <p:spPr bwMode="auto">
          <a:xfrm>
            <a:off x="7708900" y="1612900"/>
            <a:ext cx="0" cy="4587875"/>
          </a:xfrm>
          <a:prstGeom prst="line">
            <a:avLst/>
          </a:prstGeom>
          <a:noFill/>
          <a:ln w="12700">
            <a:solidFill>
              <a:schemeClr val="tx1"/>
            </a:solidFill>
            <a:round/>
            <a:headEnd/>
            <a:tailEnd/>
          </a:ln>
        </p:spPr>
        <p:txBody>
          <a:bodyPr/>
          <a:lstStyle/>
          <a:p>
            <a:endParaRPr lang="en-US">
              <a:latin typeface="Arial"/>
              <a:cs typeface="Arial"/>
            </a:endParaRPr>
          </a:p>
        </p:txBody>
      </p:sp>
      <p:sp>
        <p:nvSpPr>
          <p:cNvPr id="58" name="Line 58"/>
          <p:cNvSpPr>
            <a:spLocks noChangeShapeType="1"/>
          </p:cNvSpPr>
          <p:nvPr/>
        </p:nvSpPr>
        <p:spPr bwMode="auto">
          <a:xfrm>
            <a:off x="8655050" y="1612900"/>
            <a:ext cx="0" cy="4587875"/>
          </a:xfrm>
          <a:prstGeom prst="line">
            <a:avLst/>
          </a:prstGeom>
          <a:noFill/>
          <a:ln w="28575" cap="sq">
            <a:solidFill>
              <a:schemeClr val="tx1"/>
            </a:solidFill>
            <a:round/>
            <a:headEnd/>
            <a:tailEnd/>
          </a:ln>
        </p:spPr>
        <p:txBody>
          <a:bodyPr/>
          <a:lstStyle/>
          <a:p>
            <a:endParaRPr lang="en-US">
              <a:latin typeface="Arial"/>
              <a:cs typeface="Arial"/>
            </a:endParaRPr>
          </a:p>
        </p:txBody>
      </p:sp>
      <p:grpSp>
        <p:nvGrpSpPr>
          <p:cNvPr id="59" name="Group 59"/>
          <p:cNvGrpSpPr>
            <a:grpSpLocks/>
          </p:cNvGrpSpPr>
          <p:nvPr/>
        </p:nvGrpSpPr>
        <p:grpSpPr bwMode="auto">
          <a:xfrm>
            <a:off x="7708900" y="2466975"/>
            <a:ext cx="936625" cy="3440113"/>
            <a:chOff x="4856" y="1484"/>
            <a:chExt cx="590" cy="2167"/>
          </a:xfrm>
        </p:grpSpPr>
        <p:sp>
          <p:nvSpPr>
            <p:cNvPr id="60" name="Rectangle 60"/>
            <p:cNvSpPr>
              <a:spLocks noChangeArrowheads="1"/>
            </p:cNvSpPr>
            <p:nvPr/>
          </p:nvSpPr>
          <p:spPr bwMode="auto">
            <a:xfrm>
              <a:off x="4856" y="3289"/>
              <a:ext cx="590" cy="362"/>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sp>
          <p:nvSpPr>
            <p:cNvPr id="61" name="Rectangle 61"/>
            <p:cNvSpPr>
              <a:spLocks noChangeArrowheads="1"/>
            </p:cNvSpPr>
            <p:nvPr/>
          </p:nvSpPr>
          <p:spPr bwMode="auto">
            <a:xfrm>
              <a:off x="4856" y="2929"/>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sp>
          <p:nvSpPr>
            <p:cNvPr id="62" name="Rectangle 62"/>
            <p:cNvSpPr>
              <a:spLocks noChangeArrowheads="1"/>
            </p:cNvSpPr>
            <p:nvPr/>
          </p:nvSpPr>
          <p:spPr bwMode="auto">
            <a:xfrm>
              <a:off x="4856" y="2568"/>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sp>
          <p:nvSpPr>
            <p:cNvPr id="63" name="Rectangle 63"/>
            <p:cNvSpPr>
              <a:spLocks noChangeArrowheads="1"/>
            </p:cNvSpPr>
            <p:nvPr/>
          </p:nvSpPr>
          <p:spPr bwMode="auto">
            <a:xfrm>
              <a:off x="4856" y="2205"/>
              <a:ext cx="590" cy="363"/>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sp>
          <p:nvSpPr>
            <p:cNvPr id="64" name="Rectangle 64"/>
            <p:cNvSpPr>
              <a:spLocks noChangeArrowheads="1"/>
            </p:cNvSpPr>
            <p:nvPr/>
          </p:nvSpPr>
          <p:spPr bwMode="auto">
            <a:xfrm>
              <a:off x="4856" y="1844"/>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sp>
          <p:nvSpPr>
            <p:cNvPr id="65" name="Rectangle 65"/>
            <p:cNvSpPr>
              <a:spLocks noChangeArrowheads="1"/>
            </p:cNvSpPr>
            <p:nvPr/>
          </p:nvSpPr>
          <p:spPr bwMode="auto">
            <a:xfrm>
              <a:off x="4856" y="1484"/>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grpSp>
      <p:sp>
        <p:nvSpPr>
          <p:cNvPr id="66" name="Rectangle 66"/>
          <p:cNvSpPr>
            <a:spLocks noChangeArrowheads="1"/>
          </p:cNvSpPr>
          <p:nvPr/>
        </p:nvSpPr>
        <p:spPr bwMode="auto">
          <a:xfrm>
            <a:off x="7715250" y="2193925"/>
            <a:ext cx="922338" cy="266700"/>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sp>
        <p:nvSpPr>
          <p:cNvPr id="67" name="Rectangle 67"/>
          <p:cNvSpPr>
            <a:spLocks noChangeArrowheads="1"/>
          </p:cNvSpPr>
          <p:nvPr/>
        </p:nvSpPr>
        <p:spPr bwMode="auto">
          <a:xfrm>
            <a:off x="7716838" y="5915025"/>
            <a:ext cx="922337" cy="271463"/>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grpSp>
        <p:nvGrpSpPr>
          <p:cNvPr id="68" name="Group 68"/>
          <p:cNvGrpSpPr>
            <a:grpSpLocks/>
          </p:cNvGrpSpPr>
          <p:nvPr/>
        </p:nvGrpSpPr>
        <p:grpSpPr bwMode="auto">
          <a:xfrm>
            <a:off x="7712075" y="2465388"/>
            <a:ext cx="936625" cy="3440112"/>
            <a:chOff x="4856" y="1484"/>
            <a:chExt cx="590" cy="2167"/>
          </a:xfrm>
        </p:grpSpPr>
        <p:sp>
          <p:nvSpPr>
            <p:cNvPr id="69" name="Rectangle 69"/>
            <p:cNvSpPr>
              <a:spLocks noChangeArrowheads="1"/>
            </p:cNvSpPr>
            <p:nvPr/>
          </p:nvSpPr>
          <p:spPr bwMode="auto">
            <a:xfrm>
              <a:off x="4856" y="3289"/>
              <a:ext cx="590" cy="362"/>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–1</a:t>
              </a:r>
            </a:p>
          </p:txBody>
        </p:sp>
        <p:sp>
          <p:nvSpPr>
            <p:cNvPr id="70" name="Rectangle 70"/>
            <p:cNvSpPr>
              <a:spLocks noChangeArrowheads="1"/>
            </p:cNvSpPr>
            <p:nvPr/>
          </p:nvSpPr>
          <p:spPr bwMode="auto">
            <a:xfrm>
              <a:off x="4856" y="2929"/>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0</a:t>
              </a:r>
            </a:p>
          </p:txBody>
        </p:sp>
        <p:sp>
          <p:nvSpPr>
            <p:cNvPr id="71" name="Rectangle 71"/>
            <p:cNvSpPr>
              <a:spLocks noChangeArrowheads="1"/>
            </p:cNvSpPr>
            <p:nvPr/>
          </p:nvSpPr>
          <p:spPr bwMode="auto">
            <a:xfrm>
              <a:off x="4856" y="2568"/>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1</a:t>
              </a:r>
            </a:p>
          </p:txBody>
        </p:sp>
        <p:sp>
          <p:nvSpPr>
            <p:cNvPr id="72" name="Rectangle 72"/>
            <p:cNvSpPr>
              <a:spLocks noChangeArrowheads="1"/>
            </p:cNvSpPr>
            <p:nvPr/>
          </p:nvSpPr>
          <p:spPr bwMode="auto">
            <a:xfrm>
              <a:off x="4856" y="2205"/>
              <a:ext cx="590" cy="363"/>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2</a:t>
              </a:r>
            </a:p>
          </p:txBody>
        </p:sp>
        <p:sp>
          <p:nvSpPr>
            <p:cNvPr id="73" name="Rectangle 73"/>
            <p:cNvSpPr>
              <a:spLocks noChangeArrowheads="1"/>
            </p:cNvSpPr>
            <p:nvPr/>
          </p:nvSpPr>
          <p:spPr bwMode="auto">
            <a:xfrm>
              <a:off x="4856" y="1844"/>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3</a:t>
              </a:r>
            </a:p>
          </p:txBody>
        </p:sp>
        <p:sp>
          <p:nvSpPr>
            <p:cNvPr id="74" name="Rectangle 74"/>
            <p:cNvSpPr>
              <a:spLocks noChangeArrowheads="1"/>
            </p:cNvSpPr>
            <p:nvPr/>
          </p:nvSpPr>
          <p:spPr bwMode="auto">
            <a:xfrm>
              <a:off x="4856" y="1484"/>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$4</a:t>
              </a:r>
            </a:p>
          </p:txBody>
        </p:sp>
      </p:grpSp>
    </p:spTree>
    <p:extLst>
      <p:ext uri="{BB962C8B-B14F-4D97-AF65-F5344CB8AC3E}">
        <p14:creationId xmlns:p14="http://schemas.microsoft.com/office/powerpoint/2010/main" val="289034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strips(downRight)">
                                      <p:cBhvr>
                                        <p:cTn id="7" dur="500"/>
                                        <p:tgtEl>
                                          <p:spTgt spid="29"/>
                                        </p:tgtEl>
                                      </p:cBhvr>
                                    </p:animEffect>
                                  </p:childTnLst>
                                  <p:subTnLst>
                                    <p:animClr clrSpc="rgb" dir="cw">
                                      <p:cBhvr override="childStyle">
                                        <p:cTn dur="1" fill="hold" display="0" masterRel="nextClick" afterEffect="1"/>
                                        <p:tgtEl>
                                          <p:spTgt spid="29"/>
                                        </p:tgtEl>
                                        <p:attrNameLst>
                                          <p:attrName>ppt_c</p:attrName>
                                        </p:attrNameLst>
                                      </p:cBhvr>
                                      <p:to>
                                        <a:srgbClr val="0000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left)">
                                      <p:cBhvr>
                                        <p:cTn id="12" dur="500"/>
                                        <p:tgtEl>
                                          <p:spTgt spid="7">
                                            <p:txEl>
                                              <p:pRg st="0" end="0"/>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strips(downLeft)">
                                      <p:cBhvr>
                                        <p:cTn id="15" dur="500"/>
                                        <p:tgtEl>
                                          <p:spTgt spid="18"/>
                                        </p:tgtEl>
                                      </p:cBhvr>
                                    </p:animEffect>
                                  </p:childTnLst>
                                  <p:subTnLst>
                                    <p:animClr clrSpc="rgb" dir="cw">
                                      <p:cBhvr override="childStyle">
                                        <p:cTn dur="1" fill="hold" display="0" masterRel="nextClick" afterEffect="1"/>
                                        <p:tgtEl>
                                          <p:spTgt spid="18"/>
                                        </p:tgtEl>
                                        <p:attrNameLst>
                                          <p:attrName>ppt_c</p:attrName>
                                        </p:attrNameLst>
                                      </p:cBhvr>
                                      <p:to>
                                        <a:srgbClr val="00000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xEl>
                                              <p:pRg st="1" end="1"/>
                                            </p:txEl>
                                          </p:spTgt>
                                        </p:tgtEl>
                                        <p:attrNameLst>
                                          <p:attrName>style.visibility</p:attrName>
                                        </p:attrNameLst>
                                      </p:cBhvr>
                                      <p:to>
                                        <p:strVal val="visible"/>
                                      </p:to>
                                    </p:set>
                                    <p:animEffect transition="in" filter="wipe(left)">
                                      <p:cBhvr>
                                        <p:cTn id="20" dur="500"/>
                                        <p:tgtEl>
                                          <p:spTgt spid="7">
                                            <p:txEl>
                                              <p:pRg st="1" end="1"/>
                                            </p:txEl>
                                          </p:spTgt>
                                        </p:tgtEl>
                                      </p:cBhvr>
                                    </p:animEffect>
                                  </p:childTnLst>
                                </p:cTn>
                              </p:par>
                              <p:par>
                                <p:cTn id="21" presetID="18" presetClass="entr" presetSubtype="12" fill="hold" nodeType="withEffect">
                                  <p:stCondLst>
                                    <p:cond delay="0"/>
                                  </p:stCondLst>
                                  <p:childTnLst>
                                    <p:set>
                                      <p:cBhvr>
                                        <p:cTn id="22" dur="1" fill="hold">
                                          <p:stCondLst>
                                            <p:cond delay="0"/>
                                          </p:stCondLst>
                                        </p:cTn>
                                        <p:tgtEl>
                                          <p:spTgt spid="68"/>
                                        </p:tgtEl>
                                        <p:attrNameLst>
                                          <p:attrName>style.visibility</p:attrName>
                                        </p:attrNameLst>
                                      </p:cBhvr>
                                      <p:to>
                                        <p:strVal val="visible"/>
                                      </p:to>
                                    </p:set>
                                    <p:animEffect transition="in" filter="strips(downLeft)">
                                      <p:cBhvr>
                                        <p:cTn id="23"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5"/>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1210</TotalTime>
  <Words>1898</Words>
  <Application>Microsoft Office PowerPoint</Application>
  <PresentationFormat>On-screen Show (4:3)</PresentationFormat>
  <Paragraphs>375</Paragraphs>
  <Slides>30</Slides>
  <Notes>30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Arial Narrow</vt:lpstr>
      <vt:lpstr>Book Antiqua</vt:lpstr>
      <vt:lpstr>Calibri</vt:lpstr>
      <vt:lpstr>Cambria Math</vt:lpstr>
      <vt:lpstr>Tahoma</vt:lpstr>
      <vt:lpstr>Times New Roman</vt:lpstr>
      <vt:lpstr>Wingdings</vt:lpstr>
      <vt:lpstr>Office Theme</vt:lpstr>
      <vt:lpstr>PowerPoint Presentation</vt:lpstr>
      <vt:lpstr>In this chapter,  look for the answers to these questions</vt:lpstr>
      <vt:lpstr>Introduction</vt:lpstr>
      <vt:lpstr>Why Monopolies Arise</vt:lpstr>
      <vt:lpstr>Why Monopolies Arise</vt:lpstr>
      <vt:lpstr>Monopoly vs. Competition:  Demand Curves</vt:lpstr>
      <vt:lpstr>Monopoly vs. Competition:  Demand Curves</vt:lpstr>
      <vt:lpstr>ACTIVE LEARNING   1    A monopoly’s revenue</vt:lpstr>
      <vt:lpstr>ACTIVE LEARNING   1    Answers</vt:lpstr>
      <vt:lpstr>Common Grounds’ D  and MR  Curves</vt:lpstr>
      <vt:lpstr>Understanding the Monopolist’s MR</vt:lpstr>
      <vt:lpstr>Profit-Maximization</vt:lpstr>
      <vt:lpstr>Profit-Maximization</vt:lpstr>
      <vt:lpstr>The Monopolist’s Profit</vt:lpstr>
      <vt:lpstr>A Monopoly Does Not Have an S Curve</vt:lpstr>
      <vt:lpstr>CASE STUDY:  Monopoly vs. Generic Drugs</vt:lpstr>
      <vt:lpstr>The Welfare Cost of Monopoly</vt:lpstr>
      <vt:lpstr>The Welfare Cost of Monopoly</vt:lpstr>
      <vt:lpstr>Price Discrimination</vt:lpstr>
      <vt:lpstr>Perfect Price Discrimination vs.  Single Price Monopoly</vt:lpstr>
      <vt:lpstr>Perfect Price Discrimination vs.  Single Price Monopoly</vt:lpstr>
      <vt:lpstr>Price Discrimination in the Real World</vt:lpstr>
      <vt:lpstr>Examples of Price Discrimination</vt:lpstr>
      <vt:lpstr>Examples of Price Discrimination</vt:lpstr>
      <vt:lpstr>Public Policy Toward Monopolies</vt:lpstr>
      <vt:lpstr>Public Policy Toward Monopolies</vt:lpstr>
      <vt:lpstr>CONCLUSION:  The Prevalence of Monopoly</vt:lpstr>
      <vt:lpstr>Summary</vt:lpstr>
      <vt:lpstr>Summary</vt:lpstr>
      <vt:lpstr>Summary</vt:lpstr>
    </vt:vector>
  </TitlesOfParts>
  <Company>Carthage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Ron</dc:creator>
  <cp:lastModifiedBy>Dali Laxton</cp:lastModifiedBy>
  <cp:revision>227</cp:revision>
  <dcterms:created xsi:type="dcterms:W3CDTF">2010-12-25T14:19:53Z</dcterms:created>
  <dcterms:modified xsi:type="dcterms:W3CDTF">2020-11-14T15:32:16Z</dcterms:modified>
</cp:coreProperties>
</file>