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25"/>
  </p:notesMasterIdLst>
  <p:handoutMasterIdLst>
    <p:handoutMasterId r:id="rId26"/>
  </p:handoutMasterIdLst>
  <p:sldIdLst>
    <p:sldId id="256" r:id="rId5"/>
    <p:sldId id="257" r:id="rId6"/>
    <p:sldId id="264" r:id="rId7"/>
    <p:sldId id="273" r:id="rId8"/>
    <p:sldId id="272" r:id="rId9"/>
    <p:sldId id="258" r:id="rId10"/>
    <p:sldId id="277" r:id="rId11"/>
    <p:sldId id="303" r:id="rId12"/>
    <p:sldId id="301" r:id="rId13"/>
    <p:sldId id="260" r:id="rId14"/>
    <p:sldId id="262" r:id="rId15"/>
    <p:sldId id="266" r:id="rId16"/>
    <p:sldId id="282" r:id="rId17"/>
    <p:sldId id="299" r:id="rId18"/>
    <p:sldId id="304" r:id="rId19"/>
    <p:sldId id="296" r:id="rId20"/>
    <p:sldId id="305" r:id="rId21"/>
    <p:sldId id="306" r:id="rId22"/>
    <p:sldId id="307" r:id="rId23"/>
    <p:sldId id="276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áš Marek" initials="LM" lastIdx="1" clrIdx="0">
    <p:extLst>
      <p:ext uri="{19B8F6BF-5375-455C-9EA6-DF929625EA0E}">
        <p15:presenceInfo xmlns:p15="http://schemas.microsoft.com/office/powerpoint/2012/main" userId="Lukáš Mare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ADE0"/>
    <a:srgbClr val="89D076"/>
    <a:srgbClr val="F08E52"/>
    <a:srgbClr val="CAEAC1"/>
    <a:srgbClr val="F4B084"/>
    <a:srgbClr val="B4C6E9"/>
    <a:srgbClr val="0000DC"/>
    <a:srgbClr val="B9006E"/>
    <a:srgbClr val="46C8FF"/>
    <a:srgbClr val="F019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067007-FDE2-4F44-9017-51E566FA45C6}" v="25" dt="2020-12-09T17:21:45.7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2" autoAdjust="0"/>
    <p:restoredTop sz="96754" autoAdjust="0"/>
  </p:normalViewPr>
  <p:slideViewPr>
    <p:cSldViewPr snapToGrid="0">
      <p:cViewPr>
        <p:scale>
          <a:sx n="86" d="100"/>
          <a:sy n="86" d="100"/>
        </p:scale>
        <p:origin x="643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ie Gyönyörová" userId="S::433854@muni.cz::b653aab2-afbe-4252-b8ca-b0456ccae5d8" providerId="AD" clId="Web-{FA067007-FDE2-4F44-9017-51E566FA45C6}"/>
    <pc:docChg chg="modSld">
      <pc:chgData name="Lucie Gyönyörová" userId="S::433854@muni.cz::b653aab2-afbe-4252-b8ca-b0456ccae5d8" providerId="AD" clId="Web-{FA067007-FDE2-4F44-9017-51E566FA45C6}" dt="2020-12-09T17:21:41.193" v="23" actId="20577"/>
      <pc:docMkLst>
        <pc:docMk/>
      </pc:docMkLst>
      <pc:sldChg chg="modSp">
        <pc:chgData name="Lucie Gyönyörová" userId="S::433854@muni.cz::b653aab2-afbe-4252-b8ca-b0456ccae5d8" providerId="AD" clId="Web-{FA067007-FDE2-4F44-9017-51E566FA45C6}" dt="2020-12-09T17:21:41.193" v="23" actId="20577"/>
        <pc:sldMkLst>
          <pc:docMk/>
          <pc:sldMk cId="2343526595" sldId="266"/>
        </pc:sldMkLst>
        <pc:spChg chg="mod">
          <ac:chgData name="Lucie Gyönyörová" userId="S::433854@muni.cz::b653aab2-afbe-4252-b8ca-b0456ccae5d8" providerId="AD" clId="Web-{FA067007-FDE2-4F44-9017-51E566FA45C6}" dt="2020-12-09T17:21:41.193" v="23" actId="20577"/>
          <ac:spMkLst>
            <pc:docMk/>
            <pc:sldMk cId="2343526595" sldId="266"/>
            <ac:spMk id="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E00E847-80B3-4CCA-A625-6785A7EF085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622434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695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7" Type="http://schemas.openxmlformats.org/officeDocument/2006/relationships/image" Target="../media/image1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0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4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Problematika úvěrů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108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Umořování dluhu stejnými splátkami - příklad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altLang="cs-CZ" sz="2000" dirty="0"/>
              <a:t>Jak určit výši splátky?</a:t>
            </a:r>
          </a:p>
          <a:p>
            <a:pPr lvl="1"/>
            <a:r>
              <a:rPr lang="cs-CZ" altLang="cs-CZ" dirty="0"/>
              <a:t>Vzorec pro výpočet důchodu – to již známe </a:t>
            </a:r>
            <a:r>
              <a:rPr lang="cs-CZ" altLang="cs-CZ" dirty="0">
                <a:sym typeface="Wingdings" pitchFamily="2" charset="2"/>
              </a:rPr>
              <a:t></a:t>
            </a:r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  <a:p>
            <a:pPr lvl="1"/>
            <a:endParaRPr lang="cs-CZ" altLang="cs-CZ" dirty="0"/>
          </a:p>
          <a:p>
            <a:pPr lvl="1">
              <a:lnSpc>
                <a:spcPct val="150000"/>
              </a:lnSpc>
            </a:pPr>
            <a:r>
              <a:rPr lang="cs-CZ" altLang="cs-CZ" sz="1600" dirty="0"/>
              <a:t>Další postup obdobně jako v minulém příkladu.</a:t>
            </a:r>
          </a:p>
          <a:p>
            <a:pPr marL="1371600" lvl="2" indent="-457200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cs-CZ" altLang="cs-CZ" sz="1600" dirty="0"/>
              <a:t>Nejprve vyplníme splátky (jsou stejné).</a:t>
            </a:r>
          </a:p>
          <a:p>
            <a:pPr marL="1371600" lvl="2" indent="-457200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cs-CZ" altLang="cs-CZ" sz="1600" dirty="0"/>
              <a:t>Potom pro každé období spočítáme výši úroku ze stávající hodnoty dluhu.</a:t>
            </a:r>
          </a:p>
          <a:p>
            <a:pPr marL="1371600" lvl="2" indent="-457200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cs-CZ" altLang="cs-CZ" sz="1600" dirty="0"/>
              <a:t>Úmor potom získáme odečtením úroku od anuity.</a:t>
            </a:r>
          </a:p>
          <a:p>
            <a:pPr marL="1371600" lvl="2" indent="-457200">
              <a:lnSpc>
                <a:spcPct val="150000"/>
              </a:lnSpc>
              <a:buClr>
                <a:schemeClr val="tx2"/>
              </a:buClr>
              <a:buFont typeface="+mj-lt"/>
              <a:buAutoNum type="arabicPeriod"/>
            </a:pPr>
            <a:r>
              <a:rPr lang="cs-CZ" altLang="cs-CZ" sz="1600" dirty="0"/>
              <a:t>„Novou“ výši stávajícího dluhu získáme odečtením úmoru od předchozího stavu dluhu.</a:t>
            </a:r>
          </a:p>
          <a:p>
            <a:pPr marL="72000" indent="0" algn="just">
              <a:spcAft>
                <a:spcPts val="1200"/>
              </a:spcAft>
              <a:buNone/>
              <a:defRPr/>
            </a:pPr>
            <a:endParaRPr lang="cs-CZ" sz="2000" dirty="0"/>
          </a:p>
        </p:txBody>
      </p:sp>
      <p:grpSp>
        <p:nvGrpSpPr>
          <p:cNvPr id="9" name="Skupina 8"/>
          <p:cNvGrpSpPr/>
          <p:nvPr/>
        </p:nvGrpSpPr>
        <p:grpSpPr>
          <a:xfrm>
            <a:off x="1008063" y="2627313"/>
            <a:ext cx="7494587" cy="931862"/>
            <a:chOff x="1008063" y="2297700"/>
            <a:chExt cx="7494587" cy="931862"/>
          </a:xfrm>
        </p:grpSpPr>
        <p:graphicFrame>
          <p:nvGraphicFramePr>
            <p:cNvPr id="10" name="Objekt 6"/>
            <p:cNvGraphicFramePr>
              <a:graphicFrameLocks noChangeAspect="1"/>
            </p:cNvGraphicFramePr>
            <p:nvPr/>
          </p:nvGraphicFramePr>
          <p:xfrm>
            <a:off x="1008063" y="2389775"/>
            <a:ext cx="3511550" cy="8397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Rovnice" r:id="rId2" imgW="1790700" imgH="431800" progId="Equation.3">
                    <p:embed/>
                  </p:oleObj>
                </mc:Choice>
                <mc:Fallback>
                  <p:oleObj name="Rovnice" r:id="rId2" imgW="1790700" imgH="431800" progId="Equation.3">
                    <p:embed/>
                    <p:pic>
                      <p:nvPicPr>
                        <p:cNvPr id="10" name="Objek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08063" y="2389775"/>
                          <a:ext cx="3511550" cy="83978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kt 7"/>
            <p:cNvGraphicFramePr>
              <a:graphicFrameLocks noChangeAspect="1"/>
            </p:cNvGraphicFramePr>
            <p:nvPr/>
          </p:nvGraphicFramePr>
          <p:xfrm>
            <a:off x="5626100" y="2297700"/>
            <a:ext cx="2876550" cy="9191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Rovnice" r:id="rId4" imgW="1346200" imgH="431800" progId="Equation.3">
                    <p:embed/>
                  </p:oleObj>
                </mc:Choice>
                <mc:Fallback>
                  <p:oleObj name="Rovnice" r:id="rId4" imgW="1346200" imgH="431800" progId="Equation.3">
                    <p:embed/>
                    <p:pic>
                      <p:nvPicPr>
                        <p:cNvPr id="11" name="Objek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26100" y="2297700"/>
                          <a:ext cx="2876550" cy="919162"/>
                        </a:xfrm>
                        <a:prstGeom prst="rect">
                          <a:avLst/>
                        </a:prstGeom>
                        <a:noFill/>
                        <a:ln w="63500">
                          <a:solidFill>
                            <a:srgbClr val="000080"/>
                          </a:solidFill>
                          <a:miter lim="800000"/>
                          <a:headEnd/>
                          <a:tailEnd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TextovéPole 11"/>
            <p:cNvSpPr txBox="1"/>
            <p:nvPr/>
          </p:nvSpPr>
          <p:spPr>
            <a:xfrm>
              <a:off x="4635061" y="2417379"/>
              <a:ext cx="9354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sz="3600" b="1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/>
                  <a:ea typeface="+mn-ea"/>
                  <a:cs typeface="Times New Roman"/>
                </a:rPr>
                <a:t>→</a:t>
              </a:r>
              <a:endPara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421747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80298"/>
            <a:ext cx="10753200" cy="451576"/>
          </a:xfrm>
        </p:spPr>
        <p:txBody>
          <a:bodyPr/>
          <a:lstStyle/>
          <a:p>
            <a:r>
              <a:rPr lang="cs-CZ" altLang="cs-CZ" sz="2800" dirty="0"/>
              <a:t>Umořování dluhu stejnými splátkami - příklad</a:t>
            </a:r>
            <a:endParaRPr lang="cs-CZ" sz="28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66000" y="1108028"/>
            <a:ext cx="10753200" cy="2218214"/>
          </a:xfrm>
        </p:spPr>
        <p:txBody>
          <a:bodyPr/>
          <a:lstStyle/>
          <a:p>
            <a:pPr algn="just"/>
            <a:r>
              <a:rPr lang="cs-CZ" sz="1600" dirty="0"/>
              <a:t>Úvěr 40 000 Kč má být umořen polhůtními ročními anuitami za šest let při fixní úrokové sazbě 5 % p. a. Určete výši anuity a sestavte umořovací plán.</a:t>
            </a:r>
          </a:p>
          <a:p>
            <a:pPr algn="just"/>
            <a:endParaRPr lang="cs-CZ" sz="1600" dirty="0"/>
          </a:p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6DF6961D-8BCA-4D49-98DD-E919BF67A8A9}"/>
                  </a:ext>
                </a:extLst>
              </p:cNvPr>
              <p:cNvSpPr txBox="1"/>
              <p:nvPr/>
            </p:nvSpPr>
            <p:spPr>
              <a:xfrm>
                <a:off x="887764" y="2058685"/>
                <a:ext cx="2103204" cy="7732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i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cs-CZ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6DF6961D-8BCA-4D49-98DD-E919BF67A8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764" y="2058685"/>
                <a:ext cx="2103204" cy="7732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DCE98397-3DB9-4D2D-85E4-7CD061265BC5}"/>
                  </a:ext>
                </a:extLst>
              </p:cNvPr>
              <p:cNvSpPr txBox="1"/>
              <p:nvPr/>
            </p:nvSpPr>
            <p:spPr>
              <a:xfrm>
                <a:off x="4449186" y="2097958"/>
                <a:ext cx="2197204" cy="6947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r</m:t>
                          </m:r>
                        </m:num>
                        <m:den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DCE98397-3DB9-4D2D-85E4-7CD061265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9186" y="2097958"/>
                <a:ext cx="2197204" cy="6947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CCD38DEE-B245-4E90-A117-0EF513D41296}"/>
                  </a:ext>
                </a:extLst>
              </p:cNvPr>
              <p:cNvSpPr txBox="1"/>
              <p:nvPr/>
            </p:nvSpPr>
            <p:spPr>
              <a:xfrm>
                <a:off x="7784917" y="2058685"/>
                <a:ext cx="3983655" cy="11679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40000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0,05</m:t>
                          </m:r>
                        </m:num>
                        <m:den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</a:rPr>
                                        <m:t>1+0,05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CCD38DEE-B245-4E90-A117-0EF513D4129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84917" y="2058685"/>
                <a:ext cx="3983655" cy="116794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Obrázek 8">
            <a:extLst>
              <a:ext uri="{FF2B5EF4-FFF2-40B4-BE49-F238E27FC236}">
                <a16:creationId xmlns:a16="http://schemas.microsoft.com/office/drawing/2014/main" id="{81807F2E-655E-47CD-BDB3-4B2F789574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6000" y="3261714"/>
            <a:ext cx="6894692" cy="3030814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30A078CA-6287-4FE3-B945-761B9CB675FA}"/>
                  </a:ext>
                </a:extLst>
              </p:cNvPr>
              <p:cNvSpPr txBox="1"/>
              <p:nvPr/>
            </p:nvSpPr>
            <p:spPr>
              <a:xfrm>
                <a:off x="7889508" y="3504351"/>
                <a:ext cx="184736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30A078CA-6287-4FE3-B945-761B9CB675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9508" y="3504351"/>
                <a:ext cx="1847365" cy="369332"/>
              </a:xfrm>
              <a:prstGeom prst="rect">
                <a:avLst/>
              </a:prstGeom>
              <a:blipFill>
                <a:blip r:embed="rId6"/>
                <a:stretch>
                  <a:fillRect l="-2640" r="-990" b="-18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A73A59B6-FC3E-412C-BE89-C41CDA3522D0}"/>
                  </a:ext>
                </a:extLst>
              </p:cNvPr>
              <p:cNvSpPr txBox="1"/>
              <p:nvPr/>
            </p:nvSpPr>
            <p:spPr>
              <a:xfrm>
                <a:off x="7812692" y="4761720"/>
                <a:ext cx="170867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A73A59B6-FC3E-412C-BE89-C41CDA3522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692" y="4761720"/>
                <a:ext cx="1708673" cy="369332"/>
              </a:xfrm>
              <a:prstGeom prst="rect">
                <a:avLst/>
              </a:prstGeom>
              <a:blipFill>
                <a:blip r:embed="rId7"/>
                <a:stretch>
                  <a:fillRect l="-3214" b="-1311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E95A3485-08F9-4EAA-B748-48C0C2CE7C74}"/>
                  </a:ext>
                </a:extLst>
              </p:cNvPr>
              <p:cNvSpPr txBox="1"/>
              <p:nvPr/>
            </p:nvSpPr>
            <p:spPr>
              <a:xfrm>
                <a:off x="7889508" y="4002990"/>
                <a:ext cx="243861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=40000∗0,05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E95A3485-08F9-4EAA-B748-48C0C2CE7C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9508" y="4002990"/>
                <a:ext cx="2438616" cy="369332"/>
              </a:xfrm>
              <a:prstGeom prst="rect">
                <a:avLst/>
              </a:prstGeom>
              <a:blipFill>
                <a:blip r:embed="rId8"/>
                <a:stretch>
                  <a:fillRect l="-1750" r="-2500" b="-18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2EF0651B-A30D-4B02-9B3E-42B541D89C84}"/>
                  </a:ext>
                </a:extLst>
              </p:cNvPr>
              <p:cNvSpPr txBox="1"/>
              <p:nvPr/>
            </p:nvSpPr>
            <p:spPr>
              <a:xfrm>
                <a:off x="7812692" y="5260359"/>
                <a:ext cx="283295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=7880,7−2000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2EF0651B-A30D-4B02-9B3E-42B541D89C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2692" y="5260359"/>
                <a:ext cx="2832955" cy="369332"/>
              </a:xfrm>
              <a:prstGeom prst="rect">
                <a:avLst/>
              </a:prstGeom>
              <a:blipFill>
                <a:blip r:embed="rId9"/>
                <a:stretch>
                  <a:fillRect l="-1724" r="-1940" b="-163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C6A31568-2873-455F-A3E6-EE00284AAD78}"/>
              </a:ext>
            </a:extLst>
          </p:cNvPr>
          <p:cNvCxnSpPr>
            <a:stCxn id="8" idx="1"/>
          </p:cNvCxnSpPr>
          <p:nvPr/>
        </p:nvCxnSpPr>
        <p:spPr bwMode="auto">
          <a:xfrm flipH="1">
            <a:off x="3212732" y="2642659"/>
            <a:ext cx="4572185" cy="156432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C9A9E470-B694-40ED-A242-897D9CAAE817}"/>
              </a:ext>
            </a:extLst>
          </p:cNvPr>
          <p:cNvCxnSpPr>
            <a:cxnSpLocks/>
          </p:cNvCxnSpPr>
          <p:nvPr/>
        </p:nvCxnSpPr>
        <p:spPr bwMode="auto">
          <a:xfrm flipH="1">
            <a:off x="4456591" y="4177290"/>
            <a:ext cx="3325865" cy="9960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>
            <a:extLst>
              <a:ext uri="{FF2B5EF4-FFF2-40B4-BE49-F238E27FC236}">
                <a16:creationId xmlns:a16="http://schemas.microsoft.com/office/drawing/2014/main" id="{B2A424F1-C6A1-436E-830D-1F47C87593B5}"/>
              </a:ext>
            </a:extLst>
          </p:cNvPr>
          <p:cNvCxnSpPr>
            <a:cxnSpLocks/>
            <a:stCxn id="13" idx="1"/>
          </p:cNvCxnSpPr>
          <p:nvPr/>
        </p:nvCxnSpPr>
        <p:spPr bwMode="auto">
          <a:xfrm flipH="1" flipV="1">
            <a:off x="5894773" y="4474779"/>
            <a:ext cx="1917919" cy="97024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>
                <a:extLst>
                  <a:ext uri="{FF2B5EF4-FFF2-40B4-BE49-F238E27FC236}">
                    <a16:creationId xmlns:a16="http://schemas.microsoft.com/office/drawing/2014/main" id="{6ADF540F-793B-44EA-B676-C6A1EE773A86}"/>
                  </a:ext>
                </a:extLst>
              </p:cNvPr>
              <p:cNvSpPr txBox="1"/>
              <p:nvPr/>
            </p:nvSpPr>
            <p:spPr>
              <a:xfrm>
                <a:off x="7889508" y="6024931"/>
                <a:ext cx="19534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cs-CZ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???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9" name="TextovéPole 28">
                <a:extLst>
                  <a:ext uri="{FF2B5EF4-FFF2-40B4-BE49-F238E27FC236}">
                    <a16:creationId xmlns:a16="http://schemas.microsoft.com/office/drawing/2014/main" id="{6ADF540F-793B-44EA-B676-C6A1EE773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89508" y="6024931"/>
                <a:ext cx="1953483" cy="369332"/>
              </a:xfrm>
              <a:prstGeom prst="rect">
                <a:avLst/>
              </a:prstGeom>
              <a:blipFill>
                <a:blip r:embed="rId10"/>
                <a:stretch>
                  <a:fillRect l="-2492" r="-2492" b="-163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Šipka: doprava 31">
            <a:extLst>
              <a:ext uri="{FF2B5EF4-FFF2-40B4-BE49-F238E27FC236}">
                <a16:creationId xmlns:a16="http://schemas.microsoft.com/office/drawing/2014/main" id="{1B0BC9D9-B0CA-43F2-9CDB-439CA8C1C53F}"/>
              </a:ext>
            </a:extLst>
          </p:cNvPr>
          <p:cNvSpPr/>
          <p:nvPr/>
        </p:nvSpPr>
        <p:spPr bwMode="auto">
          <a:xfrm>
            <a:off x="3508288" y="2386860"/>
            <a:ext cx="578424" cy="136653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3" name="Šipka: doprava 32">
            <a:extLst>
              <a:ext uri="{FF2B5EF4-FFF2-40B4-BE49-F238E27FC236}">
                <a16:creationId xmlns:a16="http://schemas.microsoft.com/office/drawing/2014/main" id="{9661E959-CEB8-46F8-BC1D-BFE99B16C277}"/>
              </a:ext>
            </a:extLst>
          </p:cNvPr>
          <p:cNvSpPr/>
          <p:nvPr/>
        </p:nvSpPr>
        <p:spPr bwMode="auto">
          <a:xfrm>
            <a:off x="6961953" y="2386860"/>
            <a:ext cx="578424" cy="136653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70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10" grpId="0"/>
      <p:bldP spid="11" grpId="0"/>
      <p:bldP spid="12" grpId="0"/>
      <p:bldP spid="13" grpId="0"/>
      <p:bldP spid="29" grpId="0"/>
      <p:bldP spid="32" grpId="0" animBg="1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dirty="0"/>
              <a:t>Vzorový příklad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Zástupný symbol pro obsah 4"/>
              <p:cNvSpPr>
                <a:spLocks noGrp="1"/>
              </p:cNvSpPr>
              <p:nvPr>
                <p:ph idx="1"/>
              </p:nvPr>
            </p:nvSpPr>
            <p:spPr>
              <a:xfrm>
                <a:off x="720000" y="1091954"/>
                <a:ext cx="10753200" cy="612560"/>
              </a:xfrm>
              <a:prstGeom prst="rect">
                <a:avLst/>
              </a:prstGeom>
            </p:spPr>
            <p:txBody>
              <a:bodyPr vert="horz" lIns="0" tIns="0" rIns="0" bIns="0" rtlCol="0" anchor="t">
                <a:noAutofit/>
              </a:bodyPr>
              <a:lstStyle/>
              <a:p>
                <a:pPr marL="71755" indent="0">
                  <a:buNone/>
                </a:pPr>
                <a:r>
                  <a:rPr lang="cs-CZ" sz="2400" b="1" dirty="0">
                    <a:cs typeface="Arial"/>
                  </a:rPr>
                  <a:t>Co kdybychom chtěli vypočítat třeba 4. řádek umořovacího plánu?</a:t>
                </a:r>
                <a14:m>
                  <m:oMath xmlns:m="http://schemas.openxmlformats.org/officeDocument/2006/math">
                    <m:r>
                      <a:rPr lang="cs-CZ" sz="2400" b="1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cs-CZ" sz="2400" b="1" dirty="0">
                    <a:cs typeface="Arial"/>
                  </a:rPr>
                  <a:t> </a:t>
                </a:r>
              </a:p>
              <a:p>
                <a:pPr marL="71755" indent="0">
                  <a:buNone/>
                </a:pPr>
                <a:endParaRPr lang="cs-CZ" sz="2400" b="1" dirty="0">
                  <a:cs typeface="Arial"/>
                </a:endParaRPr>
              </a:p>
              <a:p>
                <a:pPr marL="71755" indent="0">
                  <a:buNone/>
                </a:pPr>
                <a:endParaRPr lang="cs-CZ" sz="2400" b="1" dirty="0">
                  <a:cs typeface="Arial"/>
                </a:endParaRPr>
              </a:p>
              <a:p>
                <a:pPr marL="71755" indent="0">
                  <a:buNone/>
                </a:pPr>
                <a:endParaRPr lang="cs-CZ" sz="2400" b="1" dirty="0">
                  <a:cs typeface="Arial"/>
                </a:endParaRPr>
              </a:p>
              <a:p>
                <a:pPr marL="71755" indent="0">
                  <a:buNone/>
                </a:pPr>
                <a:endParaRPr lang="cs-CZ" sz="2400" b="1" dirty="0">
                  <a:cs typeface="Arial"/>
                </a:endParaRPr>
              </a:p>
            </p:txBody>
          </p:sp>
        </mc:Choice>
        <mc:Fallback xmlns="">
          <p:sp>
            <p:nvSpPr>
              <p:cNvPr id="5" name="Zástupný symbol pro obsah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20000" y="1091954"/>
                <a:ext cx="10753200" cy="612560"/>
              </a:xfrm>
              <a:prstGeom prst="rect">
                <a:avLst/>
              </a:prstGeom>
              <a:blipFill>
                <a:blip r:embed="rId2"/>
                <a:stretch>
                  <a:fillRect l="-1020" b="-990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Obrázek 7">
            <a:extLst>
              <a:ext uri="{FF2B5EF4-FFF2-40B4-BE49-F238E27FC236}">
                <a16:creationId xmlns:a16="http://schemas.microsoft.com/office/drawing/2014/main" id="{D651C0EE-60C2-433F-928B-3A314B50A8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44431" y="1719500"/>
            <a:ext cx="3230824" cy="16344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EB3C2B21-60BA-4731-8215-043821D8208A}"/>
                  </a:ext>
                </a:extLst>
              </p:cNvPr>
              <p:cNvSpPr txBox="1"/>
              <p:nvPr/>
            </p:nvSpPr>
            <p:spPr>
              <a:xfrm>
                <a:off x="816745" y="1966892"/>
                <a:ext cx="6249878" cy="12121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cs-CZ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3+1</m:t>
                          </m:r>
                        </m:sub>
                      </m:sSub>
                      <m:r>
                        <a:rPr lang="cs-CZ" sz="24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=7880,7⋅</m:t>
                      </m:r>
                      <m:f>
                        <m:fPr>
                          <m:ctrlPr>
                            <a:rPr lang="cs-CZ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sz="24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2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sz="2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1+0,05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sz="2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6−3−1</m:t>
                              </m:r>
                            </m:sup>
                          </m:sSup>
                        </m:num>
                        <m:den>
                          <m:r>
                            <a:rPr lang="cs-CZ" sz="24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0,05</m:t>
                          </m:r>
                        </m:den>
                      </m:f>
                      <m:r>
                        <a:rPr lang="cs-CZ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cs-CZ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EB3C2B21-60BA-4731-8215-043821D820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745" y="1966892"/>
                <a:ext cx="6249878" cy="12121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077CDF9B-2687-4686-96A0-10ECDD7DA511}"/>
                  </a:ext>
                </a:extLst>
              </p:cNvPr>
              <p:cNvSpPr txBox="1"/>
              <p:nvPr/>
            </p:nvSpPr>
            <p:spPr>
              <a:xfrm>
                <a:off x="905522" y="3451579"/>
                <a:ext cx="6249878" cy="106689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2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3+1</m:t>
                          </m:r>
                        </m:sub>
                      </m:sSub>
                      <m:r>
                        <a:rPr lang="cs-CZ" sz="24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=7880,7⋅</m:t>
                      </m:r>
                      <m:d>
                        <m:dPr>
                          <m:ctrlPr>
                            <a:rPr lang="cs-CZ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b="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1+0,05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6−3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077CDF9B-2687-4686-96A0-10ECDD7DA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522" y="3451579"/>
                <a:ext cx="6249878" cy="106689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B57D010E-4BAD-4102-8444-D1ADFA2410A8}"/>
                  </a:ext>
                </a:extLst>
              </p:cNvPr>
              <p:cNvSpPr txBox="1"/>
              <p:nvPr/>
            </p:nvSpPr>
            <p:spPr>
              <a:xfrm>
                <a:off x="905522" y="4888609"/>
                <a:ext cx="6249878" cy="99514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cs-CZ" sz="2400" b="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3+1</m:t>
                          </m:r>
                        </m:sub>
                      </m:sSub>
                      <m:r>
                        <a:rPr lang="cs-CZ" sz="2400" b="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=7880,7⋅</m:t>
                      </m:r>
                      <m:sSup>
                        <m:sSup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1+0,05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6−3</m:t>
                          </m:r>
                        </m:sup>
                      </m:sSup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B57D010E-4BAD-4102-8444-D1ADFA2410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5522" y="4888609"/>
                <a:ext cx="6249878" cy="9951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Obrázek 13">
            <a:extLst>
              <a:ext uri="{FF2B5EF4-FFF2-40B4-BE49-F238E27FC236}">
                <a16:creationId xmlns:a16="http://schemas.microsoft.com/office/drawing/2014/main" id="{5CC95972-9351-423F-AA31-F3F24CBEDAF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61490" y="4141035"/>
            <a:ext cx="4196705" cy="18448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5" name="Obdélník 14">
            <a:extLst>
              <a:ext uri="{FF2B5EF4-FFF2-40B4-BE49-F238E27FC236}">
                <a16:creationId xmlns:a16="http://schemas.microsoft.com/office/drawing/2014/main" id="{79794A1B-4010-4829-8CCE-DCC8802F1D06}"/>
              </a:ext>
            </a:extLst>
          </p:cNvPr>
          <p:cNvSpPr/>
          <p:nvPr/>
        </p:nvSpPr>
        <p:spPr bwMode="auto">
          <a:xfrm>
            <a:off x="7649073" y="5341791"/>
            <a:ext cx="4196705" cy="162363"/>
          </a:xfrm>
          <a:prstGeom prst="rect">
            <a:avLst/>
          </a:prstGeom>
          <a:solidFill>
            <a:schemeClr val="bg2">
              <a:lumMod val="40000"/>
              <a:lumOff val="60000"/>
              <a:alpha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52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78DBEC-A727-4232-861A-0451254EAF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23789E-8361-4414-8AFD-7F79D5F271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EF88CF-1F08-4DF9-9F35-FFD201554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příkladů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10C9CD-2DFE-4C6A-9A35-9D66E0F022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Tým 1</a:t>
            </a:r>
          </a:p>
          <a:p>
            <a:r>
              <a:rPr lang="cs-CZ" dirty="0"/>
              <a:t>Tým 2</a:t>
            </a:r>
          </a:p>
        </p:txBody>
      </p:sp>
    </p:spTree>
    <p:extLst>
      <p:ext uri="{BB962C8B-B14F-4D97-AF65-F5344CB8AC3E}">
        <p14:creationId xmlns:p14="http://schemas.microsoft.com/office/powerpoint/2010/main" val="2922120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5E3887-7074-49A2-9196-DA59FC76904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688238-39BB-42CA-A05C-BA8AFAC64C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6989DC0-F519-474D-A002-4B920A4A3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1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FE419B7-3AE1-4AB0-9258-3F4D9960C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Rozhodli jste se ke koupi staršího bytu v Brně s dispozicí 3+1 o obytné ploše 70m2. Vyjednali jste cenu 5 500 000 Kč. Banka nabízí úvěr s LTV 80 %, úrokovou sazbou 1,99 % </a:t>
            </a:r>
            <a:r>
              <a:rPr lang="cs-CZ" dirty="0" err="1"/>
              <a:t>p.a</a:t>
            </a:r>
            <a:r>
              <a:rPr lang="cs-CZ" dirty="0"/>
              <a:t>., dobou splácení 30 let a dobou fixace 10 let. Jaká bude výše úvěru? Jaká bude výše konstantní měsíční splátky? Kolik jste zaplatili na úrocích ke konci fixace a kolik bude stávající dluh?</a:t>
            </a:r>
          </a:p>
        </p:txBody>
      </p:sp>
    </p:spTree>
    <p:extLst>
      <p:ext uri="{BB962C8B-B14F-4D97-AF65-F5344CB8AC3E}">
        <p14:creationId xmlns:p14="http://schemas.microsoft.com/office/powerpoint/2010/main" val="28198046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CC6A9A-ED9F-4D8A-A885-3CF7DBAC90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D1F152-5FF5-4301-856E-DC37447C2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147750-8806-433F-BFCF-D3E5BFE90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1 – řešení 1/3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A7F431A-B915-41F3-8722-15C1FD7A8FD4}"/>
              </a:ext>
            </a:extLst>
          </p:cNvPr>
          <p:cNvSpPr txBox="1"/>
          <p:nvPr/>
        </p:nvSpPr>
        <p:spPr>
          <a:xfrm>
            <a:off x="719999" y="1391464"/>
            <a:ext cx="107531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dirty="0"/>
              <a:t>Rozhodli jste se ke koupi staršího bytu v Brně s dispozicí 3+1 o obytné ploše 70m2. Vyjednali jste cenu 5 500 000 Kč. Banka nabízí úvěr s LTV 80 %, úrokovou sazbou 1,99 % </a:t>
            </a:r>
            <a:r>
              <a:rPr lang="cs-CZ" sz="1600" dirty="0" err="1"/>
              <a:t>p.a</a:t>
            </a:r>
            <a:r>
              <a:rPr lang="cs-CZ" sz="1600" dirty="0"/>
              <a:t>., dobou splácení 30 let a dobou fixace 10 let. </a:t>
            </a:r>
            <a:r>
              <a:rPr lang="cs-CZ" sz="1600" b="1" dirty="0"/>
              <a:t>Jaká bude výše úvěru?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6E33465-244B-452A-AC63-A6941C6B49FB}"/>
              </a:ext>
            </a:extLst>
          </p:cNvPr>
          <p:cNvSpPr txBox="1"/>
          <p:nvPr/>
        </p:nvSpPr>
        <p:spPr>
          <a:xfrm>
            <a:off x="719999" y="2823099"/>
            <a:ext cx="1106066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900" dirty="0"/>
              <a:t>LTV = Loan To </a:t>
            </a:r>
            <a:r>
              <a:rPr lang="cs-CZ" sz="1900" dirty="0" err="1"/>
              <a:t>Value</a:t>
            </a:r>
            <a:r>
              <a:rPr lang="cs-CZ" sz="1900" dirty="0"/>
              <a:t>        </a:t>
            </a:r>
            <a:r>
              <a:rPr lang="cs-CZ" sz="1900" dirty="0">
                <a:solidFill>
                  <a:schemeClr val="tx2"/>
                </a:solidFill>
              </a:rPr>
              <a:t>u hypoték představuje poměr výše úvěru k hodnotě zastavené nemovitosti</a:t>
            </a:r>
          </a:p>
          <a:p>
            <a:endParaRPr lang="cs-CZ" sz="19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5A251B15-0799-4200-A045-1DE7F2CE6999}"/>
              </a:ext>
            </a:extLst>
          </p:cNvPr>
          <p:cNvSpPr txBox="1"/>
          <p:nvPr/>
        </p:nvSpPr>
        <p:spPr>
          <a:xfrm>
            <a:off x="719999" y="3530985"/>
            <a:ext cx="960473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ČNB doporučuje, aby tento ukazatel nepřesáhl u nových úvěrů </a:t>
            </a:r>
            <a:r>
              <a:rPr lang="cs-CZ" sz="1800" b="1" dirty="0"/>
              <a:t>90% </a:t>
            </a:r>
            <a:r>
              <a:rPr lang="cs-CZ" sz="1800" dirty="0"/>
              <a:t>hranici u více než 5 % objemu nových úvěrů. Před 1. 4. 2020 byla hodnota </a:t>
            </a:r>
            <a:r>
              <a:rPr lang="cs-CZ" sz="1800" b="1" dirty="0"/>
              <a:t>80 %</a:t>
            </a:r>
            <a:r>
              <a:rPr lang="cs-CZ" sz="1800" dirty="0"/>
              <a:t> (stále realita pro průměrného klienta).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CA554AF2-110B-4D9B-8456-9C08E681403B}"/>
                  </a:ext>
                </a:extLst>
              </p:cNvPr>
              <p:cNvSpPr txBox="1"/>
              <p:nvPr/>
            </p:nvSpPr>
            <p:spPr>
              <a:xfrm>
                <a:off x="719999" y="4953740"/>
                <a:ext cx="6243248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ýš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ú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ě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𝑟𝑢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=5 500 000 ∗0,8=4 400 000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b="0" dirty="0"/>
              </a:p>
            </p:txBody>
          </p:sp>
        </mc:Choice>
        <mc:Fallback>
          <p:sp>
            <p:nvSpPr>
              <p:cNvPr id="12" name="TextovéPole 11">
                <a:extLst>
                  <a:ext uri="{FF2B5EF4-FFF2-40B4-BE49-F238E27FC236}">
                    <a16:creationId xmlns:a16="http://schemas.microsoft.com/office/drawing/2014/main" id="{CA554AF2-110B-4D9B-8456-9C08E68140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999" y="4953740"/>
                <a:ext cx="6243248" cy="369332"/>
              </a:xfrm>
              <a:prstGeom prst="rect">
                <a:avLst/>
              </a:prstGeom>
              <a:blipFill>
                <a:blip r:embed="rId2"/>
                <a:stretch>
                  <a:fillRect l="-977" r="-586" b="-38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37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CC6A9A-ED9F-4D8A-A885-3CF7DBAC90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D1F152-5FF5-4301-856E-DC37447C2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147750-8806-433F-BFCF-D3E5BFE90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2 – řešení 2/3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A7F431A-B915-41F3-8722-15C1FD7A8FD4}"/>
              </a:ext>
            </a:extLst>
          </p:cNvPr>
          <p:cNvSpPr txBox="1"/>
          <p:nvPr/>
        </p:nvSpPr>
        <p:spPr>
          <a:xfrm>
            <a:off x="719999" y="1391464"/>
            <a:ext cx="107531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dirty="0"/>
              <a:t>Rozhodli jste se ke koupi staršího bytu v Brně s dispozicí 3+1 o obytné ploše 70m2. Vyjednali jste cenu 5 500 000 Kč. Banka nabízí úvěr s LTV 80 %, úrokovou sazbou 1,99 % </a:t>
            </a:r>
            <a:r>
              <a:rPr lang="cs-CZ" sz="1600" dirty="0" err="1"/>
              <a:t>p.a</a:t>
            </a:r>
            <a:r>
              <a:rPr lang="cs-CZ" sz="1600" dirty="0"/>
              <a:t>., dobou splácení 30 let a dobou fixace 10 let. </a:t>
            </a:r>
            <a:r>
              <a:rPr lang="cs-CZ" sz="1600" b="1" dirty="0"/>
              <a:t>Jaká bude výše konstantní měsíční splátky?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C082BD06-FAF4-4BE8-AC49-FE0F89D4FFB5}"/>
                  </a:ext>
                </a:extLst>
              </p:cNvPr>
              <p:cNvSpPr txBox="1"/>
              <p:nvPr/>
            </p:nvSpPr>
            <p:spPr>
              <a:xfrm>
                <a:off x="381727" y="2403076"/>
                <a:ext cx="2103204" cy="77328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i="1" smtClean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i="0">
                              <a:solidFill>
                                <a:schemeClr val="accent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cs-CZ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8" name="TextovéPole 17">
                <a:extLst>
                  <a:ext uri="{FF2B5EF4-FFF2-40B4-BE49-F238E27FC236}">
                    <a16:creationId xmlns:a16="http://schemas.microsoft.com/office/drawing/2014/main" id="{C082BD06-FAF4-4BE8-AC49-FE0F89D4FF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727" y="2403076"/>
                <a:ext cx="2103204" cy="7732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23F939FE-A19E-4ED0-A30F-9912F3180B57}"/>
                  </a:ext>
                </a:extLst>
              </p:cNvPr>
              <p:cNvSpPr txBox="1"/>
              <p:nvPr/>
            </p:nvSpPr>
            <p:spPr>
              <a:xfrm>
                <a:off x="3362653" y="2452206"/>
                <a:ext cx="2197204" cy="6947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p>
                          <m:r>
                            <a:rPr lang="cs-CZ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cs-CZ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r</m:t>
                          </m:r>
                        </m:num>
                        <m:den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9" name="TextovéPole 18">
                <a:extLst>
                  <a:ext uri="{FF2B5EF4-FFF2-40B4-BE49-F238E27FC236}">
                    <a16:creationId xmlns:a16="http://schemas.microsoft.com/office/drawing/2014/main" id="{23F939FE-A19E-4ED0-A30F-9912F3180B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2653" y="2452206"/>
                <a:ext cx="2197204" cy="69474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F7AD9C92-8CB3-4DA3-9A22-69E4C076368B}"/>
                  </a:ext>
                </a:extLst>
              </p:cNvPr>
              <p:cNvSpPr txBox="1"/>
              <p:nvPr/>
            </p:nvSpPr>
            <p:spPr>
              <a:xfrm>
                <a:off x="6437579" y="2403076"/>
                <a:ext cx="5575437" cy="114089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4400000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0,</m:t>
                          </m:r>
                          <m:r>
                            <a:rPr lang="cs-CZ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0199/12</m:t>
                          </m:r>
                        </m:num>
                        <m:den>
                          <m:r>
                            <a:rPr lang="cs-CZ" i="0">
                              <a:latin typeface="Cambria Math" panose="02040503050406030204" pitchFamily="18" charset="0"/>
                            </a:rPr>
                            <m:t>1−</m:t>
                          </m:r>
                          <m:sSup>
                            <m:sSupPr>
                              <m:ctrlPr>
                                <a:rPr lang="cs-CZ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cs-CZ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</a:rPr>
                                        <m:t>1+</m:t>
                                      </m:r>
                                      <m:r>
                                        <a:rPr lang="cs-CZ" b="0" i="1" smtClean="0">
                                          <a:latin typeface="Cambria Math" panose="02040503050406030204" pitchFamily="18" charset="0"/>
                                        </a:rPr>
                                        <m:t>0,0199/12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  <m:t>30∗12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F7AD9C92-8CB3-4DA3-9A22-69E4C07636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7579" y="2403076"/>
                <a:ext cx="5575437" cy="114089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Šipka: doprava 20">
            <a:extLst>
              <a:ext uri="{FF2B5EF4-FFF2-40B4-BE49-F238E27FC236}">
                <a16:creationId xmlns:a16="http://schemas.microsoft.com/office/drawing/2014/main" id="{0B65BCC5-7537-462D-9E47-7BA2378B59D5}"/>
              </a:ext>
            </a:extLst>
          </p:cNvPr>
          <p:cNvSpPr/>
          <p:nvPr/>
        </p:nvSpPr>
        <p:spPr bwMode="auto">
          <a:xfrm>
            <a:off x="2634580" y="2731251"/>
            <a:ext cx="578424" cy="136653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2" name="Šipka: doprava 21">
            <a:extLst>
              <a:ext uri="{FF2B5EF4-FFF2-40B4-BE49-F238E27FC236}">
                <a16:creationId xmlns:a16="http://schemas.microsoft.com/office/drawing/2014/main" id="{2AEF6D67-78BE-4948-9BD2-F9462B65F860}"/>
              </a:ext>
            </a:extLst>
          </p:cNvPr>
          <p:cNvSpPr/>
          <p:nvPr/>
        </p:nvSpPr>
        <p:spPr bwMode="auto">
          <a:xfrm>
            <a:off x="5709506" y="2721393"/>
            <a:ext cx="578424" cy="136653"/>
          </a:xfrm>
          <a:prstGeom prst="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ovéPole 22">
                <a:extLst>
                  <a:ext uri="{FF2B5EF4-FFF2-40B4-BE49-F238E27FC236}">
                    <a16:creationId xmlns:a16="http://schemas.microsoft.com/office/drawing/2014/main" id="{72D83320-5652-4D01-B9E5-6D2C32CFAC7E}"/>
                  </a:ext>
                </a:extLst>
              </p:cNvPr>
              <p:cNvSpPr txBox="1"/>
              <p:nvPr/>
            </p:nvSpPr>
            <p:spPr>
              <a:xfrm>
                <a:off x="1573757" y="4407865"/>
                <a:ext cx="2459519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16 241,26 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3" name="TextovéPole 22">
                <a:extLst>
                  <a:ext uri="{FF2B5EF4-FFF2-40B4-BE49-F238E27FC236}">
                    <a16:creationId xmlns:a16="http://schemas.microsoft.com/office/drawing/2014/main" id="{72D83320-5652-4D01-B9E5-6D2C32CFAC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3757" y="4407865"/>
                <a:ext cx="2459519" cy="369332"/>
              </a:xfrm>
              <a:prstGeom prst="rect">
                <a:avLst/>
              </a:prstGeom>
              <a:blipFill>
                <a:blip r:embed="rId5"/>
                <a:stretch>
                  <a:fillRect l="-495" r="-1980"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5" name="Obrázek 24">
            <a:extLst>
              <a:ext uri="{FF2B5EF4-FFF2-40B4-BE49-F238E27FC236}">
                <a16:creationId xmlns:a16="http://schemas.microsoft.com/office/drawing/2014/main" id="{A4D63D19-6232-4729-8CD8-43F2DE747C1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09655" y="3550001"/>
            <a:ext cx="2255847" cy="28114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4500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 animBg="1"/>
      <p:bldP spid="22" grpId="0" animBg="1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CC6A9A-ED9F-4D8A-A885-3CF7DBAC90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D1F152-5FF5-4301-856E-DC37447C2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147750-8806-433F-BFCF-D3E5BFE90C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24439"/>
            <a:ext cx="10753200" cy="451576"/>
          </a:xfrm>
        </p:spPr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3 – řešení 3/3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A7F431A-B915-41F3-8722-15C1FD7A8FD4}"/>
              </a:ext>
            </a:extLst>
          </p:cNvPr>
          <p:cNvSpPr txBox="1"/>
          <p:nvPr/>
        </p:nvSpPr>
        <p:spPr>
          <a:xfrm>
            <a:off x="719999" y="994307"/>
            <a:ext cx="107531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dirty="0"/>
              <a:t>Rozhodli jste se ke koupi staršího bytu v Brně s dispozicí 3+1 o obytné ploše 70m2. Vyjednali jste cenu 5 500 000 Kč. Banka nabízí úvěr s LTV 80 %, úrokovou sazbou 1,99 % </a:t>
            </a:r>
            <a:r>
              <a:rPr lang="cs-CZ" sz="1600" dirty="0" err="1"/>
              <a:t>p.a</a:t>
            </a:r>
            <a:r>
              <a:rPr lang="cs-CZ" sz="1600" dirty="0"/>
              <a:t>., dobou splácení 30 let a dobou fixace 10 let.</a:t>
            </a:r>
            <a:r>
              <a:rPr lang="cs-CZ" sz="1400" b="1" dirty="0"/>
              <a:t> </a:t>
            </a:r>
            <a:r>
              <a:rPr lang="cs-CZ" sz="1600" b="1" dirty="0"/>
              <a:t>Kolik jste zaplatili na úrocích ke konci fixace a kolik bude stávající dluh?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4DC4050B-EF1A-4163-9D5E-291FFF9EC27F}"/>
                  </a:ext>
                </a:extLst>
              </p:cNvPr>
              <p:cNvSpPr txBox="1"/>
              <p:nvPr/>
            </p:nvSpPr>
            <p:spPr>
              <a:xfrm>
                <a:off x="719999" y="1925199"/>
                <a:ext cx="1044901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600" dirty="0"/>
                  <a:t>Víme, že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cs-CZ" sz="1600" b="0" i="0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cs-CZ" sz="1600" dirty="0"/>
                  <a:t> zároveň anuitu známe a M tvoří geometrickou řadu, jejíž součet jsme schopni vypočítat. Poté pouze dopočteme </a:t>
                </a:r>
                <a14:m>
                  <m:oMath xmlns:m="http://schemas.openxmlformats.org/officeDocument/2006/math"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cs-CZ" sz="16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cs-CZ" sz="1600" dirty="0"/>
              </a:p>
            </p:txBody>
          </p:sp>
        </mc:Choice>
        <mc:Fallback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4DC4050B-EF1A-4163-9D5E-291FFF9EC2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999" y="1925199"/>
                <a:ext cx="10449017" cy="584775"/>
              </a:xfrm>
              <a:prstGeom prst="rect">
                <a:avLst/>
              </a:prstGeom>
              <a:blipFill>
                <a:blip r:embed="rId2"/>
                <a:stretch>
                  <a:fillRect l="-292" t="-3125" b="-1250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3F8E22A3-C363-4DB0-9104-D962CE60E3BD}"/>
                  </a:ext>
                </a:extLst>
              </p:cNvPr>
              <p:cNvSpPr txBox="1"/>
              <p:nvPr/>
            </p:nvSpPr>
            <p:spPr>
              <a:xfrm>
                <a:off x="719999" y="2707599"/>
                <a:ext cx="3528145" cy="7772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cs-CZ" sz="180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  <m:brk/>
                              <m:aln/>
                            </m:rPr>
                            <a:rPr lang="cs-CZ" sz="1800" b="0" i="0" smtClean="0"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cs-CZ" sz="1800" b="0" i="0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cs-CZ" sz="18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sz="1800" i="0">
                              <a:latin typeface="Cambria Math" panose="02040503050406030204" pitchFamily="18" charset="0"/>
                            </a:rPr>
                            <m:t>120</m:t>
                          </m:r>
                        </m:sup>
                        <m:e>
                          <m:sSub>
                            <m:sSubPr>
                              <m:ctrlPr>
                                <a:rPr lang="cs-CZ" sz="1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8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cs-CZ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cs-CZ" sz="1800" i="0">
                          <a:latin typeface="Cambria Math" panose="02040503050406030204" pitchFamily="18" charset="0"/>
                        </a:rPr>
                        <m:t>=120⋅</m:t>
                      </m:r>
                      <m:r>
                        <a:rPr lang="cs-CZ" sz="1800" i="1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=1 948 951,52 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1800" dirty="0"/>
              </a:p>
            </p:txBody>
          </p:sp>
        </mc:Choice>
        <mc:Fallback>
          <p:sp>
            <p:nvSpPr>
              <p:cNvPr id="6" name="TextovéPole 5">
                <a:extLst>
                  <a:ext uri="{FF2B5EF4-FFF2-40B4-BE49-F238E27FC236}">
                    <a16:creationId xmlns:a16="http://schemas.microsoft.com/office/drawing/2014/main" id="{3F8E22A3-C363-4DB0-9104-D962CE60E3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999" y="2707599"/>
                <a:ext cx="3528145" cy="7772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00FE597B-3F37-430E-A5D1-C9BCFCBA24E3}"/>
                  </a:ext>
                </a:extLst>
              </p:cNvPr>
              <p:cNvSpPr txBox="1"/>
              <p:nvPr/>
            </p:nvSpPr>
            <p:spPr>
              <a:xfrm>
                <a:off x="666000" y="3590183"/>
                <a:ext cx="10385407" cy="77880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cs-CZ" sz="1800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sz="1800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1800" i="0">
                              <a:latin typeface="Cambria Math" panose="02040503050406030204" pitchFamily="18" charset="0"/>
                            </a:rPr>
                            <m:t>120</m:t>
                          </m:r>
                        </m:sup>
                        <m:e>
                          <m:sSub>
                            <m:sSubPr>
                              <m:ctrlPr>
                                <a:rPr lang="cs-CZ" sz="18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cs-CZ" sz="18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8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cs-CZ" sz="180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800" i="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sz="18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18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8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800" i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sz="1800" i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cs-CZ" sz="18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1800" b="0" i="1" smtClean="0">
                                  <a:solidFill>
                                    <a:schemeClr val="accent6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800" b="0" i="1" smtClean="0">
                                  <a:solidFill>
                                    <a:schemeClr val="accent6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sz="1800" b="0" i="1" smtClean="0">
                                  <a:solidFill>
                                    <a:schemeClr val="accent6">
                                      <a:lumMod val="60000"/>
                                      <a:lumOff val="4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cs-CZ" sz="180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sz="18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18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8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80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8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r>
                            <a:rPr lang="cs-CZ" sz="180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r>
                        <a:rPr lang="cs-CZ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(16241,26−</m:t>
                      </m:r>
                      <m:r>
                        <a:rPr lang="cs-CZ" sz="1800" b="0" i="1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7296,67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cs-CZ" sz="1800"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sz="18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18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800" i="1">
                                      <a:solidFill>
                                        <a:srgbClr val="836967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80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cs-CZ" sz="1800" b="0" i="1" smtClean="0">
                                      <a:latin typeface="Cambria Math" panose="02040503050406030204" pitchFamily="18" charset="0"/>
                                    </a:rPr>
                                    <m:t>0,0199/12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800" b="0" i="1" smtClean="0">
                                  <a:latin typeface="Cambria Math" panose="02040503050406030204" pitchFamily="18" charset="0"/>
                                </a:rPr>
                                <m:t>10∗12</m:t>
                              </m:r>
                            </m:sup>
                          </m:sSup>
                          <m:r>
                            <a:rPr lang="cs-CZ" sz="180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0,0199/12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>
          <p:sp>
            <p:nvSpPr>
              <p:cNvPr id="7" name="TextovéPole 6">
                <a:extLst>
                  <a:ext uri="{FF2B5EF4-FFF2-40B4-BE49-F238E27FC236}">
                    <a16:creationId xmlns:a16="http://schemas.microsoft.com/office/drawing/2014/main" id="{00FE597B-3F37-430E-A5D1-C9BCFCBA24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00" y="3590183"/>
                <a:ext cx="10385407" cy="77880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91AC523D-5BC6-4995-AE97-350A4D9F9917}"/>
                  </a:ext>
                </a:extLst>
              </p:cNvPr>
              <p:cNvSpPr txBox="1"/>
              <p:nvPr/>
            </p:nvSpPr>
            <p:spPr>
              <a:xfrm>
                <a:off x="7041248" y="2905513"/>
                <a:ext cx="4790534" cy="46102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600" smtClean="0">
                              <a:solidFill>
                                <a:schemeClr val="accent6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solidFill>
                                <a:schemeClr val="accent6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sz="1600" i="0">
                              <a:solidFill>
                                <a:schemeClr val="accent6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sz="1600" i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600" i="1">
                              <a:solidFill>
                                <a:schemeClr val="accent6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600" i="1">
                              <a:solidFill>
                                <a:schemeClr val="accent6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cs-CZ" sz="1600" i="0">
                              <a:solidFill>
                                <a:schemeClr val="accent6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1600" i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r>
                        <a:rPr lang="cs-CZ" sz="1600" i="1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sz="1600" i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=440000</m:t>
                      </m:r>
                      <m:r>
                        <a:rPr lang="cs-CZ" sz="1600" b="0" i="0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cs-CZ" sz="1600" i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⋅</m:t>
                      </m:r>
                      <m:f>
                        <m:fPr>
                          <m:ctrlPr>
                            <a:rPr lang="cs-CZ" sz="1600" i="1">
                              <a:solidFill>
                                <a:schemeClr val="accent6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i="0">
                              <a:solidFill>
                                <a:schemeClr val="accent6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0,01</m:t>
                          </m:r>
                          <m:r>
                            <a:rPr lang="cs-CZ" sz="1600" b="0" i="0" smtClean="0">
                              <a:solidFill>
                                <a:schemeClr val="accent6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cs-CZ" sz="1600" i="0">
                              <a:solidFill>
                                <a:schemeClr val="accent6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cs-CZ" sz="1600" i="0">
                              <a:solidFill>
                                <a:schemeClr val="accent6">
                                  <a:lumMod val="60000"/>
                                  <a:lumOff val="4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r>
                        <a:rPr lang="cs-CZ" sz="1600" b="0" i="1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=7 296,67 </m:t>
                      </m:r>
                      <m:r>
                        <a:rPr lang="cs-CZ" sz="1600" b="0" i="1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cs-CZ" sz="1600" b="0" i="1" smtClean="0">
                          <a:solidFill>
                            <a:schemeClr val="accent6">
                              <a:lumMod val="60000"/>
                              <a:lumOff val="40000"/>
                            </a:schemeClr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1600" dirty="0">
                  <a:solidFill>
                    <a:schemeClr val="accent6">
                      <a:lumMod val="60000"/>
                      <a:lumOff val="4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91AC523D-5BC6-4995-AE97-350A4D9F99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1248" y="2905513"/>
                <a:ext cx="4790534" cy="46102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ovéPole 23">
                <a:extLst>
                  <a:ext uri="{FF2B5EF4-FFF2-40B4-BE49-F238E27FC236}">
                    <a16:creationId xmlns:a16="http://schemas.microsoft.com/office/drawing/2014/main" id="{90034AC0-8BB6-44B7-85FE-2281A2062BEE}"/>
                  </a:ext>
                </a:extLst>
              </p:cNvPr>
              <p:cNvSpPr txBox="1"/>
              <p:nvPr/>
            </p:nvSpPr>
            <p:spPr>
              <a:xfrm>
                <a:off x="666000" y="4472741"/>
                <a:ext cx="3353958" cy="8711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cs-CZ" sz="18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sz="1800" i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1800" i="0">
                              <a:latin typeface="Cambria Math" panose="02040503050406030204" pitchFamily="18" charset="0"/>
                            </a:rPr>
                            <m:t>120</m:t>
                          </m:r>
                        </m:sup>
                        <m:e>
                          <m:sSub>
                            <m:sSubPr>
                              <m:ctrlPr>
                                <a:rPr lang="cs-CZ" sz="1800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=1 186 516,58 </m:t>
                          </m:r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č</m:t>
                          </m:r>
                        </m:e>
                      </m:nary>
                    </m:oMath>
                  </m:oMathPara>
                </a14:m>
                <a:endParaRPr lang="cs-CZ" sz="2000" dirty="0"/>
              </a:p>
            </p:txBody>
          </p:sp>
        </mc:Choice>
        <mc:Fallback>
          <p:sp>
            <p:nvSpPr>
              <p:cNvPr id="24" name="TextovéPole 23">
                <a:extLst>
                  <a:ext uri="{FF2B5EF4-FFF2-40B4-BE49-F238E27FC236}">
                    <a16:creationId xmlns:a16="http://schemas.microsoft.com/office/drawing/2014/main" id="{90034AC0-8BB6-44B7-85FE-2281A2062B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00" y="4472741"/>
                <a:ext cx="3353958" cy="8711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ovéPole 25">
                <a:extLst>
                  <a:ext uri="{FF2B5EF4-FFF2-40B4-BE49-F238E27FC236}">
                    <a16:creationId xmlns:a16="http://schemas.microsoft.com/office/drawing/2014/main" id="{F0CDC177-5E8F-4CA9-8B89-2E96F74839FF}"/>
                  </a:ext>
                </a:extLst>
              </p:cNvPr>
              <p:cNvSpPr txBox="1"/>
              <p:nvPr/>
            </p:nvSpPr>
            <p:spPr>
              <a:xfrm>
                <a:off x="666000" y="5343877"/>
                <a:ext cx="4238509" cy="871136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cs-CZ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18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120</m:t>
                          </m:r>
                        </m:sup>
                        <m:e>
                          <m:sSub>
                            <m:sSubPr>
                              <m:ctrlPr>
                                <a:rPr lang="cs-CZ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8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  <m:sub>
                              <m:r>
                                <a:rPr lang="cs-CZ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cs-CZ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 </m:t>
                          </m:r>
                        </m:e>
                      </m:nary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cs-CZ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sty m:val="p"/>
                              <m:brk/>
                              <m:aln/>
                            </m:rPr>
                            <a:rPr lang="cs-CZ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lang="cs-CZ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cs-CZ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120</m:t>
                          </m:r>
                        </m:sup>
                        <m:e>
                          <m:sSub>
                            <m:sSubPr>
                              <m:ctrlPr>
                                <a:rPr lang="cs-CZ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cs-CZ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cs-CZ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cs-CZ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180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120</m:t>
                          </m:r>
                        </m:sup>
                        <m:e>
                          <m:sSub>
                            <m:sSubPr>
                              <m:ctrlPr>
                                <a:rPr lang="cs-CZ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cs-CZ" sz="18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cs-CZ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=762 434,93 </m:t>
                      </m:r>
                      <m:r>
                        <a:rPr lang="cs-CZ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cs-CZ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1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6" name="TextovéPole 25">
                <a:extLst>
                  <a:ext uri="{FF2B5EF4-FFF2-40B4-BE49-F238E27FC236}">
                    <a16:creationId xmlns:a16="http://schemas.microsoft.com/office/drawing/2014/main" id="{F0CDC177-5E8F-4CA9-8B89-2E96F74839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000" y="5343877"/>
                <a:ext cx="4238509" cy="8711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31D524E8-3AE5-4A81-BBC1-7932C4E699A9}"/>
                  </a:ext>
                </a:extLst>
              </p:cNvPr>
              <p:cNvSpPr txBox="1"/>
              <p:nvPr/>
            </p:nvSpPr>
            <p:spPr>
              <a:xfrm>
                <a:off x="5430211" y="5377799"/>
                <a:ext cx="6650410" cy="778803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cs-CZ" sz="1800" b="0" i="1" smtClean="0">
                              <a:latin typeface="Cambria Math" panose="02040503050406030204" pitchFamily="18" charset="0"/>
                            </a:rPr>
                            <m:t>120</m:t>
                          </m:r>
                        </m:sub>
                      </m:sSub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cs-CZ" sz="18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sz="180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1800">
                              <a:latin typeface="Cambria Math" panose="02040503050406030204" pitchFamily="18" charset="0"/>
                            </a:rPr>
                            <m:t>120</m:t>
                          </m:r>
                        </m:sup>
                        <m:e>
                          <m:sSub>
                            <m:sSubPr>
                              <m:ctrlPr>
                                <a:rPr lang="cs-CZ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cs-CZ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=4400000−1 186 516,58=3 213 483,42 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cs-CZ" sz="1800" b="0" i="1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sz="1800" dirty="0"/>
              </a:p>
            </p:txBody>
          </p:sp>
        </mc:Choice>
        <mc:Fallback>
          <p:sp>
            <p:nvSpPr>
              <p:cNvPr id="13" name="TextovéPole 12">
                <a:extLst>
                  <a:ext uri="{FF2B5EF4-FFF2-40B4-BE49-F238E27FC236}">
                    <a16:creationId xmlns:a16="http://schemas.microsoft.com/office/drawing/2014/main" id="{31D524E8-3AE5-4A81-BBC1-7932C4E699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211" y="5377799"/>
                <a:ext cx="6650410" cy="77880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7040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24" grpId="0"/>
      <p:bldP spid="26" grpId="0" animBg="1"/>
      <p:bldP spid="1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CC6A9A-ED9F-4D8A-A885-3CF7DBAC90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D1F152-5FF5-4301-856E-DC37447C2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15" name="Nadpis 3">
            <a:extLst>
              <a:ext uri="{FF2B5EF4-FFF2-40B4-BE49-F238E27FC236}">
                <a16:creationId xmlns:a16="http://schemas.microsoft.com/office/drawing/2014/main" id="{CC2F6678-589E-4EE9-BBA9-3D3ED0800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24439"/>
            <a:ext cx="10753200" cy="451576"/>
          </a:xfrm>
        </p:spPr>
        <p:txBody>
          <a:bodyPr/>
          <a:lstStyle/>
          <a:p>
            <a:r>
              <a:rPr lang="cs-CZ" dirty="0"/>
              <a:t>Příklad </a:t>
            </a:r>
            <a:r>
              <a:rPr lang="cs-CZ" dirty="0" err="1"/>
              <a:t>Socrative</a:t>
            </a:r>
            <a:r>
              <a:rPr lang="cs-CZ" dirty="0"/>
              <a:t> 3 – řešení 3/3 - pokračování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8CED0DAD-4CA3-4E50-822B-D82BA0663B5C}"/>
              </a:ext>
            </a:extLst>
          </p:cNvPr>
          <p:cNvSpPr txBox="1"/>
          <p:nvPr/>
        </p:nvSpPr>
        <p:spPr>
          <a:xfrm>
            <a:off x="3335700" y="4262929"/>
            <a:ext cx="5520599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Sestrojte v excelu splátkový kalendář  a ověřte si výpočty k datu konce fixace. </a:t>
            </a:r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AE5B4C4B-79ED-4DF0-B7A2-B811160054D8}"/>
              </a:ext>
            </a:extLst>
          </p:cNvPr>
          <p:cNvSpPr txBox="1"/>
          <p:nvPr/>
        </p:nvSpPr>
        <p:spPr>
          <a:xfrm>
            <a:off x="719999" y="1506874"/>
            <a:ext cx="107531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600" dirty="0"/>
              <a:t>Rozhodli jste se ke koupi staršího bytu v Brně s dispozicí 3+1 o obytné ploše 70m2. Vyjednali jste cenu 5 500 000 Kč. Banka nabízí úvěr s LTV 80 %, úrokovou sazbou 1,99 % </a:t>
            </a:r>
            <a:r>
              <a:rPr lang="cs-CZ" sz="1600" dirty="0" err="1"/>
              <a:t>p.a</a:t>
            </a:r>
            <a:r>
              <a:rPr lang="cs-CZ" sz="1600" dirty="0"/>
              <a:t>., dobou splácení 30 let a dobou fixace 10 let.</a:t>
            </a:r>
            <a:endParaRPr lang="cs-CZ" sz="16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2C17DC34-5BC3-48E4-ABF7-77A7FF7F3366}"/>
                  </a:ext>
                </a:extLst>
              </p:cNvPr>
              <p:cNvSpPr txBox="1"/>
              <p:nvPr/>
            </p:nvSpPr>
            <p:spPr>
              <a:xfrm>
                <a:off x="799898" y="2390192"/>
                <a:ext cx="6243248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ýš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𝑒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ú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ě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𝑟𝑢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=5 500 000 ∗0,8=4 400 000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b="0" dirty="0"/>
              </a:p>
            </p:txBody>
          </p:sp>
        </mc:Choice>
        <mc:Fallback>
          <p:sp>
            <p:nvSpPr>
              <p:cNvPr id="20" name="TextovéPole 19">
                <a:extLst>
                  <a:ext uri="{FF2B5EF4-FFF2-40B4-BE49-F238E27FC236}">
                    <a16:creationId xmlns:a16="http://schemas.microsoft.com/office/drawing/2014/main" id="{2C17DC34-5BC3-48E4-ABF7-77A7FF7F33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898" y="2390192"/>
                <a:ext cx="6243248" cy="369332"/>
              </a:xfrm>
              <a:prstGeom prst="rect">
                <a:avLst/>
              </a:prstGeom>
              <a:blipFill>
                <a:blip r:embed="rId2"/>
                <a:stretch>
                  <a:fillRect l="-977" r="-586" b="-377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ovéPole 20">
                <a:extLst>
                  <a:ext uri="{FF2B5EF4-FFF2-40B4-BE49-F238E27FC236}">
                    <a16:creationId xmlns:a16="http://schemas.microsoft.com/office/drawing/2014/main" id="{DEDE3015-860E-4A7C-852F-1BB9A19A00E2}"/>
                  </a:ext>
                </a:extLst>
              </p:cNvPr>
              <p:cNvSpPr txBox="1"/>
              <p:nvPr/>
            </p:nvSpPr>
            <p:spPr>
              <a:xfrm>
                <a:off x="799898" y="3117709"/>
                <a:ext cx="2459519" cy="369332"/>
              </a:xfrm>
              <a:prstGeom prst="rect">
                <a:avLst/>
              </a:prstGeom>
              <a:solidFill>
                <a:srgbClr val="92D05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cs-CZ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16 241,26 </m:t>
                      </m:r>
                      <m:r>
                        <m:rPr>
                          <m:sty m:val="p"/>
                        </m:rPr>
                        <a:rPr lang="cs-CZ" b="0" i="0" smtClean="0">
                          <a:latin typeface="Cambria Math" panose="02040503050406030204" pitchFamily="18" charset="0"/>
                        </a:rPr>
                        <m:t>K</m:t>
                      </m:r>
                      <m:r>
                        <a:rPr lang="cs-CZ" b="0" i="0" smtClean="0">
                          <a:latin typeface="Cambria Math" panose="02040503050406030204" pitchFamily="18" charset="0"/>
                        </a:rPr>
                        <m:t>č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21" name="TextovéPole 20">
                <a:extLst>
                  <a:ext uri="{FF2B5EF4-FFF2-40B4-BE49-F238E27FC236}">
                    <a16:creationId xmlns:a16="http://schemas.microsoft.com/office/drawing/2014/main" id="{DEDE3015-860E-4A7C-852F-1BB9A19A00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898" y="3117709"/>
                <a:ext cx="2459519" cy="369332"/>
              </a:xfrm>
              <a:prstGeom prst="rect">
                <a:avLst/>
              </a:prstGeom>
              <a:blipFill>
                <a:blip r:embed="rId3"/>
                <a:stretch>
                  <a:fillRect l="-495" r="-1980" b="-9836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37269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1CC6A9A-ED9F-4D8A-A885-3CF7DBAC90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AD1F152-5FF5-4301-856E-DC37447C2E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15" name="Nadpis 3">
            <a:extLst>
              <a:ext uri="{FF2B5EF4-FFF2-40B4-BE49-F238E27FC236}">
                <a16:creationId xmlns:a16="http://schemas.microsoft.com/office/drawing/2014/main" id="{CC2F6678-589E-4EE9-BBA9-3D3ED0800F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24439"/>
            <a:ext cx="10753200" cy="451576"/>
          </a:xfrm>
        </p:spPr>
        <p:txBody>
          <a:bodyPr/>
          <a:lstStyle/>
          <a:p>
            <a:r>
              <a:rPr lang="cs-CZ" dirty="0"/>
              <a:t>Příklad BONUS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923CB0A-E7B3-457E-8E33-988A781CB295}"/>
              </a:ext>
            </a:extLst>
          </p:cNvPr>
          <p:cNvSpPr txBox="1"/>
          <p:nvPr/>
        </p:nvSpPr>
        <p:spPr>
          <a:xfrm>
            <a:off x="720000" y="1340528"/>
            <a:ext cx="1106066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Půjčili jste si 20 000 Kč na 2 roky na koupi nového mobilního telefonu při měsíčním úročení a úrokové sazbě 12 % </a:t>
            </a:r>
            <a:r>
              <a:rPr lang="cs-CZ" dirty="0" err="1"/>
              <a:t>p.a</a:t>
            </a:r>
            <a:r>
              <a:rPr lang="cs-CZ" dirty="0"/>
              <a:t>. Úvěr je splatný osmi stejnými splátkami po jednotlivých čtvrtletích. Za zřízení úvěru jste zaplatili poplatek 5 % z výšky dluhu a navíc je Vám účtován poplatek 500 Kč ročně za vedení úvěrového účtu. Vypočítejte RPSN tohoto úvěru.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99520452-9164-4938-8301-F9556B265062}"/>
              </a:ext>
            </a:extLst>
          </p:cNvPr>
          <p:cNvSpPr txBox="1"/>
          <p:nvPr/>
        </p:nvSpPr>
        <p:spPr>
          <a:xfrm>
            <a:off x="1864765" y="4145873"/>
            <a:ext cx="877113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tx2"/>
                </a:solidFill>
              </a:rPr>
              <a:t>Budeme řešit s dalšími příklady z praxe ve spojeném semináři po Vánocích. Šťastné a veselé za všechny z FIMA ;-)</a:t>
            </a:r>
          </a:p>
        </p:txBody>
      </p:sp>
    </p:spTree>
    <p:extLst>
      <p:ext uri="{BB962C8B-B14F-4D97-AF65-F5344CB8AC3E}">
        <p14:creationId xmlns:p14="http://schemas.microsoft.com/office/powerpoint/2010/main" val="3786255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/>
              <a:t>Úvěr</a:t>
            </a:r>
          </a:p>
          <a:p>
            <a:pPr lvl="1"/>
            <a:r>
              <a:rPr lang="cs-CZ" dirty="0"/>
              <a:t>Úvěrující (věřitel) se zavazuje, že úvěrovanému (</a:t>
            </a:r>
            <a:r>
              <a:rPr lang="cs-CZ" dirty="0" err="1"/>
              <a:t>dlužiteli</a:t>
            </a:r>
            <a:r>
              <a:rPr lang="cs-CZ" dirty="0"/>
              <a:t>) poskytne na jeho požádání a v jeho prospěch peněžité prostředky v určité částce. Naopak úvěrovaný se zavazuje, že tyto prostředky vrátí v předem stanovené lhůtě a zaplatí za ně úrok.</a:t>
            </a:r>
          </a:p>
          <a:p>
            <a:r>
              <a:rPr lang="cs-CZ" sz="2400" b="1" dirty="0"/>
              <a:t>Úrok</a:t>
            </a:r>
          </a:p>
          <a:p>
            <a:pPr lvl="1"/>
            <a:r>
              <a:rPr lang="cs-CZ" dirty="0"/>
              <a:t>Úrok představuje odměnu za poskytnutí úvěru. Je vyjádřen v procentech na určité období - zpravidla jednoho roku (</a:t>
            </a:r>
            <a:r>
              <a:rPr lang="cs-CZ" dirty="0" err="1"/>
              <a:t>p.a</a:t>
            </a:r>
            <a:r>
              <a:rPr lang="cs-CZ" dirty="0"/>
              <a:t>. - per </a:t>
            </a:r>
            <a:r>
              <a:rPr lang="cs-CZ" dirty="0" err="1"/>
              <a:t>annum</a:t>
            </a:r>
            <a:r>
              <a:rPr lang="cs-CZ" dirty="0"/>
              <a:t>) z celkové částky úvěru.</a:t>
            </a:r>
          </a:p>
          <a:p>
            <a:r>
              <a:rPr lang="cs-CZ" sz="2400" b="1" dirty="0"/>
              <a:t>Úmor</a:t>
            </a:r>
          </a:p>
          <a:p>
            <a:pPr lvl="1"/>
            <a:r>
              <a:rPr lang="cs-CZ" dirty="0"/>
              <a:t>Úmor je splátka jistiny dluhu, tedy část splátky, o kterou se snižuje výše dlužné částky. 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16146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7" name="Zástupný symbol pro obsah 4"/>
          <p:cNvSpPr>
            <a:spLocks noGrp="1"/>
          </p:cNvSpPr>
          <p:nvPr>
            <p:ph type="title"/>
          </p:nvPr>
        </p:nvSpPr>
        <p:spPr>
          <a:xfrm>
            <a:off x="720000" y="1969994"/>
            <a:ext cx="10752138" cy="450850"/>
          </a:xfrm>
        </p:spPr>
        <p:txBody>
          <a:bodyPr/>
          <a:lstStyle/>
          <a:p>
            <a:r>
              <a:rPr lang="cs-CZ" dirty="0"/>
              <a:t>Děkuji za aktivní účast </a:t>
            </a:r>
            <a:br>
              <a:rPr lang="cs-CZ" dirty="0"/>
            </a:br>
            <a:br>
              <a:rPr lang="cs-CZ" dirty="0"/>
            </a:br>
            <a:r>
              <a:rPr lang="cs-CZ" dirty="0"/>
              <a:t>v případě dotazů piště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14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573943"/>
            <a:ext cx="10753200" cy="1411124"/>
          </a:xfrm>
        </p:spPr>
        <p:txBody>
          <a:bodyPr/>
          <a:lstStyle/>
          <a:p>
            <a:pPr marL="72000" indent="0">
              <a:buNone/>
            </a:pPr>
            <a:r>
              <a:rPr lang="cs-CZ" sz="2000" dirty="0"/>
              <a:t>Úvěrem obecně je právo použít cizí peněžní prostředky pro vlastní potřebu s povinností je v určité lhůtě vrátit a zaplatit za toto právo odměnu (úrok).</a:t>
            </a:r>
          </a:p>
          <a:p>
            <a:pPr marL="72000" indent="0">
              <a:buNone/>
            </a:pPr>
            <a:r>
              <a:rPr lang="cs-CZ" sz="2000" b="1" dirty="0">
                <a:solidFill>
                  <a:srgbClr val="0000DC"/>
                </a:solidFill>
              </a:rPr>
              <a:t>Dělení úvěrů (výběr):</a:t>
            </a:r>
          </a:p>
          <a:p>
            <a:pPr marL="72000" indent="0">
              <a:buNone/>
            </a:pPr>
            <a:endParaRPr lang="cs-CZ" sz="1600" dirty="0"/>
          </a:p>
          <a:p>
            <a:pPr marL="72000" indent="0">
              <a:buNone/>
            </a:pPr>
            <a:endParaRPr lang="cs-CZ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D8B88DF-328A-415B-822C-5F3B86214C7A}"/>
              </a:ext>
            </a:extLst>
          </p:cNvPr>
          <p:cNvSpPr txBox="1"/>
          <p:nvPr/>
        </p:nvSpPr>
        <p:spPr>
          <a:xfrm>
            <a:off x="6929686" y="4180481"/>
            <a:ext cx="361784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" indent="0">
              <a:buNone/>
            </a:pPr>
            <a:r>
              <a:rPr lang="cs-CZ" sz="1600" b="1" dirty="0"/>
              <a:t>Podle osoby věřitele: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bankovní úvěry (věřitelem je banka nebo družstevní záložna)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nebankovní úvěry</a:t>
            </a:r>
          </a:p>
          <a:p>
            <a:endParaRPr lang="cs-CZ" sz="1600" b="1" dirty="0"/>
          </a:p>
          <a:p>
            <a:pPr marL="72000" indent="0">
              <a:buNone/>
            </a:pPr>
            <a:r>
              <a:rPr lang="cs-CZ" sz="1600" b="1" dirty="0"/>
              <a:t>Podle osoby dlužníka: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spotřebitelské úvěry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úvěry poskytované osobám, které nejsou spotřebiteli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690DC9A-413B-4128-BA8C-A318E722472F}"/>
              </a:ext>
            </a:extLst>
          </p:cNvPr>
          <p:cNvSpPr txBox="1"/>
          <p:nvPr/>
        </p:nvSpPr>
        <p:spPr>
          <a:xfrm>
            <a:off x="6929686" y="2985067"/>
            <a:ext cx="379012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" indent="0">
              <a:buNone/>
            </a:pPr>
            <a:r>
              <a:rPr lang="cs-CZ" sz="1600" b="1" dirty="0"/>
              <a:t>Podle délky trvání: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krátkodobé (splatné do 1 roku)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střednědobé (1 - 5 let)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dlouhodobé (nad 5 let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00A31C5F-28CB-46E9-BF89-8D6B3E8FA100}"/>
              </a:ext>
            </a:extLst>
          </p:cNvPr>
          <p:cNvSpPr txBox="1"/>
          <p:nvPr/>
        </p:nvSpPr>
        <p:spPr>
          <a:xfrm>
            <a:off x="666000" y="3103126"/>
            <a:ext cx="6096000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2000" indent="0">
              <a:buNone/>
            </a:pPr>
            <a:r>
              <a:rPr lang="cs-CZ" sz="1600" b="1" dirty="0"/>
              <a:t>Podle zajištění: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úvěry nezajištěné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úvěry zajištěné – např. ručením (závazkem jiného člověka, že dluh zaplatí, pokud jej nezaplatí dlužník), zástavním právem k nemovitosti (tzv. hypotékou) či k jiné věci, zajišťovacím převodem práva či dohodou o srážkách ze mzdy či jiných příjmů. </a:t>
            </a:r>
          </a:p>
          <a:p>
            <a:pPr marL="72000" indent="0">
              <a:buNone/>
            </a:pPr>
            <a:r>
              <a:rPr lang="cs-CZ" sz="1600" b="1" dirty="0"/>
              <a:t>Podle účelu použití úvěru: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na spotřebu (určené pro koupi spotřebního zboží, např. auta, televize, lednice, na dovolenou) – tzv. spotřebitelské úvěry regulované zákonem,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na bydlení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ostatní.</a:t>
            </a:r>
            <a:endParaRPr lang="cs-CZ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17304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RPSN – Roční procentní sazba nákladů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800" dirty="0"/>
              <a:t>Na rozdíl od úroku zahrnuje RPSN všechny náklady úvěru včetně všech dodatečných plateb a je vyjádřena jako roční procento z celkové výše úvěru. Je to tedy nejjednodušší pomůcka pro porovnání výhodnosti úvěru. Čím nižší RPSN, tím je úvěr „levnější”.</a:t>
            </a:r>
          </a:p>
          <a:p>
            <a:pPr algn="just"/>
            <a:r>
              <a:rPr lang="cs-CZ" altLang="cs-CZ" sz="1800" dirty="0"/>
              <a:t>jedná se tedy o takové r, pro které platí následující rovnice:</a:t>
            </a:r>
          </a:p>
          <a:p>
            <a:pPr algn="just"/>
            <a:endParaRPr lang="cs-CZ" altLang="cs-CZ" sz="2000" dirty="0"/>
          </a:p>
          <a:p>
            <a:pPr algn="just"/>
            <a:endParaRPr lang="cs-CZ" altLang="cs-CZ" sz="2000" dirty="0"/>
          </a:p>
          <a:p>
            <a:endParaRPr lang="cs-CZ" altLang="cs-CZ" sz="1400" i="1" dirty="0"/>
          </a:p>
          <a:p>
            <a:r>
              <a:rPr lang="cs-CZ" altLang="cs-CZ" sz="1400" i="1" dirty="0"/>
              <a:t>m</a:t>
            </a:r>
            <a:r>
              <a:rPr lang="cs-CZ" altLang="cs-CZ" sz="1400" dirty="0"/>
              <a:t> je počet poskytnutých půjček,</a:t>
            </a:r>
          </a:p>
          <a:p>
            <a:r>
              <a:rPr lang="cs-CZ" altLang="cs-CZ" sz="1400" i="1" dirty="0" err="1"/>
              <a:t>A</a:t>
            </a:r>
            <a:r>
              <a:rPr lang="cs-CZ" altLang="cs-CZ" sz="1400" i="1" baseline="-25000" dirty="0" err="1"/>
              <a:t>i</a:t>
            </a:r>
            <a:r>
              <a:rPr lang="cs-CZ" altLang="cs-CZ" sz="1400" dirty="0"/>
              <a:t> je výše </a:t>
            </a:r>
            <a:r>
              <a:rPr lang="cs-CZ" altLang="cs-CZ" sz="1400" i="1" dirty="0"/>
              <a:t>i</a:t>
            </a:r>
            <a:r>
              <a:rPr lang="cs-CZ" altLang="cs-CZ" sz="1400" dirty="0"/>
              <a:t>-té poskytnuté půjčky,</a:t>
            </a:r>
          </a:p>
          <a:p>
            <a:r>
              <a:rPr lang="cs-CZ" altLang="cs-CZ" sz="1400" i="1" dirty="0"/>
              <a:t>t</a:t>
            </a:r>
            <a:r>
              <a:rPr lang="cs-CZ" altLang="cs-CZ" sz="1400" i="1" baseline="-25000" dirty="0"/>
              <a:t>i</a:t>
            </a:r>
            <a:r>
              <a:rPr lang="cs-CZ" altLang="cs-CZ" sz="1400" dirty="0"/>
              <a:t> je doba (v letech a zlomcích roku ode dne 1. půjčky), kdy byla </a:t>
            </a:r>
            <a:r>
              <a:rPr lang="cs-CZ" altLang="cs-CZ" sz="1400" i="1" dirty="0"/>
              <a:t>i</a:t>
            </a:r>
            <a:r>
              <a:rPr lang="cs-CZ" altLang="cs-CZ" sz="1400" dirty="0"/>
              <a:t>-</a:t>
            </a:r>
            <a:r>
              <a:rPr lang="cs-CZ" altLang="cs-CZ" sz="1400" dirty="0" err="1"/>
              <a:t>tá</a:t>
            </a:r>
            <a:r>
              <a:rPr lang="cs-CZ" altLang="cs-CZ" sz="1400" dirty="0"/>
              <a:t> půjčka poskytnuta,</a:t>
            </a:r>
          </a:p>
          <a:p>
            <a:r>
              <a:rPr lang="cs-CZ" altLang="cs-CZ" sz="1400" i="1" dirty="0"/>
              <a:t>n</a:t>
            </a:r>
            <a:r>
              <a:rPr lang="cs-CZ" altLang="cs-CZ" sz="1400" dirty="0"/>
              <a:t> je počet plateb,</a:t>
            </a:r>
          </a:p>
          <a:p>
            <a:r>
              <a:rPr lang="cs-CZ" altLang="cs-CZ" sz="1400" i="1" dirty="0" err="1"/>
              <a:t>B</a:t>
            </a:r>
            <a:r>
              <a:rPr lang="cs-CZ" altLang="cs-CZ" sz="1400" i="1" baseline="-25000" dirty="0" err="1"/>
              <a:t>j</a:t>
            </a:r>
            <a:r>
              <a:rPr lang="cs-CZ" altLang="cs-CZ" sz="1400" dirty="0"/>
              <a:t> je výše </a:t>
            </a:r>
            <a:r>
              <a:rPr lang="cs-CZ" altLang="cs-CZ" sz="1400" i="1" dirty="0"/>
              <a:t>j</a:t>
            </a:r>
            <a:r>
              <a:rPr lang="cs-CZ" altLang="cs-CZ" sz="1400" dirty="0"/>
              <a:t>-té platby (splátky, poplatku atd.),</a:t>
            </a:r>
          </a:p>
          <a:p>
            <a:r>
              <a:rPr lang="cs-CZ" altLang="cs-CZ" sz="1400" i="1" dirty="0" err="1"/>
              <a:t>s</a:t>
            </a:r>
            <a:r>
              <a:rPr lang="cs-CZ" altLang="cs-CZ" sz="1400" i="1" baseline="-25000" dirty="0" err="1"/>
              <a:t>j</a:t>
            </a:r>
            <a:r>
              <a:rPr lang="cs-CZ" altLang="cs-CZ" sz="1400" dirty="0"/>
              <a:t> doba (v letech a zlomcích roku ode dne 1. půjčky), kdy byl </a:t>
            </a:r>
            <a:r>
              <a:rPr lang="cs-CZ" altLang="cs-CZ" sz="1400" i="1" dirty="0"/>
              <a:t>j</a:t>
            </a:r>
            <a:r>
              <a:rPr lang="cs-CZ" altLang="cs-CZ" sz="1400" dirty="0"/>
              <a:t>-</a:t>
            </a:r>
            <a:r>
              <a:rPr lang="cs-CZ" altLang="cs-CZ" sz="1400" dirty="0" err="1"/>
              <a:t>tý</a:t>
            </a:r>
            <a:r>
              <a:rPr lang="cs-CZ" altLang="cs-CZ" sz="1400" dirty="0"/>
              <a:t> poplatek zaplacen.</a:t>
            </a:r>
          </a:p>
          <a:p>
            <a:pPr algn="just"/>
            <a:endParaRPr lang="cs-CZ" altLang="cs-CZ" sz="2000" dirty="0"/>
          </a:p>
          <a:p>
            <a:pPr algn="just"/>
            <a:endParaRPr lang="cs-CZ" altLang="cs-CZ" sz="2000" dirty="0"/>
          </a:p>
        </p:txBody>
      </p:sp>
      <p:pic>
        <p:nvPicPr>
          <p:cNvPr id="6" name="Picture 4" descr="\sum_{i=1}^{m}{ \frac{A_i}{ (1+r)^{t_i} } } = \sum_{j=1}^{n}{ \frac{B_j}{ (1+r)^{s_j} } 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3473079"/>
            <a:ext cx="3968656" cy="90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5616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069" y="1692002"/>
            <a:ext cx="11215862" cy="3621789"/>
          </a:xfrm>
          <a:prstGeom prst="rect">
            <a:avLst/>
          </a:prstGeom>
        </p:spPr>
      </p:pic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RPSN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sz="1800" dirty="0"/>
          </a:p>
          <a:p>
            <a:pPr marL="72000" indent="0">
              <a:buNone/>
            </a:pPr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endParaRPr lang="cs-CZ" sz="1800" dirty="0"/>
          </a:p>
          <a:p>
            <a:r>
              <a:rPr lang="cs-CZ" sz="1600" dirty="0"/>
              <a:t>Kalkulátor RPSN je k dispozici např. na webových stránkách finančního arbitra</a:t>
            </a:r>
          </a:p>
          <a:p>
            <a:pPr marL="72000" indent="0">
              <a:buNone/>
            </a:pPr>
            <a:r>
              <a:rPr lang="cs-CZ" sz="1600" dirty="0"/>
              <a:t>http://www.finarbitr.cz/cs/informace-pro-verejnost/kalkulator-rpsn.html</a:t>
            </a:r>
          </a:p>
        </p:txBody>
      </p:sp>
    </p:spTree>
    <p:extLst>
      <p:ext uri="{BB962C8B-B14F-4D97-AF65-F5344CB8AC3E}">
        <p14:creationId xmlns:p14="http://schemas.microsoft.com/office/powerpoint/2010/main" val="2864787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Umořování dluhu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/>
              <a:t>Proces splácení úvěru dlužníkem věřiteli podle předem sjednaného umořovacího plánu.</a:t>
            </a:r>
          </a:p>
          <a:p>
            <a:r>
              <a:rPr lang="cs-CZ" altLang="cs-CZ" sz="2000" dirty="0"/>
              <a:t>Pojmy:</a:t>
            </a:r>
          </a:p>
          <a:p>
            <a:pPr marL="324000" lvl="1" indent="0">
              <a:lnSpc>
                <a:spcPct val="150000"/>
              </a:lnSpc>
              <a:buNone/>
            </a:pPr>
            <a:r>
              <a:rPr lang="cs-CZ" altLang="cs-CZ" b="1" dirty="0"/>
              <a:t>Úmor</a:t>
            </a:r>
          </a:p>
          <a:p>
            <a:pPr marL="324000" lvl="1" indent="0">
              <a:lnSpc>
                <a:spcPct val="150000"/>
              </a:lnSpc>
              <a:buNone/>
            </a:pPr>
            <a:r>
              <a:rPr lang="cs-CZ" altLang="cs-CZ" b="1" dirty="0"/>
              <a:t>Úrok</a:t>
            </a:r>
          </a:p>
          <a:p>
            <a:pPr marL="324000" lvl="1" indent="0">
              <a:lnSpc>
                <a:spcPct val="150000"/>
              </a:lnSpc>
              <a:buNone/>
            </a:pPr>
            <a:r>
              <a:rPr lang="cs-CZ" altLang="cs-CZ" b="1" dirty="0"/>
              <a:t>Anuita (splátka)</a:t>
            </a:r>
          </a:p>
          <a:p>
            <a:r>
              <a:rPr lang="cs-CZ" altLang="cs-CZ" sz="2000" dirty="0"/>
              <a:t>Formy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Umořování dluhu nestejnými splátkami</a:t>
            </a:r>
          </a:p>
          <a:p>
            <a:pPr lvl="2">
              <a:lnSpc>
                <a:spcPct val="150000"/>
              </a:lnSpc>
            </a:pPr>
            <a:r>
              <a:rPr lang="cs-CZ" altLang="cs-CZ" dirty="0"/>
              <a:t>-	většinou odvozeno od splácení úmoru – konstantní, rostoucí, klesající</a:t>
            </a:r>
          </a:p>
          <a:p>
            <a:pPr lvl="1">
              <a:lnSpc>
                <a:spcPct val="150000"/>
              </a:lnSpc>
            </a:pPr>
            <a:r>
              <a:rPr lang="cs-CZ" altLang="cs-CZ" dirty="0"/>
              <a:t>Umořování dluhu stejnými splátkami (typické)</a:t>
            </a:r>
          </a:p>
          <a:p>
            <a:pPr marL="72000" indent="0" algn="just">
              <a:spcAft>
                <a:spcPts val="1200"/>
              </a:spcAft>
              <a:buNone/>
              <a:defRPr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742959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524688"/>
            <a:ext cx="10753200" cy="451576"/>
          </a:xfrm>
        </p:spPr>
        <p:txBody>
          <a:bodyPr/>
          <a:lstStyle/>
          <a:p>
            <a:r>
              <a:rPr lang="cs-CZ" altLang="cs-CZ" sz="3200" dirty="0"/>
              <a:t>Umořování dluhu nestejnými splátkami - příklad</a:t>
            </a:r>
            <a:endParaRPr lang="cs-CZ" sz="3200" dirty="0"/>
          </a:p>
        </p:txBody>
      </p:sp>
      <p:sp>
        <p:nvSpPr>
          <p:cNvPr id="9" name="Zástupný symbol pro obsah 4"/>
          <p:cNvSpPr>
            <a:spLocks noGrp="1"/>
          </p:cNvSpPr>
          <p:nvPr>
            <p:ph idx="1"/>
          </p:nvPr>
        </p:nvSpPr>
        <p:spPr>
          <a:xfrm>
            <a:off x="719400" y="1177098"/>
            <a:ext cx="10753200" cy="838134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1200"/>
              </a:spcAft>
              <a:defRPr/>
            </a:pPr>
            <a:r>
              <a:rPr lang="cs-CZ" sz="2000"/>
              <a:t>Spotřebitelský úvěr ve výši 200 000,- Kč na novou kuchyň. Délka trvání 3 roky, konstantní měsíční splátky úmoru, měsíční splátky úroku, úroková sazba 11% p.a.</a:t>
            </a:r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EDBA44F2-C702-4A72-889F-30792C511AC4}"/>
              </a:ext>
            </a:extLst>
          </p:cNvPr>
          <p:cNvSpPr txBox="1"/>
          <p:nvPr/>
        </p:nvSpPr>
        <p:spPr>
          <a:xfrm>
            <a:off x="870012" y="2272683"/>
            <a:ext cx="602793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1800" dirty="0"/>
              <a:t>Nejprve si spočteme úmor.</a:t>
            </a:r>
          </a:p>
          <a:p>
            <a:pPr marL="457200" indent="-457200">
              <a:buFont typeface="+mj-lt"/>
              <a:buAutoNum type="arabicPeriod"/>
            </a:pPr>
            <a:endParaRPr lang="cs-CZ" sz="1800" dirty="0"/>
          </a:p>
          <a:p>
            <a:pPr marL="457200" indent="-457200">
              <a:buFont typeface="+mj-lt"/>
              <a:buAutoNum type="arabicPeriod"/>
            </a:pPr>
            <a:endParaRPr lang="cs-CZ" sz="1800" dirty="0"/>
          </a:p>
          <a:p>
            <a:pPr marL="457200" indent="-457200">
              <a:buFont typeface="+mj-lt"/>
              <a:buAutoNum type="arabicPeriod"/>
            </a:pPr>
            <a:endParaRPr lang="cs-CZ" sz="1800" dirty="0"/>
          </a:p>
          <a:p>
            <a:pPr marL="457200" indent="-457200">
              <a:buFont typeface="+mj-lt"/>
              <a:buAutoNum type="arabicPeriod"/>
            </a:pPr>
            <a:endParaRPr lang="cs-CZ" sz="1800" dirty="0"/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Dopočítáme úrok z předchozí hodnoty dluhu.</a:t>
            </a:r>
          </a:p>
          <a:p>
            <a:pPr marL="457200" indent="-457200">
              <a:buFont typeface="+mj-lt"/>
              <a:buAutoNum type="arabicPeriod"/>
            </a:pPr>
            <a:endParaRPr lang="cs-CZ" sz="1800" dirty="0"/>
          </a:p>
          <a:p>
            <a:pPr marL="457200" indent="-457200">
              <a:buFont typeface="+mj-lt"/>
              <a:buAutoNum type="arabicPeriod"/>
            </a:pPr>
            <a:endParaRPr lang="cs-CZ" sz="1800" dirty="0"/>
          </a:p>
          <a:p>
            <a:pPr marL="457200" indent="-457200">
              <a:buFont typeface="+mj-lt"/>
              <a:buAutoNum type="arabicPeriod"/>
            </a:pPr>
            <a:endParaRPr lang="cs-CZ" sz="1800" dirty="0"/>
          </a:p>
          <a:p>
            <a:pPr marL="457200" indent="-457200">
              <a:buFont typeface="+mj-lt"/>
              <a:buAutoNum type="arabicPeriod"/>
            </a:pPr>
            <a:endParaRPr lang="cs-CZ" sz="1800" dirty="0"/>
          </a:p>
          <a:p>
            <a:pPr marL="457200" indent="-457200">
              <a:buFont typeface="+mj-lt"/>
              <a:buAutoNum type="arabicPeriod"/>
            </a:pPr>
            <a:r>
              <a:rPr lang="cs-CZ" sz="1800" dirty="0"/>
              <a:t>Vypočítáme anuitu součtem úmoru a úroku.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BF5F5990-E690-4FB8-8DFE-187F14F3CDD3}"/>
                  </a:ext>
                </a:extLst>
              </p:cNvPr>
              <p:cNvSpPr txBox="1"/>
              <p:nvPr/>
            </p:nvSpPr>
            <p:spPr>
              <a:xfrm>
                <a:off x="870012" y="2814221"/>
                <a:ext cx="5680914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i="1" smtClean="0">
                          <a:solidFill>
                            <a:srgbClr val="89D076"/>
                          </a:solidFill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cs-CZ" i="1" smtClean="0">
                          <a:solidFill>
                            <a:srgbClr val="89D07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i="1" smtClean="0">
                              <a:solidFill>
                                <a:srgbClr val="89D07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i="1" smtClean="0">
                              <a:solidFill>
                                <a:srgbClr val="89D076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num>
                        <m:den>
                          <m:r>
                            <a:rPr lang="cs-CZ" i="1" smtClean="0">
                              <a:solidFill>
                                <a:srgbClr val="89D076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cs-CZ" b="0" i="1" smtClean="0">
                          <a:solidFill>
                            <a:srgbClr val="89D076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solidFill>
                                <a:srgbClr val="89D07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b="0" i="1" smtClean="0">
                              <a:solidFill>
                                <a:srgbClr val="89D076"/>
                              </a:solidFill>
                              <a:latin typeface="Cambria Math" panose="02040503050406030204" pitchFamily="18" charset="0"/>
                            </a:rPr>
                            <m:t>200000</m:t>
                          </m:r>
                        </m:num>
                        <m:den>
                          <m:r>
                            <a:rPr lang="cs-CZ" b="0" i="1" smtClean="0">
                              <a:solidFill>
                                <a:srgbClr val="89D076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𝑘𝑑𝑒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𝑗𝑒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𝑝𝑜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č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𝑒𝑡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𝑠𝑝𝑙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á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𝑡𝑒𝑘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.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5" name="TextovéPole 4">
                <a:extLst>
                  <a:ext uri="{FF2B5EF4-FFF2-40B4-BE49-F238E27FC236}">
                    <a16:creationId xmlns:a16="http://schemas.microsoft.com/office/drawing/2014/main" id="{BF5F5990-E690-4FB8-8DFE-187F14F3CD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012" y="2814221"/>
                <a:ext cx="5680914" cy="69390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560EDC25-9AB3-4694-94CF-29902505FCF6}"/>
                  </a:ext>
                </a:extLst>
              </p:cNvPr>
              <p:cNvSpPr txBox="1"/>
              <p:nvPr/>
            </p:nvSpPr>
            <p:spPr>
              <a:xfrm>
                <a:off x="870012" y="4383881"/>
                <a:ext cx="427552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rgbClr val="F08E5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F08E52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F08E52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solidFill>
                            <a:srgbClr val="F08E52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rgbClr val="F08E52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F08E52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F08E52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cs-CZ" b="0" i="1" smtClean="0">
                          <a:solidFill>
                            <a:srgbClr val="F08E52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b="0" i="1" smtClean="0">
                          <a:solidFill>
                            <a:srgbClr val="F08E52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cs-CZ" b="0" i="1" smtClean="0">
                          <a:solidFill>
                            <a:srgbClr val="F08E52"/>
                          </a:solidFill>
                          <a:latin typeface="Cambria Math" panose="02040503050406030204" pitchFamily="18" charset="0"/>
                        </a:rPr>
                        <m:t>=200000∗0,11/12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560EDC25-9AB3-4694-94CF-29902505FC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012" y="4383881"/>
                <a:ext cx="4275529" cy="369332"/>
              </a:xfrm>
              <a:prstGeom prst="rect">
                <a:avLst/>
              </a:prstGeom>
              <a:blipFill>
                <a:blip r:embed="rId3"/>
                <a:stretch>
                  <a:fillRect l="-999" r="-999" b="-37705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64B25763-A4BE-457F-998E-93164D75A5AE}"/>
                  </a:ext>
                </a:extLst>
              </p:cNvPr>
              <p:cNvSpPr txBox="1"/>
              <p:nvPr/>
            </p:nvSpPr>
            <p:spPr>
              <a:xfrm>
                <a:off x="870012" y="5665214"/>
                <a:ext cx="420063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 smtClean="0">
                              <a:solidFill>
                                <a:srgbClr val="94ADE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94ADE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94ADE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solidFill>
                            <a:srgbClr val="94ADE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b="0" i="1" smtClean="0">
                          <a:solidFill>
                            <a:srgbClr val="94ADE0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cs-CZ" b="0" i="1" smtClean="0">
                          <a:solidFill>
                            <a:srgbClr val="94ADE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cs-CZ" b="0" i="1" smtClean="0">
                              <a:solidFill>
                                <a:srgbClr val="94ADE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b="0" i="1" smtClean="0">
                              <a:solidFill>
                                <a:srgbClr val="94ADE0"/>
                              </a:solidFill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cs-CZ" b="0" i="1" smtClean="0">
                              <a:solidFill>
                                <a:srgbClr val="94ADE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cs-CZ" b="0" i="1" smtClean="0">
                          <a:solidFill>
                            <a:srgbClr val="94ADE0"/>
                          </a:solidFill>
                          <a:latin typeface="Cambria Math" panose="02040503050406030204" pitchFamily="18" charset="0"/>
                        </a:rPr>
                        <m:t>=5556+1833,33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>
          <p:sp>
            <p:nvSpPr>
              <p:cNvPr id="11" name="TextovéPole 10">
                <a:extLst>
                  <a:ext uri="{FF2B5EF4-FFF2-40B4-BE49-F238E27FC236}">
                    <a16:creationId xmlns:a16="http://schemas.microsoft.com/office/drawing/2014/main" id="{64B25763-A4BE-457F-998E-93164D75A5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012" y="5665214"/>
                <a:ext cx="4200637" cy="369332"/>
              </a:xfrm>
              <a:prstGeom prst="rect">
                <a:avLst/>
              </a:prstGeom>
              <a:blipFill>
                <a:blip r:embed="rId4"/>
                <a:stretch>
                  <a:fillRect l="-290" r="-1016" b="-163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1" name="Obrázek 20">
            <a:extLst>
              <a:ext uri="{FF2B5EF4-FFF2-40B4-BE49-F238E27FC236}">
                <a16:creationId xmlns:a16="http://schemas.microsoft.com/office/drawing/2014/main" id="{106B9B3B-7102-449E-8435-64E5B718B7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91125" y="2454335"/>
            <a:ext cx="4181475" cy="277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49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970407D-EE58-4A0B-824B-1D3AE42DD9CF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altLang="cs-CZ" sz="1200" b="0" i="0" u="none" strike="noStrike" kern="1200" cap="none" spc="0" normalizeH="0" baseline="0" noProof="0" dirty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524688"/>
            <a:ext cx="10753200" cy="451576"/>
          </a:xfrm>
        </p:spPr>
        <p:txBody>
          <a:bodyPr/>
          <a:lstStyle/>
          <a:p>
            <a:r>
              <a:rPr lang="cs-CZ" altLang="cs-CZ" sz="3200" dirty="0"/>
              <a:t>Umořování dluhu nestejnými splátkami - příklad</a:t>
            </a:r>
            <a:endParaRPr lang="cs-CZ" sz="3200" dirty="0"/>
          </a:p>
        </p:txBody>
      </p:sp>
      <p:sp>
        <p:nvSpPr>
          <p:cNvPr id="9" name="Zástupný symbol pro obsah 4"/>
          <p:cNvSpPr>
            <a:spLocks noGrp="1"/>
          </p:cNvSpPr>
          <p:nvPr>
            <p:ph idx="1"/>
          </p:nvPr>
        </p:nvSpPr>
        <p:spPr>
          <a:xfrm>
            <a:off x="719400" y="1177098"/>
            <a:ext cx="10753200" cy="838134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1200"/>
              </a:spcAft>
              <a:defRPr/>
            </a:pPr>
            <a:r>
              <a:rPr lang="cs-CZ" sz="2000"/>
              <a:t>Spotřebitelský úvěr ve výši 200 000,- Kč na novou kuchyň. Délka trvání 3 roky, konstantní měsíční splátky úmoru, měsíční splátky úroku, úroková sazba 11% p.a.</a:t>
            </a:r>
            <a:endParaRPr lang="cs-CZ" sz="2000" dirty="0"/>
          </a:p>
        </p:txBody>
      </p:sp>
      <p:pic>
        <p:nvPicPr>
          <p:cNvPr id="21" name="Obrázek 20">
            <a:extLst>
              <a:ext uri="{FF2B5EF4-FFF2-40B4-BE49-F238E27FC236}">
                <a16:creationId xmlns:a16="http://schemas.microsoft.com/office/drawing/2014/main" id="{106B9B3B-7102-449E-8435-64E5B718B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6535" y="2603206"/>
            <a:ext cx="4181475" cy="2771775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61096B3E-3C29-4DCF-977A-D92BC52B45B9}"/>
              </a:ext>
            </a:extLst>
          </p:cNvPr>
          <p:cNvSpPr txBox="1"/>
          <p:nvPr/>
        </p:nvSpPr>
        <p:spPr>
          <a:xfrm>
            <a:off x="719400" y="2454335"/>
            <a:ext cx="61252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Když bychom chtěli spočítat kolik zaplatíme celkem na úrocích:</a:t>
            </a:r>
            <a:br>
              <a:rPr lang="cs-CZ" sz="1400" b="1" dirty="0"/>
            </a:br>
            <a:endParaRPr lang="cs-CZ" sz="1400" b="1" dirty="0"/>
          </a:p>
          <a:p>
            <a:r>
              <a:rPr lang="cs-CZ" sz="1400" dirty="0"/>
              <a:t>Úrok tvoří v případě konstantního úmoru aritmetickou posloupnost, takže ji stačí sečíst. </a:t>
            </a:r>
            <a:endParaRPr lang="cs-CZ" sz="2000" b="1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0BFA864-0AA8-4304-A2C4-559462FCDF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5408" y="3242605"/>
            <a:ext cx="4372946" cy="119523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3" name="TextovéPole 12">
            <a:extLst>
              <a:ext uri="{FF2B5EF4-FFF2-40B4-BE49-F238E27FC236}">
                <a16:creationId xmlns:a16="http://schemas.microsoft.com/office/drawing/2014/main" id="{3B380B75-312D-4901-9F55-497770C557AA}"/>
              </a:ext>
            </a:extLst>
          </p:cNvPr>
          <p:cNvSpPr txBox="1"/>
          <p:nvPr/>
        </p:nvSpPr>
        <p:spPr>
          <a:xfrm>
            <a:off x="719400" y="4598633"/>
            <a:ext cx="58589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/>
              <a:t>Snadno dopočítáme </a:t>
            </a:r>
            <a:r>
              <a:rPr lang="cs-CZ" sz="1400" i="1" dirty="0"/>
              <a:t>d = -50,926.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A68AF171-C833-49B5-A349-313286D530E9}"/>
                  </a:ext>
                </a:extLst>
              </p:cNvPr>
              <p:cNvSpPr txBox="1"/>
              <p:nvPr/>
            </p:nvSpPr>
            <p:spPr>
              <a:xfrm>
                <a:off x="719400" y="5067204"/>
                <a:ext cx="632072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/>
                  <a:t>Také dopočítáme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sz="1400" b="0" i="1" smtClean="0">
                            <a:latin typeface="Cambria Math" panose="02040503050406030204" pitchFamily="18" charset="0"/>
                          </a:rPr>
                          <m:t>36</m:t>
                        </m:r>
                      </m:sub>
                    </m:sSub>
                    <m:r>
                      <a:rPr lang="cs-CZ" sz="1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cs-CZ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400" i="1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sz="14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sub>
                    </m:sSub>
                    <m:r>
                      <a:rPr lang="cs-CZ" sz="1400" b="0" i="1" smtClean="0">
                        <a:latin typeface="Cambria Math" panose="02040503050406030204" pitchFamily="18" charset="0"/>
                      </a:rPr>
                      <m:t>+35∗</m:t>
                    </m:r>
                    <m:r>
                      <a:rPr lang="cs-CZ" sz="14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cs-CZ" sz="1400" b="0" i="1" smtClean="0">
                        <a:latin typeface="Cambria Math" panose="02040503050406030204" pitchFamily="18" charset="0"/>
                      </a:rPr>
                      <m:t>=1833,33+35∗</m:t>
                    </m:r>
                    <m:d>
                      <m:dPr>
                        <m:ctrlPr>
                          <a:rPr lang="cs-CZ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sz="1400" b="0" i="1" smtClean="0">
                            <a:latin typeface="Cambria Math" panose="02040503050406030204" pitchFamily="18" charset="0"/>
                          </a:rPr>
                          <m:t>−50,926</m:t>
                        </m:r>
                      </m:e>
                    </m:d>
                    <m:r>
                      <a:rPr lang="cs-CZ" sz="1400" b="0" i="1" smtClean="0">
                        <a:latin typeface="Cambria Math" panose="02040503050406030204" pitchFamily="18" charset="0"/>
                      </a:rPr>
                      <m:t>=50,926.</m:t>
                    </m:r>
                  </m:oMath>
                </a14:m>
                <a:endParaRPr lang="cs-CZ" sz="1400" i="1" dirty="0"/>
              </a:p>
            </p:txBody>
          </p:sp>
        </mc:Choice>
        <mc:Fallback>
          <p:sp>
            <p:nvSpPr>
              <p:cNvPr id="15" name="TextovéPole 14">
                <a:extLst>
                  <a:ext uri="{FF2B5EF4-FFF2-40B4-BE49-F238E27FC236}">
                    <a16:creationId xmlns:a16="http://schemas.microsoft.com/office/drawing/2014/main" id="{A68AF171-C833-49B5-A349-313286D530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400" y="5067204"/>
                <a:ext cx="6320726" cy="307777"/>
              </a:xfrm>
              <a:prstGeom prst="rect">
                <a:avLst/>
              </a:prstGeom>
              <a:blipFill>
                <a:blip r:embed="rId4"/>
                <a:stretch>
                  <a:fillRect l="-289" t="-3922" b="-1960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48897B4B-64D0-4BA2-819A-75C5C4E4FB39}"/>
                  </a:ext>
                </a:extLst>
              </p:cNvPr>
              <p:cNvSpPr txBox="1"/>
              <p:nvPr/>
            </p:nvSpPr>
            <p:spPr>
              <a:xfrm>
                <a:off x="719400" y="5535775"/>
                <a:ext cx="6320726" cy="4065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/>
                  <a:t>Nakonec sečteme celou posloupnost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1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cs-CZ" sz="14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cs-CZ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400" b="0" i="1" smtClean="0">
                            <a:latin typeface="Cambria Math" panose="02040503050406030204" pitchFamily="18" charset="0"/>
                          </a:rPr>
                          <m:t>36∗(1833,33+50,926)</m:t>
                        </m:r>
                      </m:num>
                      <m:den>
                        <m:r>
                          <a:rPr lang="cs-CZ" sz="1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cs-CZ" sz="1400" b="0" i="1" smtClean="0">
                        <a:latin typeface="Cambria Math" panose="02040503050406030204" pitchFamily="18" charset="0"/>
                      </a:rPr>
                      <m:t>=33 916,67 </m:t>
                    </m:r>
                    <m:r>
                      <a:rPr lang="cs-CZ" sz="1400" b="0" i="1" smtClean="0">
                        <a:latin typeface="Cambria Math" panose="02040503050406030204" pitchFamily="18" charset="0"/>
                      </a:rPr>
                      <m:t>𝐾</m:t>
                    </m:r>
                    <m:r>
                      <a:rPr lang="cs-CZ" sz="1400" b="0" i="1" smtClean="0">
                        <a:latin typeface="Cambria Math" panose="02040503050406030204" pitchFamily="18" charset="0"/>
                      </a:rPr>
                      <m:t>č.</m:t>
                    </m:r>
                  </m:oMath>
                </a14:m>
                <a:endParaRPr lang="cs-CZ" sz="1400" i="1" dirty="0"/>
              </a:p>
            </p:txBody>
          </p:sp>
        </mc:Choice>
        <mc:Fallback>
          <p:sp>
            <p:nvSpPr>
              <p:cNvPr id="16" name="TextovéPole 15">
                <a:extLst>
                  <a:ext uri="{FF2B5EF4-FFF2-40B4-BE49-F238E27FC236}">
                    <a16:creationId xmlns:a16="http://schemas.microsoft.com/office/drawing/2014/main" id="{48897B4B-64D0-4BA2-819A-75C5C4E4FB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400" y="5535775"/>
                <a:ext cx="6320726" cy="406586"/>
              </a:xfrm>
              <a:prstGeom prst="rect">
                <a:avLst/>
              </a:prstGeom>
              <a:blipFill>
                <a:blip r:embed="rId5"/>
                <a:stretch>
                  <a:fillRect l="-289" b="-14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pojnice: zakřivená 16">
            <a:extLst>
              <a:ext uri="{FF2B5EF4-FFF2-40B4-BE49-F238E27FC236}">
                <a16:creationId xmlns:a16="http://schemas.microsoft.com/office/drawing/2014/main" id="{1A24B03A-737C-4447-9585-C33E5634BA8B}"/>
              </a:ext>
            </a:extLst>
          </p:cNvPr>
          <p:cNvCxnSpPr/>
          <p:nvPr/>
        </p:nvCxnSpPr>
        <p:spPr bwMode="auto">
          <a:xfrm rot="10800000" flipV="1">
            <a:off x="3879765" y="3408442"/>
            <a:ext cx="2325726" cy="1344078"/>
          </a:xfrm>
          <a:prstGeom prst="curvedConnector3">
            <a:avLst>
              <a:gd name="adj1" fmla="val -2519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pojnice: zakřivená 22">
            <a:extLst>
              <a:ext uri="{FF2B5EF4-FFF2-40B4-BE49-F238E27FC236}">
                <a16:creationId xmlns:a16="http://schemas.microsoft.com/office/drawing/2014/main" id="{5B63FC6C-90B9-48D4-9C3B-44357337ED3F}"/>
              </a:ext>
            </a:extLst>
          </p:cNvPr>
          <p:cNvCxnSpPr/>
          <p:nvPr/>
        </p:nvCxnSpPr>
        <p:spPr bwMode="auto">
          <a:xfrm rot="10800000" flipV="1">
            <a:off x="3453415" y="3408441"/>
            <a:ext cx="2752077" cy="1740607"/>
          </a:xfrm>
          <a:prstGeom prst="curvedConnector3">
            <a:avLst>
              <a:gd name="adj1" fmla="val -2548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9907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dirty="0"/>
              <a:t>Umořování dluhu stejnými splátkami = PVA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19999" y="1595749"/>
            <a:ext cx="11087687" cy="4299476"/>
          </a:xfrm>
        </p:spPr>
        <p:txBody>
          <a:bodyPr/>
          <a:lstStyle/>
          <a:p>
            <a:pPr marL="72000" indent="0">
              <a:buNone/>
            </a:pPr>
            <a:r>
              <a:rPr lang="cs-CZ" altLang="cs-CZ" sz="2000" dirty="0"/>
              <a:t>= pravidelné výplaty (anuity) v pravidelných intervalech po určitou dobu za daných podmínek</a:t>
            </a:r>
          </a:p>
          <a:p>
            <a:pPr marL="72000" indent="0">
              <a:buNone/>
            </a:pPr>
            <a:r>
              <a:rPr lang="cs-CZ" altLang="cs-CZ" sz="2000" dirty="0"/>
              <a:t>= </a:t>
            </a:r>
            <a:r>
              <a:rPr lang="cs-CZ" altLang="cs-CZ" sz="2000" b="1" dirty="0">
                <a:solidFill>
                  <a:srgbClr val="0000DC"/>
                </a:solidFill>
              </a:rPr>
              <a:t>analogické k úvěru (důchod pro věřitele)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14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Polhůtní důchod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nechávám si vyplácet důchod na konci každého období, tzn. úročí se o období víc, a tedy pokud chci stanovit, kolik prostředků musím mít na účtu v čase 0, abych mohl vyplácet po počet období n důchod ve výši a, je současná hodnota nižší, než u předlhůtního důchodu (potřebuji méně)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77200" indent="0"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</a:p>
          <a:p>
            <a:pPr marL="277200" indent="0"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1490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 startAt="2"/>
            </a:pP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Předlhůtní důchod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nechávám si vyplácet důchod na začátku každého období, o to vyšší je PVA (potřebuji více)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77200" indent="0">
              <a:buNone/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600" dirty="0"/>
          </a:p>
          <a:p>
            <a:pPr algn="just">
              <a:spcAft>
                <a:spcPts val="1200"/>
              </a:spcAft>
              <a:buAutoNum type="arabicPeriod"/>
              <a:defRPr/>
            </a:pPr>
            <a:endParaRPr lang="cs-CZ" sz="16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719999" y="6310723"/>
            <a:ext cx="100407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>
                <a:latin typeface="+mj-lt"/>
              </a:rPr>
              <a:t>Kde </a:t>
            </a:r>
            <a:r>
              <a:rPr lang="cs-CZ" sz="1600" b="1" i="1" dirty="0">
                <a:latin typeface="+mj-lt"/>
              </a:rPr>
              <a:t>PVA </a:t>
            </a:r>
            <a:r>
              <a:rPr lang="cs-CZ" sz="1600" dirty="0">
                <a:latin typeface="+mj-lt"/>
              </a:rPr>
              <a:t>je současná hodnota anuity, </a:t>
            </a:r>
            <a:r>
              <a:rPr lang="cs-CZ" sz="1600" b="1" i="1" dirty="0">
                <a:latin typeface="+mj-lt"/>
              </a:rPr>
              <a:t>P</a:t>
            </a:r>
            <a:r>
              <a:rPr lang="cs-CZ" sz="1600" dirty="0">
                <a:latin typeface="+mj-lt"/>
              </a:rPr>
              <a:t> je výše anuitní platby, </a:t>
            </a:r>
            <a:r>
              <a:rPr lang="cs-CZ" sz="1600" b="1" i="1" dirty="0">
                <a:latin typeface="+mj-lt"/>
              </a:rPr>
              <a:t>r</a:t>
            </a:r>
            <a:r>
              <a:rPr lang="cs-CZ" sz="1600" dirty="0">
                <a:latin typeface="+mj-lt"/>
              </a:rPr>
              <a:t> je úroková míra, </a:t>
            </a:r>
            <a:r>
              <a:rPr lang="cs-CZ" sz="1600" b="1" i="1" dirty="0">
                <a:latin typeface="+mj-lt"/>
              </a:rPr>
              <a:t>n</a:t>
            </a:r>
            <a:r>
              <a:rPr lang="cs-CZ" sz="1600" dirty="0">
                <a:latin typeface="+mj-lt"/>
              </a:rPr>
              <a:t> je počet období.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DB9A5BAD-745E-48CC-BFB3-B9DD1F535F22}"/>
                  </a:ext>
                </a:extLst>
              </p:cNvPr>
              <p:cNvSpPr txBox="1"/>
              <p:nvPr/>
            </p:nvSpPr>
            <p:spPr>
              <a:xfrm>
                <a:off x="1111928" y="3899545"/>
                <a:ext cx="7713504" cy="7673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1800" b="1" i="1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𝑷</m:t>
                    </m:r>
                    <m:r>
                      <a:rPr lang="cs-CZ" sz="1800" b="1" i="1" dirty="0">
                        <a:latin typeface="Cambria Math" panose="02040503050406030204" pitchFamily="18" charset="0"/>
                      </a:rPr>
                      <m:t>𝑽𝑨</m:t>
                    </m:r>
                    <m:r>
                      <a:rPr lang="cs-CZ" sz="1800" b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800" b="1" i="1" dirty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cs-CZ" sz="1800" b="1" dirty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cs-CZ" sz="1800" b="1" i="1" dirty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800" b="1" dirty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cs-CZ" sz="1800" b="1" dirty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1800" b="1" dirty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cs-CZ" sz="1800" b="1" i="1" dirty="0">
                            <a:solidFill>
                              <a:schemeClr val="accent6"/>
                            </a:solidFill>
                            <a:latin typeface="Cambria Math" panose="02040503050406030204" pitchFamily="18" charset="0"/>
                          </a:rPr>
                          <m:t>𝒓</m:t>
                        </m:r>
                      </m:den>
                    </m:f>
                    <m:r>
                      <a:rPr lang="cs-CZ" sz="1800" b="1" dirty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cs-CZ" sz="1800" b="1" i="1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800" b="1" dirty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1800" b="1" dirty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cs-CZ" sz="1800" b="1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sz="1800" b="1" i="1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cs-CZ" sz="1800" b="1" i="1" dirty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1800" b="1" dirty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cs-CZ" sz="1800" b="1" dirty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cs-CZ" sz="1800" b="1" i="1" dirty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cs-CZ" sz="1800" b="1" i="1" dirty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cs-CZ" sz="1800" b="1" i="1" dirty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</m:num>
                      <m:den>
                        <m:r>
                          <a:rPr lang="cs-CZ" sz="1800" b="1" dirty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1800" b="1" dirty="0"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cs-CZ" sz="1800" b="1" i="1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sz="1800" b="1" i="1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1800" b="1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sz="1800" b="1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cs-CZ" sz="1800" b="1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cs-CZ" sz="1800" b="1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cs-CZ" sz="1800" b="1" i="1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den>
                            </m:f>
                          </m:e>
                        </m:d>
                      </m:den>
                    </m:f>
                    <m:r>
                      <m:rPr>
                        <m:nor/>
                      </m:rPr>
                      <a:rPr lang="cs-CZ" sz="1800" b="1" dirty="0">
                        <a:latin typeface="Times New Roman" panose="02020603050405020304" pitchFamily="18" charset="0"/>
                        <a:ea typeface="Times New Roman" panose="02020603050405020304" pitchFamily="18" charset="0"/>
                      </a:rPr>
                      <m:t>  = </m:t>
                    </m:r>
                    <m:r>
                      <a:rPr lang="cs-CZ" sz="1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𝒂</m:t>
                    </m:r>
                    <m:r>
                      <a:rPr lang="cs-CZ" sz="1800" b="1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×</m:t>
                    </m:r>
                    <m:f>
                      <m:fPr>
                        <m:ctrlPr>
                          <a:rPr lang="cs-CZ" sz="18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1800" b="1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cs-CZ" sz="1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𝟏</m:t>
                            </m:r>
                            <m:r>
                              <a:rPr lang="cs-CZ" sz="1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−(</m:t>
                            </m:r>
                            <m:r>
                              <a:rPr lang="cs-CZ" sz="1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𝟏</m:t>
                            </m:r>
                            <m:r>
                              <a:rPr lang="cs-CZ" sz="1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cs-CZ" sz="1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𝒓</m:t>
                            </m:r>
                            <m:r>
                              <a:rPr lang="cs-CZ" sz="1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cs-CZ" sz="1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cs-CZ" sz="1800" b="1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𝒏</m:t>
                            </m:r>
                          </m:sup>
                        </m:sSup>
                      </m:num>
                      <m:den>
                        <m:r>
                          <a:rPr lang="cs-CZ" sz="1800" b="1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𝒓</m:t>
                        </m:r>
                      </m:den>
                    </m:f>
                  </m:oMath>
                </a14:m>
                <a:r>
                  <a:rPr lang="cs-CZ" sz="1800" dirty="0"/>
                  <a:t> </a:t>
                </a:r>
              </a:p>
            </p:txBody>
          </p:sp>
        </mc:Choice>
        <mc:Fallback xmlns="">
          <p:sp>
            <p:nvSpPr>
              <p:cNvPr id="8" name="TextovéPole 7">
                <a:extLst>
                  <a:ext uri="{FF2B5EF4-FFF2-40B4-BE49-F238E27FC236}">
                    <a16:creationId xmlns:a16="http://schemas.microsoft.com/office/drawing/2014/main" id="{DB9A5BAD-745E-48CC-BFB3-B9DD1F535F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1928" y="3899545"/>
                <a:ext cx="7713504" cy="76739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916DD930-C09E-486B-AAB0-13111B08E3AC}"/>
                  </a:ext>
                </a:extLst>
              </p:cNvPr>
              <p:cNvSpPr txBox="1"/>
              <p:nvPr/>
            </p:nvSpPr>
            <p:spPr>
              <a:xfrm>
                <a:off x="1111928" y="5145612"/>
                <a:ext cx="7064406" cy="7673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cs-CZ" sz="1800" b="1" i="1" kern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𝑷𝑽𝑨</m:t>
                    </m:r>
                    <m:r>
                      <a:rPr lang="cs-CZ" sz="1800" b="1" i="1" kern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cs-CZ" sz="1800" b="1" i="1" kern="0" dirty="0">
                        <a:solidFill>
                          <a:schemeClr val="accent6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cs-CZ" sz="1800" b="1" kern="0" dirty="0">
                        <a:latin typeface="Cambria Math" panose="02040503050406030204" pitchFamily="18" charset="0"/>
                      </a:rPr>
                      <m:t>⋅</m:t>
                    </m:r>
                    <m:f>
                      <m:fPr>
                        <m:ctrlPr>
                          <a:rPr lang="cs-CZ" sz="1800" b="1" i="1" kern="0" dirty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sz="1800" b="1" kern="0" dirty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1800" b="1" kern="0" dirty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cs-CZ" sz="1800" b="1" i="1" kern="0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cs-CZ" sz="1800" b="1" i="1" kern="0" dirty="0" smtClean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cs-CZ" sz="1800" b="1" i="1" kern="0" dirty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cs-CZ" sz="1800" b="1" kern="0" dirty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</m:num>
                                  <m:den>
                                    <m:r>
                                      <a:rPr lang="cs-CZ" sz="1800" b="1" kern="0" dirty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𝟏</m:t>
                                    </m:r>
                                    <m:r>
                                      <a:rPr lang="cs-CZ" sz="1800" b="1" i="1" kern="0" dirty="0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cs-CZ" sz="1800" b="1" i="1" kern="0" dirty="0" smtClean="0">
                                        <a:solidFill>
                                          <a:srgbClr val="00B05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cs-CZ" sz="1800" b="1" i="1" kern="0" dirty="0">
                                <a:latin typeface="Cambria Math" panose="02040503050406030204" pitchFamily="18" charset="0"/>
                              </a:rPr>
                              <m:t>𝒏</m:t>
                            </m:r>
                          </m:sup>
                        </m:sSup>
                      </m:num>
                      <m:den>
                        <m:r>
                          <a:rPr lang="cs-CZ" sz="1800" b="1" kern="0" dirty="0"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cs-CZ" sz="1800" b="1" kern="0" dirty="0"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cs-CZ" sz="1800" b="1" i="1" kern="0" dirty="0">
                                <a:solidFill>
                                  <a:srgbClr val="00B05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cs-CZ" sz="1800" b="1" i="1" kern="0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cs-CZ" sz="1800" b="1" kern="0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sz="1800" b="1" kern="0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cs-CZ" sz="1800" b="1" kern="0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𝟏</m:t>
                                </m:r>
                                <m:r>
                                  <a:rPr lang="cs-CZ" sz="1800" b="1" kern="0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cs-CZ" sz="1800" b="1" i="1" kern="0" dirty="0">
                                    <a:solidFill>
                                      <a:srgbClr val="00B050"/>
                                    </a:solidFill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den>
                            </m:f>
                          </m:e>
                        </m:d>
                      </m:den>
                    </m:f>
                    <m:r>
                      <a:rPr lang="cs-CZ" sz="1800" b="1" i="1" kern="0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800" b="1" i="1" kern="0" smtClean="0">
                        <a:solidFill>
                          <a:schemeClr val="accent6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𝒂</m:t>
                    </m:r>
                    <m:r>
                      <a:rPr lang="cs-CZ" sz="1800" b="1" i="1" ker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×</m:t>
                    </m:r>
                    <m:f>
                      <m:fPr>
                        <m:ctrlPr>
                          <a:rPr lang="cs-CZ" sz="1800" b="1" i="1" kern="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cs-CZ" sz="1800" b="1" i="1" kern="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cs-CZ" sz="1800" b="1" i="1" ker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𝟏</m:t>
                            </m:r>
                            <m:r>
                              <a:rPr lang="cs-CZ" sz="1800" b="1" i="1" ker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</m:t>
                            </m:r>
                            <m:d>
                              <m:dPr>
                                <m:ctrlPr>
                                  <a:rPr lang="cs-CZ" sz="1800" b="1" i="1" kern="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cs-CZ" sz="1800" b="1" i="1" kern="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𝟏</m:t>
                                </m:r>
                                <m:r>
                                  <a:rPr lang="cs-CZ" sz="1800" b="1" i="1" kern="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+</m:t>
                                </m:r>
                                <m:r>
                                  <a:rPr lang="cs-CZ" sz="1800" b="1" i="1" kern="0" smtClean="0"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𝒓</m:t>
                                </m:r>
                              </m:e>
                            </m:d>
                          </m:e>
                          <m:sup>
                            <m:r>
                              <a:rPr lang="cs-CZ" sz="1800" b="1" i="1" ker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cs-CZ" sz="1800" b="1" i="1" kern="0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𝒏</m:t>
                            </m:r>
                          </m:sup>
                        </m:sSup>
                      </m:num>
                      <m:den>
                        <m:r>
                          <a:rPr lang="cs-CZ" sz="1800" b="1" i="1" kern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𝒓</m:t>
                        </m:r>
                      </m:den>
                    </m:f>
                    <m:r>
                      <a:rPr lang="cs-CZ" sz="1800" b="1" i="1" ker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×</m:t>
                    </m:r>
                    <m:d>
                      <m:dPr>
                        <m:ctrlPr>
                          <a:rPr lang="cs-CZ" sz="1800" b="1" i="1" kern="0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cs-CZ" sz="1800" b="1" i="1" kern="0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𝟏</m:t>
                        </m:r>
                        <m:r>
                          <a:rPr lang="cs-CZ" sz="1800" b="1" i="1" kern="0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</m:t>
                        </m:r>
                        <m:r>
                          <a:rPr lang="cs-CZ" sz="1800" b="1" i="1" kern="0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𝒓</m:t>
                        </m:r>
                      </m:e>
                    </m:d>
                    <m:r>
                      <a:rPr lang="cs-CZ" sz="1800" b="1" i="1" kern="0" smtClean="0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cs-CZ" sz="1800" kern="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</a:t>
                </a:r>
                <a:endParaRPr lang="cs-CZ" sz="1800" dirty="0"/>
              </a:p>
            </p:txBody>
          </p:sp>
        </mc:Choice>
        <mc:Fallback xmlns="">
          <p:sp>
            <p:nvSpPr>
              <p:cNvPr id="10" name="TextovéPole 9">
                <a:extLst>
                  <a:ext uri="{FF2B5EF4-FFF2-40B4-BE49-F238E27FC236}">
                    <a16:creationId xmlns:a16="http://schemas.microsoft.com/office/drawing/2014/main" id="{916DD930-C09E-486B-AAB0-13111B08E3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1928" y="5145612"/>
                <a:ext cx="7064406" cy="76739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3870606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F7C11DC7-1B8A-49B4-9AAA-52303DEDAF7D}" vid="{B13F5AAB-AC0E-4CB5-95CC-537D369F30D3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822CDD262779F4C8A243605C98B3D6B" ma:contentTypeVersion="2" ma:contentTypeDescription="Vytvoří nový dokument" ma:contentTypeScope="" ma:versionID="dad63895392c43049a9238c09fe65b8b">
  <xsd:schema xmlns:xsd="http://www.w3.org/2001/XMLSchema" xmlns:xs="http://www.w3.org/2001/XMLSchema" xmlns:p="http://schemas.microsoft.com/office/2006/metadata/properties" xmlns:ns2="cc1cf008-a30f-4977-b954-94b46cff7c22" targetNamespace="http://schemas.microsoft.com/office/2006/metadata/properties" ma:root="true" ma:fieldsID="f0bc817c8727c8f667ac32d77954998f" ns2:_="">
    <xsd:import namespace="cc1cf008-a30f-4977-b954-94b46cff7c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cf008-a30f-4977-b954-94b46cff7c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B351C0F-234A-400C-8961-05AD3D13BF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E6D488-4097-46AC-BE9E-53A1D248C0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1cf008-a30f-4977-b954-94b46cff7c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AE2EA8E-5274-4FF5-96CF-566D06C799F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 (1)</Template>
  <TotalTime>2268</TotalTime>
  <Words>1687</Words>
  <Application>Microsoft Office PowerPoint</Application>
  <PresentationFormat>Širokoúhlá obrazovka</PresentationFormat>
  <Paragraphs>183</Paragraphs>
  <Slides>20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8" baseType="lpstr">
      <vt:lpstr>Arial</vt:lpstr>
      <vt:lpstr>Calibri</vt:lpstr>
      <vt:lpstr>Cambria Math</vt:lpstr>
      <vt:lpstr>Tahoma</vt:lpstr>
      <vt:lpstr>Times New Roman</vt:lpstr>
      <vt:lpstr>Wingdings</vt:lpstr>
      <vt:lpstr>Presentation_MU_EN</vt:lpstr>
      <vt:lpstr>Rovnice</vt:lpstr>
      <vt:lpstr>Problematika úvěrů</vt:lpstr>
      <vt:lpstr>Základní pojmy</vt:lpstr>
      <vt:lpstr>Úvěr</vt:lpstr>
      <vt:lpstr>RPSN – Roční procentní sazba nákladů</vt:lpstr>
      <vt:lpstr>RPSN</vt:lpstr>
      <vt:lpstr>Umořování dluhu</vt:lpstr>
      <vt:lpstr>Umořování dluhu nestejnými splátkami - příklad</vt:lpstr>
      <vt:lpstr>Umořování dluhu nestejnými splátkami - příklad</vt:lpstr>
      <vt:lpstr>Umořování dluhu stejnými splátkami = PVA</vt:lpstr>
      <vt:lpstr>Umořování dluhu stejnými splátkami - příklad</vt:lpstr>
      <vt:lpstr>Umořování dluhu stejnými splátkami - příklad</vt:lpstr>
      <vt:lpstr>Vzorový příklad</vt:lpstr>
      <vt:lpstr>Prezentace příkladů</vt:lpstr>
      <vt:lpstr>Příklad Socrative 1</vt:lpstr>
      <vt:lpstr>Příklad Socrative 1 – řešení 1/3</vt:lpstr>
      <vt:lpstr>Příklad Socrative 2 – řešení 2/3</vt:lpstr>
      <vt:lpstr>Příklad Socrative 3 – řešení 3/3</vt:lpstr>
      <vt:lpstr>Příklad Socrative 3 – řešení 3/3 - pokračování</vt:lpstr>
      <vt:lpstr>Příklad BONUS</vt:lpstr>
      <vt:lpstr>Děkuji za aktivní účast   v případě dotazů piště </vt:lpstr>
    </vt:vector>
  </TitlesOfParts>
  <Company>Ekonomicko-správní fakulta Masarykovy univerzity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Gyönyörová Lucie</dc:creator>
  <cp:lastModifiedBy>Lukáš Marek</cp:lastModifiedBy>
  <cp:revision>161</cp:revision>
  <cp:lastPrinted>1601-01-01T00:00:00Z</cp:lastPrinted>
  <dcterms:created xsi:type="dcterms:W3CDTF">2020-09-24T08:51:58Z</dcterms:created>
  <dcterms:modified xsi:type="dcterms:W3CDTF">2020-12-10T04:01:04Z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0x0101006822CDD262779F4C8A243605C98B3D6B</vt:lpwstr>
  </property>
</Properties>
</file>