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0"/>
  </p:notesMasterIdLst>
  <p:handoutMasterIdLst>
    <p:handoutMasterId r:id="rId31"/>
  </p:handoutMasterIdLst>
  <p:sldIdLst>
    <p:sldId id="256" r:id="rId5"/>
    <p:sldId id="257" r:id="rId6"/>
    <p:sldId id="287" r:id="rId7"/>
    <p:sldId id="281" r:id="rId8"/>
    <p:sldId id="261" r:id="rId9"/>
    <p:sldId id="262" r:id="rId10"/>
    <p:sldId id="265" r:id="rId11"/>
    <p:sldId id="263" r:id="rId12"/>
    <p:sldId id="264" r:id="rId13"/>
    <p:sldId id="266" r:id="rId14"/>
    <p:sldId id="269" r:id="rId15"/>
    <p:sldId id="282" r:id="rId16"/>
    <p:sldId id="284" r:id="rId17"/>
    <p:sldId id="283" r:id="rId18"/>
    <p:sldId id="285" r:id="rId19"/>
    <p:sldId id="268" r:id="rId20"/>
    <p:sldId id="270" r:id="rId21"/>
    <p:sldId id="267" r:id="rId22"/>
    <p:sldId id="271" r:id="rId23"/>
    <p:sldId id="277" r:id="rId24"/>
    <p:sldId id="278" r:id="rId25"/>
    <p:sldId id="279" r:id="rId26"/>
    <p:sldId id="280" r:id="rId27"/>
    <p:sldId id="286" r:id="rId28"/>
    <p:sldId id="276" r:id="rId2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B9006E"/>
    <a:srgbClr val="46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94BB34-A7FB-4B64-B119-4865D3B45A2D}" v="5" dt="2020-10-05T20:14:26.0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754" autoAdjust="0"/>
  </p:normalViewPr>
  <p:slideViewPr>
    <p:cSldViewPr snapToGrid="0">
      <p:cViewPr>
        <p:scale>
          <a:sx n="86" d="100"/>
          <a:sy n="86" d="100"/>
        </p:scale>
        <p:origin x="514" y="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áš Marek" userId="S::405677@muni.cz::1bada3d9-94b4-4f6b-8edc-ad61d29ac51d" providerId="AD" clId="Web-{F994BB34-A7FB-4B64-B119-4865D3B45A2D}"/>
    <pc:docChg chg="modSld">
      <pc:chgData name="Lukáš Marek" userId="S::405677@muni.cz::1bada3d9-94b4-4f6b-8edc-ad61d29ac51d" providerId="AD" clId="Web-{F994BB34-A7FB-4B64-B119-4865D3B45A2D}" dt="2020-10-05T20:14:25.555" v="3" actId="20577"/>
      <pc:docMkLst>
        <pc:docMk/>
      </pc:docMkLst>
      <pc:sldChg chg="modSp">
        <pc:chgData name="Lukáš Marek" userId="S::405677@muni.cz::1bada3d9-94b4-4f6b-8edc-ad61d29ac51d" providerId="AD" clId="Web-{F994BB34-A7FB-4B64-B119-4865D3B45A2D}" dt="2020-10-05T20:14:25.555" v="2" actId="20577"/>
        <pc:sldMkLst>
          <pc:docMk/>
          <pc:sldMk cId="506032475" sldId="271"/>
        </pc:sldMkLst>
        <pc:spChg chg="mod">
          <ac:chgData name="Lukáš Marek" userId="S::405677@muni.cz::1bada3d9-94b4-4f6b-8edc-ad61d29ac51d" providerId="AD" clId="Web-{F994BB34-A7FB-4B64-B119-4865D3B45A2D}" dt="2020-10-05T20:14:25.555" v="2" actId="20577"/>
          <ac:spMkLst>
            <pc:docMk/>
            <pc:sldMk cId="506032475" sldId="271"/>
            <ac:spMk id="17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95B309-6E64-4F5B-B07F-9EACBE96E70C}" type="doc">
      <dgm:prSet loTypeId="urn:microsoft.com/office/officeart/2009/3/layout/IncreasingArrowsProcess" loCatId="process" qsTypeId="urn:microsoft.com/office/officeart/2005/8/quickstyle/3d2" qsCatId="3D" csTypeId="urn:microsoft.com/office/officeart/2005/8/colors/accent1_4" csCatId="accent1" phldr="1"/>
      <dgm:spPr/>
      <dgm:t>
        <a:bodyPr/>
        <a:lstStyle/>
        <a:p>
          <a:endParaRPr lang="cs-CZ"/>
        </a:p>
      </dgm:t>
    </dgm:pt>
    <dgm:pt modelId="{C9626300-AD32-4A6B-9303-00D5CEE23F7C}">
      <dgm:prSet phldrT="[Text]"/>
      <dgm:spPr/>
      <dgm:t>
        <a:bodyPr/>
        <a:lstStyle/>
        <a:p>
          <a:r>
            <a:rPr lang="cs-CZ" dirty="0"/>
            <a:t>8 000 Kč</a:t>
          </a:r>
        </a:p>
      </dgm:t>
    </dgm:pt>
    <dgm:pt modelId="{328D96C5-C589-4AAC-87C9-FB6D688B1BEE}" type="parTrans" cxnId="{CC3DAB4A-3B52-41CB-B73B-FF1632ACBB06}">
      <dgm:prSet/>
      <dgm:spPr/>
      <dgm:t>
        <a:bodyPr/>
        <a:lstStyle/>
        <a:p>
          <a:endParaRPr lang="cs-CZ"/>
        </a:p>
      </dgm:t>
    </dgm:pt>
    <dgm:pt modelId="{872466A5-88E9-4E0C-B783-331451CC10BC}" type="sibTrans" cxnId="{CC3DAB4A-3B52-41CB-B73B-FF1632ACBB06}">
      <dgm:prSet/>
      <dgm:spPr/>
      <dgm:t>
        <a:bodyPr/>
        <a:lstStyle/>
        <a:p>
          <a:endParaRPr lang="cs-CZ"/>
        </a:p>
      </dgm:t>
    </dgm:pt>
    <dgm:pt modelId="{5D54939E-9864-48F5-A880-A71BBCBBD073}">
      <dgm:prSet phldrT="[Text]"/>
      <dgm:spPr/>
      <dgm:t>
        <a:bodyPr/>
        <a:lstStyle/>
        <a:p>
          <a:r>
            <a:rPr lang="cs-CZ" dirty="0"/>
            <a:t>4.1. – 31.12..</a:t>
          </a:r>
        </a:p>
      </dgm:t>
    </dgm:pt>
    <dgm:pt modelId="{CFB5AC9B-767D-4B71-A458-09192D59E4FB}" type="parTrans" cxnId="{1776C44E-6D31-4098-AD25-4ECAD041DC3A}">
      <dgm:prSet/>
      <dgm:spPr/>
      <dgm:t>
        <a:bodyPr/>
        <a:lstStyle/>
        <a:p>
          <a:endParaRPr lang="cs-CZ"/>
        </a:p>
      </dgm:t>
    </dgm:pt>
    <dgm:pt modelId="{805A8566-55BA-4293-9256-1FC72F165DDC}" type="sibTrans" cxnId="{1776C44E-6D31-4098-AD25-4ECAD041DC3A}">
      <dgm:prSet/>
      <dgm:spPr/>
      <dgm:t>
        <a:bodyPr/>
        <a:lstStyle/>
        <a:p>
          <a:endParaRPr lang="cs-CZ"/>
        </a:p>
      </dgm:t>
    </dgm:pt>
    <dgm:pt modelId="{1AADC1F5-66E8-438A-80AC-ACF9EE186573}">
      <dgm:prSet phldrT="[Text]"/>
      <dgm:spPr/>
      <dgm:t>
        <a:bodyPr/>
        <a:lstStyle/>
        <a:p>
          <a:r>
            <a:rPr lang="cs-CZ" dirty="0"/>
            <a:t>4 500 Kč</a:t>
          </a:r>
        </a:p>
      </dgm:t>
    </dgm:pt>
    <dgm:pt modelId="{61DBD892-B678-4FD4-963E-77D9D85BCF9B}" type="parTrans" cxnId="{669661D6-A647-4309-87DA-4CA3CED56E67}">
      <dgm:prSet/>
      <dgm:spPr/>
      <dgm:t>
        <a:bodyPr/>
        <a:lstStyle/>
        <a:p>
          <a:endParaRPr lang="cs-CZ"/>
        </a:p>
      </dgm:t>
    </dgm:pt>
    <dgm:pt modelId="{2F457620-21C1-474E-8FB1-24F079C26E11}" type="sibTrans" cxnId="{669661D6-A647-4309-87DA-4CA3CED56E67}">
      <dgm:prSet/>
      <dgm:spPr/>
      <dgm:t>
        <a:bodyPr/>
        <a:lstStyle/>
        <a:p>
          <a:endParaRPr lang="cs-CZ"/>
        </a:p>
      </dgm:t>
    </dgm:pt>
    <dgm:pt modelId="{0FDD3E58-8CC8-443D-9ADE-8B9EA416FC98}">
      <dgm:prSet phldrT="[Text]"/>
      <dgm:spPr/>
      <dgm:t>
        <a:bodyPr/>
        <a:lstStyle/>
        <a:p>
          <a:r>
            <a:rPr lang="cs-CZ" dirty="0"/>
            <a:t>18.2. – 31.12.</a:t>
          </a:r>
        </a:p>
      </dgm:t>
    </dgm:pt>
    <dgm:pt modelId="{05D94201-3A9E-4222-AD36-5D27DCA0FAD5}" type="parTrans" cxnId="{F60A98D9-27B2-4778-9704-C664D1B12B1B}">
      <dgm:prSet/>
      <dgm:spPr/>
      <dgm:t>
        <a:bodyPr/>
        <a:lstStyle/>
        <a:p>
          <a:endParaRPr lang="cs-CZ"/>
        </a:p>
      </dgm:t>
    </dgm:pt>
    <dgm:pt modelId="{8AB5BD6F-EAF2-4301-A71C-645E2EA6237D}" type="sibTrans" cxnId="{F60A98D9-27B2-4778-9704-C664D1B12B1B}">
      <dgm:prSet/>
      <dgm:spPr/>
      <dgm:t>
        <a:bodyPr/>
        <a:lstStyle/>
        <a:p>
          <a:endParaRPr lang="cs-CZ"/>
        </a:p>
      </dgm:t>
    </dgm:pt>
    <dgm:pt modelId="{5FB3F1A4-8E24-44F1-9758-662EEB46B62F}">
      <dgm:prSet phldrT="[Text]"/>
      <dgm:spPr/>
      <dgm:t>
        <a:bodyPr/>
        <a:lstStyle/>
        <a:p>
          <a:r>
            <a:rPr lang="cs-CZ" dirty="0"/>
            <a:t>2 400 Kč</a:t>
          </a:r>
        </a:p>
      </dgm:t>
    </dgm:pt>
    <dgm:pt modelId="{BD9AADE3-3E37-4B7E-B278-D43EC9E45181}" type="parTrans" cxnId="{357B507B-093C-4596-9D38-194A7772CF3D}">
      <dgm:prSet/>
      <dgm:spPr/>
      <dgm:t>
        <a:bodyPr/>
        <a:lstStyle/>
        <a:p>
          <a:endParaRPr lang="cs-CZ"/>
        </a:p>
      </dgm:t>
    </dgm:pt>
    <dgm:pt modelId="{7913E6C9-3EDA-404C-8843-7988F4021B9C}" type="sibTrans" cxnId="{357B507B-093C-4596-9D38-194A7772CF3D}">
      <dgm:prSet/>
      <dgm:spPr/>
      <dgm:t>
        <a:bodyPr/>
        <a:lstStyle/>
        <a:p>
          <a:endParaRPr lang="cs-CZ"/>
        </a:p>
      </dgm:t>
    </dgm:pt>
    <dgm:pt modelId="{23BD6578-8D2A-4936-948F-1765EFEE3BBE}">
      <dgm:prSet phldrT="[Text]"/>
      <dgm:spPr/>
      <dgm:t>
        <a:bodyPr/>
        <a:lstStyle/>
        <a:p>
          <a:r>
            <a:rPr lang="cs-CZ" dirty="0"/>
            <a:t>14.4.-31.12.</a:t>
          </a:r>
        </a:p>
      </dgm:t>
    </dgm:pt>
    <dgm:pt modelId="{7BD31F3B-0E1A-4C0E-A51C-EB7F7589C27C}" type="parTrans" cxnId="{D8CE8829-99EA-4D27-A2FD-334F133AC246}">
      <dgm:prSet/>
      <dgm:spPr/>
      <dgm:t>
        <a:bodyPr/>
        <a:lstStyle/>
        <a:p>
          <a:endParaRPr lang="cs-CZ"/>
        </a:p>
      </dgm:t>
    </dgm:pt>
    <dgm:pt modelId="{54C1080D-C80D-4542-9038-7573224D88F2}" type="sibTrans" cxnId="{D8CE8829-99EA-4D27-A2FD-334F133AC246}">
      <dgm:prSet/>
      <dgm:spPr/>
      <dgm:t>
        <a:bodyPr/>
        <a:lstStyle/>
        <a:p>
          <a:endParaRPr lang="cs-CZ"/>
        </a:p>
      </dgm:t>
    </dgm:pt>
    <dgm:pt modelId="{7B367971-F405-4C3E-8CE2-DA5C52B845F4}">
      <dgm:prSet phldrT="[Text]"/>
      <dgm:spPr/>
      <dgm:t>
        <a:bodyPr/>
        <a:lstStyle/>
        <a:p>
          <a:r>
            <a:rPr lang="cs-CZ" dirty="0"/>
            <a:t>t = 356/360</a:t>
          </a:r>
        </a:p>
        <a:p>
          <a:endParaRPr lang="cs-CZ" dirty="0"/>
        </a:p>
      </dgm:t>
    </dgm:pt>
    <dgm:pt modelId="{57C70898-1D96-49A1-8C86-0C3B86D2B6A7}" type="parTrans" cxnId="{7E89FF4E-6844-40D9-8259-84DCDD740878}">
      <dgm:prSet/>
      <dgm:spPr/>
      <dgm:t>
        <a:bodyPr/>
        <a:lstStyle/>
        <a:p>
          <a:endParaRPr lang="cs-CZ"/>
        </a:p>
      </dgm:t>
    </dgm:pt>
    <dgm:pt modelId="{8B3E1BC0-AFB8-4DE1-AC12-DE98CFC52DB9}" type="sibTrans" cxnId="{7E89FF4E-6844-40D9-8259-84DCDD740878}">
      <dgm:prSet/>
      <dgm:spPr/>
      <dgm:t>
        <a:bodyPr/>
        <a:lstStyle/>
        <a:p>
          <a:endParaRPr lang="cs-CZ"/>
        </a:p>
      </dgm:t>
    </dgm:pt>
    <dgm:pt modelId="{0312169A-E016-470C-AF77-16B6164E73EF}">
      <dgm:prSet phldrT="[Text]"/>
      <dgm:spPr/>
      <dgm:t>
        <a:bodyPr/>
        <a:lstStyle/>
        <a:p>
          <a:r>
            <a:rPr lang="cs-CZ" dirty="0"/>
            <a:t>t = 312/360</a:t>
          </a:r>
        </a:p>
      </dgm:t>
    </dgm:pt>
    <dgm:pt modelId="{7A58BCFC-4DBE-45D1-9592-6AED834381E2}" type="parTrans" cxnId="{B7A92508-00EB-4769-AF44-8E0FEDA2CAEA}">
      <dgm:prSet/>
      <dgm:spPr/>
      <dgm:t>
        <a:bodyPr/>
        <a:lstStyle/>
        <a:p>
          <a:endParaRPr lang="cs-CZ"/>
        </a:p>
      </dgm:t>
    </dgm:pt>
    <dgm:pt modelId="{5684FC49-A984-4721-BF48-12D1707A369A}" type="sibTrans" cxnId="{B7A92508-00EB-4769-AF44-8E0FEDA2CAEA}">
      <dgm:prSet/>
      <dgm:spPr/>
      <dgm:t>
        <a:bodyPr/>
        <a:lstStyle/>
        <a:p>
          <a:endParaRPr lang="cs-CZ"/>
        </a:p>
      </dgm:t>
    </dgm:pt>
    <dgm:pt modelId="{BCBA7973-9FB1-4F6B-89D0-0743EA7DF843}">
      <dgm:prSet phldrT="[Text]"/>
      <dgm:spPr/>
      <dgm:t>
        <a:bodyPr/>
        <a:lstStyle/>
        <a:p>
          <a:r>
            <a:rPr lang="cs-CZ" dirty="0"/>
            <a:t>t = 256/360</a:t>
          </a:r>
        </a:p>
      </dgm:t>
    </dgm:pt>
    <dgm:pt modelId="{43EB78FA-E0E3-4625-8CFE-82354D431D52}" type="parTrans" cxnId="{BE9C8A8C-E647-4303-9805-0D7F34EC3DBC}">
      <dgm:prSet/>
      <dgm:spPr/>
      <dgm:t>
        <a:bodyPr/>
        <a:lstStyle/>
        <a:p>
          <a:endParaRPr lang="cs-CZ"/>
        </a:p>
      </dgm:t>
    </dgm:pt>
    <dgm:pt modelId="{00D97940-EC04-452D-B474-B141E03F8EAF}" type="sibTrans" cxnId="{BE9C8A8C-E647-4303-9805-0D7F34EC3DBC}">
      <dgm:prSet/>
      <dgm:spPr/>
      <dgm:t>
        <a:bodyPr/>
        <a:lstStyle/>
        <a:p>
          <a:endParaRPr lang="cs-CZ"/>
        </a:p>
      </dgm:t>
    </dgm:pt>
    <dgm:pt modelId="{661F3667-3338-4F2C-A7CD-E1E8AF4D56DE}" type="pres">
      <dgm:prSet presAssocID="{7F95B309-6E64-4F5B-B07F-9EACBE96E70C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1FB81EB9-1F68-41BF-8904-2199436DB1FE}" type="pres">
      <dgm:prSet presAssocID="{C9626300-AD32-4A6B-9303-00D5CEE23F7C}" presName="parentText1" presStyleLbl="node1" presStyleIdx="0" presStyleCnt="3" custLinFactNeighborX="-2" custLinFactNeighborY="-5383">
        <dgm:presLayoutVars>
          <dgm:chMax/>
          <dgm:chPref val="3"/>
          <dgm:bulletEnabled val="1"/>
        </dgm:presLayoutVars>
      </dgm:prSet>
      <dgm:spPr/>
    </dgm:pt>
    <dgm:pt modelId="{AC2B6D2F-6793-458F-A614-167DE49695AA}" type="pres">
      <dgm:prSet presAssocID="{C9626300-AD32-4A6B-9303-00D5CEE23F7C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</dgm:pt>
    <dgm:pt modelId="{447D6DB1-73B5-43E6-A021-0163C7257CC5}" type="pres">
      <dgm:prSet presAssocID="{1AADC1F5-66E8-438A-80AC-ACF9EE186573}" presName="parentText2" presStyleLbl="node1" presStyleIdx="1" presStyleCnt="3">
        <dgm:presLayoutVars>
          <dgm:chMax/>
          <dgm:chPref val="3"/>
          <dgm:bulletEnabled val="1"/>
        </dgm:presLayoutVars>
      </dgm:prSet>
      <dgm:spPr/>
    </dgm:pt>
    <dgm:pt modelId="{6507FE28-8A7C-42CE-878C-0AEA6261E9A3}" type="pres">
      <dgm:prSet presAssocID="{1AADC1F5-66E8-438A-80AC-ACF9EE186573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</dgm:pt>
    <dgm:pt modelId="{454782A5-0A23-489E-9F64-EA6A984DA8B5}" type="pres">
      <dgm:prSet presAssocID="{5FB3F1A4-8E24-44F1-9758-662EEB46B62F}" presName="parentText3" presStyleLbl="node1" presStyleIdx="2" presStyleCnt="3">
        <dgm:presLayoutVars>
          <dgm:chMax/>
          <dgm:chPref val="3"/>
          <dgm:bulletEnabled val="1"/>
        </dgm:presLayoutVars>
      </dgm:prSet>
      <dgm:spPr/>
    </dgm:pt>
    <dgm:pt modelId="{9EB46AC7-ACD6-437F-ABBD-567B5F651C8B}" type="pres">
      <dgm:prSet presAssocID="{5FB3F1A4-8E24-44F1-9758-662EEB46B62F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B7A92508-00EB-4769-AF44-8E0FEDA2CAEA}" srcId="{1AADC1F5-66E8-438A-80AC-ACF9EE186573}" destId="{0312169A-E016-470C-AF77-16B6164E73EF}" srcOrd="1" destOrd="0" parTransId="{7A58BCFC-4DBE-45D1-9592-6AED834381E2}" sibTransId="{5684FC49-A984-4721-BF48-12D1707A369A}"/>
    <dgm:cxn modelId="{920D9012-7120-4F27-8B58-5C6A9734CFE6}" type="presOf" srcId="{7B367971-F405-4C3E-8CE2-DA5C52B845F4}" destId="{AC2B6D2F-6793-458F-A614-167DE49695AA}" srcOrd="0" destOrd="1" presId="urn:microsoft.com/office/officeart/2009/3/layout/IncreasingArrowsProcess"/>
    <dgm:cxn modelId="{A90C6C16-CB12-47BD-8207-48BF40A74757}" type="presOf" srcId="{7F95B309-6E64-4F5B-B07F-9EACBE96E70C}" destId="{661F3667-3338-4F2C-A7CD-E1E8AF4D56DE}" srcOrd="0" destOrd="0" presId="urn:microsoft.com/office/officeart/2009/3/layout/IncreasingArrowsProcess"/>
    <dgm:cxn modelId="{D8CE8829-99EA-4D27-A2FD-334F133AC246}" srcId="{5FB3F1A4-8E24-44F1-9758-662EEB46B62F}" destId="{23BD6578-8D2A-4936-948F-1765EFEE3BBE}" srcOrd="0" destOrd="0" parTransId="{7BD31F3B-0E1A-4C0E-A51C-EB7F7589C27C}" sibTransId="{54C1080D-C80D-4542-9038-7573224D88F2}"/>
    <dgm:cxn modelId="{1A33162C-0597-4DB3-A2C0-5E6042EFA907}" type="presOf" srcId="{BCBA7973-9FB1-4F6B-89D0-0743EA7DF843}" destId="{9EB46AC7-ACD6-437F-ABBD-567B5F651C8B}" srcOrd="0" destOrd="1" presId="urn:microsoft.com/office/officeart/2009/3/layout/IncreasingArrowsProcess"/>
    <dgm:cxn modelId="{3B807133-E95D-4E34-BD2C-0827EDCD97CF}" type="presOf" srcId="{5D54939E-9864-48F5-A880-A71BBCBBD073}" destId="{AC2B6D2F-6793-458F-A614-167DE49695AA}" srcOrd="0" destOrd="0" presId="urn:microsoft.com/office/officeart/2009/3/layout/IncreasingArrowsProcess"/>
    <dgm:cxn modelId="{1521D234-D8F6-48D7-A295-846CCCAC3FD8}" type="presOf" srcId="{23BD6578-8D2A-4936-948F-1765EFEE3BBE}" destId="{9EB46AC7-ACD6-437F-ABBD-567B5F651C8B}" srcOrd="0" destOrd="0" presId="urn:microsoft.com/office/officeart/2009/3/layout/IncreasingArrowsProcess"/>
    <dgm:cxn modelId="{CC3DAB4A-3B52-41CB-B73B-FF1632ACBB06}" srcId="{7F95B309-6E64-4F5B-B07F-9EACBE96E70C}" destId="{C9626300-AD32-4A6B-9303-00D5CEE23F7C}" srcOrd="0" destOrd="0" parTransId="{328D96C5-C589-4AAC-87C9-FB6D688B1BEE}" sibTransId="{872466A5-88E9-4E0C-B783-331451CC10BC}"/>
    <dgm:cxn modelId="{1776C44E-6D31-4098-AD25-4ECAD041DC3A}" srcId="{C9626300-AD32-4A6B-9303-00D5CEE23F7C}" destId="{5D54939E-9864-48F5-A880-A71BBCBBD073}" srcOrd="0" destOrd="0" parTransId="{CFB5AC9B-767D-4B71-A458-09192D59E4FB}" sibTransId="{805A8566-55BA-4293-9256-1FC72F165DDC}"/>
    <dgm:cxn modelId="{7E89FF4E-6844-40D9-8259-84DCDD740878}" srcId="{C9626300-AD32-4A6B-9303-00D5CEE23F7C}" destId="{7B367971-F405-4C3E-8CE2-DA5C52B845F4}" srcOrd="1" destOrd="0" parTransId="{57C70898-1D96-49A1-8C86-0C3B86D2B6A7}" sibTransId="{8B3E1BC0-AFB8-4DE1-AC12-DE98CFC52DB9}"/>
    <dgm:cxn modelId="{357B507B-093C-4596-9D38-194A7772CF3D}" srcId="{7F95B309-6E64-4F5B-B07F-9EACBE96E70C}" destId="{5FB3F1A4-8E24-44F1-9758-662EEB46B62F}" srcOrd="2" destOrd="0" parTransId="{BD9AADE3-3E37-4B7E-B278-D43EC9E45181}" sibTransId="{7913E6C9-3EDA-404C-8843-7988F4021B9C}"/>
    <dgm:cxn modelId="{EC917983-AE99-469A-B28C-14A8FED83268}" type="presOf" srcId="{0312169A-E016-470C-AF77-16B6164E73EF}" destId="{6507FE28-8A7C-42CE-878C-0AEA6261E9A3}" srcOrd="0" destOrd="1" presId="urn:microsoft.com/office/officeart/2009/3/layout/IncreasingArrowsProcess"/>
    <dgm:cxn modelId="{3EE26789-071A-4E87-B174-80335061D543}" type="presOf" srcId="{C9626300-AD32-4A6B-9303-00D5CEE23F7C}" destId="{1FB81EB9-1F68-41BF-8904-2199436DB1FE}" srcOrd="0" destOrd="0" presId="urn:microsoft.com/office/officeart/2009/3/layout/IncreasingArrowsProcess"/>
    <dgm:cxn modelId="{BE9C8A8C-E647-4303-9805-0D7F34EC3DBC}" srcId="{5FB3F1A4-8E24-44F1-9758-662EEB46B62F}" destId="{BCBA7973-9FB1-4F6B-89D0-0743EA7DF843}" srcOrd="1" destOrd="0" parTransId="{43EB78FA-E0E3-4625-8CFE-82354D431D52}" sibTransId="{00D97940-EC04-452D-B474-B141E03F8EAF}"/>
    <dgm:cxn modelId="{465E46A8-54C3-4E1B-A947-DA714164A47A}" type="presOf" srcId="{0FDD3E58-8CC8-443D-9ADE-8B9EA416FC98}" destId="{6507FE28-8A7C-42CE-878C-0AEA6261E9A3}" srcOrd="0" destOrd="0" presId="urn:microsoft.com/office/officeart/2009/3/layout/IncreasingArrowsProcess"/>
    <dgm:cxn modelId="{669661D6-A647-4309-87DA-4CA3CED56E67}" srcId="{7F95B309-6E64-4F5B-B07F-9EACBE96E70C}" destId="{1AADC1F5-66E8-438A-80AC-ACF9EE186573}" srcOrd="1" destOrd="0" parTransId="{61DBD892-B678-4FD4-963E-77D9D85BCF9B}" sibTransId="{2F457620-21C1-474E-8FB1-24F079C26E11}"/>
    <dgm:cxn modelId="{F60A98D9-27B2-4778-9704-C664D1B12B1B}" srcId="{1AADC1F5-66E8-438A-80AC-ACF9EE186573}" destId="{0FDD3E58-8CC8-443D-9ADE-8B9EA416FC98}" srcOrd="0" destOrd="0" parTransId="{05D94201-3A9E-4222-AD36-5D27DCA0FAD5}" sibTransId="{8AB5BD6F-EAF2-4301-A71C-645E2EA6237D}"/>
    <dgm:cxn modelId="{A009B6E6-1E2E-4129-BA78-F3E8D6E0B6A6}" type="presOf" srcId="{5FB3F1A4-8E24-44F1-9758-662EEB46B62F}" destId="{454782A5-0A23-489E-9F64-EA6A984DA8B5}" srcOrd="0" destOrd="0" presId="urn:microsoft.com/office/officeart/2009/3/layout/IncreasingArrowsProcess"/>
    <dgm:cxn modelId="{C7704FE7-990F-4C48-9A38-5B0BABC9E403}" type="presOf" srcId="{1AADC1F5-66E8-438A-80AC-ACF9EE186573}" destId="{447D6DB1-73B5-43E6-A021-0163C7257CC5}" srcOrd="0" destOrd="0" presId="urn:microsoft.com/office/officeart/2009/3/layout/IncreasingArrowsProcess"/>
    <dgm:cxn modelId="{89A776F0-EF2B-4F61-8A41-12BEFF18D351}" type="presParOf" srcId="{661F3667-3338-4F2C-A7CD-E1E8AF4D56DE}" destId="{1FB81EB9-1F68-41BF-8904-2199436DB1FE}" srcOrd="0" destOrd="0" presId="urn:microsoft.com/office/officeart/2009/3/layout/IncreasingArrowsProcess"/>
    <dgm:cxn modelId="{77387F93-AA28-4690-A2C8-4BC13E972237}" type="presParOf" srcId="{661F3667-3338-4F2C-A7CD-E1E8AF4D56DE}" destId="{AC2B6D2F-6793-458F-A614-167DE49695AA}" srcOrd="1" destOrd="0" presId="urn:microsoft.com/office/officeart/2009/3/layout/IncreasingArrowsProcess"/>
    <dgm:cxn modelId="{1B2EC8B5-0EF2-45E4-BC37-79D64CF67263}" type="presParOf" srcId="{661F3667-3338-4F2C-A7CD-E1E8AF4D56DE}" destId="{447D6DB1-73B5-43E6-A021-0163C7257CC5}" srcOrd="2" destOrd="0" presId="urn:microsoft.com/office/officeart/2009/3/layout/IncreasingArrowsProcess"/>
    <dgm:cxn modelId="{77DE391A-A0F4-48F0-95E5-85E93F25E7C8}" type="presParOf" srcId="{661F3667-3338-4F2C-A7CD-E1E8AF4D56DE}" destId="{6507FE28-8A7C-42CE-878C-0AEA6261E9A3}" srcOrd="3" destOrd="0" presId="urn:microsoft.com/office/officeart/2009/3/layout/IncreasingArrowsProcess"/>
    <dgm:cxn modelId="{ACAAA6B5-EA19-4A0C-A930-D0C8BD6AB6B7}" type="presParOf" srcId="{661F3667-3338-4F2C-A7CD-E1E8AF4D56DE}" destId="{454782A5-0A23-489E-9F64-EA6A984DA8B5}" srcOrd="4" destOrd="0" presId="urn:microsoft.com/office/officeart/2009/3/layout/IncreasingArrowsProcess"/>
    <dgm:cxn modelId="{5279A3CC-EF5C-409F-9199-4E6C722B92B3}" type="presParOf" srcId="{661F3667-3338-4F2C-A7CD-E1E8AF4D56DE}" destId="{9EB46AC7-ACD6-437F-ABBD-567B5F651C8B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B81EB9-1F68-41BF-8904-2199436DB1FE}">
      <dsp:nvSpPr>
        <dsp:cNvPr id="0" name=""/>
        <dsp:cNvSpPr/>
      </dsp:nvSpPr>
      <dsp:spPr>
        <a:xfrm>
          <a:off x="1036428" y="0"/>
          <a:ext cx="6573933" cy="957415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1519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8 000 Kč</a:t>
          </a:r>
        </a:p>
      </dsp:txBody>
      <dsp:txXfrm>
        <a:off x="1036428" y="239354"/>
        <a:ext cx="6334579" cy="478707"/>
      </dsp:txXfrm>
    </dsp:sp>
    <dsp:sp modelId="{AC2B6D2F-6793-458F-A614-167DE49695AA}">
      <dsp:nvSpPr>
        <dsp:cNvPr id="0" name=""/>
        <dsp:cNvSpPr/>
      </dsp:nvSpPr>
      <dsp:spPr>
        <a:xfrm>
          <a:off x="1036560" y="745699"/>
          <a:ext cx="2024771" cy="18443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4.1. – 31.12..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t = 356/360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900" kern="1200" dirty="0"/>
        </a:p>
      </dsp:txBody>
      <dsp:txXfrm>
        <a:off x="1036560" y="745699"/>
        <a:ext cx="2024771" cy="1844334"/>
      </dsp:txXfrm>
    </dsp:sp>
    <dsp:sp modelId="{447D6DB1-73B5-43E6-A021-0163C7257CC5}">
      <dsp:nvSpPr>
        <dsp:cNvPr id="0" name=""/>
        <dsp:cNvSpPr/>
      </dsp:nvSpPr>
      <dsp:spPr>
        <a:xfrm>
          <a:off x="3061331" y="326532"/>
          <a:ext cx="4549162" cy="957415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-25951"/>
                <a:lumOff val="33223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-25951"/>
                <a:lumOff val="33223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-25951"/>
                <a:lumOff val="3322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1519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4 500 Kč</a:t>
          </a:r>
        </a:p>
      </dsp:txBody>
      <dsp:txXfrm>
        <a:off x="3061331" y="565886"/>
        <a:ext cx="4309808" cy="478707"/>
      </dsp:txXfrm>
    </dsp:sp>
    <dsp:sp modelId="{6507FE28-8A7C-42CE-878C-0AEA6261E9A3}">
      <dsp:nvSpPr>
        <dsp:cNvPr id="0" name=""/>
        <dsp:cNvSpPr/>
      </dsp:nvSpPr>
      <dsp:spPr>
        <a:xfrm>
          <a:off x="3061331" y="1064837"/>
          <a:ext cx="2024771" cy="18443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18.2. – 31.12.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t = 312/360</a:t>
          </a:r>
        </a:p>
      </dsp:txBody>
      <dsp:txXfrm>
        <a:off x="3061331" y="1064837"/>
        <a:ext cx="2024771" cy="1844334"/>
      </dsp:txXfrm>
    </dsp:sp>
    <dsp:sp modelId="{454782A5-0A23-489E-9F64-EA6A984DA8B5}">
      <dsp:nvSpPr>
        <dsp:cNvPr id="0" name=""/>
        <dsp:cNvSpPr/>
      </dsp:nvSpPr>
      <dsp:spPr>
        <a:xfrm>
          <a:off x="5086103" y="645670"/>
          <a:ext cx="2524390" cy="957415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-25951"/>
                <a:lumOff val="33223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-25951"/>
                <a:lumOff val="33223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-25951"/>
                <a:lumOff val="3322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1519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2 400 Kč</a:t>
          </a:r>
        </a:p>
      </dsp:txBody>
      <dsp:txXfrm>
        <a:off x="5086103" y="885024"/>
        <a:ext cx="2285036" cy="478707"/>
      </dsp:txXfrm>
    </dsp:sp>
    <dsp:sp modelId="{9EB46AC7-ACD6-437F-ABBD-567B5F651C8B}">
      <dsp:nvSpPr>
        <dsp:cNvPr id="0" name=""/>
        <dsp:cNvSpPr/>
      </dsp:nvSpPr>
      <dsp:spPr>
        <a:xfrm>
          <a:off x="5086103" y="1383975"/>
          <a:ext cx="2024771" cy="18173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14.4.-31.12.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t = 256/360</a:t>
          </a:r>
        </a:p>
      </dsp:txBody>
      <dsp:txXfrm>
        <a:off x="5086103" y="1383975"/>
        <a:ext cx="2024771" cy="18173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62243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cNpoc-lF0M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0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Polhůtní, předlhůtní úrok, lineární a exponenciální úročení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8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 err="1"/>
              <a:t>Socrative</a:t>
            </a:r>
            <a:r>
              <a:rPr lang="cs-CZ" noProof="0" dirty="0"/>
              <a:t> </a:t>
            </a:r>
            <a:r>
              <a:rPr lang="cs-CZ" noProof="0" dirty="0" err="1"/>
              <a:t>room</a:t>
            </a:r>
            <a:r>
              <a:rPr lang="cs-CZ" noProof="0" dirty="0"/>
              <a:t> </a:t>
            </a:r>
            <a:r>
              <a:rPr lang="cs-CZ" noProof="0" dirty="0" err="1"/>
              <a:t>name</a:t>
            </a:r>
            <a:r>
              <a:rPr lang="cs-CZ" noProof="0" dirty="0"/>
              <a:t>: ABCDE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Vzorový příklad – jednoduché úročení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Klient měl od 8.3.2009 do 5.5.2009 uloženo ve spořitelně 15 000,00 Kč na 8% úrokovou sazbu p.a. Kolik Kč činil úrok za tuto dobu?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Jak řešíme?</a:t>
            </a:r>
          </a:p>
        </p:txBody>
      </p:sp>
    </p:spTree>
    <p:extLst>
      <p:ext uri="{BB962C8B-B14F-4D97-AF65-F5344CB8AC3E}">
        <p14:creationId xmlns:p14="http://schemas.microsoft.com/office/powerpoint/2010/main" val="2343526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Vzorový příklad -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t = 57 dní = 57/360</a:t>
                </a:r>
              </a:p>
              <a:p>
                <a:r>
                  <a:rPr lang="cs-CZ" dirty="0"/>
                  <a:t>PV = 15 000</a:t>
                </a:r>
              </a:p>
              <a:p>
                <a:r>
                  <a:rPr lang="cs-CZ" dirty="0"/>
                  <a:t>r = 8 % = 0,08 (p.a.)</a:t>
                </a:r>
              </a:p>
              <a:p>
                <a:endParaRPr lang="cs-CZ" dirty="0"/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Ú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rok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𝑰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𝑷𝑽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×</m:t>
                      </m:r>
                      <m:r>
                        <a:rPr lang="cs-CZ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𝟏𝟓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𝟎𝟎𝟎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cs-CZ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𝟎𝟖</m:t>
                          </m:r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cs-CZ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b="1" i="1" smtClean="0">
                                  <a:latin typeface="Cambria Math" panose="02040503050406030204" pitchFamily="18" charset="0"/>
                                </a:rPr>
                                <m:t>𝟓𝟕</m:t>
                              </m:r>
                            </m:num>
                            <m:den>
                              <m:r>
                                <a:rPr lang="cs-CZ" b="1" i="1">
                                  <a:latin typeface="Cambria Math" panose="02040503050406030204" pitchFamily="18" charset="0"/>
                                </a:rPr>
                                <m:t>𝟑𝟔𝟎</m:t>
                              </m:r>
                            </m:den>
                          </m:f>
                        </m:e>
                      </m:d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𝟏𝟗𝟎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dirty="0"/>
              </a:p>
              <a:p>
                <a:endParaRPr lang="cs-CZ" u="sng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3372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Vzorový příklad - diskont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dirty="0"/>
              <a:t>Dostal jste se do finančních problémů a nutně potřebujete prostředky. Máte směnku na 2 000 000 Kč, kterou donesete do banky, aby Vám ji eskontovala. Banka Vám vyplatila 1 950 000, její diskontní sazba je 5 %, kolik dní před splatností byla Vaše směnka?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r>
              <a:rPr lang="cs-CZ" dirty="0"/>
              <a:t>Jak řešíme?</a:t>
            </a:r>
          </a:p>
        </p:txBody>
      </p:sp>
    </p:spTree>
    <p:extLst>
      <p:ext uri="{BB962C8B-B14F-4D97-AF65-F5344CB8AC3E}">
        <p14:creationId xmlns:p14="http://schemas.microsoft.com/office/powerpoint/2010/main" val="3671539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Vzorový příklad -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FV = 2 000 000</a:t>
                </a:r>
              </a:p>
              <a:p>
                <a:r>
                  <a:rPr lang="cs-CZ" dirty="0"/>
                  <a:t>PV = 1 950 000</a:t>
                </a:r>
              </a:p>
              <a:p>
                <a:r>
                  <a:rPr lang="cs-CZ" dirty="0"/>
                  <a:t>r = 5 % = 0,05 (p.a.)</a:t>
                </a: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𝟗𝟓𝟎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𝟎𝟎𝟎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𝟎𝟎𝟎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𝟎𝟎𝟎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 ×</m:t>
                      </m:r>
                      <m:d>
                        <m:dPr>
                          <m:ctrlPr>
                            <a:rPr lang="cs-CZ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𝟎𝟓</m:t>
                          </m:r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cs-CZ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b="1" i="1">
                                  <a:latin typeface="Cambria Math" panose="02040503050406030204" pitchFamily="18" charset="0"/>
                                </a:rPr>
                                <m:t>𝑿</m:t>
                              </m:r>
                            </m:num>
                            <m:den>
                              <m:r>
                                <a:rPr lang="cs-CZ" b="1" i="1">
                                  <a:latin typeface="Cambria Math" panose="02040503050406030204" pitchFamily="18" charset="0"/>
                                </a:rPr>
                                <m:t>𝟑𝟔𝟎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cs-CZ" dirty="0"/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>
                          <a:latin typeface="Cambria Math" panose="02040503050406030204" pitchFamily="18" charset="0"/>
                        </a:rPr>
                        <m:t>𝑿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𝟏𝟖𝟎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𝒅𝒏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í</m:t>
                      </m:r>
                    </m:oMath>
                  </m:oMathPara>
                </a14:m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3488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Vzorový příklad – složené úročení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Určete výši zúročeného kapitálu 12 000 Kč, je-li úroková sazba 1% p.a. při složeném úročení, jestliže úročení je měsíční a tato částka je uložená 3 roky.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Jak řešíme?</a:t>
            </a:r>
          </a:p>
        </p:txBody>
      </p:sp>
    </p:spTree>
    <p:extLst>
      <p:ext uri="{BB962C8B-B14F-4D97-AF65-F5344CB8AC3E}">
        <p14:creationId xmlns:p14="http://schemas.microsoft.com/office/powerpoint/2010/main" val="23879307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Vzorový příklad -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t = 3 roky</a:t>
                </a:r>
              </a:p>
              <a:p>
                <a:r>
                  <a:rPr lang="cs-CZ" dirty="0"/>
                  <a:t>PV = 12 000</a:t>
                </a:r>
              </a:p>
              <a:p>
                <a:r>
                  <a:rPr lang="cs-CZ" dirty="0"/>
                  <a:t>r = 1 % = 0,01 p.a.</a:t>
                </a:r>
              </a:p>
              <a:p>
                <a:r>
                  <a:rPr lang="cs-CZ" dirty="0"/>
                  <a:t>Měsíční frekvence úročení</a:t>
                </a: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>
                          <a:latin typeface="Cambria Math" panose="02040503050406030204" pitchFamily="18" charset="0"/>
                        </a:rPr>
                        <m:t>𝑭𝑽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𝟎𝟎𝟎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 ×</m:t>
                      </m:r>
                      <m:sSup>
                        <m:sSupPr>
                          <m:ctrlPr>
                            <a:rPr lang="cs-CZ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cs-CZ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cs-CZ" b="1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b="1" i="1">
                                  <a:latin typeface="Cambria Math" panose="02040503050406030204" pitchFamily="18" charset="0"/>
                                </a:rPr>
                                <m:t>𝟎𝟏</m:t>
                              </m:r>
                            </m:num>
                            <m:den>
                              <m:r>
                                <a:rPr lang="cs-CZ" b="1" i="1">
                                  <a:latin typeface="Cambria Math" panose="02040503050406030204" pitchFamily="18" charset="0"/>
                                </a:rPr>
                                <m:t>𝟏𝟐</m:t>
                              </m:r>
                            </m:den>
                          </m:f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cs-CZ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𝟑𝟔𝟓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63378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1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Vypočítejte úrok, který obdržíte ke konci roku, pokud víte následující informace: Klient uložil do banky 4. 1. částku 8 000 Kč, dne 18. 2. částku 4 500 Kč a 14. 4. 2 400 Kč. Úroková sazba byla 6 % </a:t>
            </a:r>
            <a:r>
              <a:rPr lang="cs-CZ" dirty="0" err="1"/>
              <a:t>p.a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99126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1 - řešení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5292905"/>
              </p:ext>
            </p:extLst>
          </p:nvPr>
        </p:nvGraphicFramePr>
        <p:xfrm>
          <a:off x="0" y="1521230"/>
          <a:ext cx="8647054" cy="32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bdélník 6"/>
          <p:cNvSpPr/>
          <p:nvPr/>
        </p:nvSpPr>
        <p:spPr>
          <a:xfrm>
            <a:off x="853439" y="4878806"/>
            <a:ext cx="1001960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I = 8 000 * 356/360 * </a:t>
            </a:r>
            <a:r>
              <a:rPr lang="cs-CZ" sz="2000" b="1" dirty="0"/>
              <a:t>0,06</a:t>
            </a:r>
            <a:r>
              <a:rPr lang="cs-CZ" sz="2000" dirty="0"/>
              <a:t> + 4 500 * 312/360 * </a:t>
            </a:r>
            <a:r>
              <a:rPr lang="cs-CZ" sz="2000" b="1" dirty="0"/>
              <a:t>0,06</a:t>
            </a:r>
            <a:r>
              <a:rPr lang="cs-CZ" sz="2000" dirty="0"/>
              <a:t> + 2 400 * 256/360 * </a:t>
            </a:r>
            <a:r>
              <a:rPr lang="cs-CZ" sz="2000" b="1" dirty="0"/>
              <a:t>0,06</a:t>
            </a:r>
          </a:p>
          <a:p>
            <a:r>
              <a:rPr lang="cs-CZ" sz="2000" dirty="0"/>
              <a:t>I = (8 000 * 356/360 + 4 500 * 312/360 + 2 400 * 256/360) * </a:t>
            </a:r>
            <a:r>
              <a:rPr lang="cs-CZ" sz="2000" b="1" dirty="0"/>
              <a:t>0,06</a:t>
            </a:r>
          </a:p>
          <a:p>
            <a:r>
              <a:rPr lang="cs-CZ" sz="2000" u="sng" dirty="0">
                <a:solidFill>
                  <a:srgbClr val="92D050"/>
                </a:solidFill>
              </a:rPr>
              <a:t>I = 811,07 Kč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74188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2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Dlužník vystavil dlužní úpis na 20 000 Kč, splatných i s úrokem za 8 měsíců při 8% p.a. Za měsíc po vystavení dlužního úpisu jej věřitel prodal jiné osobě, která diskontuje dlužní úpisy 9% p.a. Kolik dostane věřitel za dlužní úpis?</a:t>
            </a:r>
          </a:p>
        </p:txBody>
      </p:sp>
    </p:spTree>
    <p:extLst>
      <p:ext uri="{BB962C8B-B14F-4D97-AF65-F5344CB8AC3E}">
        <p14:creationId xmlns:p14="http://schemas.microsoft.com/office/powerpoint/2010/main" val="38557458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/>
              <a:t> 2 </a:t>
            </a:r>
            <a:r>
              <a:rPr lang="cs-CZ" dirty="0"/>
              <a:t>-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72000" indent="0">
                  <a:buNone/>
                </a:pP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</a:rPr>
                      <m:t>𝟐𝟎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b="1" i="1">
                        <a:latin typeface="Cambria Math" panose="02040503050406030204" pitchFamily="18" charset="0"/>
                      </a:rPr>
                      <m:t>𝟎𝟎𝟎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𝑲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č </m:t>
                    </m:r>
                  </m:oMath>
                </a14:m>
                <a:r>
                  <a:rPr lang="cs-CZ" b="1" i="1" dirty="0">
                    <a:latin typeface="Cambria Math" panose="02040503050406030204" pitchFamily="18" charset="0"/>
                  </a:rPr>
                  <a:t>						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</a:rPr>
                      <m:t>𝟐𝟏𝟎𝟔𝟔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𝟔𝟕</m:t>
                    </m:r>
                  </m:oMath>
                </a14:m>
                <a:r>
                  <a:rPr lang="cs-CZ" b="1" i="1" dirty="0">
                    <a:latin typeface="Cambria Math" panose="02040503050406030204" pitchFamily="18" charset="0"/>
                  </a:rPr>
                  <a:t> Kč</a:t>
                </a:r>
              </a:p>
              <a:p>
                <a:pPr marL="72000" indent="0">
                  <a:buNone/>
                </a:pPr>
                <a:endParaRPr lang="cs-CZ" b="1" i="1" dirty="0">
                  <a:latin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</a:rPr>
                      <m:t>𝟏𝟗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𝟗𝟔𝟎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𝟔𝟕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b="1" i="1">
                        <a:latin typeface="Cambria Math" panose="02040503050406030204" pitchFamily="18" charset="0"/>
                      </a:rPr>
                      <m:t>𝑲</m:t>
                    </m:r>
                    <m:r>
                      <a:rPr lang="cs-CZ" b="1" i="1">
                        <a:latin typeface="Cambria Math" panose="02040503050406030204" pitchFamily="18" charset="0"/>
                      </a:rPr>
                      <m:t>č </m:t>
                    </m:r>
                  </m:oMath>
                </a14:m>
                <a:r>
                  <a:rPr lang="cs-CZ" b="1" i="1" dirty="0">
                    <a:latin typeface="Cambria Math" panose="02040503050406030204" pitchFamily="18" charset="0"/>
                  </a:rPr>
                  <a:t>					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 panose="02040503050406030204" pitchFamily="18" charset="0"/>
                      </a:rPr>
                      <m:t>𝟐𝟏𝟎𝟔𝟔</m:t>
                    </m:r>
                    <m:r>
                      <a:rPr lang="cs-CZ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𝟔</m:t>
                    </m:r>
                    <m:r>
                      <a:rPr lang="cs-CZ" b="1" i="1">
                        <a:latin typeface="Cambria Math" panose="02040503050406030204" pitchFamily="18" charset="0"/>
                      </a:rPr>
                      <m:t>𝟕</m:t>
                    </m:r>
                  </m:oMath>
                </a14:m>
                <a:r>
                  <a:rPr lang="cs-CZ" b="1" i="1" dirty="0">
                    <a:latin typeface="Cambria Math" panose="02040503050406030204" pitchFamily="18" charset="0"/>
                  </a:rPr>
                  <a:t> Kč</a:t>
                </a:r>
              </a:p>
              <a:p>
                <a:pPr marL="72000" indent="0">
                  <a:buNone/>
                </a:pPr>
                <a:endParaRPr lang="cs-CZ" b="1" i="1" dirty="0">
                  <a:latin typeface="Cambria Math" panose="02040503050406030204" pitchFamily="18" charset="0"/>
                </a:endParaRPr>
              </a:p>
              <a:p>
                <a:pPr marL="529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b="0" i="0" smtClean="0">
                        <a:latin typeface="Cambria Math" panose="02040503050406030204" pitchFamily="18" charset="0"/>
                      </a:rPr>
                      <m:t>FV</m:t>
                    </m:r>
                    <m:r>
                      <a:rPr lang="cs-CZ" sz="2400" b="0" i="0" smtClean="0">
                        <a:latin typeface="Cambria Math" panose="02040503050406030204" pitchFamily="18" charset="0"/>
                      </a:rPr>
                      <m:t>=20000×</m:t>
                    </m:r>
                    <m:d>
                      <m:dPr>
                        <m:ctrlP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f>
                          <m:fPr>
                            <m:ctrlPr>
                              <a:rPr lang="cs-CZ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400" b="0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0,08×8</m:t>
                            </m:r>
                          </m:num>
                          <m:den>
                            <m:r>
                              <a:rPr lang="cs-CZ" sz="2400" b="0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e>
                    </m:d>
                    <m:r>
                      <a:rPr lang="cs-CZ" sz="2400" b="0" i="0">
                        <a:latin typeface="Cambria Math" panose="02040503050406030204" pitchFamily="18" charset="0"/>
                      </a:rPr>
                      <m:t>=21066,</m:t>
                    </m:r>
                    <m:r>
                      <a:rPr lang="cs-CZ" sz="2400" b="0" i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cs-CZ" sz="2400" b="0" i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cs-CZ" sz="2400" dirty="0">
                    <a:latin typeface="Cambria Math" panose="02040503050406030204" pitchFamily="18" charset="0"/>
                  </a:rPr>
                  <a:t> Kč</a:t>
                </a:r>
              </a:p>
              <a:p>
                <a:pPr marL="529200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b="0" i="0">
                        <a:latin typeface="Cambria Math" panose="02040503050406030204" pitchFamily="18" charset="0"/>
                      </a:rPr>
                      <m:t>PV</m:t>
                    </m:r>
                    <m:r>
                      <a:rPr lang="cs-CZ" sz="2400" b="0" i="0">
                        <a:latin typeface="Cambria Math" panose="02040503050406030204" pitchFamily="18" charset="0"/>
                      </a:rPr>
                      <m:t>=21066,7×</m:t>
                    </m:r>
                    <m:d>
                      <m:d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0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400" b="0" i="0">
                                <a:latin typeface="Cambria Math" panose="02040503050406030204" pitchFamily="18" charset="0"/>
                              </a:rPr>
                              <m:t>0,09×7</m:t>
                            </m:r>
                          </m:num>
                          <m:den>
                            <m:r>
                              <a:rPr lang="cs-CZ" sz="2400" b="0" i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e>
                    </m:d>
                    <m:r>
                      <a:rPr lang="cs-CZ" sz="2400" b="0" i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cs-CZ" sz="2400" b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19960,</m:t>
                    </m:r>
                    <m:r>
                      <m:rPr>
                        <m:nor/>
                      </m:rPr>
                      <a:rPr lang="cs-CZ" sz="2400" b="1" i="0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6</m:t>
                    </m:r>
                    <m:r>
                      <m:rPr>
                        <m:nor/>
                      </m:rPr>
                      <a:rPr lang="cs-CZ" sz="2400" b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7 </m:t>
                    </m:r>
                    <m:r>
                      <m:rPr>
                        <m:nor/>
                      </m:rPr>
                      <a:rPr lang="cs-CZ" sz="2400" b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K</m:t>
                    </m:r>
                    <m:r>
                      <m:rPr>
                        <m:nor/>
                      </m:rPr>
                      <a:rPr lang="cs-CZ" sz="2400" b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č</m:t>
                    </m:r>
                  </m:oMath>
                </a14:m>
                <a:endParaRPr lang="cs-CZ" sz="2400" b="1" dirty="0">
                  <a:latin typeface="Cambria Math" panose="02040503050406030204" pitchFamily="18" charset="0"/>
                </a:endParaRPr>
              </a:p>
              <a:p>
                <a:pPr marL="586350" indent="-514350">
                  <a:buFont typeface="+mj-lt"/>
                  <a:buAutoNum type="arabicPeriod"/>
                </a:pPr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Přímá spojnice se šipkou 8"/>
          <p:cNvCxnSpPr/>
          <p:nvPr/>
        </p:nvCxnSpPr>
        <p:spPr bwMode="auto">
          <a:xfrm flipV="1">
            <a:off x="3287681" y="2087672"/>
            <a:ext cx="3441470" cy="1662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Přímá spojnice se šipkou 9"/>
          <p:cNvCxnSpPr/>
          <p:nvPr/>
        </p:nvCxnSpPr>
        <p:spPr bwMode="auto">
          <a:xfrm flipH="1">
            <a:off x="3408216" y="3351580"/>
            <a:ext cx="3200401" cy="83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ovéPole 15"/>
          <p:cNvSpPr txBox="1"/>
          <p:nvPr/>
        </p:nvSpPr>
        <p:spPr>
          <a:xfrm>
            <a:off x="3399905" y="1639143"/>
            <a:ext cx="27182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t = 8 měsíců, r = 8 % p.a.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399905" y="2858271"/>
            <a:ext cx="2718262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1400" dirty="0">
                <a:latin typeface="Tahoma"/>
                <a:ea typeface="Tahoma"/>
                <a:cs typeface="Tahoma"/>
              </a:rPr>
              <a:t>t = 7 měsíců, d = 9 % </a:t>
            </a:r>
            <a:r>
              <a:rPr lang="cs-CZ" sz="1400" dirty="0" err="1">
                <a:latin typeface="Tahoma"/>
                <a:ea typeface="Tahoma"/>
                <a:cs typeface="Tahoma"/>
              </a:rPr>
              <a:t>p.a</a:t>
            </a:r>
            <a:r>
              <a:rPr lang="cs-CZ" sz="1400" dirty="0">
                <a:latin typeface="Tahoma"/>
                <a:ea typeface="Tahoma"/>
                <a:cs typeface="Tahoma"/>
              </a:rPr>
              <a:t>.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279724" y="3608111"/>
            <a:ext cx="7679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6"/>
                </a:solidFill>
              </a:rPr>
              <a:t>X %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7512971" y="3600186"/>
            <a:ext cx="7679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6"/>
                </a:solidFill>
              </a:rPr>
              <a:t>100 %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1279724" y="2342280"/>
            <a:ext cx="7679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6"/>
                </a:solidFill>
              </a:rPr>
              <a:t>100 %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7512971" y="2342280"/>
            <a:ext cx="7679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6"/>
                </a:solidFill>
              </a:rPr>
              <a:t>X %</a:t>
            </a:r>
          </a:p>
        </p:txBody>
      </p:sp>
    </p:spTree>
    <p:extLst>
      <p:ext uri="{BB962C8B-B14F-4D97-AF65-F5344CB8AC3E}">
        <p14:creationId xmlns:p14="http://schemas.microsoft.com/office/powerpoint/2010/main" val="50603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Motivace?</a:t>
            </a:r>
          </a:p>
        </p:txBody>
      </p:sp>
      <p:pic>
        <p:nvPicPr>
          <p:cNvPr id="6" name="TcNpoc-lF0M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20000" y="1325205"/>
            <a:ext cx="8442960" cy="474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436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2AE40D-59BE-4C76-A7FA-76517C4E31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5322A0-998A-41BD-9E6D-A523A72A0A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C0036A0-501C-4780-A784-451CB2E99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3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2FADC04-F8CE-4F97-9A02-264684F15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Jak dlouho bylo uloženo 15 000 Kč, jestliže tento vklad vzrostl na 21 000 Kč při složeném úročení a 4% úrokové sazbě p.a.?</a:t>
            </a:r>
          </a:p>
        </p:txBody>
      </p:sp>
    </p:spTree>
    <p:extLst>
      <p:ext uri="{BB962C8B-B14F-4D97-AF65-F5344CB8AC3E}">
        <p14:creationId xmlns:p14="http://schemas.microsoft.com/office/powerpoint/2010/main" val="14337897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5BE2660-A30C-4440-AFF0-0E9CBE0003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5F2942-BF98-487A-B22B-B72D3C9DC1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86360B-A9CE-4D7F-B302-E5E4ADE0A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3 -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F6E76E83-46C4-48E7-A20B-3CEB7F94AFBA}"/>
                  </a:ext>
                </a:extLst>
              </p:cNvPr>
              <p:cNvSpPr txBox="1"/>
              <p:nvPr/>
            </p:nvSpPr>
            <p:spPr>
              <a:xfrm>
                <a:off x="5280075" y="1553111"/>
                <a:ext cx="256448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</m:e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F6E76E83-46C4-48E7-A20B-3CEB7F94AF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0075" y="1553111"/>
                <a:ext cx="2564485" cy="369332"/>
              </a:xfrm>
              <a:prstGeom prst="rect">
                <a:avLst/>
              </a:prstGeom>
              <a:blipFill>
                <a:blip r:embed="rId2"/>
                <a:stretch>
                  <a:fillRect l="-1663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F2E2A4B6-5F0F-47C4-8665-2308D89ADF99}"/>
                  </a:ext>
                </a:extLst>
              </p:cNvPr>
              <p:cNvSpPr txBox="1"/>
              <p:nvPr/>
            </p:nvSpPr>
            <p:spPr>
              <a:xfrm>
                <a:off x="4837950" y="2186646"/>
                <a:ext cx="390081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mtClean="0">
                          <a:latin typeface="Cambria Math" panose="02040503050406030204" pitchFamily="18" charset="0"/>
                        </a:rPr>
                        <m:t>21000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=15000⋅</m:t>
                      </m:r>
                      <m:sSup>
                        <m:sSup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0">
                                  <a:latin typeface="Cambria Math" panose="02040503050406030204" pitchFamily="18" charset="0"/>
                                </a:rPr>
                                <m:t>1+0,04</m:t>
                              </m:r>
                            </m:e>
                          </m:d>
                        </m:e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F2E2A4B6-5F0F-47C4-8665-2308D89ADF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7950" y="2186646"/>
                <a:ext cx="3900811" cy="369332"/>
              </a:xfrm>
              <a:prstGeom prst="rect">
                <a:avLst/>
              </a:prstGeom>
              <a:blipFill>
                <a:blip r:embed="rId3"/>
                <a:stretch>
                  <a:fillRect l="-1094" b="-11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0214D324-E220-4649-88EF-1205F677F3E3}"/>
                  </a:ext>
                </a:extLst>
              </p:cNvPr>
              <p:cNvSpPr txBox="1"/>
              <p:nvPr/>
            </p:nvSpPr>
            <p:spPr>
              <a:xfrm>
                <a:off x="4799850" y="2814326"/>
                <a:ext cx="2929200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>
                              <a:latin typeface="Cambria Math" panose="02040503050406030204" pitchFamily="18" charset="0"/>
                            </a:rPr>
                            <m:t>21000</m:t>
                          </m:r>
                        </m:num>
                        <m:den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15000</m:t>
                          </m:r>
                        </m:den>
                      </m:f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0">
                                  <a:latin typeface="Cambria Math" panose="02040503050406030204" pitchFamily="18" charset="0"/>
                                </a:rPr>
                                <m:t>1+0,04</m:t>
                              </m:r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0214D324-E220-4649-88EF-1205F677F3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9850" y="2814326"/>
                <a:ext cx="2929200" cy="6938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33ED053C-BFDC-437B-B4B8-26F06DF50D44}"/>
                  </a:ext>
                </a:extLst>
              </p:cNvPr>
              <p:cNvSpPr txBox="1"/>
              <p:nvPr/>
            </p:nvSpPr>
            <p:spPr>
              <a:xfrm>
                <a:off x="4206411" y="3781636"/>
                <a:ext cx="3976601" cy="829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i="0">
                                      <a:latin typeface="Cambria Math" panose="02040503050406030204" pitchFamily="18" charset="0"/>
                                    </a:rPr>
                                    <m:t>21000</m:t>
                                  </m:r>
                                </m:num>
                                <m:den>
                                  <m:r>
                                    <a:rPr lang="cs-CZ" i="0">
                                      <a:latin typeface="Cambria Math" panose="02040503050406030204" pitchFamily="18" charset="0"/>
                                    </a:rPr>
                                    <m:t>15000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⋅</m:t>
                      </m:r>
                      <m:func>
                        <m:func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 i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0">
                                  <a:latin typeface="Cambria Math" panose="02040503050406030204" pitchFamily="18" charset="0"/>
                                </a:rPr>
                                <m:t>1+0,04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33ED053C-BFDC-437B-B4B8-26F06DF50D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411" y="3781636"/>
                <a:ext cx="3976601" cy="8298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F1A95FD1-9F28-4C9E-AE3B-95B7D08F2C3F}"/>
                  </a:ext>
                </a:extLst>
              </p:cNvPr>
              <p:cNvSpPr txBox="1"/>
              <p:nvPr/>
            </p:nvSpPr>
            <p:spPr>
              <a:xfrm>
                <a:off x="5600700" y="4865741"/>
                <a:ext cx="1652825" cy="36933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=8,58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ⅇ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F1A95FD1-9F28-4C9E-AE3B-95B7D08F2C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700" y="4865741"/>
                <a:ext cx="1652825" cy="369332"/>
              </a:xfrm>
              <a:prstGeom prst="rect">
                <a:avLst/>
              </a:prstGeom>
              <a:blipFill>
                <a:blip r:embed="rId6"/>
                <a:stretch>
                  <a:fillRect l="-2583" r="-1845"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Zástupný obsah 4">
            <a:extLst>
              <a:ext uri="{FF2B5EF4-FFF2-40B4-BE49-F238E27FC236}">
                <a16:creationId xmlns:a16="http://schemas.microsoft.com/office/drawing/2014/main" id="{FE7E457A-DD31-41B9-AF40-BB4C87C33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53111"/>
            <a:ext cx="10753200" cy="1736999"/>
          </a:xfrm>
        </p:spPr>
        <p:txBody>
          <a:bodyPr/>
          <a:lstStyle/>
          <a:p>
            <a:r>
              <a:rPr lang="cs-CZ" sz="1800" dirty="0"/>
              <a:t>PV = 15 000</a:t>
            </a:r>
          </a:p>
          <a:p>
            <a:r>
              <a:rPr lang="cs-CZ" sz="1800" dirty="0"/>
              <a:t>FV = 21 000</a:t>
            </a:r>
          </a:p>
          <a:p>
            <a:r>
              <a:rPr lang="cs-CZ" sz="1800" dirty="0"/>
              <a:t>r = 4 % </a:t>
            </a:r>
            <a:r>
              <a:rPr lang="cs-CZ" sz="1800" dirty="0" err="1"/>
              <a:t>p.a</a:t>
            </a:r>
            <a:r>
              <a:rPr lang="cs-CZ" sz="1800" dirty="0"/>
              <a:t>.</a:t>
            </a:r>
          </a:p>
          <a:p>
            <a:r>
              <a:rPr lang="cs-CZ" sz="1800" dirty="0"/>
              <a:t>t = ?</a:t>
            </a:r>
          </a:p>
        </p:txBody>
      </p:sp>
      <p:pic>
        <p:nvPicPr>
          <p:cNvPr id="23" name="Obrázek 22" descr="Obsah obrázku text&#10;&#10;Popis byl vytvořen automaticky">
            <a:extLst>
              <a:ext uri="{FF2B5EF4-FFF2-40B4-BE49-F238E27FC236}">
                <a16:creationId xmlns:a16="http://schemas.microsoft.com/office/drawing/2014/main" id="{8D79A9B7-E9B0-42AD-8A75-3A6AF456AEC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00" y="4005095"/>
            <a:ext cx="2010560" cy="1507920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21" name="Přímá spojnice 20">
            <a:extLst>
              <a:ext uri="{FF2B5EF4-FFF2-40B4-BE49-F238E27FC236}">
                <a16:creationId xmlns:a16="http://schemas.microsoft.com/office/drawing/2014/main" id="{36A7E350-22D9-43CF-AA58-65B095BA45F9}"/>
              </a:ext>
            </a:extLst>
          </p:cNvPr>
          <p:cNvSpPr/>
          <p:nvPr/>
        </p:nvSpPr>
        <p:spPr>
          <a:xfrm rot="5400000">
            <a:off x="1382040" y="3560940"/>
            <a:ext cx="4023360" cy="0"/>
          </a:xfrm>
          <a:prstGeom prst="line">
            <a:avLst/>
          </a:prstGeom>
          <a:solidFill>
            <a:srgbClr val="0000DC">
              <a:alpha val="5000"/>
            </a:srgbClr>
          </a:solidFill>
          <a:ln w="72000">
            <a:solidFill>
              <a:srgbClr val="0000DC"/>
            </a:solidFill>
          </a:ln>
        </p:spPr>
        <p:txBody>
          <a:bodyPr wrap="none" rtlCol="0" anchor="ctr" anchorCtr="1"/>
          <a:lstStyle/>
          <a:p>
            <a:endParaRPr lang="sv-SE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270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5377EE2-AE17-48A1-BF1D-8F560F9273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7B26ABF-A1A0-4A04-8DC3-51BBA89F34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9030447-C457-40E7-9A92-D152B5D98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4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75320D8-A0E4-440C-AF39-47CB9EBEF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Určete úrokovou míru p.a., při které se zvýší počáteční hodnota kapitálu na svůj dvojnásobek za 16 let, při měsíčním úročení.</a:t>
            </a:r>
          </a:p>
        </p:txBody>
      </p:sp>
    </p:spTree>
    <p:extLst>
      <p:ext uri="{BB962C8B-B14F-4D97-AF65-F5344CB8AC3E}">
        <p14:creationId xmlns:p14="http://schemas.microsoft.com/office/powerpoint/2010/main" val="7475349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5BE2660-A30C-4440-AFF0-0E9CBE0003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5F2942-BF98-487A-B22B-B72D3C9DC1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86360B-A9CE-4D7F-B302-E5E4ADE0A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4 - řešení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F9D6A43-3C43-4E80-847E-664E5E84D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2400605"/>
          </a:xfrm>
        </p:spPr>
        <p:txBody>
          <a:bodyPr/>
          <a:lstStyle/>
          <a:p>
            <a:r>
              <a:rPr lang="cs-CZ" sz="2000" dirty="0"/>
              <a:t>r = ? </a:t>
            </a:r>
            <a:r>
              <a:rPr lang="cs-CZ" sz="2000" dirty="0" err="1"/>
              <a:t>p.a</a:t>
            </a:r>
            <a:r>
              <a:rPr lang="cs-CZ" sz="2000" dirty="0"/>
              <a:t>.</a:t>
            </a:r>
          </a:p>
          <a:p>
            <a:r>
              <a:rPr lang="cs-CZ" sz="2000" dirty="0"/>
              <a:t>PV = ?</a:t>
            </a:r>
          </a:p>
          <a:p>
            <a:r>
              <a:rPr lang="cs-CZ" sz="2000" dirty="0"/>
              <a:t>FV = 2 PV</a:t>
            </a:r>
          </a:p>
          <a:p>
            <a:r>
              <a:rPr lang="cs-CZ" sz="2000" dirty="0"/>
              <a:t>t = 16 let</a:t>
            </a:r>
          </a:p>
          <a:p>
            <a:r>
              <a:rPr lang="cs-CZ" sz="2000" dirty="0"/>
              <a:t>ÚO = 1 měsíc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DD4BAEF2-BE9B-488D-B23D-DE5EA93E8867}"/>
                  </a:ext>
                </a:extLst>
              </p:cNvPr>
              <p:cNvSpPr txBox="1"/>
              <p:nvPr/>
            </p:nvSpPr>
            <p:spPr>
              <a:xfrm>
                <a:off x="3204837" y="2315344"/>
                <a:ext cx="5146893" cy="8184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kumimoji="0" lang="cs-CZ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kumimoji="0" lang="cs-CZ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kumimoji="0" lang="cs-CZ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0" lang="cs-CZ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kumimoji="0" lang="cs-CZ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kumimoji="0" lang="cs-CZ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0" lang="cs-CZ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cs-CZ" b="0" i="0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kumimoji="0" lang="cs-CZ" b="0" i="1" u="none" strike="noStrike" kern="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0" lang="cs-CZ" b="0" i="1" u="none" strike="noStrike" kern="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num>
                                <m:den>
                                  <m:r>
                                    <a:rPr kumimoji="0" lang="cs-CZ" b="0" i="0" u="none" strike="noStrike" kern="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kumimoji="0" lang="cs-CZ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kumimoji="0" lang="cs-CZ" b="0" i="0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⋅12</m:t>
                          </m:r>
                        </m:sup>
                      </m:sSup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DD4BAEF2-BE9B-488D-B23D-DE5EA93E88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4837" y="2315344"/>
                <a:ext cx="5146893" cy="8184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CE58717E-0A49-4731-97D8-FB66A4A1D920}"/>
                  </a:ext>
                </a:extLst>
              </p:cNvPr>
              <p:cNvSpPr txBox="1"/>
              <p:nvPr/>
            </p:nvSpPr>
            <p:spPr>
              <a:xfrm>
                <a:off x="4659523" y="3429000"/>
                <a:ext cx="2815835" cy="442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ker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ker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i="1" ker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cs-CZ" i="1" ker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cs-CZ" ker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cs-CZ" kern="0">
                                  <a:latin typeface="Cambria Math" panose="02040503050406030204" pitchFamily="18" charset="0"/>
                                </a:rPr>
                                <m:t>6⋅12</m:t>
                              </m:r>
                            </m:deg>
                            <m:e>
                              <m:r>
                                <a:rPr lang="cs-CZ" ker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cs-CZ" ker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cs-CZ" kern="0">
                          <a:latin typeface="Cambria Math" panose="02040503050406030204" pitchFamily="18" charset="0"/>
                        </a:rPr>
                        <m:t>⋅12</m:t>
                      </m:r>
                    </m:oMath>
                  </m:oMathPara>
                </a14:m>
                <a:endParaRPr lang="cs-CZ" kern="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CE58717E-0A49-4731-97D8-FB66A4A1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523" y="3429000"/>
                <a:ext cx="2815835" cy="4424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E69A5C7C-ECD9-489A-A013-2ABFD764E1F2}"/>
                  </a:ext>
                </a:extLst>
              </p:cNvPr>
              <p:cNvSpPr txBox="1"/>
              <p:nvPr/>
            </p:nvSpPr>
            <p:spPr>
              <a:xfrm>
                <a:off x="4680000" y="4274502"/>
                <a:ext cx="2128531" cy="36933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4,34 % 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E69A5C7C-ECD9-489A-A013-2ABFD764E1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000" y="4274502"/>
                <a:ext cx="2128531" cy="369332"/>
              </a:xfrm>
              <a:prstGeom prst="rect">
                <a:avLst/>
              </a:prstGeom>
              <a:blipFill>
                <a:blip r:embed="rId4"/>
                <a:stretch>
                  <a:fillRect l="-1146" b="-278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A0BAFE80-8F94-43DD-81D1-6B8D04ACEF35}"/>
              </a:ext>
            </a:extLst>
          </p:cNvPr>
          <p:cNvCxnSpPr>
            <a:cxnSpLocks/>
          </p:cNvCxnSpPr>
          <p:nvPr/>
        </p:nvCxnSpPr>
        <p:spPr>
          <a:xfrm>
            <a:off x="4397760" y="2258100"/>
            <a:ext cx="0" cy="15660"/>
          </a:xfrm>
          <a:prstGeom prst="line">
            <a:avLst/>
          </a:prstGeom>
          <a:solidFill>
            <a:srgbClr val="E71224">
              <a:alpha val="5000"/>
            </a:srgbClr>
          </a:solidFill>
          <a:ln w="18000">
            <a:solidFill>
              <a:srgbClr val="E71224"/>
            </a:solidFill>
          </a:ln>
        </p:spPr>
      </p:cxnSp>
      <p:sp>
        <p:nvSpPr>
          <p:cNvPr id="6" name="Přímá spojnice 5">
            <a:extLst>
              <a:ext uri="{FF2B5EF4-FFF2-40B4-BE49-F238E27FC236}">
                <a16:creationId xmlns:a16="http://schemas.microsoft.com/office/drawing/2014/main" id="{4CD282DE-91FC-41EC-A5C2-3AF7288D66C9}"/>
              </a:ext>
            </a:extLst>
          </p:cNvPr>
          <p:cNvSpPr/>
          <p:nvPr/>
        </p:nvSpPr>
        <p:spPr>
          <a:xfrm rot="5400000">
            <a:off x="1805854" y="3137126"/>
            <a:ext cx="3175732" cy="0"/>
          </a:xfrm>
          <a:prstGeom prst="line">
            <a:avLst/>
          </a:prstGeom>
          <a:solidFill>
            <a:srgbClr val="0000DC">
              <a:alpha val="5000"/>
            </a:srgbClr>
          </a:solidFill>
          <a:ln w="72000">
            <a:solidFill>
              <a:srgbClr val="0000DC"/>
            </a:solidFill>
          </a:ln>
        </p:spPr>
        <p:txBody>
          <a:bodyPr wrap="none" rtlCol="0" anchor="ctr" anchorCtr="1"/>
          <a:lstStyle/>
          <a:p>
            <a:endParaRPr lang="sv-SE">
              <a:solidFill>
                <a:srgbClr val="0000D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B128A457-16E9-4257-B47E-65A7CBB9096B}"/>
                  </a:ext>
                </a:extLst>
              </p:cNvPr>
              <p:cNvSpPr txBox="1"/>
              <p:nvPr/>
            </p:nvSpPr>
            <p:spPr>
              <a:xfrm>
                <a:off x="2656643" y="1671344"/>
                <a:ext cx="609452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</m:e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B128A457-16E9-4257-B47E-65A7CBB909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6643" y="1671344"/>
                <a:ext cx="6094520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6340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2956123"/>
            <a:ext cx="10753200" cy="451576"/>
          </a:xfrm>
        </p:spPr>
        <p:txBody>
          <a:bodyPr/>
          <a:lstStyle/>
          <a:p>
            <a:r>
              <a:rPr lang="cs-CZ" dirty="0"/>
              <a:t>Otázka na závěr?</a:t>
            </a:r>
          </a:p>
        </p:txBody>
      </p:sp>
    </p:spTree>
    <p:extLst>
      <p:ext uri="{BB962C8B-B14F-4D97-AF65-F5344CB8AC3E}">
        <p14:creationId xmlns:p14="http://schemas.microsoft.com/office/powerpoint/2010/main" val="25237409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7" name="Zástupný symbol pro obsah 4"/>
          <p:cNvSpPr>
            <a:spLocks noGrp="1"/>
          </p:cNvSpPr>
          <p:nvPr>
            <p:ph type="title"/>
          </p:nvPr>
        </p:nvSpPr>
        <p:spPr>
          <a:xfrm>
            <a:off x="666000" y="1512794"/>
            <a:ext cx="10752138" cy="45085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Děkuji za aktivní účast </a:t>
            </a:r>
            <a:br>
              <a:rPr lang="cs-CZ" dirty="0"/>
            </a:br>
            <a:br>
              <a:rPr lang="cs-CZ" dirty="0"/>
            </a:br>
            <a:r>
              <a:rPr lang="cs-CZ" dirty="0"/>
              <a:t>v případě dotazů se ptejte,</a:t>
            </a:r>
            <a:br>
              <a:rPr lang="cs-CZ" dirty="0"/>
            </a:br>
            <a:r>
              <a:rPr lang="cs-CZ" dirty="0"/>
              <a:t>nebo piště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414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do </a:t>
            </a:r>
            <a:r>
              <a:rPr lang="cs-CZ" dirty="0" err="1"/>
              <a:t>Socrative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7920000" cy="3561642"/>
          </a:xfrm>
        </p:spPr>
        <p:txBody>
          <a:bodyPr/>
          <a:lstStyle/>
          <a:p>
            <a:pPr marL="72000" indent="0">
              <a:lnSpc>
                <a:spcPct val="200000"/>
              </a:lnSpc>
              <a:buNone/>
            </a:pPr>
            <a:r>
              <a:rPr lang="cs-CZ" sz="4000" dirty="0" err="1"/>
              <a:t>Room</a:t>
            </a:r>
            <a:r>
              <a:rPr lang="cs-CZ" sz="4000" dirty="0"/>
              <a:t> </a:t>
            </a:r>
            <a:r>
              <a:rPr lang="cs-CZ" sz="4000" dirty="0" err="1"/>
              <a:t>name</a:t>
            </a:r>
            <a:r>
              <a:rPr lang="cs-CZ" sz="4000" dirty="0"/>
              <a:t>: FIMA</a:t>
            </a:r>
          </a:p>
          <a:p>
            <a:pPr marL="72000" indent="0">
              <a:lnSpc>
                <a:spcPct val="200000"/>
              </a:lnSpc>
              <a:buNone/>
            </a:pPr>
            <a:r>
              <a:rPr lang="cs-CZ" sz="4000" dirty="0"/>
              <a:t>Jak hodnotíte své znalosti?</a:t>
            </a:r>
          </a:p>
        </p:txBody>
      </p:sp>
    </p:spTree>
    <p:extLst>
      <p:ext uri="{BB962C8B-B14F-4D97-AF65-F5344CB8AC3E}">
        <p14:creationId xmlns:p14="http://schemas.microsoft.com/office/powerpoint/2010/main" val="166556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typy úročení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u="sng" dirty="0"/>
              <a:t>Způsoby úročení</a:t>
            </a:r>
            <a:r>
              <a:rPr lang="cs-CZ" sz="1800" dirty="0"/>
              <a:t>:</a:t>
            </a:r>
          </a:p>
          <a:p>
            <a:pPr lvl="1"/>
            <a:r>
              <a:rPr lang="cs-CZ" sz="1800" b="1" dirty="0"/>
              <a:t>Jednoduché</a:t>
            </a:r>
            <a:r>
              <a:rPr lang="cs-CZ" sz="1800" dirty="0"/>
              <a:t> – vyplácené úroky se k původní uložené peněžní částce </a:t>
            </a:r>
            <a:r>
              <a:rPr lang="cs-CZ" sz="1800" i="1" dirty="0"/>
              <a:t>ne</a:t>
            </a:r>
            <a:r>
              <a:rPr lang="cs-CZ" sz="1800" dirty="0"/>
              <a:t>přičítají a dále se </a:t>
            </a:r>
            <a:r>
              <a:rPr lang="cs-CZ" sz="1800" i="1" dirty="0"/>
              <a:t>ne</a:t>
            </a:r>
            <a:r>
              <a:rPr lang="cs-CZ" sz="1800" dirty="0"/>
              <a:t>úročí</a:t>
            </a:r>
          </a:p>
          <a:p>
            <a:pPr lvl="1"/>
            <a:r>
              <a:rPr lang="cs-CZ" sz="1800" b="1" dirty="0"/>
              <a:t>Složené</a:t>
            </a:r>
            <a:r>
              <a:rPr lang="cs-CZ" sz="1800" dirty="0"/>
              <a:t> – úroky se připisují k uložené peněžní částce a </a:t>
            </a:r>
            <a:r>
              <a:rPr lang="cs-CZ" sz="1800" i="1" dirty="0"/>
              <a:t>spolu s ní se dále úročí</a:t>
            </a:r>
          </a:p>
          <a:p>
            <a:endParaRPr lang="cs-CZ" sz="1800" dirty="0"/>
          </a:p>
          <a:p>
            <a:r>
              <a:rPr lang="cs-CZ" sz="1800" u="sng" dirty="0"/>
              <a:t>Dle připisování úroků</a:t>
            </a:r>
            <a:r>
              <a:rPr lang="cs-CZ" sz="1800" dirty="0"/>
              <a:t>:</a:t>
            </a:r>
          </a:p>
          <a:p>
            <a:pPr lvl="1"/>
            <a:r>
              <a:rPr lang="cs-CZ" sz="1800" b="1" dirty="0"/>
              <a:t>Polhůtní </a:t>
            </a:r>
            <a:r>
              <a:rPr lang="cs-CZ" sz="1800" dirty="0"/>
              <a:t>– úroky se platí (připisují) </a:t>
            </a:r>
            <a:r>
              <a:rPr lang="cs-CZ" sz="1800" i="1" dirty="0"/>
              <a:t>na konci </a:t>
            </a:r>
            <a:r>
              <a:rPr lang="cs-CZ" sz="1800" dirty="0"/>
              <a:t>úrokového období</a:t>
            </a:r>
          </a:p>
          <a:p>
            <a:pPr lvl="1"/>
            <a:r>
              <a:rPr lang="cs-CZ" sz="1800" b="1" dirty="0"/>
              <a:t>Předlhůtní</a:t>
            </a:r>
            <a:r>
              <a:rPr lang="cs-CZ" sz="1800" dirty="0"/>
              <a:t> – úroky se platí </a:t>
            </a:r>
            <a:r>
              <a:rPr lang="cs-CZ" sz="1800" i="1" dirty="0"/>
              <a:t>na začátku </a:t>
            </a:r>
            <a:r>
              <a:rPr lang="cs-CZ" sz="1800" dirty="0"/>
              <a:t>úrokového období</a:t>
            </a:r>
          </a:p>
        </p:txBody>
      </p:sp>
    </p:spTree>
    <p:extLst>
      <p:ext uri="{BB962C8B-B14F-4D97-AF65-F5344CB8AC3E}">
        <p14:creationId xmlns:p14="http://schemas.microsoft.com/office/powerpoint/2010/main" val="3905805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Předlhůtní / polhůtní úročení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63686" y="1968351"/>
            <a:ext cx="5745731" cy="3462873"/>
          </a:xfrm>
        </p:spPr>
        <p:txBody>
          <a:bodyPr/>
          <a:lstStyle/>
          <a:p>
            <a:pPr marL="72000" indent="0">
              <a:buNone/>
            </a:pPr>
            <a:r>
              <a:rPr lang="cs-CZ" sz="1800" dirty="0"/>
              <a:t>Tok času:</a:t>
            </a:r>
          </a:p>
          <a:p>
            <a:pPr marL="72000" indent="0">
              <a:buNone/>
            </a:pPr>
            <a:endParaRPr lang="cs-CZ" sz="1800" dirty="0"/>
          </a:p>
          <a:p>
            <a:pPr marL="72000" indent="0">
              <a:buNone/>
            </a:pPr>
            <a:r>
              <a:rPr lang="cs-CZ" sz="1800" dirty="0"/>
              <a:t>100 Kč			110 Kč</a:t>
            </a:r>
          </a:p>
          <a:p>
            <a:pPr marL="72000" indent="0">
              <a:buNone/>
            </a:pPr>
            <a:endParaRPr lang="cs-CZ" sz="1800" dirty="0"/>
          </a:p>
          <a:p>
            <a:pPr marL="72000" indent="0">
              <a:buNone/>
            </a:pPr>
            <a:endParaRPr lang="cs-CZ" sz="1800" dirty="0"/>
          </a:p>
          <a:p>
            <a:pPr marL="72000" indent="0">
              <a:buNone/>
            </a:pPr>
            <a:r>
              <a:rPr lang="cs-CZ" sz="1800" dirty="0"/>
              <a:t>99 Kč			110 Kč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/>
          <a:srcRect l="2551" t="5803"/>
          <a:stretch/>
        </p:blipFill>
        <p:spPr>
          <a:xfrm>
            <a:off x="8646021" y="2240246"/>
            <a:ext cx="2827179" cy="300319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3"/>
          <a:srcRect l="2063" r="11386"/>
          <a:stretch/>
        </p:blipFill>
        <p:spPr>
          <a:xfrm>
            <a:off x="666000" y="2052463"/>
            <a:ext cx="3685922" cy="3378761"/>
          </a:xfrm>
          <a:prstGeom prst="rect">
            <a:avLst/>
          </a:prstGeom>
        </p:spPr>
      </p:pic>
      <p:cxnSp>
        <p:nvCxnSpPr>
          <p:cNvPr id="9" name="Přímá spojnice se šipkou 8"/>
          <p:cNvCxnSpPr/>
          <p:nvPr/>
        </p:nvCxnSpPr>
        <p:spPr bwMode="auto">
          <a:xfrm>
            <a:off x="5669279" y="3025832"/>
            <a:ext cx="137991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Přímá spojnice se šipkou 9"/>
          <p:cNvCxnSpPr/>
          <p:nvPr/>
        </p:nvCxnSpPr>
        <p:spPr bwMode="auto">
          <a:xfrm flipH="1">
            <a:off x="5669278" y="4270843"/>
            <a:ext cx="137991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ovéPole 13"/>
          <p:cNvSpPr txBox="1"/>
          <p:nvPr/>
        </p:nvSpPr>
        <p:spPr>
          <a:xfrm>
            <a:off x="5943597" y="2626048"/>
            <a:ext cx="8312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/>
              <a:t>r = 10 %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5943596" y="3871058"/>
            <a:ext cx="8312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/>
              <a:t>d = 10 %</a:t>
            </a:r>
          </a:p>
        </p:txBody>
      </p:sp>
    </p:spTree>
    <p:extLst>
      <p:ext uri="{BB962C8B-B14F-4D97-AF65-F5344CB8AC3E}">
        <p14:creationId xmlns:p14="http://schemas.microsoft.com/office/powerpoint/2010/main" val="267060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altLang="cs-CZ" dirty="0"/>
              <a:t>Jednoduché úročení (polhůtní)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000" dirty="0"/>
              <a:t>Výpočet úroků vychází ze stále stejného základu – úroky se k původnímu kapitálu nepřidávají a dále neúročí.</a:t>
            </a:r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000" dirty="0"/>
              <a:t>Nejčastější v situacích, kdy doba půjčky není delší než jeden rok.</a:t>
            </a:r>
          </a:p>
          <a:p>
            <a:pPr marL="0" indent="0" algn="ctr">
              <a:buClr>
                <a:schemeClr val="tx2"/>
              </a:buClr>
              <a:buNone/>
            </a:pPr>
            <a:r>
              <a:rPr lang="cs-CZ" altLang="cs-CZ" sz="2000" b="1" dirty="0"/>
              <a:t>FV = PV + PV. r. t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altLang="cs-CZ" sz="2000" b="1" dirty="0"/>
              <a:t>                                                                    = PV + I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altLang="cs-CZ" sz="2000" b="1" dirty="0"/>
              <a:t>                                                              I = PV. r. t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altLang="cs-CZ" sz="1000" dirty="0"/>
              <a:t>Kde: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altLang="cs-CZ" sz="1000" dirty="0"/>
              <a:t>FV – budoucí hodnota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altLang="cs-CZ" sz="1000" dirty="0"/>
              <a:t>PV – současná hodnota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altLang="cs-CZ" sz="1000" dirty="0"/>
              <a:t>r – úroková míra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altLang="cs-CZ" sz="1000" dirty="0"/>
              <a:t>t – doba úročení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altLang="cs-CZ" sz="1000" dirty="0"/>
              <a:t>I - úrok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61539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664474"/>
            <a:ext cx="10753200" cy="451576"/>
          </a:xfrm>
        </p:spPr>
        <p:txBody>
          <a:bodyPr/>
          <a:lstStyle/>
          <a:p>
            <a:r>
              <a:rPr lang="cs-CZ" dirty="0"/>
              <a:t>Jednoduché úročení předlhůtní</a:t>
            </a:r>
            <a:br>
              <a:rPr lang="cs-CZ" dirty="0"/>
            </a:br>
            <a:r>
              <a:rPr lang="cs-CZ" dirty="0"/>
              <a:t>		= obchodní diskont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928554" y="1786369"/>
            <a:ext cx="8076506" cy="4207107"/>
          </a:xfrm>
        </p:spPr>
        <p:txBody>
          <a:bodyPr/>
          <a:lstStyle/>
          <a:p>
            <a:pPr marL="180000"/>
            <a:r>
              <a:rPr lang="cs-CZ" sz="1800" dirty="0"/>
              <a:t>nehovoříme o úroku, ale o diskontu. </a:t>
            </a:r>
          </a:p>
          <a:p>
            <a:pPr marL="180000"/>
            <a:r>
              <a:rPr lang="cs-CZ" sz="1800" dirty="0"/>
              <a:t>stanovení diskontu z konečné výše kapitálu v čase t (FV)</a:t>
            </a:r>
          </a:p>
          <a:p>
            <a:pPr marL="180000"/>
            <a:r>
              <a:rPr lang="cs-CZ" sz="1800" dirty="0"/>
              <a:t>Pokud je tedy diskont 10 %, potom z částky 100 Kč, obdrží dlužník pouze 90 Kč, ale v den splatnosti musí vrátit 100 Kč.</a:t>
            </a:r>
          </a:p>
          <a:p>
            <a:pPr marL="180000"/>
            <a:r>
              <a:rPr lang="cs-CZ" sz="1800" dirty="0"/>
              <a:t>Typické pro operace se směnkami (eskont směnek, operace s dluhopisy tzv. diskontované dluhopisy)</a:t>
            </a:r>
          </a:p>
          <a:p>
            <a:pPr marL="180000"/>
            <a:r>
              <a:rPr lang="cs-CZ" sz="1800" dirty="0"/>
              <a:t>Současnou hodnotu kapitálu P neboli jistinu, získáme z následujícího vzorce:</a:t>
            </a:r>
            <a:r>
              <a:rPr lang="cs-CZ" sz="1900" dirty="0"/>
              <a:t>		             </a:t>
            </a:r>
            <a:r>
              <a:rPr lang="cs-CZ" altLang="cs-CZ" sz="2000" b="1" dirty="0"/>
              <a:t>PV = FV - FV. d. t</a:t>
            </a:r>
          </a:p>
          <a:p>
            <a:pPr marL="0" indent="0">
              <a:buNone/>
            </a:pPr>
            <a:r>
              <a:rPr lang="cs-CZ" altLang="cs-CZ" sz="2000" b="1" dirty="0"/>
              <a:t>                                             = FV - D</a:t>
            </a:r>
          </a:p>
          <a:p>
            <a:pPr marL="0" indent="0">
              <a:buNone/>
            </a:pPr>
            <a:r>
              <a:rPr lang="cs-CZ" altLang="cs-CZ" sz="2000" b="1" dirty="0"/>
              <a:t>                                         D = FV. d. t</a:t>
            </a:r>
          </a:p>
          <a:p>
            <a:pPr marL="0" indent="0">
              <a:buNone/>
            </a:pPr>
            <a:r>
              <a:rPr lang="cs-CZ" altLang="cs-CZ" sz="1100" dirty="0"/>
              <a:t>Kde:</a:t>
            </a:r>
          </a:p>
          <a:p>
            <a:pPr marL="0" indent="0">
              <a:buNone/>
            </a:pPr>
            <a:r>
              <a:rPr lang="cs-CZ" altLang="cs-CZ" sz="1100" dirty="0"/>
              <a:t>FV – splatná jistina, PV – současná hodnota, r – úroková míra, t – doba úročení, D - diskont</a:t>
            </a:r>
          </a:p>
          <a:p>
            <a:pPr marL="0" indent="0">
              <a:buNone/>
            </a:pP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921935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Složené úročení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2400" dirty="0"/>
              <a:t>Úroky se přidávají k původnímu kapitálu a dále se úročí, tzv. úroky z úroků.</a:t>
            </a:r>
          </a:p>
          <a:p>
            <a:pPr algn="just">
              <a:defRPr/>
            </a:pPr>
            <a:r>
              <a:rPr lang="cs-CZ" sz="2400" dirty="0"/>
              <a:t>Exponenciální narůstání základu.</a:t>
            </a:r>
          </a:p>
          <a:p>
            <a:pPr algn="just">
              <a:defRPr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1674818"/>
              </p:ext>
            </p:extLst>
          </p:nvPr>
        </p:nvGraphicFramePr>
        <p:xfrm>
          <a:off x="7649147" y="4275747"/>
          <a:ext cx="2417763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Rovnice" r:id="rId3" imgW="1104840" imgH="266400" progId="Equation.3">
                  <p:embed/>
                </p:oleObj>
              </mc:Choice>
              <mc:Fallback>
                <p:oleObj name="Rovnice" r:id="rId3" imgW="1104840" imgH="266400" progId="Equation.3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9147" y="4275747"/>
                        <a:ext cx="2417763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1394859" y="2870861"/>
            <a:ext cx="4847999" cy="3633891"/>
          </a:xfrm>
          <a:prstGeom prst="rect">
            <a:avLst/>
          </a:prstGeom>
          <a:noFill/>
          <a:ln/>
        </p:spPr>
      </p:pic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5354435" y="4297972"/>
            <a:ext cx="1714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400" b="1" dirty="0"/>
              <a:t>jednoduché úročení</a:t>
            </a:r>
            <a:endParaRPr lang="cs-CZ" dirty="0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5449696" y="2891932"/>
            <a:ext cx="1714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400" b="1" dirty="0"/>
              <a:t>složené úročení</a:t>
            </a:r>
            <a:endParaRPr lang="cs-CZ" dirty="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66000" y="3114379"/>
            <a:ext cx="1649738" cy="34905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cs-CZ" sz="1600" b="1" dirty="0"/>
              <a:t>Splatná částka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317249" y="6352426"/>
            <a:ext cx="589071" cy="34905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cs-CZ" sz="1600" b="1" dirty="0"/>
              <a:t>Čas</a:t>
            </a:r>
          </a:p>
        </p:txBody>
      </p:sp>
    </p:spTree>
    <p:extLst>
      <p:ext uri="{BB962C8B-B14F-4D97-AF65-F5344CB8AC3E}">
        <p14:creationId xmlns:p14="http://schemas.microsoft.com/office/powerpoint/2010/main" val="983709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Efektivní úroková míra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altLang="cs-CZ" sz="2000" dirty="0"/>
              <a:t>Jak velká roční nominální míra při ročním skládání odpovídá roční nominální míře při denním, měsíčním nebo jiném skládání.</a:t>
            </a:r>
          </a:p>
          <a:p>
            <a:pPr marL="0" indent="0" algn="just">
              <a:buNone/>
              <a:defRPr/>
            </a:pPr>
            <a:r>
              <a:rPr lang="cs-CZ" altLang="cs-CZ" dirty="0"/>
              <a:t> </a:t>
            </a:r>
          </a:p>
          <a:p>
            <a:pPr algn="just">
              <a:defRPr/>
            </a:pPr>
            <a:endParaRPr lang="cs-CZ" altLang="cs-CZ" dirty="0"/>
          </a:p>
          <a:p>
            <a:pPr lvl="2" algn="just">
              <a:defRPr/>
            </a:pPr>
            <a:endParaRPr lang="cs-CZ" altLang="cs-CZ" dirty="0"/>
          </a:p>
          <a:p>
            <a:pPr lvl="2" algn="just">
              <a:defRPr/>
            </a:pPr>
            <a:endParaRPr lang="cs-CZ" altLang="cs-CZ" dirty="0"/>
          </a:p>
          <a:p>
            <a:pPr lvl="2" algn="just">
              <a:defRPr/>
            </a:pPr>
            <a:r>
              <a:rPr lang="cs-CZ" altLang="cs-CZ" dirty="0"/>
              <a:t>kde </a:t>
            </a:r>
            <a:r>
              <a:rPr lang="cs-CZ" altLang="cs-CZ" i="1" dirty="0"/>
              <a:t>r</a:t>
            </a:r>
            <a:r>
              <a:rPr lang="cs-CZ" altLang="cs-CZ" sz="1200" i="1" dirty="0"/>
              <a:t>e</a:t>
            </a:r>
            <a:r>
              <a:rPr lang="cs-CZ" altLang="cs-CZ" dirty="0"/>
              <a:t>… roční efektivní úroková míra,</a:t>
            </a:r>
          </a:p>
          <a:p>
            <a:pPr lvl="2" algn="just">
              <a:defRPr/>
            </a:pPr>
            <a:r>
              <a:rPr lang="cs-CZ" altLang="cs-CZ" i="1" dirty="0"/>
              <a:t>r</a:t>
            </a:r>
            <a:r>
              <a:rPr lang="cs-CZ" altLang="cs-CZ" dirty="0"/>
              <a:t>… roční nominální úroková míra,</a:t>
            </a:r>
            <a:endParaRPr lang="cs-CZ" altLang="cs-CZ" i="1" dirty="0"/>
          </a:p>
          <a:p>
            <a:pPr lvl="2" algn="just">
              <a:defRPr/>
            </a:pPr>
            <a:r>
              <a:rPr lang="cs-CZ" altLang="cs-CZ" i="1" dirty="0"/>
              <a:t>m</a:t>
            </a:r>
            <a:r>
              <a:rPr lang="cs-CZ" altLang="cs-CZ" dirty="0"/>
              <a:t> … četnost skládání úroků.</a:t>
            </a:r>
            <a:endParaRPr lang="en-US" altLang="cs-CZ" dirty="0"/>
          </a:p>
          <a:p>
            <a:pPr>
              <a:defRPr/>
            </a:pPr>
            <a:endParaRPr lang="cs-CZ" sz="2000" dirty="0"/>
          </a:p>
          <a:p>
            <a:pPr marL="72000" indent="0" algn="just">
              <a:spcAft>
                <a:spcPts val="1500"/>
              </a:spcAft>
              <a:buNone/>
              <a:defRPr/>
            </a:pPr>
            <a:endParaRPr lang="cs-CZ" sz="2000" dirty="0"/>
          </a:p>
          <a:p>
            <a:pPr marL="0" indent="0">
              <a:buClr>
                <a:schemeClr val="tx2"/>
              </a:buClr>
              <a:buNone/>
            </a:pPr>
            <a:endParaRPr lang="cs-CZ" alt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kt 6"/>
              <p:cNvSpPr txBox="1"/>
              <p:nvPr/>
            </p:nvSpPr>
            <p:spPr bwMode="auto">
              <a:xfrm>
                <a:off x="3371850" y="3213100"/>
                <a:ext cx="2381250" cy="977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cs-CZ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num>
                                <m:den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cs-CZ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Objekt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71850" y="3213100"/>
                <a:ext cx="2381250" cy="9779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 1"/>
          <p:cNvSpPr/>
          <p:nvPr/>
        </p:nvSpPr>
        <p:spPr>
          <a:xfrm>
            <a:off x="6506095" y="2689857"/>
            <a:ext cx="582999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Frekvence úročení:</a:t>
            </a:r>
          </a:p>
          <a:p>
            <a:endParaRPr lang="cs-CZ" sz="1600" b="1" dirty="0"/>
          </a:p>
          <a:p>
            <a:pPr>
              <a:lnSpc>
                <a:spcPct val="150000"/>
              </a:lnSpc>
            </a:pPr>
            <a:r>
              <a:rPr lang="cs-CZ" sz="1600" b="1" dirty="0"/>
              <a:t>p.a. = roční (</a:t>
            </a:r>
            <a:r>
              <a:rPr lang="cs-CZ" sz="1600" i="1" dirty="0"/>
              <a:t>per </a:t>
            </a:r>
            <a:r>
              <a:rPr lang="cs-CZ" sz="1600" i="1" dirty="0" err="1"/>
              <a:t>annum</a:t>
            </a:r>
            <a:r>
              <a:rPr lang="cs-CZ" sz="1600" b="1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1600" b="1" dirty="0" err="1"/>
              <a:t>p.s.</a:t>
            </a:r>
            <a:r>
              <a:rPr lang="cs-CZ" sz="1600" b="1" dirty="0"/>
              <a:t> = pololetní (</a:t>
            </a:r>
            <a:r>
              <a:rPr lang="cs-CZ" sz="1600" i="1" dirty="0"/>
              <a:t>per semestre</a:t>
            </a:r>
            <a:r>
              <a:rPr lang="cs-CZ" sz="1600" b="1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1600" b="1" dirty="0" err="1"/>
              <a:t>p.q</a:t>
            </a:r>
            <a:r>
              <a:rPr lang="cs-CZ" sz="1600" b="1" dirty="0"/>
              <a:t>. = čtvrtletní (</a:t>
            </a:r>
            <a:r>
              <a:rPr lang="cs-CZ" sz="1600" i="1" dirty="0"/>
              <a:t>per </a:t>
            </a:r>
            <a:r>
              <a:rPr lang="cs-CZ" sz="1600" i="1" dirty="0" err="1"/>
              <a:t>quartale</a:t>
            </a:r>
            <a:r>
              <a:rPr lang="cs-CZ" sz="1600" b="1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1600" b="1" dirty="0" err="1"/>
              <a:t>p.m</a:t>
            </a:r>
            <a:r>
              <a:rPr lang="cs-CZ" sz="1600" b="1" dirty="0"/>
              <a:t>. = měsíční (</a:t>
            </a:r>
            <a:r>
              <a:rPr lang="cs-CZ" sz="1600" i="1" dirty="0"/>
              <a:t>per </a:t>
            </a:r>
            <a:r>
              <a:rPr lang="cs-CZ" sz="1600" i="1" dirty="0" err="1"/>
              <a:t>mensem</a:t>
            </a:r>
            <a:r>
              <a:rPr lang="cs-CZ" sz="1600" b="1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1600" b="1" dirty="0" err="1"/>
              <a:t>p.sept</a:t>
            </a:r>
            <a:r>
              <a:rPr lang="cs-CZ" sz="1600" b="1" dirty="0"/>
              <a:t>. = týdně (</a:t>
            </a:r>
            <a:r>
              <a:rPr lang="cs-CZ" sz="1600" i="1" dirty="0"/>
              <a:t>per </a:t>
            </a:r>
            <a:r>
              <a:rPr lang="cs-CZ" sz="1600" i="1" dirty="0" err="1"/>
              <a:t>septimanam</a:t>
            </a:r>
            <a:r>
              <a:rPr lang="cs-CZ" sz="1600" b="1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1600" b="1" dirty="0" err="1"/>
              <a:t>p.d</a:t>
            </a:r>
            <a:r>
              <a:rPr lang="cs-CZ" sz="1600" b="1" dirty="0"/>
              <a:t>. = denně (</a:t>
            </a:r>
            <a:r>
              <a:rPr lang="cs-CZ" sz="1600" i="1" dirty="0"/>
              <a:t>per </a:t>
            </a:r>
            <a:r>
              <a:rPr lang="cs-CZ" sz="1600" i="1" dirty="0" err="1"/>
              <a:t>diem</a:t>
            </a:r>
            <a:r>
              <a:rPr lang="cs-CZ" sz="1600" b="1" dirty="0"/>
              <a:t>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16792126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F7C11DC7-1B8A-49B4-9AAA-52303DEDAF7D}" vid="{B13F5AAB-AC0E-4CB5-95CC-537D369F30D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822CDD262779F4C8A243605C98B3D6B" ma:contentTypeVersion="2" ma:contentTypeDescription="Vytvoří nový dokument" ma:contentTypeScope="" ma:versionID="dad63895392c43049a9238c09fe65b8b">
  <xsd:schema xmlns:xsd="http://www.w3.org/2001/XMLSchema" xmlns:xs="http://www.w3.org/2001/XMLSchema" xmlns:p="http://schemas.microsoft.com/office/2006/metadata/properties" xmlns:ns2="cc1cf008-a30f-4977-b954-94b46cff7c22" targetNamespace="http://schemas.microsoft.com/office/2006/metadata/properties" ma:root="true" ma:fieldsID="f0bc817c8727c8f667ac32d77954998f" ns2:_="">
    <xsd:import namespace="cc1cf008-a30f-4977-b954-94b46cff7c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1cf008-a30f-4977-b954-94b46cff7c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C7EDE8D-CD4B-4D9A-94AE-410034FE37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1cf008-a30f-4977-b954-94b46cff7c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E87707B-D7E8-46DE-A401-8BCEB1E41E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A7BEB5-FD2B-4DEA-A304-677C0532F30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 (1)</Template>
  <TotalTime>506</TotalTime>
  <Words>1210</Words>
  <Application>Microsoft Office PowerPoint</Application>
  <PresentationFormat>Širokoúhlá obrazovka</PresentationFormat>
  <Paragraphs>182</Paragraphs>
  <Slides>25</Slides>
  <Notes>0</Notes>
  <HiddenSlides>0</HiddenSlides>
  <MMClips>1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Cambria Math</vt:lpstr>
      <vt:lpstr>Tahoma</vt:lpstr>
      <vt:lpstr>Wingdings</vt:lpstr>
      <vt:lpstr>Presentation_MU_EN</vt:lpstr>
      <vt:lpstr>Rovnice</vt:lpstr>
      <vt:lpstr>Polhůtní, předlhůtní úrok, lineární a exponenciální úročení</vt:lpstr>
      <vt:lpstr>Motivace?</vt:lpstr>
      <vt:lpstr>Úvod do Socrative</vt:lpstr>
      <vt:lpstr>Základní typy úročení</vt:lpstr>
      <vt:lpstr>Předlhůtní / polhůtní úročení</vt:lpstr>
      <vt:lpstr>Jednoduché úročení (polhůtní)</vt:lpstr>
      <vt:lpstr>Jednoduché úročení předlhůtní   = obchodní diskont </vt:lpstr>
      <vt:lpstr>Složené úročení</vt:lpstr>
      <vt:lpstr>Efektivní úroková míra</vt:lpstr>
      <vt:lpstr>Vzorový příklad – jednoduché úročení</vt:lpstr>
      <vt:lpstr>Vzorový příklad - řešení</vt:lpstr>
      <vt:lpstr>Vzorový příklad - diskont</vt:lpstr>
      <vt:lpstr>Vzorový příklad - řešení</vt:lpstr>
      <vt:lpstr>Vzorový příklad – složené úročení</vt:lpstr>
      <vt:lpstr>Vzorový příklad - řešení</vt:lpstr>
      <vt:lpstr>Příklad Socrative 1</vt:lpstr>
      <vt:lpstr>Příklad Socrative 1 - řešení</vt:lpstr>
      <vt:lpstr>Příklad Socrative 2</vt:lpstr>
      <vt:lpstr>Příklad Socrative 2 - řešení</vt:lpstr>
      <vt:lpstr>Příklad Socrative 3</vt:lpstr>
      <vt:lpstr>Příklad Socrative 3 - řešení</vt:lpstr>
      <vt:lpstr>Příklad Socrative 4</vt:lpstr>
      <vt:lpstr>Příklad Socrative 4 - řešení</vt:lpstr>
      <vt:lpstr>Otázka na závěr?</vt:lpstr>
      <vt:lpstr>Děkuji za aktivní účast   v případě dotazů se ptejte, nebo piště 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Gyönyörová Lucie</dc:creator>
  <cp:lastModifiedBy>Lukáš Marek</cp:lastModifiedBy>
  <cp:revision>51</cp:revision>
  <cp:lastPrinted>1601-01-01T00:00:00Z</cp:lastPrinted>
  <dcterms:created xsi:type="dcterms:W3CDTF">2020-09-24T08:51:58Z</dcterms:created>
  <dcterms:modified xsi:type="dcterms:W3CDTF">2020-10-08T11:55:20Z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0x0101006822CDD262779F4C8A243605C98B3D6B</vt:lpwstr>
  </property>
</Properties>
</file>