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3" r:id="rId6"/>
    <p:sldId id="295" r:id="rId7"/>
    <p:sldId id="287" r:id="rId8"/>
    <p:sldId id="279" r:id="rId9"/>
    <p:sldId id="282" r:id="rId10"/>
    <p:sldId id="267" r:id="rId11"/>
    <p:sldId id="299" r:id="rId12"/>
    <p:sldId id="296" r:id="rId13"/>
    <p:sldId id="300" r:id="rId14"/>
    <p:sldId id="297" r:id="rId15"/>
    <p:sldId id="301" r:id="rId16"/>
    <p:sldId id="298" r:id="rId17"/>
    <p:sldId id="271" r:id="rId18"/>
    <p:sldId id="289" r:id="rId19"/>
    <p:sldId id="292" r:id="rId20"/>
    <p:sldId id="290" r:id="rId21"/>
    <p:sldId id="293" r:id="rId22"/>
    <p:sldId id="291" r:id="rId23"/>
    <p:sldId id="294" r:id="rId24"/>
    <p:sldId id="276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F45C7-967C-4297-8AB1-04702B2DA9DA}" v="141" dt="2020-10-27T16:08:20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4" d="100"/>
          <a:sy n="64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Marek" userId="S::405677@muni.cz::1bada3d9-94b4-4f6b-8edc-ad61d29ac51d" providerId="AD" clId="Web-{D62F45C7-967C-4297-8AB1-04702B2DA9DA}"/>
    <pc:docChg chg="modSld">
      <pc:chgData name="Lukáš Marek" userId="S::405677@muni.cz::1bada3d9-94b4-4f6b-8edc-ad61d29ac51d" providerId="AD" clId="Web-{D62F45C7-967C-4297-8AB1-04702B2DA9DA}" dt="2020-10-27T16:08:20.782" v="129" actId="20577"/>
      <pc:docMkLst>
        <pc:docMk/>
      </pc:docMkLst>
      <pc:sldChg chg="modSp">
        <pc:chgData name="Lukáš Marek" userId="S::405677@muni.cz::1bada3d9-94b4-4f6b-8edc-ad61d29ac51d" providerId="AD" clId="Web-{D62F45C7-967C-4297-8AB1-04702B2DA9DA}" dt="2020-10-27T16:02:56.885" v="104" actId="20577"/>
        <pc:sldMkLst>
          <pc:docMk/>
          <pc:sldMk cId="506802432" sldId="289"/>
        </pc:sldMkLst>
        <pc:spChg chg="mod">
          <ac:chgData name="Lukáš Marek" userId="S::405677@muni.cz::1bada3d9-94b4-4f6b-8edc-ad61d29ac51d" providerId="AD" clId="Web-{D62F45C7-967C-4297-8AB1-04702B2DA9DA}" dt="2020-10-27T15:43:38.346" v="13" actId="20577"/>
          <ac:spMkLst>
            <pc:docMk/>
            <pc:sldMk cId="506802432" sldId="289"/>
            <ac:spMk id="4" creationId="{00000000-0000-0000-0000-000000000000}"/>
          </ac:spMkLst>
        </pc:spChg>
        <pc:spChg chg="mod">
          <ac:chgData name="Lukáš Marek" userId="S::405677@muni.cz::1bada3d9-94b4-4f6b-8edc-ad61d29ac51d" providerId="AD" clId="Web-{D62F45C7-967C-4297-8AB1-04702B2DA9DA}" dt="2020-10-27T16:02:56.885" v="104" actId="20577"/>
          <ac:spMkLst>
            <pc:docMk/>
            <pc:sldMk cId="506802432" sldId="289"/>
            <ac:spMk id="5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D62F45C7-967C-4297-8AB1-04702B2DA9DA}" dt="2020-10-27T16:05:56.092" v="113" actId="20577"/>
        <pc:sldMkLst>
          <pc:docMk/>
          <pc:sldMk cId="795951371" sldId="290"/>
        </pc:sldMkLst>
        <pc:spChg chg="mod">
          <ac:chgData name="Lukáš Marek" userId="S::405677@muni.cz::1bada3d9-94b4-4f6b-8edc-ad61d29ac51d" providerId="AD" clId="Web-{D62F45C7-967C-4297-8AB1-04702B2DA9DA}" dt="2020-10-27T15:43:53.706" v="23" actId="20577"/>
          <ac:spMkLst>
            <pc:docMk/>
            <pc:sldMk cId="795951371" sldId="290"/>
            <ac:spMk id="4" creationId="{00000000-0000-0000-0000-000000000000}"/>
          </ac:spMkLst>
        </pc:spChg>
        <pc:spChg chg="mod">
          <ac:chgData name="Lukáš Marek" userId="S::405677@muni.cz::1bada3d9-94b4-4f6b-8edc-ad61d29ac51d" providerId="AD" clId="Web-{D62F45C7-967C-4297-8AB1-04702B2DA9DA}" dt="2020-10-27T16:05:56.092" v="113" actId="20577"/>
          <ac:spMkLst>
            <pc:docMk/>
            <pc:sldMk cId="795951371" sldId="290"/>
            <ac:spMk id="5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D62F45C7-967C-4297-8AB1-04702B2DA9DA}" dt="2020-10-27T16:08:20.782" v="129" actId="20577"/>
        <pc:sldMkLst>
          <pc:docMk/>
          <pc:sldMk cId="2307688623" sldId="291"/>
        </pc:sldMkLst>
        <pc:spChg chg="mod">
          <ac:chgData name="Lukáš Marek" userId="S::405677@muni.cz::1bada3d9-94b4-4f6b-8edc-ad61d29ac51d" providerId="AD" clId="Web-{D62F45C7-967C-4297-8AB1-04702B2DA9DA}" dt="2020-10-27T15:44:01.472" v="26" actId="20577"/>
          <ac:spMkLst>
            <pc:docMk/>
            <pc:sldMk cId="2307688623" sldId="291"/>
            <ac:spMk id="4" creationId="{00000000-0000-0000-0000-000000000000}"/>
          </ac:spMkLst>
        </pc:spChg>
        <pc:spChg chg="mod">
          <ac:chgData name="Lukáš Marek" userId="S::405677@muni.cz::1bada3d9-94b4-4f6b-8edc-ad61d29ac51d" providerId="AD" clId="Web-{D62F45C7-967C-4297-8AB1-04702B2DA9DA}" dt="2020-10-27T16:08:20.782" v="129" actId="20577"/>
          <ac:spMkLst>
            <pc:docMk/>
            <pc:sldMk cId="2307688623" sldId="291"/>
            <ac:spMk id="5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D62F45C7-967C-4297-8AB1-04702B2DA9DA}" dt="2020-10-27T16:04:11.793" v="107" actId="20577"/>
        <pc:sldMkLst>
          <pc:docMk/>
          <pc:sldMk cId="2029907973" sldId="292"/>
        </pc:sldMkLst>
        <pc:spChg chg="mod">
          <ac:chgData name="Lukáš Marek" userId="S::405677@muni.cz::1bada3d9-94b4-4f6b-8edc-ad61d29ac51d" providerId="AD" clId="Web-{D62F45C7-967C-4297-8AB1-04702B2DA9DA}" dt="2020-10-27T15:43:48.737" v="20" actId="20577"/>
          <ac:spMkLst>
            <pc:docMk/>
            <pc:sldMk cId="2029907973" sldId="292"/>
            <ac:spMk id="4" creationId="{00000000-0000-0000-0000-000000000000}"/>
          </ac:spMkLst>
        </pc:spChg>
        <pc:spChg chg="mod">
          <ac:chgData name="Lukáš Marek" userId="S::405677@muni.cz::1bada3d9-94b4-4f6b-8edc-ad61d29ac51d" providerId="AD" clId="Web-{D62F45C7-967C-4297-8AB1-04702B2DA9DA}" dt="2020-10-27T16:04:11.793" v="107" actId="20577"/>
          <ac:spMkLst>
            <pc:docMk/>
            <pc:sldMk cId="2029907973" sldId="292"/>
            <ac:spMk id="5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D62F45C7-967C-4297-8AB1-04702B2DA9DA}" dt="2020-10-27T15:43:58.769" v="25" actId="20577"/>
        <pc:sldMkLst>
          <pc:docMk/>
          <pc:sldMk cId="3955663459" sldId="293"/>
        </pc:sldMkLst>
        <pc:spChg chg="mod">
          <ac:chgData name="Lukáš Marek" userId="S::405677@muni.cz::1bada3d9-94b4-4f6b-8edc-ad61d29ac51d" providerId="AD" clId="Web-{D62F45C7-967C-4297-8AB1-04702B2DA9DA}" dt="2020-10-27T15:43:58.769" v="25" actId="20577"/>
          <ac:spMkLst>
            <pc:docMk/>
            <pc:sldMk cId="3955663459" sldId="293"/>
            <ac:spMk id="4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D62F45C7-967C-4297-8AB1-04702B2DA9DA}" dt="2020-10-27T16:08:15.907" v="122" actId="20577"/>
        <pc:sldMkLst>
          <pc:docMk/>
          <pc:sldMk cId="2170952306" sldId="294"/>
        </pc:sldMkLst>
        <pc:spChg chg="mod">
          <ac:chgData name="Lukáš Marek" userId="S::405677@muni.cz::1bada3d9-94b4-4f6b-8edc-ad61d29ac51d" providerId="AD" clId="Web-{D62F45C7-967C-4297-8AB1-04702B2DA9DA}" dt="2020-10-27T15:44:31.879" v="28" actId="20577"/>
          <ac:spMkLst>
            <pc:docMk/>
            <pc:sldMk cId="2170952306" sldId="294"/>
            <ac:spMk id="4" creationId="{00000000-0000-0000-0000-000000000000}"/>
          </ac:spMkLst>
        </pc:spChg>
        <pc:spChg chg="mod">
          <ac:chgData name="Lukáš Marek" userId="S::405677@muni.cz::1bada3d9-94b4-4f6b-8edc-ad61d29ac51d" providerId="AD" clId="Web-{D62F45C7-967C-4297-8AB1-04702B2DA9DA}" dt="2020-10-27T16:08:15.907" v="122" actId="20577"/>
          <ac:spMkLst>
            <pc:docMk/>
            <pc:sldMk cId="2170952306" sldId="294"/>
            <ac:spMk id="5" creationId="{00000000-0000-0000-0000-000000000000}"/>
          </ac:spMkLst>
        </pc:spChg>
      </pc:sldChg>
      <pc:sldChg chg="addSp delSp modSp">
        <pc:chgData name="Lukáš Marek" userId="S::405677@muni.cz::1bada3d9-94b4-4f6b-8edc-ad61d29ac51d" providerId="AD" clId="Web-{D62F45C7-967C-4297-8AB1-04702B2DA9DA}" dt="2020-10-27T15:43:13.127" v="7" actId="20577"/>
        <pc:sldMkLst>
          <pc:docMk/>
          <pc:sldMk cId="270024003" sldId="297"/>
        </pc:sldMkLst>
        <pc:spChg chg="add del mod">
          <ac:chgData name="Lukáš Marek" userId="S::405677@muni.cz::1bada3d9-94b4-4f6b-8edc-ad61d29ac51d" providerId="AD" clId="Web-{D62F45C7-967C-4297-8AB1-04702B2DA9DA}" dt="2020-10-27T15:43:13.127" v="7" actId="20577"/>
          <ac:spMkLst>
            <pc:docMk/>
            <pc:sldMk cId="270024003" sldId="297"/>
            <ac:spMk id="4" creationId="{DABD5B4B-06C2-48AE-A17C-A8DCD57A4F6B}"/>
          </ac:spMkLst>
        </pc:spChg>
        <pc:spChg chg="add del mod">
          <ac:chgData name="Lukáš Marek" userId="S::405677@muni.cz::1bada3d9-94b4-4f6b-8edc-ad61d29ac51d" providerId="AD" clId="Web-{D62F45C7-967C-4297-8AB1-04702B2DA9DA}" dt="2020-10-27T15:42:59.564" v="2"/>
          <ac:spMkLst>
            <pc:docMk/>
            <pc:sldMk cId="270024003" sldId="297"/>
            <ac:spMk id="7" creationId="{9A23118A-855F-44AC-8404-8B0EE69F769F}"/>
          </ac:spMkLst>
        </pc:spChg>
      </pc:sldChg>
      <pc:sldChg chg="modSp">
        <pc:chgData name="Lukáš Marek" userId="S::405677@muni.cz::1bada3d9-94b4-4f6b-8edc-ad61d29ac51d" providerId="AD" clId="Web-{D62F45C7-967C-4297-8AB1-04702B2DA9DA}" dt="2020-10-27T15:43:26.065" v="10" actId="20577"/>
        <pc:sldMkLst>
          <pc:docMk/>
          <pc:sldMk cId="2000552902" sldId="300"/>
        </pc:sldMkLst>
        <pc:spChg chg="mod">
          <ac:chgData name="Lukáš Marek" userId="S::405677@muni.cz::1bada3d9-94b4-4f6b-8edc-ad61d29ac51d" providerId="AD" clId="Web-{D62F45C7-967C-4297-8AB1-04702B2DA9DA}" dt="2020-10-27T15:43:26.065" v="10" actId="20577"/>
          <ac:spMkLst>
            <pc:docMk/>
            <pc:sldMk cId="2000552902" sldId="300"/>
            <ac:spMk id="4" creationId="{96989DC0-F519-474D-A002-4B920A4A3E3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0:5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2617,'-5'26'0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40.png"/><Relationship Id="rId7" Type="http://schemas.openxmlformats.org/officeDocument/2006/relationships/image" Target="../media/image17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.emf"/><Relationship Id="rId4" Type="http://schemas.openxmlformats.org/officeDocument/2006/relationships/image" Target="../media/image150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NULL"/><Relationship Id="rId1" Type="http://schemas.openxmlformats.org/officeDocument/2006/relationships/slideLayout" Target="../slideLayouts/slideLayout15.xm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NULL"/><Relationship Id="rId1" Type="http://schemas.openxmlformats.org/officeDocument/2006/relationships/slideLayout" Target="../slideLayouts/slideLayout15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imatek.chciweb.eu/spojite_uroceni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Dokončení úrokového počtu a rekapitulace k testu.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– část 2/3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Dohromady chcete spořit 2 roky. Po uplynutí prvních 8 měsíců máte na účtu 102 408,6 Kč. Nyní jsou veškeré prostředky na účtu úročeny sazbou 0,7 % p. a., po celou dobu se jedná o měsíční úrokové období. Víte, že každý připsaný úrok se vám automaticky poníží o srážkovou daň ve výši 15 %. Kolik po uplynutí zbylých měsíců máte na účtu?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5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99A42B-9685-4265-9628-7E72EF66E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BAF69-E1E1-4140-A161-A1C24BB8CE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BD5B4B-06C2-48AE-A17C-A8DCD57A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2 – řešení 2/3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6494DD2-79B0-4A16-8156-A6FD59DD7A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arenR" startAt="2"/>
                </a:pPr>
                <a:r>
                  <a:rPr lang="cs-CZ" dirty="0"/>
                  <a:t>FV za celé období (2 roky)</a:t>
                </a:r>
              </a:p>
              <a:p>
                <a:pPr marL="914400" lvl="1" indent="-457200">
                  <a:buAutoNum type="arabicParenR"/>
                </a:pPr>
                <a:r>
                  <a:rPr lang="cs-CZ" dirty="0"/>
                  <a:t>Úročíme úrokovou sazbou 0,7 % p. a. po zbylé období 4 + 12 měsíců</a:t>
                </a: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:r>
                  <a:rPr lang="cs-CZ" dirty="0"/>
                  <a:t>Vždy očistit o daň!</a:t>
                </a: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𝑐𝑒𝑙𝑒𝑘</m:t>
                          </m:r>
                        </m:e>
                      </m:d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𝑜𝑏𝑑𝑜𝑏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𝑏𝑜𝑛𝑢𝑠</m:t>
                          </m:r>
                        </m:e>
                      </m:d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×(1−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𝑡𝑎𝑥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102 408,6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cs-CZ" sz="2000" b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20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07</m:t>
                              </m:r>
                            </m:num>
                            <m:den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cs-CZ" sz="2000" b="0" dirty="0"/>
              </a:p>
              <a:p>
                <a:pPr marL="457200" lvl="1" indent="0">
                  <a:buNone/>
                </a:pPr>
                <a:endParaRPr lang="cs-CZ" sz="2000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FV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celek</m:t>
                          </m:r>
                        </m:e>
                      </m:d>
                      <m:r>
                        <a:rPr lang="cs-CZ" sz="24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400" b="1">
                          <a:latin typeface="Cambria Math" panose="02040503050406030204" pitchFamily="18" charset="0"/>
                        </a:rPr>
                        <m:t>103</m:t>
                      </m:r>
                      <m:r>
                        <m:rPr>
                          <m:nor/>
                        </m:rPr>
                        <a:rPr lang="cs-CZ" sz="2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400" b="1">
                          <a:latin typeface="Cambria Math" panose="02040503050406030204" pitchFamily="18" charset="0"/>
                        </a:rPr>
                        <m:t>224</m:t>
                      </m:r>
                    </m:oMath>
                  </m:oMathPara>
                </a14:m>
                <a:endParaRPr lang="cs-CZ" sz="2000" b="0" dirty="0"/>
              </a:p>
              <a:p>
                <a:pPr marL="457200" lvl="1" indent="0">
                  <a:buNone/>
                </a:pPr>
                <a:endParaRPr lang="cs-CZ" sz="2400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6494DD2-79B0-4A16-8156-A6FD59DD7A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2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– část 3/3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FE419B7-3AE1-4AB0-9258-3F4D9960C5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Předpokládaná výše zůstatku na účtu za 2 roky je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>
                        <a:solidFill>
                          <a:srgbClr val="000000"/>
                        </a:solidFill>
                        <a:latin typeface="Calibri" panose="020F0502020204030204" pitchFamily="34" charset="0"/>
                      </a:rPr>
                      <m:t>103 224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Kč. Očekáváte, že dnešní inflace ve výši 3 % bude každý následující rok narůstat o 10 %. Kolik z účtu v reálné hodnotě vyberete?</a:t>
                </a:r>
              </a:p>
              <a:p>
                <a:pPr marL="72000" indent="0">
                  <a:buNone/>
                </a:pPr>
                <a:r>
                  <a:rPr lang="cs-CZ" sz="2800" b="0" i="0" u="none" strike="noStrike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FE419B7-3AE1-4AB0-9258-3F4D9960C5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94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2CDFB1-050B-43C0-93D7-013376F8CC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569BFD-09EB-4A3D-9CCA-719441722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05588E-DF7B-4373-AADA-61EDAD3E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– řešení 3/3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83A92A99-89EE-4C10-B155-D2609DD4A5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arenR" startAt="3"/>
                </a:pPr>
                <a:r>
                  <a:rPr lang="cs-CZ" dirty="0"/>
                  <a:t>Celkovou FV diskontovat inflací</a:t>
                </a:r>
              </a:p>
              <a:p>
                <a:pPr marL="914400" lvl="1" indent="-457200">
                  <a:buAutoNum type="arabicParenR"/>
                </a:pPr>
                <a:r>
                  <a:rPr lang="cs-CZ" dirty="0"/>
                  <a:t>Vypočítat si jednotlivé inflace </a:t>
                </a:r>
              </a:p>
              <a:p>
                <a:pPr marL="457200" lvl="1" indent="0">
                  <a:buNone/>
                </a:pPr>
                <a:r>
                  <a:rPr lang="cs-CZ" dirty="0"/>
                  <a:t>= </a:t>
                </a:r>
                <a:r>
                  <a:rPr lang="cs-CZ" sz="2000" b="0" i="0" u="none" strike="noStrike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očekáváte, že dnešní inflace ve výši 3 % bude každý následující rok narůstat o 10 %. </a:t>
                </a:r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𝟎𝟑𝟑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914400" lvl="1" indent="-457200">
                  <a:buFont typeface="+mj-lt"/>
                  <a:buAutoNum type="arabicParenR" startAt="2"/>
                </a:pPr>
                <a:r>
                  <a:rPr lang="cs-CZ" dirty="0"/>
                  <a:t>Diskontovat na reálnou FV</a:t>
                </a: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sSup>
                        <m:sSup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l-GR" sz="2000" b="1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π</m:t>
                                      </m:r>
                                    </m:e>
                                    <m:sub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𝑭𝑽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𝒄𝒆𝒍𝒆𝒌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cs-CZ" b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l-GR" b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cs-CZ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)×</m:t>
                          </m:r>
                          <m:sSub>
                            <m:sSubPr>
                              <m:ctrlPr>
                                <a:rPr lang="cs-CZ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cs-CZ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l-GR" b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cs-CZ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𝟏𝟎𝟑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𝟐𝟐𝟒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cs-CZ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𝟑𝟑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𝟗𝟕</m:t>
                      </m:r>
                      <m:r>
                        <a:rPr lang="cs-CZ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𝟎𝟏𝟔</m:t>
                      </m:r>
                    </m:oMath>
                  </m:oMathPara>
                </a14:m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83A92A99-89EE-4C10-B155-D2609DD4A5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588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68000"/>
            <a:ext cx="10753200" cy="451576"/>
          </a:xfrm>
        </p:spPr>
        <p:txBody>
          <a:bodyPr/>
          <a:lstStyle/>
          <a:p>
            <a:r>
              <a:rPr lang="cs-CZ" dirty="0"/>
              <a:t>Komplexní příklad – přehled řešení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EEBC25-3977-42D0-A196-792B33128E11}"/>
              </a:ext>
            </a:extLst>
          </p:cNvPr>
          <p:cNvSpPr txBox="1"/>
          <p:nvPr/>
        </p:nvSpPr>
        <p:spPr>
          <a:xfrm>
            <a:off x="5963478" y="1086679"/>
            <a:ext cx="56189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cs-CZ" dirty="0"/>
              <a:t>FV za bonusové období </a:t>
            </a:r>
          </a:p>
          <a:p>
            <a:pPr marL="914400" lvl="1" indent="-457200">
              <a:buAutoNum type="arabicParenR"/>
            </a:pPr>
            <a:r>
              <a:rPr lang="cs-CZ" dirty="0"/>
              <a:t>Pod limitem bonusovou sazbou</a:t>
            </a:r>
          </a:p>
          <a:p>
            <a:pPr marL="914400" lvl="1" indent="-457200">
              <a:buAutoNum type="arabicParenR"/>
            </a:pPr>
            <a:r>
              <a:rPr lang="cs-CZ" dirty="0"/>
              <a:t>Nad limitem obyčejnou sazbou</a:t>
            </a:r>
          </a:p>
          <a:p>
            <a:pPr marL="914400" lvl="1" indent="-457200">
              <a:buFontTx/>
              <a:buAutoNum type="arabicParenR"/>
            </a:pPr>
            <a:r>
              <a:rPr lang="cs-CZ" dirty="0"/>
              <a:t>Suma </a:t>
            </a:r>
            <a:r>
              <a:rPr lang="cs-CZ" dirty="0" err="1"/>
              <a:t>FV_podlim</a:t>
            </a:r>
            <a:r>
              <a:rPr lang="cs-CZ" dirty="0"/>
              <a:t> a </a:t>
            </a:r>
            <a:r>
              <a:rPr lang="cs-CZ" dirty="0" err="1"/>
              <a:t>FV_nadlim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Vždy očistit o daň!</a:t>
            </a:r>
          </a:p>
          <a:p>
            <a:pPr marL="914400" lvl="1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r>
              <a:rPr lang="cs-CZ" dirty="0"/>
              <a:t>FV za celé období</a:t>
            </a:r>
          </a:p>
          <a:p>
            <a:pPr marL="914400" lvl="1" indent="-457200">
              <a:buAutoNum type="arabicParenR"/>
            </a:pPr>
            <a:r>
              <a:rPr lang="cs-CZ" dirty="0"/>
              <a:t>Úrokovou sazbou pro zbylé období, očistit o daň</a:t>
            </a:r>
          </a:p>
          <a:p>
            <a:pPr marL="914400" lvl="1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r>
              <a:rPr lang="cs-CZ" dirty="0"/>
              <a:t>Celkovou FV diskontovat inflací</a:t>
            </a:r>
          </a:p>
          <a:p>
            <a:pPr marL="914400" lvl="1" indent="-457200">
              <a:buAutoNum type="arabicParenR"/>
            </a:pPr>
            <a:r>
              <a:rPr lang="cs-CZ" dirty="0"/>
              <a:t>Vypočítat si jednotlivé inflace</a:t>
            </a:r>
          </a:p>
          <a:p>
            <a:pPr marL="914400" lvl="1" indent="-457200">
              <a:buAutoNum type="arabicParenR"/>
            </a:pPr>
            <a:r>
              <a:rPr lang="cs-CZ" dirty="0"/>
              <a:t>Diskontovat na reálnou FV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3D36DEB-B0B5-4379-A711-1B17E4743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79407"/>
              </p:ext>
            </p:extLst>
          </p:nvPr>
        </p:nvGraphicFramePr>
        <p:xfrm>
          <a:off x="718800" y="1013746"/>
          <a:ext cx="4752000" cy="54965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72193568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407372286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74960687"/>
                    </a:ext>
                  </a:extLst>
                </a:gridCol>
              </a:tblGrid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t_celkem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roky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3004197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t_bonus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8,00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měsíců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8215048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t_zbytek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měsíců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2746785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12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měsíční úročení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9913666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r_bonus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0,05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p.a.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0371780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r_nadlimit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0,01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p.a.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9733253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r_zbytek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0,007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p.a.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9823249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PV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100000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459073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limit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80000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5181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nadlimit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20000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6575458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inflace_1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0,03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2954928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inflace_2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0,033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3645207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daň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  <a:latin typeface="+mj-lt"/>
                        </a:rPr>
                        <a:t>0,15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1526419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FV_podlimit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82294,96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1102744"/>
                  </a:ext>
                </a:extLst>
              </a:tr>
              <a:tr h="29191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FV_nadlimit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20113,61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308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FV_obd_bonus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102408,6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001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FV_celek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103224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683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j-lt"/>
                        </a:rPr>
                        <a:t>FV_reálné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j-lt"/>
                        </a:rPr>
                        <a:t>97016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657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032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Máte stavební firmu a vydali jste fakturu na 1 234 567 Kč splatnou za 6 měsíců. Po jednom měsíci máte možnost nakoupit materiál v podobě cihel, jejichž obvykle neměnná cena je 77 Kč / ks, s 15 % slevou. Nemáte ani korunu, ale jistá instituce nabízí odkup faktury, přičemž diskontuje diskontní sazbou 20 % </a:t>
            </a:r>
            <a:r>
              <a:rPr lang="cs-CZ" dirty="0" err="1"/>
              <a:t>p.a</a:t>
            </a:r>
            <a:r>
              <a:rPr lang="cs-CZ" dirty="0"/>
              <a:t>. Kolik, a zdali vůbec, se rozhodnete koupit cihel ve slevě?</a:t>
            </a:r>
          </a:p>
        </p:txBody>
      </p:sp>
    </p:spTree>
    <p:extLst>
      <p:ext uri="{BB962C8B-B14F-4D97-AF65-F5344CB8AC3E}">
        <p14:creationId xmlns:p14="http://schemas.microsoft.com/office/powerpoint/2010/main" val="506802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  -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18403"/>
            <a:ext cx="10753200" cy="10511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1400" dirty="0"/>
              <a:t>Máte stavební firmu a vydali jste fakturu na 1 234 567 Kč splatnou za 6 měsíců. Po jednom měsíci máte možnost nakoupit materiál v podobě cihel, jejichž obvykle neměnná cena je 77 Kč / ks, s 15 % slevou. Nemáte ani korunu, ale jistá instituce nabízí odkup faktury, přičemž diskontuje diskontní sazbou 20 % </a:t>
            </a:r>
            <a:r>
              <a:rPr lang="cs-CZ" sz="1400" dirty="0" err="1"/>
              <a:t>p.a</a:t>
            </a:r>
            <a:r>
              <a:rPr lang="cs-CZ" sz="1400" dirty="0"/>
              <a:t>. Kolik, a zdali vůbec, se rozhodnete koupit cihel ve slevě?</a:t>
            </a:r>
            <a:endParaRPr lang="cs-CZ" dirty="0"/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  <p:sp>
        <p:nvSpPr>
          <p:cNvPr id="12" name="Přímá spojnice se šipkou 11">
            <a:extLst>
              <a:ext uri="{FF2B5EF4-FFF2-40B4-BE49-F238E27FC236}">
                <a16:creationId xmlns:a16="http://schemas.microsoft.com/office/drawing/2014/main" id="{4C8FF24F-1854-44DD-AE30-24943F41FCAB}"/>
              </a:ext>
            </a:extLst>
          </p:cNvPr>
          <p:cNvSpPr/>
          <p:nvPr/>
        </p:nvSpPr>
        <p:spPr>
          <a:xfrm rot="5338323" flipV="1">
            <a:off x="5099068" y="-3114"/>
            <a:ext cx="104697" cy="5689525"/>
          </a:xfrm>
          <a:prstGeom prst="straightConnector1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de-DE">
              <a:solidFill>
                <a:srgbClr val="0000DC"/>
              </a:solidFill>
            </a:endParaRPr>
          </a:p>
        </p:txBody>
      </p:sp>
      <p:sp>
        <p:nvSpPr>
          <p:cNvPr id="14" name="Přímá spojnice 13">
            <a:extLst>
              <a:ext uri="{FF2B5EF4-FFF2-40B4-BE49-F238E27FC236}">
                <a16:creationId xmlns:a16="http://schemas.microsoft.com/office/drawing/2014/main" id="{CC65B726-63C8-4046-B53E-A305AC20819F}"/>
              </a:ext>
            </a:extLst>
          </p:cNvPr>
          <p:cNvSpPr/>
          <p:nvPr/>
        </p:nvSpPr>
        <p:spPr>
          <a:xfrm rot="5400000" flipV="1">
            <a:off x="2198399" y="2824713"/>
            <a:ext cx="217260" cy="17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25" name="Přímá spojnice 24">
            <a:extLst>
              <a:ext uri="{FF2B5EF4-FFF2-40B4-BE49-F238E27FC236}">
                <a16:creationId xmlns:a16="http://schemas.microsoft.com/office/drawing/2014/main" id="{D356BF0E-D134-457A-9847-B4B9573D4EBB}"/>
              </a:ext>
            </a:extLst>
          </p:cNvPr>
          <p:cNvSpPr/>
          <p:nvPr/>
        </p:nvSpPr>
        <p:spPr>
          <a:xfrm rot="5400000" flipV="1">
            <a:off x="3358012" y="2818863"/>
            <a:ext cx="217260" cy="17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27" name="Přímá spojnice 26">
            <a:extLst>
              <a:ext uri="{FF2B5EF4-FFF2-40B4-BE49-F238E27FC236}">
                <a16:creationId xmlns:a16="http://schemas.microsoft.com/office/drawing/2014/main" id="{D753D579-860D-4D7E-BB59-F08F2BA75E65}"/>
              </a:ext>
            </a:extLst>
          </p:cNvPr>
          <p:cNvSpPr/>
          <p:nvPr/>
        </p:nvSpPr>
        <p:spPr>
          <a:xfrm rot="5400000" flipV="1">
            <a:off x="4517625" y="2800480"/>
            <a:ext cx="217260" cy="17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29" name="Přímá spojnice 28">
            <a:extLst>
              <a:ext uri="{FF2B5EF4-FFF2-40B4-BE49-F238E27FC236}">
                <a16:creationId xmlns:a16="http://schemas.microsoft.com/office/drawing/2014/main" id="{7DAA0D2F-110F-4904-9826-3581D9234888}"/>
              </a:ext>
            </a:extLst>
          </p:cNvPr>
          <p:cNvSpPr/>
          <p:nvPr/>
        </p:nvSpPr>
        <p:spPr>
          <a:xfrm rot="5400000" flipV="1">
            <a:off x="5566231" y="2807863"/>
            <a:ext cx="217260" cy="17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31" name="Přímá spojnice 30">
            <a:extLst>
              <a:ext uri="{FF2B5EF4-FFF2-40B4-BE49-F238E27FC236}">
                <a16:creationId xmlns:a16="http://schemas.microsoft.com/office/drawing/2014/main" id="{E0F84018-3167-4B9B-8D3E-97CA99208532}"/>
              </a:ext>
            </a:extLst>
          </p:cNvPr>
          <p:cNvSpPr/>
          <p:nvPr/>
        </p:nvSpPr>
        <p:spPr>
          <a:xfrm rot="5400000" flipV="1">
            <a:off x="7887172" y="2828776"/>
            <a:ext cx="217260" cy="17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33" name="Přímá spojnice 32">
            <a:extLst>
              <a:ext uri="{FF2B5EF4-FFF2-40B4-BE49-F238E27FC236}">
                <a16:creationId xmlns:a16="http://schemas.microsoft.com/office/drawing/2014/main" id="{4FA74D67-DF71-44DF-9711-13295A044CF1}"/>
              </a:ext>
            </a:extLst>
          </p:cNvPr>
          <p:cNvSpPr/>
          <p:nvPr/>
        </p:nvSpPr>
        <p:spPr>
          <a:xfrm rot="5400000" flipV="1">
            <a:off x="6727559" y="2818864"/>
            <a:ext cx="217260" cy="17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FA801CED-23E8-4B2E-908C-33CF94A7D65C}"/>
              </a:ext>
            </a:extLst>
          </p:cNvPr>
          <p:cNvSpPr txBox="1"/>
          <p:nvPr/>
        </p:nvSpPr>
        <p:spPr>
          <a:xfrm>
            <a:off x="2174057" y="2361536"/>
            <a:ext cx="340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1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8096D38B-3794-4308-9F09-BA4EB80D6BAE}"/>
              </a:ext>
            </a:extLst>
          </p:cNvPr>
          <p:cNvSpPr txBox="1"/>
          <p:nvPr/>
        </p:nvSpPr>
        <p:spPr>
          <a:xfrm>
            <a:off x="3310616" y="2382449"/>
            <a:ext cx="340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16B8A023-BFE8-42DE-A0E1-E7F2D8466371}"/>
              </a:ext>
            </a:extLst>
          </p:cNvPr>
          <p:cNvSpPr txBox="1"/>
          <p:nvPr/>
        </p:nvSpPr>
        <p:spPr>
          <a:xfrm>
            <a:off x="4454986" y="2361536"/>
            <a:ext cx="340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3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0E2B80C7-2AC2-4553-97BE-642E64346148}"/>
              </a:ext>
            </a:extLst>
          </p:cNvPr>
          <p:cNvSpPr txBox="1"/>
          <p:nvPr/>
        </p:nvSpPr>
        <p:spPr>
          <a:xfrm>
            <a:off x="5523809" y="2361536"/>
            <a:ext cx="340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4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A6D67CE5-4994-466B-9017-3A9105256C9C}"/>
              </a:ext>
            </a:extLst>
          </p:cNvPr>
          <p:cNvSpPr txBox="1"/>
          <p:nvPr/>
        </p:nvSpPr>
        <p:spPr>
          <a:xfrm>
            <a:off x="6681706" y="2411877"/>
            <a:ext cx="340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5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7BC7AF7B-86BB-4C50-8570-21661EBDFF1D}"/>
              </a:ext>
            </a:extLst>
          </p:cNvPr>
          <p:cNvSpPr txBox="1"/>
          <p:nvPr/>
        </p:nvSpPr>
        <p:spPr>
          <a:xfrm>
            <a:off x="7867649" y="2398928"/>
            <a:ext cx="340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</a:rPr>
              <a:t>6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8221543D-5285-4082-88A1-3A6CDB05A679}"/>
              </a:ext>
            </a:extLst>
          </p:cNvPr>
          <p:cNvSpPr txBox="1"/>
          <p:nvPr/>
        </p:nvSpPr>
        <p:spPr>
          <a:xfrm>
            <a:off x="7331478" y="3111572"/>
            <a:ext cx="1599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1 234 567 Kč</a:t>
            </a:r>
            <a:br>
              <a:rPr lang="cs-CZ" sz="1600" dirty="0">
                <a:solidFill>
                  <a:schemeClr val="tx2"/>
                </a:solidFill>
              </a:rPr>
            </a:br>
            <a:r>
              <a:rPr lang="cs-CZ" sz="1600" dirty="0">
                <a:solidFill>
                  <a:schemeClr val="tx2"/>
                </a:solidFill>
              </a:rPr>
              <a:t>cihla 77 Kč / ks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F6817434-827E-45B6-9861-EEE42F2D1698}"/>
              </a:ext>
            </a:extLst>
          </p:cNvPr>
          <p:cNvSpPr txBox="1"/>
          <p:nvPr/>
        </p:nvSpPr>
        <p:spPr>
          <a:xfrm>
            <a:off x="2778874" y="3118454"/>
            <a:ext cx="1599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PV</a:t>
            </a:r>
            <a:r>
              <a:rPr lang="cs-CZ" sz="1600" baseline="-25000" dirty="0">
                <a:solidFill>
                  <a:schemeClr val="tx2"/>
                </a:solidFill>
              </a:rPr>
              <a:t>2</a:t>
            </a:r>
            <a:r>
              <a:rPr lang="cs-CZ" sz="1600" dirty="0">
                <a:solidFill>
                  <a:schemeClr val="tx2"/>
                </a:solidFill>
              </a:rPr>
              <a:t> = ? Kč</a:t>
            </a:r>
            <a:br>
              <a:rPr lang="cs-CZ" sz="1600" dirty="0">
                <a:solidFill>
                  <a:schemeClr val="tx2"/>
                </a:solidFill>
              </a:rPr>
            </a:br>
            <a:r>
              <a:rPr lang="cs-CZ" sz="1600" dirty="0">
                <a:solidFill>
                  <a:schemeClr val="tx2"/>
                </a:solidFill>
              </a:rPr>
              <a:t>cihla = 77*0,85</a:t>
            </a:r>
            <a:endParaRPr lang="cs-CZ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A558C4CC-7A19-4D9B-8D66-C7E434AAD0BD}"/>
                  </a:ext>
                </a:extLst>
              </p:cNvPr>
              <p:cNvSpPr txBox="1"/>
              <p:nvPr/>
            </p:nvSpPr>
            <p:spPr>
              <a:xfrm>
                <a:off x="703618" y="3876658"/>
                <a:ext cx="24029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2000" b="0" i="0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FV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A558C4CC-7A19-4D9B-8D66-C7E434AAD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18" y="3876658"/>
                <a:ext cx="2402966" cy="307777"/>
              </a:xfrm>
              <a:prstGeom prst="rect">
                <a:avLst/>
              </a:prstGeom>
              <a:blipFill>
                <a:blip r:embed="rId2"/>
                <a:stretch>
                  <a:fillRect l="-1519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C84E0AEB-ACEE-40CC-9B55-476F752E77D9}"/>
                  </a:ext>
                </a:extLst>
              </p:cNvPr>
              <p:cNvSpPr txBox="1"/>
              <p:nvPr/>
            </p:nvSpPr>
            <p:spPr>
              <a:xfrm>
                <a:off x="720000" y="4184435"/>
                <a:ext cx="3548792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2000" baseline="-25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=1234567⋅</m:t>
                      </m:r>
                      <m:d>
                        <m:dPr>
                          <m:ctrlPr>
                            <a:rPr lang="cs-CZ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0">
                              <a:latin typeface="Cambria Math" panose="02040503050406030204" pitchFamily="18" charset="0"/>
                            </a:rPr>
                            <m:t>1−0,2⋅</m:t>
                          </m:r>
                          <m:f>
                            <m:f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cs-CZ" sz="200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C84E0AEB-ACEE-40CC-9B55-476F752E7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4184435"/>
                <a:ext cx="3548792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>
                <a:extLst>
                  <a:ext uri="{FF2B5EF4-FFF2-40B4-BE49-F238E27FC236}">
                    <a16:creationId xmlns:a16="http://schemas.microsoft.com/office/drawing/2014/main" id="{C0CFC734-DFFD-49A4-A96F-B420315BC2BD}"/>
                  </a:ext>
                </a:extLst>
              </p:cNvPr>
              <p:cNvSpPr txBox="1"/>
              <p:nvPr/>
            </p:nvSpPr>
            <p:spPr>
              <a:xfrm>
                <a:off x="-1016841" y="4877870"/>
                <a:ext cx="609738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2000" baseline="-25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1 131 686,42 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8" name="TextovéPole 57">
                <a:extLst>
                  <a:ext uri="{FF2B5EF4-FFF2-40B4-BE49-F238E27FC236}">
                    <a16:creationId xmlns:a16="http://schemas.microsoft.com/office/drawing/2014/main" id="{C0CFC734-DFFD-49A4-A96F-B420315BC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6841" y="4877870"/>
                <a:ext cx="6097384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7743B1F9-8DB5-4A7E-8B1C-F893536A2807}"/>
                  </a:ext>
                </a:extLst>
              </p:cNvPr>
              <p:cNvSpPr txBox="1"/>
              <p:nvPr/>
            </p:nvSpPr>
            <p:spPr>
              <a:xfrm>
                <a:off x="781395" y="5401037"/>
                <a:ext cx="4106489" cy="70307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cihel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1131686,42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77∗0,85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≐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17290 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𝑘𝑢𝑠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ů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7743B1F9-8DB5-4A7E-8B1C-F893536A2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95" y="5401037"/>
                <a:ext cx="4106489" cy="7030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FDE216F0-C0FB-47AC-9C1C-7D473A0FCB7D}"/>
                  </a:ext>
                </a:extLst>
              </p:cNvPr>
              <p:cNvSpPr txBox="1"/>
              <p:nvPr/>
            </p:nvSpPr>
            <p:spPr>
              <a:xfrm>
                <a:off x="5339639" y="3912976"/>
                <a:ext cx="6097384" cy="6756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</a:rPr>
                        <m:t>cihel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234567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77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≐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16033 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𝑘𝑢𝑠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ů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FDE216F0-C0FB-47AC-9C1C-7D473A0FC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39" y="3912976"/>
                <a:ext cx="6097384" cy="6756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AF133E75-2E9F-4ED3-A25E-7F622961950A}"/>
                  </a:ext>
                </a:extLst>
              </p:cNvPr>
              <p:cNvSpPr txBox="1"/>
              <p:nvPr/>
            </p:nvSpPr>
            <p:spPr>
              <a:xfrm>
                <a:off x="6603173" y="5546882"/>
                <a:ext cx="609738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ú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𝑠𝑝𝑜𝑟𝑎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𝑐𝑐𝑎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96 828,78 Kč</a:t>
                </a:r>
              </a:p>
            </p:txBody>
          </p:sp>
        </mc:Choice>
        <mc:Fallback xmlns="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AF133E75-2E9F-4ED3-A25E-7F6229619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173" y="5546882"/>
                <a:ext cx="6097384" cy="400110"/>
              </a:xfrm>
              <a:prstGeom prst="rect">
                <a:avLst/>
              </a:prstGeom>
              <a:blipFill>
                <a:blip r:embed="rId7"/>
                <a:stretch>
                  <a:fillRect l="-500" t="-9091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99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60" grpId="0" animBg="1"/>
      <p:bldP spid="62" grpId="0"/>
      <p:bldP spid="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5 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456986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Jaký z uvedených scénářů je výhodnější? Jaký je rozdíl v Kč mezi lepším a horším z nich?</a:t>
            </a:r>
          </a:p>
          <a:p>
            <a:pPr marL="586105" indent="-514350">
              <a:buAutoNum type="arabicParenR"/>
            </a:pPr>
            <a:r>
              <a:rPr lang="cs-CZ" sz="2400" dirty="0"/>
              <a:t>Jednoduché úročení uložených 20 000 Kč po dobu 14 let a 4 měsíců na účtu s úrokovou sazbou 5 % </a:t>
            </a:r>
            <a:r>
              <a:rPr lang="cs-CZ" sz="2400" dirty="0" err="1"/>
              <a:t>p.a</a:t>
            </a:r>
            <a:r>
              <a:rPr lang="cs-CZ" sz="2400" dirty="0"/>
              <a:t>.</a:t>
            </a:r>
            <a:endParaRPr lang="cs-CZ" sz="2400" dirty="0">
              <a:cs typeface="Arial"/>
            </a:endParaRPr>
          </a:p>
          <a:p>
            <a:pPr marL="586105" indent="-514350">
              <a:buAutoNum type="arabicParenR"/>
            </a:pPr>
            <a:r>
              <a:rPr lang="cs-CZ" sz="2400" dirty="0"/>
              <a:t>Složené úročení uložených 20 000 Kč po dobu 12 let a 2 měsíců na účet s úrokovou sazbou 4,5 % </a:t>
            </a:r>
            <a:r>
              <a:rPr lang="cs-CZ" sz="2400" dirty="0" err="1"/>
              <a:t>p.a</a:t>
            </a:r>
            <a:r>
              <a:rPr lang="cs-CZ" sz="2400" dirty="0"/>
              <a:t> při denním připisování úroků.</a:t>
            </a: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951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  -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01756"/>
            <a:ext cx="4819666" cy="696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200" dirty="0"/>
              <a:t>Jednoduché úročení uložených 20 000 Kč po dobu14 let a 4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200" dirty="0"/>
              <a:t>měsíců na účtu s úrokovou sazbou 5 % </a:t>
            </a:r>
            <a:r>
              <a:rPr lang="cs-CZ" sz="1200" dirty="0" err="1"/>
              <a:t>p.a</a:t>
            </a:r>
            <a:r>
              <a:rPr lang="cs-CZ" sz="1200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8CE45DBE-A79C-4CF6-B7A8-8887D143DBB8}"/>
                  </a:ext>
                </a:extLst>
              </p:cNvPr>
              <p:cNvSpPr txBox="1"/>
              <p:nvPr/>
            </p:nvSpPr>
            <p:spPr>
              <a:xfrm>
                <a:off x="-361765" y="2478809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baseline="-25000" dirty="0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cs-CZ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i="0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 dirty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8CE45DBE-A79C-4CF6-B7A8-8887D143D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1765" y="2478809"/>
                <a:ext cx="6094520" cy="461665"/>
              </a:xfrm>
              <a:prstGeom prst="rect">
                <a:avLst/>
              </a:prstGeom>
              <a:blipFill>
                <a:blip r:embed="rId2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3E4EF8A-2A64-46EE-9005-34039F79C4F9}"/>
                  </a:ext>
                </a:extLst>
              </p:cNvPr>
              <p:cNvSpPr txBox="1"/>
              <p:nvPr/>
            </p:nvSpPr>
            <p:spPr>
              <a:xfrm>
                <a:off x="339571" y="2998548"/>
                <a:ext cx="609452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 dirty="0">
                          <a:latin typeface="Cambria Math" panose="02040503050406030204" pitchFamily="18" charset="0"/>
                        </a:rPr>
                        <m:t>=20000⋅</m:t>
                      </m:r>
                      <m:d>
                        <m:dPr>
                          <m:ctrlPr>
                            <a:rPr lang="cs-CZ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 dirty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0" dirty="0" smtClean="0">
                              <a:latin typeface="Cambria Math" panose="02040503050406030204" pitchFamily="18" charset="0"/>
                            </a:rPr>
                            <m:t>0,05</m:t>
                          </m:r>
                          <m:r>
                            <a:rPr lang="cs-CZ" i="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cs-CZ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0" dirty="0">
                                  <a:latin typeface="Cambria Math" panose="02040503050406030204" pitchFamily="18" charset="0"/>
                                </a:rPr>
                                <m:t>172</m:t>
                              </m:r>
                            </m:num>
                            <m:den>
                              <m:r>
                                <a:rPr lang="cs-CZ" i="0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3E4EF8A-2A64-46EE-9005-34039F79C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71" y="2998548"/>
                <a:ext cx="6094520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8EA1530-0534-4FCC-A601-41C4EE30417B}"/>
                  </a:ext>
                </a:extLst>
              </p:cNvPr>
              <p:cNvSpPr txBox="1"/>
              <p:nvPr/>
            </p:nvSpPr>
            <p:spPr>
              <a:xfrm>
                <a:off x="-707994" y="3917527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 dirty="0" smtClean="0">
                          <a:latin typeface="Cambria Math" panose="02040503050406030204" pitchFamily="18" charset="0"/>
                        </a:rPr>
                        <m:t>=34333,33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8EA1530-0534-4FCC-A601-41C4EE304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994" y="3917527"/>
                <a:ext cx="6094520" cy="461665"/>
              </a:xfrm>
              <a:prstGeom prst="rect">
                <a:avLst/>
              </a:prstGeom>
              <a:blipFill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římá spojnice se šipkou 15">
            <a:extLst>
              <a:ext uri="{FF2B5EF4-FFF2-40B4-BE49-F238E27FC236}">
                <a16:creationId xmlns:a16="http://schemas.microsoft.com/office/drawing/2014/main" id="{A6D97256-E9F8-4B26-AD37-0818A5119708}"/>
              </a:ext>
            </a:extLst>
          </p:cNvPr>
          <p:cNvSpPr/>
          <p:nvPr/>
        </p:nvSpPr>
        <p:spPr>
          <a:xfrm rot="5355588">
            <a:off x="4542004" y="3617919"/>
            <a:ext cx="2618404" cy="45719"/>
          </a:xfrm>
          <a:prstGeom prst="straightConnector1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DC"/>
              </a:solidFill>
            </a:endParaRPr>
          </a:p>
        </p:txBody>
      </p:sp>
      <p:sp>
        <p:nvSpPr>
          <p:cNvPr id="17" name="Zástupný symbol pro obsah 4">
            <a:extLst>
              <a:ext uri="{FF2B5EF4-FFF2-40B4-BE49-F238E27FC236}">
                <a16:creationId xmlns:a16="http://schemas.microsoft.com/office/drawing/2014/main" id="{CE3ACCB3-6048-40B3-AB92-5D22F0F669DD}"/>
              </a:ext>
            </a:extLst>
          </p:cNvPr>
          <p:cNvSpPr txBox="1">
            <a:spLocks/>
          </p:cNvSpPr>
          <p:nvPr/>
        </p:nvSpPr>
        <p:spPr>
          <a:xfrm>
            <a:off x="6096000" y="1433364"/>
            <a:ext cx="4819666" cy="6960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200" dirty="0"/>
              <a:t>Složené úročení uložených 20 000 Kč po dobu 12 let a 2 měsíců na účet s úrokovou sazbou 4,5 % </a:t>
            </a:r>
            <a:r>
              <a:rPr lang="cs-CZ" sz="1200" dirty="0" err="1"/>
              <a:t>p.a</a:t>
            </a:r>
            <a:r>
              <a:rPr lang="cs-CZ" sz="1200" dirty="0"/>
              <a:t> při denním připisování úroků.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kern="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37816F6A-4964-4AB5-BD93-85CD7C0C41DE}"/>
                  </a:ext>
                </a:extLst>
              </p:cNvPr>
              <p:cNvSpPr txBox="1"/>
              <p:nvPr/>
            </p:nvSpPr>
            <p:spPr>
              <a:xfrm>
                <a:off x="6214369" y="2986152"/>
                <a:ext cx="4320606" cy="902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20000⋅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0,045</m:t>
                                  </m:r>
                                </m:num>
                                <m:den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360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⋅360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37816F6A-4964-4AB5-BD93-85CD7C0C4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369" y="2986152"/>
                <a:ext cx="4320606" cy="9028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1F99478D-C38B-4C04-859F-64BD4BD72457}"/>
                  </a:ext>
                </a:extLst>
              </p:cNvPr>
              <p:cNvSpPr txBox="1"/>
              <p:nvPr/>
            </p:nvSpPr>
            <p:spPr>
              <a:xfrm>
                <a:off x="4301255" y="3933120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dirty="0" smtClean="0">
                          <a:latin typeface="Cambria Math" panose="02040503050406030204" pitchFamily="18" charset="0"/>
                        </a:rPr>
                        <m:t>34577,32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1F99478D-C38B-4C04-859F-64BD4BD72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255" y="3933120"/>
                <a:ext cx="6094520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33B02C31-6156-49C3-93DB-A569EB2EB1F5}"/>
                  </a:ext>
                </a:extLst>
              </p:cNvPr>
              <p:cNvSpPr txBox="1"/>
              <p:nvPr/>
            </p:nvSpPr>
            <p:spPr>
              <a:xfrm>
                <a:off x="5732755" y="2507373"/>
                <a:ext cx="33701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baseline="-25000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i="1" baseline="-250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i="0" kern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 kern="0" dirty="0" smtClean="0">
                          <a:latin typeface="Cambria Math" panose="02040503050406030204" pitchFamily="18" charset="0"/>
                        </a:rPr>
                        <m:t>𝑃𝑉</m:t>
                      </m:r>
                      <m:sSup>
                        <m:sSupPr>
                          <m:ctrlPr>
                            <a:rPr lang="cs-CZ" sz="2400" i="1" kern="0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 kern="0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0" kern="0" dirty="0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 kern="0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cs-CZ" sz="2400" i="1" kern="0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33B02C31-6156-49C3-93DB-A569EB2EB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755" y="2507373"/>
                <a:ext cx="3370172" cy="461665"/>
              </a:xfrm>
              <a:prstGeom prst="rect">
                <a:avLst/>
              </a:prstGeom>
              <a:blipFill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B3AB77E8-0810-44F2-83B6-9069F8AF3864}"/>
                  </a:ext>
                </a:extLst>
              </p:cNvPr>
              <p:cNvSpPr txBox="1"/>
              <p:nvPr/>
            </p:nvSpPr>
            <p:spPr>
              <a:xfrm>
                <a:off x="4535285" y="5475546"/>
                <a:ext cx="3068276" cy="39908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=243,99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B3AB77E8-0810-44F2-83B6-9069F8AF3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285" y="5475546"/>
                <a:ext cx="3068276" cy="399084"/>
              </a:xfrm>
              <a:prstGeom prst="rect">
                <a:avLst/>
              </a:prstGeom>
              <a:blipFill>
                <a:blip r:embed="rId9"/>
                <a:stretch>
                  <a:fillRect l="-1590" r="-1590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66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5" grpId="0"/>
      <p:bldP spid="19" grpId="0"/>
      <p:bldP spid="22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6 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Kolik bude činit jednorázově splatná daň na konci 5 letého období, během kterého se vám spojitě úročí vklad 50 000 Kč pololetní úrokovou intenzitou 1,65 %? Sazba daně je 15 %.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68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8FCBFE-EC12-46B8-8881-6C3DC2A60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7CBEA-2D6C-4FE3-B025-D5A69ECA31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F2C7F9-EC82-42E3-A1D8-35AF262B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kombinované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50B3076-3F71-4FB1-8745-E19C86D3CC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/>
                  <a:t>Je kombinací jednoduchého a složeného úročení.</a:t>
                </a:r>
              </a:p>
              <a:p>
                <a:r>
                  <a:rPr lang="cs-CZ" sz="2400" dirty="0"/>
                  <a:t>Vychází z předpokladu, že celá úrokovací období se úročí podle </a:t>
                </a:r>
                <a:r>
                  <a:rPr lang="cs-CZ" sz="2400" i="1" dirty="0"/>
                  <a:t>složeného úročení </a:t>
                </a:r>
                <a:r>
                  <a:rPr lang="cs-CZ" sz="2400" dirty="0"/>
                  <a:t>a zbytek podle </a:t>
                </a:r>
                <a:r>
                  <a:rPr lang="cs-CZ" sz="2400" i="1" dirty="0"/>
                  <a:t>jednoduchého úročení</a:t>
                </a:r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                          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 panose="02040503050406030204" pitchFamily="18" charset="0"/>
                      </a:rPr>
                      <m:t>PV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cs-CZ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2400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cs-CZ" sz="2400" i="1" dirty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cs-CZ" sz="2400" i="0" dirty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cs-CZ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lvl="1"/>
                <a:r>
                  <a:rPr lang="cs-CZ" sz="1600" dirty="0"/>
                  <a:t>t = n + N = doba splatnosti v letech</a:t>
                </a:r>
              </a:p>
              <a:p>
                <a:pPr lvl="1"/>
                <a:r>
                  <a:rPr lang="cs-CZ" sz="1600" dirty="0"/>
                  <a:t>n = počet celých let</a:t>
                </a:r>
              </a:p>
              <a:p>
                <a:pPr lvl="1"/>
                <a:r>
                  <a:rPr lang="cs-CZ" sz="1600" dirty="0"/>
                  <a:t>N = neukončená část posledního roku</a:t>
                </a:r>
              </a:p>
              <a:p>
                <a:pPr marL="324000" lvl="1" indent="0">
                  <a:buNone/>
                </a:pPr>
                <a:endParaRPr lang="cs-CZ" sz="16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50B3076-3F71-4FB1-8745-E19C86D3CC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7" b="-8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14:cNvPr>
              <p14:cNvContentPartPr/>
              <p14:nvPr/>
            </p14:nvContentPartPr>
            <p14:xfrm>
              <a:off x="9079714" y="4494622"/>
              <a:ext cx="2160" cy="9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0714" y="4485622"/>
                <a:ext cx="19800" cy="27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1B0E07B4-661E-47F4-93A2-F31B79D37D9D}"/>
              </a:ext>
            </a:extLst>
          </p:cNvPr>
          <p:cNvSpPr/>
          <p:nvPr/>
        </p:nvSpPr>
        <p:spPr bwMode="auto">
          <a:xfrm>
            <a:off x="4039340" y="4287915"/>
            <a:ext cx="1802167" cy="133165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Šipka: obousměrná vodorovná 7">
            <a:extLst>
              <a:ext uri="{FF2B5EF4-FFF2-40B4-BE49-F238E27FC236}">
                <a16:creationId xmlns:a16="http://schemas.microsoft.com/office/drawing/2014/main" id="{3EE0E1F0-8A75-4F5C-92F1-2A45AF071C80}"/>
              </a:ext>
            </a:extLst>
          </p:cNvPr>
          <p:cNvSpPr/>
          <p:nvPr/>
        </p:nvSpPr>
        <p:spPr bwMode="auto">
          <a:xfrm>
            <a:off x="6276513" y="4287915"/>
            <a:ext cx="1367162" cy="133165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7060CBB-9080-4FCE-8640-CC61AD6FAEA8}"/>
              </a:ext>
            </a:extLst>
          </p:cNvPr>
          <p:cNvSpPr txBox="1"/>
          <p:nvPr/>
        </p:nvSpPr>
        <p:spPr>
          <a:xfrm>
            <a:off x="6162641" y="4603795"/>
            <a:ext cx="186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Jednoduché úročení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2E4A88E-C1CA-4606-8691-D4747851A2B8}"/>
              </a:ext>
            </a:extLst>
          </p:cNvPr>
          <p:cNvSpPr txBox="1"/>
          <p:nvPr/>
        </p:nvSpPr>
        <p:spPr>
          <a:xfrm>
            <a:off x="4168010" y="4603794"/>
            <a:ext cx="1673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</a:t>
            </a:r>
          </a:p>
        </p:txBody>
      </p:sp>
    </p:spTree>
    <p:extLst>
      <p:ext uri="{BB962C8B-B14F-4D97-AF65-F5344CB8AC3E}">
        <p14:creationId xmlns:p14="http://schemas.microsoft.com/office/powerpoint/2010/main" val="3889124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  -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00765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1600" dirty="0"/>
              <a:t>Kolik bude činit jednorázově splatná daň na konci 5 letého období, během kterého se vám spojitě úročí vklad 50 000 Kč pololetní úrokovou intenzitou 1,65 %. Sazba daně je 15 %.</a:t>
            </a: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F4A7BAB-5680-4C18-8BC6-6BE28D12E89E}"/>
                  </a:ext>
                </a:extLst>
              </p:cNvPr>
              <p:cNvSpPr txBox="1"/>
              <p:nvPr/>
            </p:nvSpPr>
            <p:spPr>
              <a:xfrm>
                <a:off x="914400" y="2928222"/>
                <a:ext cx="3509807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TAX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cs-CZ" i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cs-CZ" i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cs-CZ" i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𝑡𝑎𝑥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F4A7BAB-5680-4C18-8BC6-6BE28D12E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928222"/>
                <a:ext cx="3509807" cy="416845"/>
              </a:xfrm>
              <a:prstGeom prst="rect">
                <a:avLst/>
              </a:prstGeom>
              <a:blipFill>
                <a:blip r:embed="rId2"/>
                <a:stretch>
                  <a:fillRect l="-5208" t="-17391" b="-362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204E6861-6F24-4959-BE82-3842105D0E48}"/>
                  </a:ext>
                </a:extLst>
              </p:cNvPr>
              <p:cNvSpPr txBox="1"/>
              <p:nvPr/>
            </p:nvSpPr>
            <p:spPr>
              <a:xfrm>
                <a:off x="914400" y="3739047"/>
                <a:ext cx="435952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TAX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cs-CZ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i="0">
                                <a:latin typeface="Cambria Math" panose="02040503050406030204" pitchFamily="18" charset="0"/>
                              </a:rPr>
                              <m:t>⋅0,0165⋅5</m:t>
                            </m:r>
                          </m:sup>
                        </m:sSup>
                        <m:r>
                          <a:rPr lang="cs-CZ" i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cs-CZ" i="0">
                        <a:latin typeface="Cambria Math" panose="02040503050406030204" pitchFamily="18" charset="0"/>
                      </a:rPr>
                      <m:t>⋅0,15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204E6861-6F24-4959-BE82-3842105D0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739047"/>
                <a:ext cx="4359527" cy="373500"/>
              </a:xfrm>
              <a:prstGeom prst="rect">
                <a:avLst/>
              </a:prstGeom>
              <a:blipFill>
                <a:blip r:embed="rId3"/>
                <a:stretch>
                  <a:fillRect l="-4196" t="-24194" r="-1678" b="-46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471ADC08-9193-4430-A1B9-A23DE874EFAF}"/>
                  </a:ext>
                </a:extLst>
              </p:cNvPr>
              <p:cNvSpPr txBox="1"/>
              <p:nvPr/>
            </p:nvSpPr>
            <p:spPr>
              <a:xfrm>
                <a:off x="914400" y="4506527"/>
                <a:ext cx="2388667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TAX </a:t>
                </a:r>
                <a14:m>
                  <m:oMath xmlns:m="http://schemas.openxmlformats.org/officeDocument/2006/math"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1345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45 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471ADC08-9193-4430-A1B9-A23DE874E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06527"/>
                <a:ext cx="2388667" cy="369332"/>
              </a:xfrm>
              <a:prstGeom prst="rect">
                <a:avLst/>
              </a:prstGeom>
              <a:blipFill>
                <a:blip r:embed="rId4"/>
                <a:stretch>
                  <a:fillRect l="-7653" t="-24590" r="-3571" b="-491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>
            <a:extLst>
              <a:ext uri="{FF2B5EF4-FFF2-40B4-BE49-F238E27FC236}">
                <a16:creationId xmlns:a16="http://schemas.microsoft.com/office/drawing/2014/main" id="{BAF5F610-13F8-4FC8-9D8E-BBFEE6912F5F}"/>
              </a:ext>
            </a:extLst>
          </p:cNvPr>
          <p:cNvSpPr txBox="1"/>
          <p:nvPr/>
        </p:nvSpPr>
        <p:spPr>
          <a:xfrm>
            <a:off x="6418555" y="2928222"/>
            <a:ext cx="4261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Řešení v jednom vztahu, lze samozřejmě řešit i postupně.</a:t>
            </a:r>
          </a:p>
        </p:txBody>
      </p:sp>
    </p:spTree>
    <p:extLst>
      <p:ext uri="{BB962C8B-B14F-4D97-AF65-F5344CB8AC3E}">
        <p14:creationId xmlns:p14="http://schemas.microsoft.com/office/powerpoint/2010/main" val="217095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DA39E-678E-48F8-B4E6-BE47F1EB28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5D28A8-2EBD-4F40-8D80-CE27653A6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6B50A6-8EE1-48BF-896B-BD4898D3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2400" dirty="0"/>
                  <a:t>Zohledňuje inflaci, tedy v podstatě znehodnocení vložené částky (kapitálu) = nominální úroková míra (i) očištěná o míru inflace (</a:t>
                </a:r>
                <a:r>
                  <a:rPr lang="el-GR" sz="2400" dirty="0"/>
                  <a:t>π</a:t>
                </a:r>
                <a:r>
                  <a:rPr lang="cs-CZ" sz="2400" dirty="0"/>
                  <a:t>)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r>
                  <a:rPr lang="cs-CZ" sz="2400" dirty="0"/>
                  <a:t>čistá reálná úroková míra = bereme v potaz i daň ze zisku (</a:t>
                </a:r>
                <a:r>
                  <a:rPr lang="el-GR" sz="2400" dirty="0"/>
                  <a:t>τ</a:t>
                </a:r>
                <a:r>
                  <a:rPr lang="cs-CZ" sz="2400" dirty="0"/>
                  <a:t>)</a:t>
                </a:r>
              </a:p>
              <a:p>
                <a:pPr marL="0" lvl="0" indent="0" eaLnBrk="0" hangingPunct="0">
                  <a:spcBef>
                    <a:spcPct val="20000"/>
                  </a:spcBef>
                  <a:buClr>
                    <a:schemeClr val="accent1"/>
                  </a:buClr>
                  <a:buNone/>
                </a:pPr>
                <a:r>
                  <a:rPr lang="cs-CZ" sz="2400" dirty="0"/>
                  <a:t>a) diskontuji úrokovou míru inflací:	b) </a:t>
                </a:r>
                <a:r>
                  <a:rPr lang="cs-CZ" sz="2400" dirty="0" err="1"/>
                  <a:t>Fisherova</a:t>
                </a:r>
                <a:r>
                  <a:rPr lang="cs-CZ" sz="2400" dirty="0"/>
                  <a:t> rovnice (nízká inflace)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marL="0" lvl="0" indent="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None/>
                  <a:defRPr/>
                </a:pPr>
                <a:endParaRPr lang="cs-CZ" sz="24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 err="1"/>
                  <a:t>r</a:t>
                </a:r>
                <a:r>
                  <a:rPr lang="cs-CZ" sz="1800" baseline="-25000" dirty="0" err="1"/>
                  <a:t>r</a:t>
                </a:r>
                <a:r>
                  <a:rPr lang="cs-CZ" sz="1800" dirty="0"/>
                  <a:t> = reálná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/>
                  <a:t>r = nominální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/>
                  <a:t>π = míra inflace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sz="1800" dirty="0"/>
                  <a:t> = daňová sazba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1" t="-2209" r="-1474" b="-107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FCEF88F3-02A7-4573-96E1-C11E54024555}"/>
              </a:ext>
            </a:extLst>
          </p:cNvPr>
          <p:cNvCxnSpPr/>
          <p:nvPr/>
        </p:nvCxnSpPr>
        <p:spPr bwMode="auto">
          <a:xfrm>
            <a:off x="7871791" y="4364781"/>
            <a:ext cx="103367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/>
              <p:nvPr/>
            </p:nvSpPr>
            <p:spPr>
              <a:xfrm>
                <a:off x="1081378" y="3764572"/>
                <a:ext cx="3686009" cy="7689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378" y="3764572"/>
                <a:ext cx="3686009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4AFA30CB-1175-4023-A990-3C30DDA6456B}"/>
                  </a:ext>
                </a:extLst>
              </p:cNvPr>
              <p:cNvSpPr txBox="1"/>
              <p:nvPr/>
            </p:nvSpPr>
            <p:spPr>
              <a:xfrm>
                <a:off x="5616342" y="4045430"/>
                <a:ext cx="1522276" cy="638701"/>
              </a:xfrm>
              <a:prstGeom prst="rect">
                <a:avLst/>
              </a:prstGeom>
              <a:solidFill>
                <a:srgbClr val="FDFECE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4AFA30CB-1175-4023-A990-3C30DDA64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42" y="4045430"/>
                <a:ext cx="1522276" cy="6387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A2C7768-2EAC-4D8A-A063-121039ABDDF8}"/>
                  </a:ext>
                </a:extLst>
              </p:cNvPr>
              <p:cNvSpPr txBox="1"/>
              <p:nvPr/>
            </p:nvSpPr>
            <p:spPr>
              <a:xfrm>
                <a:off x="9582341" y="4149068"/>
                <a:ext cx="150496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A2C7768-2EAC-4D8A-A063-121039ABD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41" y="4149068"/>
                <a:ext cx="1504964" cy="369332"/>
              </a:xfrm>
              <a:prstGeom prst="rect">
                <a:avLst/>
              </a:prstGeom>
              <a:blipFill>
                <a:blip r:embed="rId5"/>
                <a:stretch>
                  <a:fillRect l="-1619" r="-810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B88D804-08DC-439B-99BE-E3D27F52E307}"/>
                  </a:ext>
                </a:extLst>
              </p:cNvPr>
              <p:cNvSpPr txBox="1"/>
              <p:nvPr/>
            </p:nvSpPr>
            <p:spPr>
              <a:xfrm>
                <a:off x="6861541" y="5108898"/>
                <a:ext cx="3054169" cy="722955"/>
              </a:xfrm>
              <a:prstGeom prst="rect">
                <a:avLst/>
              </a:prstGeom>
              <a:solidFill>
                <a:srgbClr val="FDFECE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B88D804-08DC-439B-99BE-E3D27F52E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541" y="5108898"/>
                <a:ext cx="3054169" cy="7229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67A36A6F-E958-4AA1-A4B0-2E94363A8460}"/>
              </a:ext>
            </a:extLst>
          </p:cNvPr>
          <p:cNvSpPr txBox="1"/>
          <p:nvPr/>
        </p:nvSpPr>
        <p:spPr>
          <a:xfrm>
            <a:off x="7772400" y="4042610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400" dirty="0">
                <a:latin typeface="Tahoma"/>
                <a:ea typeface="Tahoma"/>
                <a:cs typeface="Tahoma"/>
              </a:rPr>
              <a:t>zjednodušení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5304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Opakování - efektivní úroková míra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cs-CZ" altLang="cs-CZ" sz="2000" dirty="0"/>
              <a:t>Jak velká roční nominální míra při ročním skládání odpovídá roční nominální míře při denním, měsíčním nebo jiném skládání.</a:t>
            </a:r>
          </a:p>
          <a:p>
            <a:pPr marL="0" indent="0" algn="just">
              <a:buNone/>
              <a:defRPr/>
            </a:pPr>
            <a:r>
              <a:rPr lang="cs-CZ" altLang="cs-CZ" dirty="0"/>
              <a:t> </a:t>
            </a:r>
          </a:p>
          <a:p>
            <a:pPr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r>
              <a:rPr lang="cs-CZ" altLang="cs-CZ" dirty="0"/>
              <a:t>kde </a:t>
            </a:r>
            <a:r>
              <a:rPr lang="cs-CZ" altLang="cs-CZ" i="1" dirty="0"/>
              <a:t>i efekt</a:t>
            </a:r>
            <a:r>
              <a:rPr lang="cs-CZ" altLang="cs-CZ" dirty="0"/>
              <a:t>… roční efektivní úroková míra,</a:t>
            </a:r>
          </a:p>
          <a:p>
            <a:pPr lvl="2" algn="just">
              <a:defRPr/>
            </a:pPr>
            <a:r>
              <a:rPr lang="cs-CZ" altLang="cs-CZ" i="1" dirty="0"/>
              <a:t>i</a:t>
            </a:r>
            <a:r>
              <a:rPr lang="cs-CZ" altLang="cs-CZ" dirty="0"/>
              <a:t>… roční nominální úroková míra,</a:t>
            </a:r>
            <a:endParaRPr lang="cs-CZ" altLang="cs-CZ" i="1" dirty="0"/>
          </a:p>
          <a:p>
            <a:pPr lvl="2" algn="just">
              <a:defRPr/>
            </a:pPr>
            <a:r>
              <a:rPr lang="cs-CZ" altLang="cs-CZ" i="1" dirty="0"/>
              <a:t>m</a:t>
            </a:r>
            <a:r>
              <a:rPr lang="cs-CZ" altLang="cs-CZ" dirty="0"/>
              <a:t> … četnost skládání úroků.</a:t>
            </a:r>
            <a:endParaRPr lang="en-US" altLang="cs-CZ" dirty="0"/>
          </a:p>
          <a:p>
            <a:pPr>
              <a:defRPr/>
            </a:pPr>
            <a:endParaRPr lang="cs-CZ" sz="2000" dirty="0"/>
          </a:p>
          <a:p>
            <a:pPr marL="72000" indent="0" algn="just">
              <a:spcAft>
                <a:spcPts val="1500"/>
              </a:spcAft>
              <a:buNone/>
              <a:defRPr/>
            </a:pPr>
            <a:endParaRPr lang="cs-CZ" sz="2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dirty="0"/>
          </a:p>
        </p:txBody>
      </p:sp>
      <p:graphicFrame>
        <p:nvGraphicFramePr>
          <p:cNvPr id="6" name="Objekt 6"/>
          <p:cNvGraphicFramePr>
            <a:graphicFrameLocks noChangeAspect="1"/>
          </p:cNvGraphicFramePr>
          <p:nvPr/>
        </p:nvGraphicFramePr>
        <p:xfrm>
          <a:off x="3619224" y="3213100"/>
          <a:ext cx="18002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Rovnice" r:id="rId3" imgW="1193800" imgH="469900" progId="Equation.3">
                  <p:embed/>
                </p:oleObj>
              </mc:Choice>
              <mc:Fallback>
                <p:oleObj name="Rovnice" r:id="rId3" imgW="1193800" imgH="469900" progId="Equation.3">
                  <p:embed/>
                  <p:pic>
                    <p:nvPicPr>
                      <p:cNvPr id="6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224" y="3213100"/>
                        <a:ext cx="18002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6506095" y="2689857"/>
            <a:ext cx="58299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/>
              <a:t>p.a. = roční (</a:t>
            </a:r>
            <a:r>
              <a:rPr lang="cs-CZ" sz="1600" i="1" dirty="0"/>
              <a:t>per </a:t>
            </a:r>
            <a:r>
              <a:rPr lang="cs-CZ" sz="1600" i="1" dirty="0" err="1"/>
              <a:t>annum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p.s.</a:t>
            </a:r>
            <a:r>
              <a:rPr lang="cs-CZ" sz="1600" b="1" dirty="0"/>
              <a:t> = pololetní (</a:t>
            </a:r>
            <a:r>
              <a:rPr lang="cs-CZ" sz="1600" i="1" dirty="0"/>
              <a:t>per semestre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p.q</a:t>
            </a:r>
            <a:r>
              <a:rPr lang="cs-CZ" sz="1600" b="1" dirty="0"/>
              <a:t>. = čtvrtletní (</a:t>
            </a:r>
            <a:r>
              <a:rPr lang="cs-CZ" sz="1600" i="1" dirty="0"/>
              <a:t>per </a:t>
            </a:r>
            <a:r>
              <a:rPr lang="cs-CZ" sz="1600" i="1" dirty="0" err="1"/>
              <a:t>quartale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p.m</a:t>
            </a:r>
            <a:r>
              <a:rPr lang="cs-CZ" sz="1600" b="1" dirty="0"/>
              <a:t>. = měsíční (</a:t>
            </a:r>
            <a:r>
              <a:rPr lang="cs-CZ" sz="1600" i="1" dirty="0"/>
              <a:t>per </a:t>
            </a:r>
            <a:r>
              <a:rPr lang="cs-CZ" sz="1600" i="1" dirty="0" err="1"/>
              <a:t>mensem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p.sept</a:t>
            </a:r>
            <a:r>
              <a:rPr lang="cs-CZ" sz="1600" b="1" dirty="0"/>
              <a:t>. = týdně (</a:t>
            </a:r>
            <a:r>
              <a:rPr lang="cs-CZ" sz="1600" i="1" dirty="0"/>
              <a:t>per </a:t>
            </a:r>
            <a:r>
              <a:rPr lang="cs-CZ" sz="1600" i="1" dirty="0" err="1"/>
              <a:t>septimanam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p.d</a:t>
            </a:r>
            <a:r>
              <a:rPr lang="cs-CZ" sz="1600" b="1" dirty="0"/>
              <a:t>. = denně (</a:t>
            </a:r>
            <a:r>
              <a:rPr lang="cs-CZ" sz="1600" i="1" dirty="0"/>
              <a:t>per </a:t>
            </a:r>
            <a:r>
              <a:rPr lang="cs-CZ" sz="1600" i="1" dirty="0" err="1"/>
              <a:t>diem</a:t>
            </a:r>
            <a:r>
              <a:rPr lang="cs-CZ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015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spojité úročení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Vysvětlení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Počet úrokovacích období se blíží nekonečnu</a:t>
            </a:r>
          </a:p>
          <a:p>
            <a:pPr>
              <a:buFontTx/>
              <a:buChar char="-"/>
            </a:pPr>
            <a:r>
              <a:rPr lang="cs-CZ" dirty="0"/>
              <a:t>Délka úrokovacích období se blíží nule</a:t>
            </a:r>
          </a:p>
          <a:p>
            <a:pPr>
              <a:buFontTx/>
              <a:buChar char="-"/>
            </a:pPr>
            <a:r>
              <a:rPr lang="cs-CZ" dirty="0"/>
              <a:t>Efektivní úroková sazba = úroková intenzita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01157" y="4542621"/>
            <a:ext cx="3497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 = úroková intenzita</a:t>
            </a:r>
          </a:p>
          <a:p>
            <a:r>
              <a:rPr lang="cs-CZ" sz="1800" dirty="0"/>
              <a:t>r</a:t>
            </a:r>
            <a:r>
              <a:rPr lang="cs-CZ" sz="1800" baseline="-25000" dirty="0"/>
              <a:t>ef</a:t>
            </a:r>
            <a:r>
              <a:rPr lang="cs-CZ" sz="1800" dirty="0"/>
              <a:t> = efektivní úroková sazba</a:t>
            </a:r>
          </a:p>
          <a:p>
            <a:r>
              <a:rPr lang="cs-CZ" sz="1800" dirty="0"/>
              <a:t>t = čas v letech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/>
              <p:nvPr/>
            </p:nvSpPr>
            <p:spPr>
              <a:xfrm>
                <a:off x="4096441" y="4542621"/>
                <a:ext cx="3802743" cy="579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441" y="4542621"/>
                <a:ext cx="3802743" cy="579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/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5564DD3-6B12-4D7A-B6E3-482817C1BBDC}"/>
              </a:ext>
            </a:extLst>
          </p:cNvPr>
          <p:cNvCxnSpPr/>
          <p:nvPr/>
        </p:nvCxnSpPr>
        <p:spPr bwMode="auto">
          <a:xfrm>
            <a:off x="4024372" y="4841033"/>
            <a:ext cx="84182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/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F8FC1F50-3400-4129-9CA4-D2501FA93D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563328" y="4841033"/>
            <a:ext cx="10662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8</a:t>
            </a:r>
          </a:p>
          <a:p>
            <a:r>
              <a:rPr lang="cs-CZ" dirty="0"/>
              <a:t>Tým 9</a:t>
            </a:r>
          </a:p>
          <a:p>
            <a:r>
              <a:rPr lang="cs-CZ"/>
              <a:t>Tým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: komplexní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Vkládáte na spořící účet své úspory ve výši 100 000 Kč, kde je ponecháte následující 2 roky. Spořící účet má tyto parametry: prvních 8 měsíců vklad do 80 000 úročen bonusovou úrokovou sazbou 5 % p. a., prostředky nad 80 000 jsou úročeny sazbou 1 % p. a.; po uplynutí této doby jsou veškeré prostředky na účtu úročeny sazbou 0,7 % p. a., po celou dobu se jedná o měsíční úrokové období. Víte, že každý připsaný úrok se vám automaticky poníží o srážkovou daň ve výši 15 % a očekáváte, že dnešní inflace ve výši 3 % bude každý následující rok narůstat o 10 %. Kolik po uplynutí 2 let z účtu v reálné hodnotě vyberete?</a:t>
            </a:r>
          </a:p>
          <a:p>
            <a:pPr marL="72000" indent="0"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200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Budeme počítat po částech.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– část 1/3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Vkládáte na spořící účet své úspory ve výši 100 000 Kč. Spořící účet má tyto parametry: prvních 8 měsíců vklad do 80 000 úročen bonusovou úrokovou sazbou 5 % p. a., prostředky nad 80 000 jsou úročeny sazbou 1 % p. a, po celou dobu se jedná o měsíční úrokové období. Víte, že každý připsaný úrok se vám automaticky poníží o srážkovou daň ve výši 15 %. Kolik máte po uplynutí 8 měsíců na účtu?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– řešení 1/3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00" y="1692002"/>
                <a:ext cx="11059200" cy="4139998"/>
              </a:xfrm>
            </p:spPr>
            <p:txBody>
              <a:bodyPr/>
              <a:lstStyle/>
              <a:p>
                <a:pPr marL="457200" indent="-457200">
                  <a:buAutoNum type="arabicParenR"/>
                </a:pPr>
                <a:r>
                  <a:rPr lang="cs-CZ" dirty="0"/>
                  <a:t>FV za bonusové období (8 měsíců)</a:t>
                </a:r>
              </a:p>
              <a:p>
                <a:pPr marL="914400" lvl="1" indent="-457200">
                  <a:buAutoNum type="arabicParenR"/>
                </a:pPr>
                <a:r>
                  <a:rPr lang="cs-CZ" dirty="0"/>
                  <a:t>Pod limitem bonusovou sazbou = 80 000, 5 % p. a.</a:t>
                </a:r>
              </a:p>
              <a:p>
                <a:pPr marL="914400" lvl="1" indent="-457200">
                  <a:buAutoNum type="arabicParenR"/>
                </a:pPr>
                <a:r>
                  <a:rPr lang="cs-CZ" dirty="0"/>
                  <a:t>Nad limitem obyčejnou sazbou = 100 000 – 80 000 = 20 000, 1 % p. a.</a:t>
                </a:r>
              </a:p>
              <a:p>
                <a:pPr marL="914400" lvl="1" indent="-457200">
                  <a:buFont typeface="Arial" panose="020B0604020202020204" pitchFamily="34" charset="0"/>
                  <a:buAutoNum type="arabicParenR"/>
                </a:pPr>
                <a:r>
                  <a:rPr lang="cs-CZ" dirty="0"/>
                  <a:t>Suma </a:t>
                </a:r>
                <a:r>
                  <a:rPr lang="cs-CZ" dirty="0" err="1"/>
                  <a:t>FV_podlim</a:t>
                </a:r>
                <a:r>
                  <a:rPr lang="cs-CZ" dirty="0"/>
                  <a:t> a </a:t>
                </a:r>
                <a:r>
                  <a:rPr lang="cs-CZ" dirty="0" err="1"/>
                  <a:t>FV_nadlim</a:t>
                </a:r>
                <a:endParaRPr lang="cs-CZ" dirty="0"/>
              </a:p>
              <a:p>
                <a:pPr marL="914400" lvl="1" indent="-457200">
                  <a:buAutoNum type="arabicParenR"/>
                </a:pPr>
                <a:endParaRPr lang="cs-CZ" dirty="0"/>
              </a:p>
              <a:p>
                <a:pPr marL="457200" lvl="1" indent="0">
                  <a:buNone/>
                </a:pPr>
                <a:r>
                  <a:rPr lang="cs-CZ" dirty="0"/>
                  <a:t>Vždy očistit o daň!</a:t>
                </a: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𝑝𝑜𝑑𝑙𝑖𝑚</m:t>
                          </m:r>
                        </m:e>
                      </m:d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𝑝𝑜𝑑𝑙𝑖𝑚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𝑡𝑎𝑥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</a:rPr>
                        <m:t>82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</a:rPr>
                        <m:t>294,96</m:t>
                      </m:r>
                    </m:oMath>
                  </m:oMathPara>
                </a14:m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𝑛𝑎𝑑𝑙𝑖𝑚</m:t>
                          </m:r>
                        </m:e>
                      </m:d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𝑛𝑎𝑑𝑙𝑖𝑚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×(1−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𝑡𝑎𝑥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000" b="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sz="2000" b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0" i="1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cs-CZ" sz="2000" b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cs-CZ" sz="2000" b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num>
                            <m:den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</a:rPr>
                        <m:t>20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</a:rPr>
                        <m:t>113,61</m:t>
                      </m:r>
                    </m:oMath>
                  </m:oMathPara>
                </a14:m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𝑜𝑏𝑑𝑜𝑏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𝑏𝑜𝑛𝑢𝑠</m:t>
                          </m:r>
                        </m:e>
                      </m:d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𝑝𝑜𝑑𝑙𝑖𝑚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𝑛𝑎𝑑𝑙𝑖𝑚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𝟏𝟎𝟐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𝟒𝟎𝟖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cs-CZ" b="1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00" y="1692002"/>
                <a:ext cx="11059200" cy="4139998"/>
              </a:xfrm>
              <a:blipFill>
                <a:blip r:embed="rId2"/>
                <a:stretch>
                  <a:fillRect l="-1819" b="-117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0006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1665</TotalTime>
  <Words>1591</Words>
  <Application>Microsoft Office PowerPoint</Application>
  <PresentationFormat>Širokoúhlá obrazovka</PresentationFormat>
  <Paragraphs>235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Wingdings</vt:lpstr>
      <vt:lpstr>Presentation_MU_EN</vt:lpstr>
      <vt:lpstr>Rovnice</vt:lpstr>
      <vt:lpstr>Dokončení úrokového počtu a rekapitulace k testu.</vt:lpstr>
      <vt:lpstr>Opakování - kombinované úročení</vt:lpstr>
      <vt:lpstr>Opakování - reálná úroková míra</vt:lpstr>
      <vt:lpstr>Opakování - efektivní úroková míra</vt:lpstr>
      <vt:lpstr>Opakování - spojité úročení</vt:lpstr>
      <vt:lpstr>Prezentace příkladů</vt:lpstr>
      <vt:lpstr>Příklad Socrative: komplexní příklad</vt:lpstr>
      <vt:lpstr>Příklad Socrative 1 – část 1/3</vt:lpstr>
      <vt:lpstr>Příklad Socrative 1 – řešení 1/3</vt:lpstr>
      <vt:lpstr>Příklad Socrative 2 – část 2/3</vt:lpstr>
      <vt:lpstr>Příklad Socrative 2 – řešení 2/3</vt:lpstr>
      <vt:lpstr>Příklad Socrative 3 – část 3/3</vt:lpstr>
      <vt:lpstr>Příklad Socrative 3 – řešení 3/3</vt:lpstr>
      <vt:lpstr>Komplexní příklad – přehled řešení</vt:lpstr>
      <vt:lpstr>Příklad Socrative 4  </vt:lpstr>
      <vt:lpstr>Příklad Socrative 4  - řešení</vt:lpstr>
      <vt:lpstr>Příklad Socrative 5 </vt:lpstr>
      <vt:lpstr>Příklad Socrative 5  - řešení</vt:lpstr>
      <vt:lpstr>Příklad Socrative 6 </vt:lpstr>
      <vt:lpstr>Příklad Socrative 6  - řešení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Lucie Gyönyörová</cp:lastModifiedBy>
  <cp:revision>112</cp:revision>
  <cp:lastPrinted>1601-01-01T00:00:00Z</cp:lastPrinted>
  <dcterms:created xsi:type="dcterms:W3CDTF">2020-09-24T08:51:58Z</dcterms:created>
  <dcterms:modified xsi:type="dcterms:W3CDTF">2020-10-29T10:52:39Z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