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60" r:id="rId4"/>
    <p:sldId id="330" r:id="rId5"/>
    <p:sldId id="329" r:id="rId6"/>
    <p:sldId id="331" r:id="rId7"/>
    <p:sldId id="346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3" r:id="rId17"/>
    <p:sldId id="340" r:id="rId18"/>
    <p:sldId id="342" r:id="rId19"/>
    <p:sldId id="344" r:id="rId20"/>
    <p:sldId id="345" r:id="rId21"/>
    <p:sldId id="348" r:id="rId22"/>
    <p:sldId id="347" r:id="rId23"/>
    <p:sldId id="349" r:id="rId24"/>
    <p:sldId id="350" r:id="rId25"/>
    <p:sldId id="351" r:id="rId26"/>
    <p:sldId id="352" r:id="rId27"/>
    <p:sldId id="353" r:id="rId28"/>
    <p:sldId id="354" r:id="rId29"/>
  </p:sldIdLst>
  <p:sldSz cx="12192000" cy="6858000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dislava Kuchynková" initials="LK" lastIdx="1" clrIdx="0">
    <p:extLst>
      <p:ext uri="{19B8F6BF-5375-455C-9EA6-DF929625EA0E}">
        <p15:presenceInfo xmlns:p15="http://schemas.microsoft.com/office/powerpoint/2012/main" userId="f8aa69cf103bac4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8" autoAdjust="0"/>
    <p:restoredTop sz="96259" autoAdjust="0"/>
  </p:normalViewPr>
  <p:slideViewPr>
    <p:cSldViewPr snapToGrid="0">
      <p:cViewPr>
        <p:scale>
          <a:sx n="123" d="100"/>
          <a:sy n="123" d="100"/>
        </p:scale>
        <p:origin x="108" y="-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404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404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" y="746125"/>
            <a:ext cx="662940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678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6678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64054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64054" cy="106560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Organizování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349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349" cy="1065600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Organizování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6" y="6048000"/>
            <a:ext cx="877864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17683" y="2014200"/>
            <a:ext cx="415663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1029068-3663-7246-9F5F-EFDCE7D1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7200" dirty="0" err="1"/>
              <a:t>Organizování</a:t>
            </a:r>
            <a:endParaRPr lang="sk-SK" sz="72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4D4CD4B-062C-BE4E-AB39-55FFED551B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071945"/>
            <a:ext cx="11361600" cy="1300256"/>
          </a:xfrm>
        </p:spPr>
        <p:txBody>
          <a:bodyPr/>
          <a:lstStyle/>
          <a:p>
            <a:pPr algn="ctr"/>
            <a:r>
              <a:rPr lang="sk-SK" sz="3600" dirty="0"/>
              <a:t>Ladislava Kuchynková </a:t>
            </a:r>
            <a:br>
              <a:rPr lang="sk-SK" sz="3600" dirty="0"/>
            </a:br>
            <a:r>
              <a:rPr lang="sk-SK" dirty="0" err="1"/>
              <a:t>dle</a:t>
            </a:r>
            <a:r>
              <a:rPr lang="sk-SK" dirty="0"/>
              <a:t> </a:t>
            </a:r>
            <a:r>
              <a:rPr lang="sk-SK" dirty="0" err="1"/>
              <a:t>přednášky</a:t>
            </a:r>
            <a:r>
              <a:rPr lang="sk-SK" dirty="0"/>
              <a:t> prof. Blažka</a:t>
            </a:r>
          </a:p>
        </p:txBody>
      </p:sp>
    </p:spTree>
    <p:extLst>
      <p:ext uri="{BB962C8B-B14F-4D97-AF65-F5344CB8AC3E}">
        <p14:creationId xmlns:p14="http://schemas.microsoft.com/office/powerpoint/2010/main" val="2846971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42CDE78-0A6A-437C-A3D4-EAA6719465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E2E78A-99AA-43F5-A5C5-3FB81F4D50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7F78C7-FE92-4363-9689-FA78B7330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i="1" dirty="0"/>
              <a:t>STUPEŇ ORGANIZOVANOSTI</a:t>
            </a: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212DC4FA-EFC6-4420-9FB7-DEAA5192502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012252" y="1586624"/>
            <a:ext cx="6353175" cy="4518025"/>
            <a:chOff x="2313" y="2918"/>
            <a:chExt cx="10161" cy="7224"/>
          </a:xfrm>
        </p:grpSpPr>
        <p:sp>
          <p:nvSpPr>
            <p:cNvPr id="7" name="AutoShape 5">
              <a:extLst>
                <a:ext uri="{FF2B5EF4-FFF2-40B4-BE49-F238E27FC236}">
                  <a16:creationId xmlns:a16="http://schemas.microsoft.com/office/drawing/2014/main" id="{7EB45470-EC11-4121-8B37-7B5A0C6EC2A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313" y="2918"/>
              <a:ext cx="10161" cy="7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" name="Arc 6">
              <a:extLst>
                <a:ext uri="{FF2B5EF4-FFF2-40B4-BE49-F238E27FC236}">
                  <a16:creationId xmlns:a16="http://schemas.microsoft.com/office/drawing/2014/main" id="{BCC7D510-085B-444E-AD99-3F642F25C1A2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9934" y="6456"/>
              <a:ext cx="2178" cy="2176"/>
            </a:xfrm>
            <a:custGeom>
              <a:avLst/>
              <a:gdLst>
                <a:gd name="T0" fmla="*/ 0 w 21600"/>
                <a:gd name="T1" fmla="*/ 0 h 21600"/>
                <a:gd name="T2" fmla="*/ 220 w 21600"/>
                <a:gd name="T3" fmla="*/ 219 h 21600"/>
                <a:gd name="T4" fmla="*/ 0 w 21600"/>
                <a:gd name="T5" fmla="*/ 219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66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" name="Arc 7">
              <a:extLst>
                <a:ext uri="{FF2B5EF4-FFF2-40B4-BE49-F238E27FC236}">
                  <a16:creationId xmlns:a16="http://schemas.microsoft.com/office/drawing/2014/main" id="{91A31A4C-E38E-4298-884C-CF5536CF50F0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4855" y="6430"/>
              <a:ext cx="2174" cy="2196"/>
            </a:xfrm>
            <a:custGeom>
              <a:avLst/>
              <a:gdLst>
                <a:gd name="T0" fmla="*/ 0 w 21601"/>
                <a:gd name="T1" fmla="*/ 0 h 22741"/>
                <a:gd name="T2" fmla="*/ 218 w 21601"/>
                <a:gd name="T3" fmla="*/ 212 h 22741"/>
                <a:gd name="T4" fmla="*/ 0 w 21601"/>
                <a:gd name="T5" fmla="*/ 201 h 2274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1" h="22741" fill="none" extrusionOk="0">
                  <a:moveTo>
                    <a:pt x="0" y="0"/>
                  </a:moveTo>
                  <a:cubicBezTo>
                    <a:pt x="0" y="0"/>
                    <a:pt x="0" y="-1"/>
                    <a:pt x="1" y="0"/>
                  </a:cubicBezTo>
                  <a:cubicBezTo>
                    <a:pt x="11930" y="0"/>
                    <a:pt x="21601" y="9670"/>
                    <a:pt x="21601" y="21600"/>
                  </a:cubicBezTo>
                  <a:cubicBezTo>
                    <a:pt x="21601" y="21980"/>
                    <a:pt x="21590" y="22360"/>
                    <a:pt x="21570" y="22740"/>
                  </a:cubicBezTo>
                </a:path>
                <a:path w="21601" h="22741" stroke="0" extrusionOk="0">
                  <a:moveTo>
                    <a:pt x="0" y="0"/>
                  </a:moveTo>
                  <a:cubicBezTo>
                    <a:pt x="0" y="0"/>
                    <a:pt x="0" y="-1"/>
                    <a:pt x="1" y="0"/>
                  </a:cubicBezTo>
                  <a:cubicBezTo>
                    <a:pt x="11930" y="0"/>
                    <a:pt x="21601" y="9670"/>
                    <a:pt x="21601" y="21600"/>
                  </a:cubicBezTo>
                  <a:cubicBezTo>
                    <a:pt x="21601" y="21980"/>
                    <a:pt x="21590" y="22360"/>
                    <a:pt x="21570" y="22740"/>
                  </a:cubicBezTo>
                  <a:lnTo>
                    <a:pt x="1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5400">
              <a:solidFill>
                <a:srgbClr val="66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" name="Arc 8">
              <a:extLst>
                <a:ext uri="{FF2B5EF4-FFF2-40B4-BE49-F238E27FC236}">
                  <a16:creationId xmlns:a16="http://schemas.microsoft.com/office/drawing/2014/main" id="{687CC61A-62BD-4636-9543-457DFF994C9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" y="4278"/>
              <a:ext cx="1450" cy="2176"/>
            </a:xfrm>
            <a:custGeom>
              <a:avLst/>
              <a:gdLst>
                <a:gd name="T0" fmla="*/ 0 w 21600"/>
                <a:gd name="T1" fmla="*/ 0 h 21600"/>
                <a:gd name="T2" fmla="*/ 97 w 21600"/>
                <a:gd name="T3" fmla="*/ 219 h 21600"/>
                <a:gd name="T4" fmla="*/ 0 w 21600"/>
                <a:gd name="T5" fmla="*/ 219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66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" name="Arc 9">
              <a:extLst>
                <a:ext uri="{FF2B5EF4-FFF2-40B4-BE49-F238E27FC236}">
                  <a16:creationId xmlns:a16="http://schemas.microsoft.com/office/drawing/2014/main" id="{1FC76C74-AFC5-44E1-8D90-A3D98881D9D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031" y="4278"/>
              <a:ext cx="1451" cy="2176"/>
            </a:xfrm>
            <a:custGeom>
              <a:avLst/>
              <a:gdLst>
                <a:gd name="T0" fmla="*/ 0 w 21600"/>
                <a:gd name="T1" fmla="*/ 0 h 21600"/>
                <a:gd name="T2" fmla="*/ 97 w 21600"/>
                <a:gd name="T3" fmla="*/ 219 h 21600"/>
                <a:gd name="T4" fmla="*/ 0 w 21600"/>
                <a:gd name="T5" fmla="*/ 219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66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970CD512-08C5-4666-82D4-40A1165B7B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55" y="8698"/>
              <a:ext cx="7619" cy="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360EDEE9-F350-439A-B64C-6F48AE6F3F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25" y="8906"/>
              <a:ext cx="2669" cy="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6482" tIns="28241" rIns="56482" bIns="28241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1400" b="1">
                <a:solidFill>
                  <a:schemeClr val="accent2"/>
                </a:solidFill>
              </a:endParaRPr>
            </a:p>
          </p:txBody>
        </p:sp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BDE55B48-7A73-4D29-AD23-05B74ABEC1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2" y="3167"/>
              <a:ext cx="2506" cy="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6482" tIns="28241" rIns="56482" bIns="28241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1400" b="1">
                <a:solidFill>
                  <a:schemeClr val="accent2"/>
                </a:solidFill>
              </a:endParaRPr>
            </a:p>
          </p:txBody>
        </p:sp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D5AFFD39-955B-4A25-92B0-49A9A059B7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55" y="4252"/>
              <a:ext cx="363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D6666926-3886-44C8-B140-45BCE2792F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84" y="4278"/>
              <a:ext cx="0" cy="444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5926EF0C-8538-4CB4-8A76-E092DAA41B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6" y="4004"/>
              <a:ext cx="927" cy="4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6482" tIns="28241" rIns="56482" bIns="28241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600" b="1" dirty="0" err="1">
                  <a:solidFill>
                    <a:srgbClr val="800000"/>
                  </a:solidFill>
                </a:rPr>
                <a:t>E</a:t>
              </a:r>
              <a:r>
                <a:rPr lang="cs-CZ" altLang="cs-CZ" sz="1600" b="1" baseline="-25000" dirty="0" err="1">
                  <a:solidFill>
                    <a:srgbClr val="800000"/>
                  </a:solidFill>
                </a:rPr>
                <a:t>max</a:t>
              </a:r>
              <a:endParaRPr lang="cs-CZ" altLang="cs-CZ" sz="1600" b="1" dirty="0">
                <a:solidFill>
                  <a:srgbClr val="800000"/>
                </a:solidFill>
              </a:endParaRP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9AC0665E-9C06-4A50-8F39-A825C1FAB5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31" y="8888"/>
              <a:ext cx="916" cy="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6482" tIns="28241" rIns="56482" bIns="28241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600" b="1">
                  <a:solidFill>
                    <a:srgbClr val="800000"/>
                  </a:solidFill>
                </a:rPr>
                <a:t>S</a:t>
              </a:r>
              <a:r>
                <a:rPr lang="cs-CZ" altLang="cs-CZ" sz="1600" b="1" baseline="-25000">
                  <a:solidFill>
                    <a:srgbClr val="800000"/>
                  </a:solidFill>
                </a:rPr>
                <a:t>opt</a:t>
              </a:r>
              <a:endParaRPr lang="cs-CZ" altLang="cs-CZ" sz="1600">
                <a:solidFill>
                  <a:srgbClr val="800000"/>
                </a:solidFill>
              </a:endParaRPr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6B0B8F2A-8B39-429D-8791-F6432CA6B9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5" y="3523"/>
              <a:ext cx="1" cy="518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3" name="Text Box 48">
            <a:extLst>
              <a:ext uri="{FF2B5EF4-FFF2-40B4-BE49-F238E27FC236}">
                <a16:creationId xmlns:a16="http://schemas.microsoft.com/office/drawing/2014/main" id="{37D1C79D-2D66-4B4D-83D2-0B9E4F84D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8314" y="1627425"/>
            <a:ext cx="19256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b="1" dirty="0">
                <a:solidFill>
                  <a:schemeClr val="accent2"/>
                </a:solidFill>
              </a:rPr>
              <a:t>Efekt organizovanosti</a:t>
            </a:r>
          </a:p>
        </p:txBody>
      </p:sp>
      <p:sp>
        <p:nvSpPr>
          <p:cNvPr id="25" name="Text Box 47">
            <a:extLst>
              <a:ext uri="{FF2B5EF4-FFF2-40B4-BE49-F238E27FC236}">
                <a16:creationId xmlns:a16="http://schemas.microsoft.com/office/drawing/2014/main" id="{5C967D95-7F3C-407A-8474-7FF730894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2990" y="4927292"/>
            <a:ext cx="17668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b="1" dirty="0">
                <a:solidFill>
                  <a:schemeClr val="accent2"/>
                </a:solidFill>
              </a:rPr>
              <a:t>Stupeň organizovanosti</a:t>
            </a:r>
          </a:p>
        </p:txBody>
      </p:sp>
      <p:sp>
        <p:nvSpPr>
          <p:cNvPr id="27" name="Text Box 45">
            <a:extLst>
              <a:ext uri="{FF2B5EF4-FFF2-40B4-BE49-F238E27FC236}">
                <a16:creationId xmlns:a16="http://schemas.microsoft.com/office/drawing/2014/main" id="{8479943D-5374-47EB-B211-E65480D49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487" y="5456798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 dirty="0">
                <a:solidFill>
                  <a:schemeClr val="accent2"/>
                </a:solidFill>
              </a:rPr>
              <a:t>Nedostatečná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 dirty="0">
                <a:solidFill>
                  <a:schemeClr val="accent2"/>
                </a:solidFill>
              </a:rPr>
              <a:t>organizovanost</a:t>
            </a:r>
          </a:p>
        </p:txBody>
      </p:sp>
      <p:sp>
        <p:nvSpPr>
          <p:cNvPr id="29" name="Text Box 46">
            <a:extLst>
              <a:ext uri="{FF2B5EF4-FFF2-40B4-BE49-F238E27FC236}">
                <a16:creationId xmlns:a16="http://schemas.microsoft.com/office/drawing/2014/main" id="{6134C9E5-6FFB-459A-A755-EF8D05750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9686" y="5428123"/>
            <a:ext cx="1311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 dirty="0">
                <a:solidFill>
                  <a:schemeClr val="accent2"/>
                </a:solidFill>
              </a:rPr>
              <a:t>Nadměrná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 dirty="0">
                <a:solidFill>
                  <a:schemeClr val="accent2"/>
                </a:solidFill>
              </a:rPr>
              <a:t>organizovanost</a:t>
            </a:r>
          </a:p>
        </p:txBody>
      </p:sp>
    </p:spTree>
    <p:extLst>
      <p:ext uri="{BB962C8B-B14F-4D97-AF65-F5344CB8AC3E}">
        <p14:creationId xmlns:p14="http://schemas.microsoft.com/office/powerpoint/2010/main" val="3585632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816BBF6-F18C-47AF-AE26-4F29A7FADE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6D0191-A4AA-417F-B6F5-D4A09965FB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212170-DC99-4F24-9936-15C9674AC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i="1" dirty="0"/>
              <a:t>STUPEŇ ORGANIZOVANOSTI</a:t>
            </a:r>
            <a:endParaRPr lang="cs-CZ" sz="2800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DF7455C7-46C5-470E-AC9C-7E3F94702B5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80555" y="2019520"/>
            <a:ext cx="5231297" cy="3242916"/>
            <a:chOff x="2201" y="3434"/>
            <a:chExt cx="5532" cy="3430"/>
          </a:xfrm>
        </p:grpSpPr>
        <p:sp>
          <p:nvSpPr>
            <p:cNvPr id="7" name="AutoShape 5">
              <a:extLst>
                <a:ext uri="{FF2B5EF4-FFF2-40B4-BE49-F238E27FC236}">
                  <a16:creationId xmlns:a16="http://schemas.microsoft.com/office/drawing/2014/main" id="{B77BC652-7F46-41EC-8DA1-79759ECB746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01" y="3434"/>
              <a:ext cx="5532" cy="3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930DBCD6-5145-40A1-BDE6-E0A7FEAA11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7" y="3434"/>
              <a:ext cx="1360" cy="272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" name="Text Box 7">
              <a:extLst>
                <a:ext uri="{FF2B5EF4-FFF2-40B4-BE49-F238E27FC236}">
                  <a16:creationId xmlns:a16="http://schemas.microsoft.com/office/drawing/2014/main" id="{AA2BC70F-C427-439C-8A27-4C7014F8D8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8" y="3631"/>
              <a:ext cx="117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600" b="1" dirty="0"/>
                <a:t>pravidla</a:t>
              </a:r>
            </a:p>
          </p:txBody>
        </p:sp>
        <p:sp>
          <p:nvSpPr>
            <p:cNvPr id="10" name="Text Box 8">
              <a:extLst>
                <a:ext uri="{FF2B5EF4-FFF2-40B4-BE49-F238E27FC236}">
                  <a16:creationId xmlns:a16="http://schemas.microsoft.com/office/drawing/2014/main" id="{6AB8965C-F74C-4614-860F-C59FB7B111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8" y="4704"/>
              <a:ext cx="117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600" b="1" dirty="0">
                  <a:solidFill>
                    <a:schemeClr val="tx2"/>
                  </a:solidFill>
                </a:rPr>
                <a:t>vedoucí</a:t>
              </a:r>
            </a:p>
          </p:txBody>
        </p:sp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43A57B4E-C4D2-44C3-868E-34ECE2AACD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8" y="5754"/>
              <a:ext cx="1177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500" b="1" dirty="0"/>
                <a:t>pracovník</a:t>
              </a:r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B8E5FF3A-BF9F-476F-8FCD-B6F9F9A3D2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7" y="5702"/>
              <a:ext cx="136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Line 11">
              <a:extLst>
                <a:ext uri="{FF2B5EF4-FFF2-40B4-BE49-F238E27FC236}">
                  <a16:creationId xmlns:a16="http://schemas.microsoft.com/office/drawing/2014/main" id="{66F503B8-76EC-4AFA-A88F-D3BDDE9052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7" y="4160"/>
              <a:ext cx="136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382C7C16-253D-44C7-8FBC-38A03E1ABB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9" y="6518"/>
              <a:ext cx="998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1400" b="1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E15C03BA-4685-4000-98B5-55B5E0B7D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3" y="3434"/>
              <a:ext cx="1360" cy="272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6" name="Text Box 14">
              <a:extLst>
                <a:ext uri="{FF2B5EF4-FFF2-40B4-BE49-F238E27FC236}">
                  <a16:creationId xmlns:a16="http://schemas.microsoft.com/office/drawing/2014/main" id="{D045F156-823D-4293-AACC-88A72A65E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65" y="3523"/>
              <a:ext cx="117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600" b="1" dirty="0"/>
                <a:t>pravidla</a:t>
              </a:r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31EFD838-0A69-4351-9901-352EF3A43A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65" y="4160"/>
              <a:ext cx="117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600" b="1" dirty="0"/>
                <a:t>vedoucí</a:t>
              </a: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E7C8CE37-63AE-4B9B-834A-CF5FD3CF77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63" y="5248"/>
              <a:ext cx="1179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500" b="1" dirty="0">
                  <a:solidFill>
                    <a:schemeClr val="tx2"/>
                  </a:solidFill>
                </a:rPr>
                <a:t>pracovník</a:t>
              </a:r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38049218-204F-4D9A-8DB7-70649BC8B4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73" y="4704"/>
              <a:ext cx="136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671F79DA-B2F3-45C9-AA2A-F0698B901A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73" y="3978"/>
              <a:ext cx="136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Text Box 19">
              <a:extLst>
                <a:ext uri="{FF2B5EF4-FFF2-40B4-BE49-F238E27FC236}">
                  <a16:creationId xmlns:a16="http://schemas.microsoft.com/office/drawing/2014/main" id="{7677C0D7-DC20-4EA9-95B4-3793D67259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4" y="6518"/>
              <a:ext cx="998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1400" b="1"/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C6EB6CC8-51D4-466C-BA2B-C25B6EA72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1" y="3434"/>
              <a:ext cx="1360" cy="272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67FAF0C1-6E05-43C9-B1AF-816CEE633A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1" y="4443"/>
              <a:ext cx="1178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600" b="1" dirty="0">
                  <a:solidFill>
                    <a:schemeClr val="tx2"/>
                  </a:solidFill>
                </a:rPr>
                <a:t>pravidla</a:t>
              </a:r>
            </a:p>
          </p:txBody>
        </p:sp>
        <p:sp>
          <p:nvSpPr>
            <p:cNvPr id="24" name="Text Box 22">
              <a:extLst>
                <a:ext uri="{FF2B5EF4-FFF2-40B4-BE49-F238E27FC236}">
                  <a16:creationId xmlns:a16="http://schemas.microsoft.com/office/drawing/2014/main" id="{4D977FDB-FB99-4B96-8DBE-E3A1E7FE1F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0" y="5389"/>
              <a:ext cx="117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600" b="1" dirty="0"/>
                <a:t>vedoucí</a:t>
              </a:r>
            </a:p>
          </p:txBody>
        </p:sp>
        <p:sp>
          <p:nvSpPr>
            <p:cNvPr id="25" name="Text Box 23">
              <a:extLst>
                <a:ext uri="{FF2B5EF4-FFF2-40B4-BE49-F238E27FC236}">
                  <a16:creationId xmlns:a16="http://schemas.microsoft.com/office/drawing/2014/main" id="{4B4D0502-6E40-4634-8D1C-4731078429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1" y="5792"/>
              <a:ext cx="1179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500" b="1" dirty="0"/>
                <a:t>pracovník</a:t>
              </a:r>
            </a:p>
          </p:txBody>
        </p:sp>
        <p:sp>
          <p:nvSpPr>
            <p:cNvPr id="26" name="Text Box 24">
              <a:extLst>
                <a:ext uri="{FF2B5EF4-FFF2-40B4-BE49-F238E27FC236}">
                  <a16:creationId xmlns:a16="http://schemas.microsoft.com/office/drawing/2014/main" id="{5D8C8E59-BFF1-4CAC-B88A-B859F55AA0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2" y="6518"/>
              <a:ext cx="998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1400" b="1"/>
            </a:p>
          </p:txBody>
        </p:sp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E3C63BEF-F91D-4F80-8193-0A92763A15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1" y="5353"/>
              <a:ext cx="1361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26">
              <a:extLst>
                <a:ext uri="{FF2B5EF4-FFF2-40B4-BE49-F238E27FC236}">
                  <a16:creationId xmlns:a16="http://schemas.microsoft.com/office/drawing/2014/main" id="{D5EF1FE0-1EA8-47F2-ADFC-4B72F4EBE4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1" y="5785"/>
              <a:ext cx="1361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2" name="Text Box 27">
            <a:extLst>
              <a:ext uri="{FF2B5EF4-FFF2-40B4-BE49-F238E27FC236}">
                <a16:creationId xmlns:a16="http://schemas.microsoft.com/office/drawing/2014/main" id="{3DD91DCA-517F-4980-96DE-D8B598DE1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1703" y="5027370"/>
            <a:ext cx="1096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solidFill>
                  <a:schemeClr val="accent2"/>
                </a:solidFill>
              </a:rPr>
              <a:t>Model B</a:t>
            </a:r>
          </a:p>
        </p:txBody>
      </p:sp>
      <p:sp>
        <p:nvSpPr>
          <p:cNvPr id="34" name="Text Box 27">
            <a:extLst>
              <a:ext uri="{FF2B5EF4-FFF2-40B4-BE49-F238E27FC236}">
                <a16:creationId xmlns:a16="http://schemas.microsoft.com/office/drawing/2014/main" id="{980D7C2E-D0C9-4E7A-9CB4-6012D84B399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983291" y="5020319"/>
            <a:ext cx="10968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solidFill>
                  <a:schemeClr val="accent2"/>
                </a:solidFill>
              </a:rPr>
              <a:t>Model A</a:t>
            </a:r>
          </a:p>
        </p:txBody>
      </p:sp>
      <p:sp>
        <p:nvSpPr>
          <p:cNvPr id="36" name="Text Box 27">
            <a:extLst>
              <a:ext uri="{FF2B5EF4-FFF2-40B4-BE49-F238E27FC236}">
                <a16:creationId xmlns:a16="http://schemas.microsoft.com/office/drawing/2014/main" id="{5635A45D-80F4-407E-BD0D-EB284AFAC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0611" y="5036251"/>
            <a:ext cx="1096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solidFill>
                  <a:schemeClr val="accent2"/>
                </a:solidFill>
              </a:rPr>
              <a:t>Model C</a:t>
            </a:r>
          </a:p>
        </p:txBody>
      </p:sp>
      <p:sp>
        <p:nvSpPr>
          <p:cNvPr id="38" name="Text Box 27">
            <a:extLst>
              <a:ext uri="{FF2B5EF4-FFF2-40B4-BE49-F238E27FC236}">
                <a16:creationId xmlns:a16="http://schemas.microsoft.com/office/drawing/2014/main" id="{3630BC29-A839-4D0B-AF6D-5B51CB185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6482" y="5464578"/>
            <a:ext cx="594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solidFill>
                  <a:schemeClr val="accent2"/>
                </a:solidFill>
              </a:rPr>
              <a:t>  (mechanistický)                                       (organický)</a:t>
            </a:r>
          </a:p>
        </p:txBody>
      </p:sp>
    </p:spTree>
    <p:extLst>
      <p:ext uri="{BB962C8B-B14F-4D97-AF65-F5344CB8AC3E}">
        <p14:creationId xmlns:p14="http://schemas.microsoft.com/office/powerpoint/2010/main" val="1195655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97A5203-43BE-4FE4-9931-F143C019AA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F67E67-C157-4A25-A3DA-4539A39A36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1E7ECFF-7C39-479C-9A70-C676754BD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1182698" cy="451576"/>
          </a:xfrm>
        </p:spPr>
        <p:txBody>
          <a:bodyPr/>
          <a:lstStyle/>
          <a:p>
            <a:r>
              <a:rPr lang="cs-CZ" dirty="0"/>
              <a:t>3.  PARAMETRY ORGANIZAČNÍ STRUKTURY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2D9A8E8-1552-45A2-807A-DC6954931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1" y="1902022"/>
            <a:ext cx="11415172" cy="4139998"/>
          </a:xfrm>
        </p:spPr>
        <p:txBody>
          <a:bodyPr/>
          <a:lstStyle/>
          <a:p>
            <a:r>
              <a:rPr lang="cs-CZ" b="1" dirty="0"/>
              <a:t>Dělba práce </a:t>
            </a:r>
            <a:br>
              <a:rPr lang="cs-CZ" b="1" dirty="0"/>
            </a:br>
            <a:r>
              <a:rPr lang="cs-CZ" dirty="0"/>
              <a:t>… seskupování činností dle principu funkční a předmětné specializace</a:t>
            </a:r>
          </a:p>
          <a:p>
            <a:endParaRPr lang="cs-CZ" dirty="0"/>
          </a:p>
          <a:p>
            <a:r>
              <a:rPr lang="cs-CZ" b="1" dirty="0"/>
              <a:t>Rozpětí řízení </a:t>
            </a:r>
            <a:br>
              <a:rPr lang="cs-CZ" b="1" dirty="0"/>
            </a:br>
            <a:r>
              <a:rPr lang="cs-CZ" dirty="0"/>
              <a:t>… počet přímo podřízených pracovníků vedoucímu </a:t>
            </a:r>
          </a:p>
          <a:p>
            <a:endParaRPr lang="cs-CZ" dirty="0"/>
          </a:p>
          <a:p>
            <a:r>
              <a:rPr lang="cs-CZ" b="1" dirty="0"/>
              <a:t>Dělba pravomoci </a:t>
            </a:r>
            <a:br>
              <a:rPr lang="cs-CZ" b="1" dirty="0"/>
            </a:br>
            <a:r>
              <a:rPr lang="cs-CZ" dirty="0"/>
              <a:t>… tradiční a cílově-programové útvarové struktury  </a:t>
            </a:r>
          </a:p>
        </p:txBody>
      </p:sp>
    </p:spTree>
    <p:extLst>
      <p:ext uri="{BB962C8B-B14F-4D97-AF65-F5344CB8AC3E}">
        <p14:creationId xmlns:p14="http://schemas.microsoft.com/office/powerpoint/2010/main" val="3029294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7B6A53-2F4A-4024-8A37-11DDD6711B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AA4D56-7D28-43F7-AFB9-5E160422BA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36FC91-88AB-4433-BBB5-462CF2E4D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i="1" dirty="0"/>
              <a:t>DĚLBA PRÁCE - funkční specializace … podobnost činností</a:t>
            </a:r>
          </a:p>
        </p:txBody>
      </p:sp>
      <p:sp>
        <p:nvSpPr>
          <p:cNvPr id="335" name="Rectangle 2">
            <a:extLst>
              <a:ext uri="{FF2B5EF4-FFF2-40B4-BE49-F238E27FC236}">
                <a16:creationId xmlns:a16="http://schemas.microsoft.com/office/drawing/2014/main" id="{D0C5718E-B7AD-4FA9-893C-CFB6C5ECE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9825" y="2522130"/>
            <a:ext cx="936625" cy="30241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37" name="Rectangle 3">
            <a:extLst>
              <a:ext uri="{FF2B5EF4-FFF2-40B4-BE49-F238E27FC236}">
                <a16:creationId xmlns:a16="http://schemas.microsoft.com/office/drawing/2014/main" id="{598B0C85-4958-4708-9EFF-5AD71A6CA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5862" y="2522130"/>
            <a:ext cx="936625" cy="30241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39" name="Rectangle 4">
            <a:extLst>
              <a:ext uri="{FF2B5EF4-FFF2-40B4-BE49-F238E27FC236}">
                <a16:creationId xmlns:a16="http://schemas.microsoft.com/office/drawing/2014/main" id="{C3DFB228-CF91-4A91-A8F5-58D08A347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1900" y="2522130"/>
            <a:ext cx="936625" cy="30241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41" name="Rectangle 5">
            <a:extLst>
              <a:ext uri="{FF2B5EF4-FFF2-40B4-BE49-F238E27FC236}">
                <a16:creationId xmlns:a16="http://schemas.microsoft.com/office/drawing/2014/main" id="{84CA97E3-2C48-4630-AF00-99FDE7495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2522130"/>
            <a:ext cx="936625" cy="30241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43" name="Rectangle 6">
            <a:extLst>
              <a:ext uri="{FF2B5EF4-FFF2-40B4-BE49-F238E27FC236}">
                <a16:creationId xmlns:a16="http://schemas.microsoft.com/office/drawing/2014/main" id="{8E5FA9BD-05B5-4756-8233-FA9CDA29F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412" y="2522130"/>
            <a:ext cx="936625" cy="30241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45" name="Rectangle 7">
            <a:extLst>
              <a:ext uri="{FF2B5EF4-FFF2-40B4-BE49-F238E27FC236}">
                <a16:creationId xmlns:a16="http://schemas.microsoft.com/office/drawing/2014/main" id="{01DDCEF0-E38F-4435-A156-B3EB441C1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7" y="2522130"/>
            <a:ext cx="865188" cy="30241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47" name="Text Box 9">
            <a:extLst>
              <a:ext uri="{FF2B5EF4-FFF2-40B4-BE49-F238E27FC236}">
                <a16:creationId xmlns:a16="http://schemas.microsoft.com/office/drawing/2014/main" id="{1EF54EDE-004A-4E95-85E5-8FC4637EE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9237" y="1802725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>
                <a:latin typeface="Times New Roman" panose="02020603050405020304" pitchFamily="18" charset="0"/>
              </a:rPr>
              <a:t>vývoj</a:t>
            </a:r>
          </a:p>
        </p:txBody>
      </p:sp>
      <p:sp>
        <p:nvSpPr>
          <p:cNvPr id="349" name="Text Box 10">
            <a:extLst>
              <a:ext uri="{FF2B5EF4-FFF2-40B4-BE49-F238E27FC236}">
                <a16:creationId xmlns:a16="http://schemas.microsoft.com/office/drawing/2014/main" id="{60381B97-AC81-48FA-88ED-1B422041C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7" y="1802725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nákup</a:t>
            </a:r>
          </a:p>
        </p:txBody>
      </p:sp>
      <p:sp>
        <p:nvSpPr>
          <p:cNvPr id="351" name="Text Box 11">
            <a:extLst>
              <a:ext uri="{FF2B5EF4-FFF2-40B4-BE49-F238E27FC236}">
                <a16:creationId xmlns:a16="http://schemas.microsoft.com/office/drawing/2014/main" id="{5004E6BD-45FF-42B7-945A-2A166F093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0437" y="1802725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výroba </a:t>
            </a:r>
            <a:r>
              <a:rPr lang="cs-CZ" altLang="cs-CZ" sz="2000" b="1">
                <a:latin typeface="Times New Roman" panose="02020603050405020304" pitchFamily="18" charset="0"/>
              </a:rPr>
              <a:t>I</a:t>
            </a:r>
          </a:p>
        </p:txBody>
      </p:sp>
      <p:sp>
        <p:nvSpPr>
          <p:cNvPr id="353" name="Text Box 12">
            <a:extLst>
              <a:ext uri="{FF2B5EF4-FFF2-40B4-BE49-F238E27FC236}">
                <a16:creationId xmlns:a16="http://schemas.microsoft.com/office/drawing/2014/main" id="{58D335DF-F74A-45C1-AF1F-8B70F7780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4875" y="1802725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výroba </a:t>
            </a:r>
            <a:r>
              <a:rPr lang="cs-CZ" altLang="cs-CZ" sz="2000" b="1">
                <a:latin typeface="Times New Roman" panose="02020603050405020304" pitchFamily="18" charset="0"/>
              </a:rPr>
              <a:t>II</a:t>
            </a:r>
          </a:p>
        </p:txBody>
      </p:sp>
      <p:sp>
        <p:nvSpPr>
          <p:cNvPr id="355" name="Text Box 13">
            <a:extLst>
              <a:ext uri="{FF2B5EF4-FFF2-40B4-BE49-F238E27FC236}">
                <a16:creationId xmlns:a16="http://schemas.microsoft.com/office/drawing/2014/main" id="{8711D41B-D33C-4654-B8A5-497086B45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5037" y="1802725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výroba </a:t>
            </a:r>
            <a:r>
              <a:rPr lang="cs-CZ" altLang="cs-CZ" sz="2000" b="1">
                <a:latin typeface="Times New Roman" panose="02020603050405020304" pitchFamily="18" charset="0"/>
              </a:rPr>
              <a:t>III</a:t>
            </a:r>
          </a:p>
        </p:txBody>
      </p:sp>
      <p:sp>
        <p:nvSpPr>
          <p:cNvPr id="357" name="Text Box 14">
            <a:extLst>
              <a:ext uri="{FF2B5EF4-FFF2-40B4-BE49-F238E27FC236}">
                <a16:creationId xmlns:a16="http://schemas.microsoft.com/office/drawing/2014/main" id="{06B084E8-8539-4CE2-84FF-825437A2D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2837" y="1802725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prodej</a:t>
            </a:r>
          </a:p>
        </p:txBody>
      </p:sp>
      <p:sp>
        <p:nvSpPr>
          <p:cNvPr id="359" name="Text Box 15">
            <a:extLst>
              <a:ext uri="{FF2B5EF4-FFF2-40B4-BE49-F238E27FC236}">
                <a16:creationId xmlns:a16="http://schemas.microsoft.com/office/drawing/2014/main" id="{FF3F6B56-4C72-4EA4-A61C-499C57F20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237" y="2606000"/>
            <a:ext cx="155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Times New Roman" panose="02020603050405020304" pitchFamily="18" charset="0"/>
              </a:rPr>
              <a:t>výrobek 1</a:t>
            </a:r>
          </a:p>
        </p:txBody>
      </p:sp>
      <p:sp>
        <p:nvSpPr>
          <p:cNvPr id="361" name="Text Box 16">
            <a:extLst>
              <a:ext uri="{FF2B5EF4-FFF2-40B4-BE49-F238E27FC236}">
                <a16:creationId xmlns:a16="http://schemas.microsoft.com/office/drawing/2014/main" id="{A205613A-C104-48DF-9DE3-FFF801DCF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4762" y="3214013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výrobek 2</a:t>
            </a:r>
          </a:p>
        </p:txBody>
      </p:sp>
      <p:sp>
        <p:nvSpPr>
          <p:cNvPr id="363" name="Text Box 17">
            <a:extLst>
              <a:ext uri="{FF2B5EF4-FFF2-40B4-BE49-F238E27FC236}">
                <a16:creationId xmlns:a16="http://schemas.microsoft.com/office/drawing/2014/main" id="{078D3CB4-BA9C-4C9F-A8BA-E893E4EFE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237" y="3853775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výrobek 3</a:t>
            </a:r>
          </a:p>
        </p:txBody>
      </p:sp>
      <p:sp>
        <p:nvSpPr>
          <p:cNvPr id="365" name="Text Box 18">
            <a:extLst>
              <a:ext uri="{FF2B5EF4-FFF2-40B4-BE49-F238E27FC236}">
                <a16:creationId xmlns:a16="http://schemas.microsoft.com/office/drawing/2014/main" id="{F4EE6F8F-1DCA-40C1-B566-3BBFE0688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237" y="4466550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výrobek 4</a:t>
            </a:r>
          </a:p>
        </p:txBody>
      </p:sp>
      <p:sp>
        <p:nvSpPr>
          <p:cNvPr id="367" name="Text Box 19">
            <a:extLst>
              <a:ext uri="{FF2B5EF4-FFF2-40B4-BE49-F238E27FC236}">
                <a16:creationId xmlns:a16="http://schemas.microsoft.com/office/drawing/2014/main" id="{196D740B-B5F8-410D-B3BA-D94BB294B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237" y="5114250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výrobek 5</a:t>
            </a:r>
          </a:p>
        </p:txBody>
      </p:sp>
      <p:sp>
        <p:nvSpPr>
          <p:cNvPr id="369" name="Rectangle 20">
            <a:extLst>
              <a:ext uri="{FF2B5EF4-FFF2-40B4-BE49-F238E27FC236}">
                <a16:creationId xmlns:a16="http://schemas.microsoft.com/office/drawing/2014/main" id="{8C4636F4-720A-4D33-878A-0784DD7DF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8612" y="2644100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11</a:t>
            </a:r>
            <a:endParaRPr lang="cs-CZ" altLang="cs-CZ" sz="2000" b="1">
              <a:latin typeface="Times New Roman" panose="02020603050405020304" pitchFamily="18" charset="0"/>
            </a:endParaRPr>
          </a:p>
        </p:txBody>
      </p:sp>
      <p:sp>
        <p:nvSpPr>
          <p:cNvPr id="371" name="Rectangle 21">
            <a:extLst>
              <a:ext uri="{FF2B5EF4-FFF2-40B4-BE49-F238E27FC236}">
                <a16:creationId xmlns:a16="http://schemas.microsoft.com/office/drawing/2014/main" id="{05BEA31F-7EC3-41BD-A35D-86C32B99E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8612" y="3288625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21</a:t>
            </a:r>
          </a:p>
        </p:txBody>
      </p:sp>
      <p:sp>
        <p:nvSpPr>
          <p:cNvPr id="373" name="Rectangle 22">
            <a:extLst>
              <a:ext uri="{FF2B5EF4-FFF2-40B4-BE49-F238E27FC236}">
                <a16:creationId xmlns:a16="http://schemas.microsoft.com/office/drawing/2014/main" id="{3CDF83FC-BE3F-4588-9F0A-FCA270D03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8612" y="3893463"/>
            <a:ext cx="685800" cy="36036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31</a:t>
            </a:r>
          </a:p>
        </p:txBody>
      </p:sp>
      <p:sp>
        <p:nvSpPr>
          <p:cNvPr id="375" name="Rectangle 23">
            <a:extLst>
              <a:ext uri="{FF2B5EF4-FFF2-40B4-BE49-F238E27FC236}">
                <a16:creationId xmlns:a16="http://schemas.microsoft.com/office/drawing/2014/main" id="{B6A8C1C6-0E0D-4C0C-93F3-1BF660D0B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8612" y="5155525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51</a:t>
            </a:r>
          </a:p>
        </p:txBody>
      </p:sp>
      <p:sp>
        <p:nvSpPr>
          <p:cNvPr id="377" name="Rectangle 24">
            <a:extLst>
              <a:ext uri="{FF2B5EF4-FFF2-40B4-BE49-F238E27FC236}">
                <a16:creationId xmlns:a16="http://schemas.microsoft.com/office/drawing/2014/main" id="{70A849FE-E6BA-43EB-A28C-A59851D6D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8612" y="4541163"/>
            <a:ext cx="685800" cy="36036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41</a:t>
            </a:r>
          </a:p>
        </p:txBody>
      </p:sp>
      <p:sp>
        <p:nvSpPr>
          <p:cNvPr id="379" name="Rectangle 25">
            <a:extLst>
              <a:ext uri="{FF2B5EF4-FFF2-40B4-BE49-F238E27FC236}">
                <a16:creationId xmlns:a16="http://schemas.microsoft.com/office/drawing/2014/main" id="{F344023D-24B3-4D82-A1C5-7BAD9F8C8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5112" y="3288625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22</a:t>
            </a:r>
          </a:p>
        </p:txBody>
      </p:sp>
      <p:sp>
        <p:nvSpPr>
          <p:cNvPr id="381" name="Rectangle 26">
            <a:extLst>
              <a:ext uri="{FF2B5EF4-FFF2-40B4-BE49-F238E27FC236}">
                <a16:creationId xmlns:a16="http://schemas.microsoft.com/office/drawing/2014/main" id="{B72F153D-6497-427D-ACCD-61444E333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5112" y="2644100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383" name="Rectangle 27">
            <a:extLst>
              <a:ext uri="{FF2B5EF4-FFF2-40B4-BE49-F238E27FC236}">
                <a16:creationId xmlns:a16="http://schemas.microsoft.com/office/drawing/2014/main" id="{78028510-4A17-4630-8A9C-3580672A7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5112" y="3893463"/>
            <a:ext cx="685800" cy="36036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32</a:t>
            </a:r>
          </a:p>
        </p:txBody>
      </p:sp>
      <p:sp>
        <p:nvSpPr>
          <p:cNvPr id="385" name="Rectangle 28">
            <a:extLst>
              <a:ext uri="{FF2B5EF4-FFF2-40B4-BE49-F238E27FC236}">
                <a16:creationId xmlns:a16="http://schemas.microsoft.com/office/drawing/2014/main" id="{AB480568-47B7-4A80-BF0D-FEC1C6991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5237" y="3288625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26</a:t>
            </a:r>
          </a:p>
        </p:txBody>
      </p:sp>
      <p:sp>
        <p:nvSpPr>
          <p:cNvPr id="387" name="Rectangle 29">
            <a:extLst>
              <a:ext uri="{FF2B5EF4-FFF2-40B4-BE49-F238E27FC236}">
                <a16:creationId xmlns:a16="http://schemas.microsoft.com/office/drawing/2014/main" id="{3FA5F75B-6347-4879-B3AA-A80FE3792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925" y="3288625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389" name="Rectangle 30">
            <a:extLst>
              <a:ext uri="{FF2B5EF4-FFF2-40B4-BE49-F238E27FC236}">
                <a16:creationId xmlns:a16="http://schemas.microsoft.com/office/drawing/2014/main" id="{9D16116F-10B1-4CF9-9925-738F08F5E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0962" y="3288625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24</a:t>
            </a:r>
          </a:p>
        </p:txBody>
      </p:sp>
      <p:sp>
        <p:nvSpPr>
          <p:cNvPr id="391" name="Rectangle 31">
            <a:extLst>
              <a:ext uri="{FF2B5EF4-FFF2-40B4-BE49-F238E27FC236}">
                <a16:creationId xmlns:a16="http://schemas.microsoft.com/office/drawing/2014/main" id="{EB361CA0-9A55-45C5-B59F-C85AEA319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3288625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23</a:t>
            </a:r>
          </a:p>
        </p:txBody>
      </p:sp>
      <p:sp>
        <p:nvSpPr>
          <p:cNvPr id="393" name="Rectangle 32">
            <a:extLst>
              <a:ext uri="{FF2B5EF4-FFF2-40B4-BE49-F238E27FC236}">
                <a16:creationId xmlns:a16="http://schemas.microsoft.com/office/drawing/2014/main" id="{D6D89376-9E09-4213-ADD1-8AEE0DC29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5237" y="2644100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16</a:t>
            </a:r>
          </a:p>
        </p:txBody>
      </p:sp>
      <p:sp>
        <p:nvSpPr>
          <p:cNvPr id="395" name="Rectangle 33">
            <a:extLst>
              <a:ext uri="{FF2B5EF4-FFF2-40B4-BE49-F238E27FC236}">
                <a16:creationId xmlns:a16="http://schemas.microsoft.com/office/drawing/2014/main" id="{050E1D27-421C-4704-96B2-F2A7C8756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925" y="2644100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397" name="Rectangle 34">
            <a:extLst>
              <a:ext uri="{FF2B5EF4-FFF2-40B4-BE49-F238E27FC236}">
                <a16:creationId xmlns:a16="http://schemas.microsoft.com/office/drawing/2014/main" id="{1FF6CF8F-8076-4D1C-B7CD-7100A046F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0962" y="2644100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399" name="Rectangle 35">
            <a:extLst>
              <a:ext uri="{FF2B5EF4-FFF2-40B4-BE49-F238E27FC236}">
                <a16:creationId xmlns:a16="http://schemas.microsoft.com/office/drawing/2014/main" id="{2A0CE84D-DA7B-412C-837F-B86BC5E8E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2644100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401" name="Rectangle 36">
            <a:extLst>
              <a:ext uri="{FF2B5EF4-FFF2-40B4-BE49-F238E27FC236}">
                <a16:creationId xmlns:a16="http://schemas.microsoft.com/office/drawing/2014/main" id="{B383C1F5-D3A7-4F18-A70F-BE5E7467E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5237" y="3893463"/>
            <a:ext cx="685800" cy="36036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36</a:t>
            </a:r>
          </a:p>
        </p:txBody>
      </p:sp>
      <p:sp>
        <p:nvSpPr>
          <p:cNvPr id="403" name="Rectangle 37">
            <a:extLst>
              <a:ext uri="{FF2B5EF4-FFF2-40B4-BE49-F238E27FC236}">
                <a16:creationId xmlns:a16="http://schemas.microsoft.com/office/drawing/2014/main" id="{4A130129-8137-4235-B47C-CB37D12DA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925" y="3893463"/>
            <a:ext cx="685800" cy="36036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35</a:t>
            </a:r>
          </a:p>
        </p:txBody>
      </p:sp>
      <p:sp>
        <p:nvSpPr>
          <p:cNvPr id="405" name="Rectangle 38">
            <a:extLst>
              <a:ext uri="{FF2B5EF4-FFF2-40B4-BE49-F238E27FC236}">
                <a16:creationId xmlns:a16="http://schemas.microsoft.com/office/drawing/2014/main" id="{0BC9A9F1-3003-4DEF-A612-AABB1ABEE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0962" y="3893463"/>
            <a:ext cx="685800" cy="36036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34</a:t>
            </a:r>
          </a:p>
        </p:txBody>
      </p:sp>
      <p:sp>
        <p:nvSpPr>
          <p:cNvPr id="407" name="Rectangle 39">
            <a:extLst>
              <a:ext uri="{FF2B5EF4-FFF2-40B4-BE49-F238E27FC236}">
                <a16:creationId xmlns:a16="http://schemas.microsoft.com/office/drawing/2014/main" id="{8584DB50-0521-46C2-8BFE-E5E7F0EAD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3893463"/>
            <a:ext cx="685800" cy="36036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33</a:t>
            </a:r>
          </a:p>
        </p:txBody>
      </p:sp>
      <p:sp>
        <p:nvSpPr>
          <p:cNvPr id="409" name="Rectangle 40">
            <a:extLst>
              <a:ext uri="{FF2B5EF4-FFF2-40B4-BE49-F238E27FC236}">
                <a16:creationId xmlns:a16="http://schemas.microsoft.com/office/drawing/2014/main" id="{0E4A6AED-BFA5-485D-A8D3-E171B5EDF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5112" y="5155525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52</a:t>
            </a:r>
          </a:p>
        </p:txBody>
      </p:sp>
      <p:sp>
        <p:nvSpPr>
          <p:cNvPr id="411" name="Rectangle 41">
            <a:extLst>
              <a:ext uri="{FF2B5EF4-FFF2-40B4-BE49-F238E27FC236}">
                <a16:creationId xmlns:a16="http://schemas.microsoft.com/office/drawing/2014/main" id="{C0D8F623-8C83-4104-8A88-62AD13651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5237" y="4541163"/>
            <a:ext cx="685800" cy="36036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46</a:t>
            </a:r>
          </a:p>
        </p:txBody>
      </p:sp>
      <p:sp>
        <p:nvSpPr>
          <p:cNvPr id="413" name="Rectangle 42">
            <a:extLst>
              <a:ext uri="{FF2B5EF4-FFF2-40B4-BE49-F238E27FC236}">
                <a16:creationId xmlns:a16="http://schemas.microsoft.com/office/drawing/2014/main" id="{E6BCD1BB-324A-40D5-BDC2-C9349FBBF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925" y="4541163"/>
            <a:ext cx="685800" cy="36036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45</a:t>
            </a:r>
          </a:p>
        </p:txBody>
      </p:sp>
      <p:sp>
        <p:nvSpPr>
          <p:cNvPr id="415" name="Rectangle 43">
            <a:extLst>
              <a:ext uri="{FF2B5EF4-FFF2-40B4-BE49-F238E27FC236}">
                <a16:creationId xmlns:a16="http://schemas.microsoft.com/office/drawing/2014/main" id="{C3378394-4BDB-4569-A719-C94AACDCB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4541163"/>
            <a:ext cx="685800" cy="36036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43</a:t>
            </a:r>
          </a:p>
        </p:txBody>
      </p:sp>
      <p:sp>
        <p:nvSpPr>
          <p:cNvPr id="417" name="Rectangle 44">
            <a:extLst>
              <a:ext uri="{FF2B5EF4-FFF2-40B4-BE49-F238E27FC236}">
                <a16:creationId xmlns:a16="http://schemas.microsoft.com/office/drawing/2014/main" id="{DF3484C2-E857-49D4-B20C-53E2924A3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5112" y="4541163"/>
            <a:ext cx="685800" cy="36036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42</a:t>
            </a:r>
          </a:p>
        </p:txBody>
      </p:sp>
      <p:sp>
        <p:nvSpPr>
          <p:cNvPr id="419" name="Rectangle 45">
            <a:extLst>
              <a:ext uri="{FF2B5EF4-FFF2-40B4-BE49-F238E27FC236}">
                <a16:creationId xmlns:a16="http://schemas.microsoft.com/office/drawing/2014/main" id="{2F6AF3FA-5E31-484A-8972-310CC8D03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0962" y="4541163"/>
            <a:ext cx="685800" cy="36036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44</a:t>
            </a:r>
          </a:p>
        </p:txBody>
      </p:sp>
      <p:sp>
        <p:nvSpPr>
          <p:cNvPr id="421" name="Rectangle 46">
            <a:extLst>
              <a:ext uri="{FF2B5EF4-FFF2-40B4-BE49-F238E27FC236}">
                <a16:creationId xmlns:a16="http://schemas.microsoft.com/office/drawing/2014/main" id="{4A3AFEF9-0BDE-4E52-B825-C26AC78A1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5237" y="5155525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423" name="Rectangle 47">
            <a:extLst>
              <a:ext uri="{FF2B5EF4-FFF2-40B4-BE49-F238E27FC236}">
                <a16:creationId xmlns:a16="http://schemas.microsoft.com/office/drawing/2014/main" id="{331EC648-339B-4517-A18D-1F00DB3C9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925" y="5155525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55</a:t>
            </a:r>
          </a:p>
        </p:txBody>
      </p:sp>
      <p:sp>
        <p:nvSpPr>
          <p:cNvPr id="425" name="Rectangle 48">
            <a:extLst>
              <a:ext uri="{FF2B5EF4-FFF2-40B4-BE49-F238E27FC236}">
                <a16:creationId xmlns:a16="http://schemas.microsoft.com/office/drawing/2014/main" id="{6F7A1AFD-9F3D-46A1-96A8-D0D0E3810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0962" y="5155525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54</a:t>
            </a:r>
          </a:p>
        </p:txBody>
      </p:sp>
      <p:sp>
        <p:nvSpPr>
          <p:cNvPr id="427" name="Rectangle 49">
            <a:extLst>
              <a:ext uri="{FF2B5EF4-FFF2-40B4-BE49-F238E27FC236}">
                <a16:creationId xmlns:a16="http://schemas.microsoft.com/office/drawing/2014/main" id="{10D7352D-9D06-463C-A8D7-9A90EC3D7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5155525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53</a:t>
            </a:r>
          </a:p>
        </p:txBody>
      </p:sp>
    </p:spTree>
    <p:extLst>
      <p:ext uri="{BB962C8B-B14F-4D97-AF65-F5344CB8AC3E}">
        <p14:creationId xmlns:p14="http://schemas.microsoft.com/office/powerpoint/2010/main" val="2906347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5594FE-CC3A-4E49-9459-34BDCE43AE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5C1EC8-2D39-4E3E-8925-605004965C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D369C1-F4D0-4BA3-B48F-7534D2C90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i="1" dirty="0"/>
              <a:t>DĚLBA PRÁCE - předmětná specializace … návaznost činností</a:t>
            </a:r>
            <a:endParaRPr lang="cs-CZ" sz="2800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C930B68-7C87-49CD-B6C5-9354418CD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968" y="5129331"/>
            <a:ext cx="6842125" cy="5032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C75B7F7D-F17C-4706-8628-8EF4F6149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968" y="4481631"/>
            <a:ext cx="6842125" cy="5032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988C7FFA-CCA5-45F5-B8C9-2010367BF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968" y="3832344"/>
            <a:ext cx="6842125" cy="5048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8BFED1BA-56A3-440A-BDF1-320E9CBF1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968" y="3184644"/>
            <a:ext cx="6842125" cy="5048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437917D4-52DC-4060-8623-DAC707222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968" y="2536944"/>
            <a:ext cx="6842125" cy="5032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7" name="Text Box 8">
            <a:extLst>
              <a:ext uri="{FF2B5EF4-FFF2-40B4-BE49-F238E27FC236}">
                <a16:creationId xmlns:a16="http://schemas.microsoft.com/office/drawing/2014/main" id="{0174A53B-795A-4091-9966-91D7DDD89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318" y="1767006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vývoj</a:t>
            </a:r>
          </a:p>
        </p:txBody>
      </p:sp>
      <p:sp>
        <p:nvSpPr>
          <p:cNvPr id="19" name="Text Box 9">
            <a:extLst>
              <a:ext uri="{FF2B5EF4-FFF2-40B4-BE49-F238E27FC236}">
                <a16:creationId xmlns:a16="http://schemas.microsoft.com/office/drawing/2014/main" id="{C144EB73-B6CB-4A6D-987B-A902F9EEA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1918" y="1767006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nákup</a:t>
            </a: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B95ED6A8-2607-47FA-A343-E5224A99E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2518" y="1767006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výroba </a:t>
            </a:r>
            <a:r>
              <a:rPr lang="cs-CZ" altLang="cs-CZ" sz="2000" b="1">
                <a:latin typeface="Times New Roman" panose="02020603050405020304" pitchFamily="18" charset="0"/>
              </a:rPr>
              <a:t>I</a:t>
            </a:r>
          </a:p>
        </p:txBody>
      </p:sp>
      <p:sp>
        <p:nvSpPr>
          <p:cNvPr id="23" name="Text Box 11">
            <a:extLst>
              <a:ext uri="{FF2B5EF4-FFF2-40B4-BE49-F238E27FC236}">
                <a16:creationId xmlns:a16="http://schemas.microsoft.com/office/drawing/2014/main" id="{32D97EEA-FACC-410E-8AA9-291F3CFDB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6956" y="1767006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výroba </a:t>
            </a:r>
            <a:r>
              <a:rPr lang="cs-CZ" altLang="cs-CZ" sz="2000" b="1">
                <a:latin typeface="Times New Roman" panose="02020603050405020304" pitchFamily="18" charset="0"/>
              </a:rPr>
              <a:t>II</a:t>
            </a:r>
          </a:p>
        </p:txBody>
      </p:sp>
      <p:sp>
        <p:nvSpPr>
          <p:cNvPr id="25" name="Text Box 12">
            <a:extLst>
              <a:ext uri="{FF2B5EF4-FFF2-40B4-BE49-F238E27FC236}">
                <a16:creationId xmlns:a16="http://schemas.microsoft.com/office/drawing/2014/main" id="{27EF15D6-0148-4D7E-975F-CA2403017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7118" y="1767006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výroba </a:t>
            </a:r>
            <a:r>
              <a:rPr lang="cs-CZ" altLang="cs-CZ" sz="2000" b="1">
                <a:latin typeface="Times New Roman" panose="02020603050405020304" pitchFamily="18" charset="0"/>
              </a:rPr>
              <a:t>III</a:t>
            </a:r>
          </a:p>
        </p:txBody>
      </p:sp>
      <p:sp>
        <p:nvSpPr>
          <p:cNvPr id="27" name="Text Box 13">
            <a:extLst>
              <a:ext uri="{FF2B5EF4-FFF2-40B4-BE49-F238E27FC236}">
                <a16:creationId xmlns:a16="http://schemas.microsoft.com/office/drawing/2014/main" id="{704E6A9D-699C-4C76-84A2-006D6990C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4918" y="1767006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prodej</a:t>
            </a:r>
          </a:p>
        </p:txBody>
      </p:sp>
      <p:sp>
        <p:nvSpPr>
          <p:cNvPr id="29" name="Text Box 14">
            <a:extLst>
              <a:ext uri="{FF2B5EF4-FFF2-40B4-BE49-F238E27FC236}">
                <a16:creationId xmlns:a16="http://schemas.microsoft.com/office/drawing/2014/main" id="{0A9DD36F-F36E-4F3B-B412-0B15AA857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7318" y="2570281"/>
            <a:ext cx="155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výrobek 1</a:t>
            </a:r>
          </a:p>
        </p:txBody>
      </p:sp>
      <p:sp>
        <p:nvSpPr>
          <p:cNvPr id="31" name="Text Box 15">
            <a:extLst>
              <a:ext uri="{FF2B5EF4-FFF2-40B4-BE49-F238E27FC236}">
                <a16:creationId xmlns:a16="http://schemas.microsoft.com/office/drawing/2014/main" id="{0510504E-956F-4D30-A377-FBCF54363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6843" y="3178294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výrobek 2</a:t>
            </a:r>
          </a:p>
        </p:txBody>
      </p:sp>
      <p:sp>
        <p:nvSpPr>
          <p:cNvPr id="33" name="Text Box 16">
            <a:extLst>
              <a:ext uri="{FF2B5EF4-FFF2-40B4-BE49-F238E27FC236}">
                <a16:creationId xmlns:a16="http://schemas.microsoft.com/office/drawing/2014/main" id="{669CC793-54B7-47CE-BCA3-F0F6FB3CA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7318" y="3818056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výrobek 3</a:t>
            </a:r>
          </a:p>
        </p:txBody>
      </p:sp>
      <p:sp>
        <p:nvSpPr>
          <p:cNvPr id="35" name="Text Box 17">
            <a:extLst>
              <a:ext uri="{FF2B5EF4-FFF2-40B4-BE49-F238E27FC236}">
                <a16:creationId xmlns:a16="http://schemas.microsoft.com/office/drawing/2014/main" id="{27107C2C-C0DB-4F93-899C-19A102786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7318" y="4465756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výrobek 4</a:t>
            </a:r>
          </a:p>
        </p:txBody>
      </p:sp>
      <p:sp>
        <p:nvSpPr>
          <p:cNvPr id="37" name="Text Box 18">
            <a:extLst>
              <a:ext uri="{FF2B5EF4-FFF2-40B4-BE49-F238E27FC236}">
                <a16:creationId xmlns:a16="http://schemas.microsoft.com/office/drawing/2014/main" id="{EC0EB6AF-285E-429C-91C5-A2A8A968F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7318" y="5149969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Times New Roman" panose="02020603050405020304" pitchFamily="18" charset="0"/>
              </a:rPr>
              <a:t>výrobek 5</a:t>
            </a:r>
          </a:p>
        </p:txBody>
      </p:sp>
      <p:sp>
        <p:nvSpPr>
          <p:cNvPr id="39" name="Rectangle 19">
            <a:extLst>
              <a:ext uri="{FF2B5EF4-FFF2-40B4-BE49-F238E27FC236}">
                <a16:creationId xmlns:a16="http://schemas.microsoft.com/office/drawing/2014/main" id="{244CC54E-E26D-40E4-A805-1FF2DF6F1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0693" y="2608381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 dirty="0">
                <a:latin typeface="Times New Roman" panose="02020603050405020304" pitchFamily="18" charset="0"/>
              </a:rPr>
              <a:t>11</a:t>
            </a:r>
            <a:endParaRPr lang="cs-CZ" altLang="cs-CZ" sz="2000" b="1" dirty="0">
              <a:latin typeface="Times New Roman" panose="02020603050405020304" pitchFamily="18" charset="0"/>
            </a:endParaRPr>
          </a:p>
        </p:txBody>
      </p:sp>
      <p:sp>
        <p:nvSpPr>
          <p:cNvPr id="41" name="Rectangle 20">
            <a:extLst>
              <a:ext uri="{FF2B5EF4-FFF2-40B4-BE49-F238E27FC236}">
                <a16:creationId xmlns:a16="http://schemas.microsoft.com/office/drawing/2014/main" id="{0AD00FAC-DDC7-4EA1-B279-C0CE6196D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0693" y="325290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21</a:t>
            </a:r>
          </a:p>
        </p:txBody>
      </p:sp>
      <p:sp>
        <p:nvSpPr>
          <p:cNvPr id="43" name="Rectangle 21">
            <a:extLst>
              <a:ext uri="{FF2B5EF4-FFF2-40B4-BE49-F238E27FC236}">
                <a16:creationId xmlns:a16="http://schemas.microsoft.com/office/drawing/2014/main" id="{FB11679E-6375-41E8-846B-F7A2A2437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0693" y="38942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31</a:t>
            </a:r>
          </a:p>
        </p:txBody>
      </p:sp>
      <p:sp>
        <p:nvSpPr>
          <p:cNvPr id="45" name="Rectangle 22">
            <a:extLst>
              <a:ext uri="{FF2B5EF4-FFF2-40B4-BE49-F238E27FC236}">
                <a16:creationId xmlns:a16="http://schemas.microsoft.com/office/drawing/2014/main" id="{E6EB28BB-83E2-4D1D-9D27-24B51B7E6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0693" y="51896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51</a:t>
            </a:r>
          </a:p>
        </p:txBody>
      </p:sp>
      <p:sp>
        <p:nvSpPr>
          <p:cNvPr id="47" name="Rectangle 23">
            <a:extLst>
              <a:ext uri="{FF2B5EF4-FFF2-40B4-BE49-F238E27FC236}">
                <a16:creationId xmlns:a16="http://schemas.microsoft.com/office/drawing/2014/main" id="{42CCACEA-88E7-498A-86B9-1E1C61AF3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0693" y="45419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41</a:t>
            </a:r>
          </a:p>
        </p:txBody>
      </p:sp>
      <p:sp>
        <p:nvSpPr>
          <p:cNvPr id="49" name="Rectangle 24">
            <a:extLst>
              <a:ext uri="{FF2B5EF4-FFF2-40B4-BE49-F238E27FC236}">
                <a16:creationId xmlns:a16="http://schemas.microsoft.com/office/drawing/2014/main" id="{EDB510AF-C8CC-48FE-810B-4B29A83DD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7193" y="325290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22</a:t>
            </a:r>
          </a:p>
        </p:txBody>
      </p:sp>
      <p:sp>
        <p:nvSpPr>
          <p:cNvPr id="51" name="Rectangle 25">
            <a:extLst>
              <a:ext uri="{FF2B5EF4-FFF2-40B4-BE49-F238E27FC236}">
                <a16:creationId xmlns:a16="http://schemas.microsoft.com/office/drawing/2014/main" id="{9BFE6367-4859-40A3-AA4C-1FE720A62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7193" y="2608381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53" name="Rectangle 26">
            <a:extLst>
              <a:ext uri="{FF2B5EF4-FFF2-40B4-BE49-F238E27FC236}">
                <a16:creationId xmlns:a16="http://schemas.microsoft.com/office/drawing/2014/main" id="{C60CC63A-3C3F-4D21-A289-B66C80821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7193" y="38942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32</a:t>
            </a:r>
          </a:p>
        </p:txBody>
      </p:sp>
      <p:sp>
        <p:nvSpPr>
          <p:cNvPr id="55" name="Rectangle 27">
            <a:extLst>
              <a:ext uri="{FF2B5EF4-FFF2-40B4-BE49-F238E27FC236}">
                <a16:creationId xmlns:a16="http://schemas.microsoft.com/office/drawing/2014/main" id="{DF04B1D2-2104-4621-AF36-1CE344105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7318" y="325290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26</a:t>
            </a:r>
          </a:p>
        </p:txBody>
      </p:sp>
      <p:sp>
        <p:nvSpPr>
          <p:cNvPr id="57" name="Rectangle 28">
            <a:extLst>
              <a:ext uri="{FF2B5EF4-FFF2-40B4-BE49-F238E27FC236}">
                <a16:creationId xmlns:a16="http://schemas.microsoft.com/office/drawing/2014/main" id="{B504C8FB-13CE-4C16-8AF2-C9BD78A86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006" y="325290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59" name="Rectangle 29">
            <a:extLst>
              <a:ext uri="{FF2B5EF4-FFF2-40B4-BE49-F238E27FC236}">
                <a16:creationId xmlns:a16="http://schemas.microsoft.com/office/drawing/2014/main" id="{CB6C67F3-FD4F-4C1F-ABDA-D0343351B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043" y="325290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24</a:t>
            </a:r>
          </a:p>
        </p:txBody>
      </p:sp>
      <p:sp>
        <p:nvSpPr>
          <p:cNvPr id="61" name="Rectangle 30">
            <a:extLst>
              <a:ext uri="{FF2B5EF4-FFF2-40B4-BE49-F238E27FC236}">
                <a16:creationId xmlns:a16="http://schemas.microsoft.com/office/drawing/2014/main" id="{F8B863A2-9FC9-471F-9EE0-295AB97D5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0356" y="325290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23</a:t>
            </a:r>
          </a:p>
        </p:txBody>
      </p:sp>
      <p:sp>
        <p:nvSpPr>
          <p:cNvPr id="63" name="Rectangle 31">
            <a:extLst>
              <a:ext uri="{FF2B5EF4-FFF2-40B4-BE49-F238E27FC236}">
                <a16:creationId xmlns:a16="http://schemas.microsoft.com/office/drawing/2014/main" id="{63A07ECD-1550-4ADD-8CC6-A7101D96F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7318" y="2608381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16</a:t>
            </a:r>
          </a:p>
        </p:txBody>
      </p:sp>
      <p:sp>
        <p:nvSpPr>
          <p:cNvPr id="65" name="Rectangle 32">
            <a:extLst>
              <a:ext uri="{FF2B5EF4-FFF2-40B4-BE49-F238E27FC236}">
                <a16:creationId xmlns:a16="http://schemas.microsoft.com/office/drawing/2014/main" id="{FE9130A3-99B3-4086-9CC8-EF0895072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006" y="2608381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67" name="Rectangle 33">
            <a:extLst>
              <a:ext uri="{FF2B5EF4-FFF2-40B4-BE49-F238E27FC236}">
                <a16:creationId xmlns:a16="http://schemas.microsoft.com/office/drawing/2014/main" id="{9937193F-3F18-4BAD-B3C7-C9A13F0A5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043" y="2608381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69" name="Rectangle 34">
            <a:extLst>
              <a:ext uri="{FF2B5EF4-FFF2-40B4-BE49-F238E27FC236}">
                <a16:creationId xmlns:a16="http://schemas.microsoft.com/office/drawing/2014/main" id="{665E3241-BC32-4226-BB07-E59B0FA68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0356" y="2608381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71" name="Rectangle 35">
            <a:extLst>
              <a:ext uri="{FF2B5EF4-FFF2-40B4-BE49-F238E27FC236}">
                <a16:creationId xmlns:a16="http://schemas.microsoft.com/office/drawing/2014/main" id="{B204847D-F312-45D2-BEB9-A33567E96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7318" y="38942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36</a:t>
            </a:r>
          </a:p>
        </p:txBody>
      </p:sp>
      <p:sp>
        <p:nvSpPr>
          <p:cNvPr id="73" name="Rectangle 36">
            <a:extLst>
              <a:ext uri="{FF2B5EF4-FFF2-40B4-BE49-F238E27FC236}">
                <a16:creationId xmlns:a16="http://schemas.microsoft.com/office/drawing/2014/main" id="{D85E6819-3B9E-46FC-90C9-8431CCA85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006" y="38942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35</a:t>
            </a:r>
          </a:p>
        </p:txBody>
      </p:sp>
      <p:sp>
        <p:nvSpPr>
          <p:cNvPr id="75" name="Rectangle 37">
            <a:extLst>
              <a:ext uri="{FF2B5EF4-FFF2-40B4-BE49-F238E27FC236}">
                <a16:creationId xmlns:a16="http://schemas.microsoft.com/office/drawing/2014/main" id="{AC37027C-4CC3-4224-8D98-068561189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043" y="38942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34</a:t>
            </a:r>
          </a:p>
        </p:txBody>
      </p:sp>
      <p:sp>
        <p:nvSpPr>
          <p:cNvPr id="77" name="Rectangle 38">
            <a:extLst>
              <a:ext uri="{FF2B5EF4-FFF2-40B4-BE49-F238E27FC236}">
                <a16:creationId xmlns:a16="http://schemas.microsoft.com/office/drawing/2014/main" id="{61CDFB88-A6CF-4047-A606-C006C635B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0356" y="38942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33</a:t>
            </a:r>
          </a:p>
        </p:txBody>
      </p:sp>
      <p:sp>
        <p:nvSpPr>
          <p:cNvPr id="79" name="Rectangle 39">
            <a:extLst>
              <a:ext uri="{FF2B5EF4-FFF2-40B4-BE49-F238E27FC236}">
                <a16:creationId xmlns:a16="http://schemas.microsoft.com/office/drawing/2014/main" id="{08E9D78A-AADE-482E-B04B-FC08DCBE8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7193" y="51896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52</a:t>
            </a:r>
          </a:p>
        </p:txBody>
      </p:sp>
      <p:sp>
        <p:nvSpPr>
          <p:cNvPr id="81" name="Rectangle 40">
            <a:extLst>
              <a:ext uri="{FF2B5EF4-FFF2-40B4-BE49-F238E27FC236}">
                <a16:creationId xmlns:a16="http://schemas.microsoft.com/office/drawing/2014/main" id="{DD5B89D7-59D2-490A-A850-481AE1AF6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7318" y="45419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46</a:t>
            </a:r>
          </a:p>
        </p:txBody>
      </p:sp>
      <p:sp>
        <p:nvSpPr>
          <p:cNvPr id="83" name="Rectangle 41">
            <a:extLst>
              <a:ext uri="{FF2B5EF4-FFF2-40B4-BE49-F238E27FC236}">
                <a16:creationId xmlns:a16="http://schemas.microsoft.com/office/drawing/2014/main" id="{B816303D-49F8-451B-924D-1FB3CAAAD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006" y="45419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45</a:t>
            </a:r>
          </a:p>
        </p:txBody>
      </p:sp>
      <p:sp>
        <p:nvSpPr>
          <p:cNvPr id="85" name="Rectangle 42">
            <a:extLst>
              <a:ext uri="{FF2B5EF4-FFF2-40B4-BE49-F238E27FC236}">
                <a16:creationId xmlns:a16="http://schemas.microsoft.com/office/drawing/2014/main" id="{F8C27B05-5782-4511-96FD-D9C0EDE2B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0356" y="45419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43</a:t>
            </a:r>
          </a:p>
        </p:txBody>
      </p:sp>
      <p:sp>
        <p:nvSpPr>
          <p:cNvPr id="87" name="Rectangle 43">
            <a:extLst>
              <a:ext uri="{FF2B5EF4-FFF2-40B4-BE49-F238E27FC236}">
                <a16:creationId xmlns:a16="http://schemas.microsoft.com/office/drawing/2014/main" id="{1E041297-F0F4-469A-8D06-149030537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7193" y="45419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42</a:t>
            </a:r>
          </a:p>
        </p:txBody>
      </p:sp>
      <p:sp>
        <p:nvSpPr>
          <p:cNvPr id="89" name="Rectangle 44">
            <a:extLst>
              <a:ext uri="{FF2B5EF4-FFF2-40B4-BE49-F238E27FC236}">
                <a16:creationId xmlns:a16="http://schemas.microsoft.com/office/drawing/2014/main" id="{1B3CDE40-CBC7-41CC-B3BA-BCBA4BED2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043" y="45419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44</a:t>
            </a:r>
          </a:p>
        </p:txBody>
      </p:sp>
      <p:sp>
        <p:nvSpPr>
          <p:cNvPr id="91" name="Rectangle 45">
            <a:extLst>
              <a:ext uri="{FF2B5EF4-FFF2-40B4-BE49-F238E27FC236}">
                <a16:creationId xmlns:a16="http://schemas.microsoft.com/office/drawing/2014/main" id="{B5113C20-A1A9-4779-9786-35A1C17DE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7318" y="51896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93" name="Rectangle 46">
            <a:extLst>
              <a:ext uri="{FF2B5EF4-FFF2-40B4-BE49-F238E27FC236}">
                <a16:creationId xmlns:a16="http://schemas.microsoft.com/office/drawing/2014/main" id="{403176B4-BA6E-4125-BDE4-35DD9EAC4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006" y="51896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55</a:t>
            </a:r>
          </a:p>
        </p:txBody>
      </p:sp>
      <p:sp>
        <p:nvSpPr>
          <p:cNvPr id="95" name="Rectangle 47">
            <a:extLst>
              <a:ext uri="{FF2B5EF4-FFF2-40B4-BE49-F238E27FC236}">
                <a16:creationId xmlns:a16="http://schemas.microsoft.com/office/drawing/2014/main" id="{0BD59E28-0988-4239-859A-E5E7D31E3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043" y="51896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54</a:t>
            </a:r>
          </a:p>
        </p:txBody>
      </p:sp>
      <p:sp>
        <p:nvSpPr>
          <p:cNvPr id="97" name="Rectangle 48">
            <a:extLst>
              <a:ext uri="{FF2B5EF4-FFF2-40B4-BE49-F238E27FC236}">
                <a16:creationId xmlns:a16="http://schemas.microsoft.com/office/drawing/2014/main" id="{782788B1-2880-4454-A4AC-6C9ADB9C2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0356" y="51896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53</a:t>
            </a:r>
          </a:p>
        </p:txBody>
      </p:sp>
    </p:spTree>
    <p:extLst>
      <p:ext uri="{BB962C8B-B14F-4D97-AF65-F5344CB8AC3E}">
        <p14:creationId xmlns:p14="http://schemas.microsoft.com/office/powerpoint/2010/main" val="1762170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D885D05-CD82-49A9-9389-DCA0071FF1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F615E9-2879-40D0-A4B3-2E372285E6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739DBE-DFC2-432B-ABAF-F2C87E200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i="1" dirty="0"/>
              <a:t>DĚLBA PRÁCE – kombinace obou specializací</a:t>
            </a:r>
            <a:endParaRPr lang="cs-CZ" sz="2800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7E6BDE8-C2EF-41E6-B865-FAA69D891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9914" y="4481631"/>
            <a:ext cx="792162" cy="11509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3C1BFD3C-1DBD-451A-949C-E49DB5E35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5951" y="4481631"/>
            <a:ext cx="790575" cy="11509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41AD50A-C291-405D-A69C-4AEE41675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0401" y="4481631"/>
            <a:ext cx="792163" cy="11509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01419738-8053-4F2B-BF2A-5129EA319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0401" y="3832344"/>
            <a:ext cx="3241675" cy="5048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1440AA32-6134-4CE1-B9E2-5FD5B9AE1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6439" y="3832344"/>
            <a:ext cx="865187" cy="18002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16B8782F-6145-4B13-B03D-53C9CDB18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6439" y="3184644"/>
            <a:ext cx="4465637" cy="5048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4184EF80-59FB-4094-9244-9C7B2780B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501" y="3184644"/>
            <a:ext cx="863600" cy="24479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5BBE7D7C-B67B-41EF-AD3B-C13F0B688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9951" y="3184644"/>
            <a:ext cx="865188" cy="24479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29D0DB09-6B43-4CC0-9833-EFEDC68AF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9951" y="2536944"/>
            <a:ext cx="6842125" cy="5032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7" name="Text Box 12">
            <a:extLst>
              <a:ext uri="{FF2B5EF4-FFF2-40B4-BE49-F238E27FC236}">
                <a16:creationId xmlns:a16="http://schemas.microsoft.com/office/drawing/2014/main" id="{151D5E30-7D57-43CB-8F19-0807AD07D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6301" y="1767006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>
                <a:latin typeface="Times New Roman" panose="02020603050405020304" pitchFamily="18" charset="0"/>
              </a:rPr>
              <a:t>vývoj</a:t>
            </a:r>
          </a:p>
        </p:txBody>
      </p:sp>
      <p:sp>
        <p:nvSpPr>
          <p:cNvPr id="29" name="Text Box 13">
            <a:extLst>
              <a:ext uri="{FF2B5EF4-FFF2-40B4-BE49-F238E27FC236}">
                <a16:creationId xmlns:a16="http://schemas.microsoft.com/office/drawing/2014/main" id="{4AEDECBB-F08D-482D-BB8D-1A33F2A90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901" y="1767006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nákup</a:t>
            </a:r>
          </a:p>
        </p:txBody>
      </p:sp>
      <p:sp>
        <p:nvSpPr>
          <p:cNvPr id="31" name="Text Box 14">
            <a:extLst>
              <a:ext uri="{FF2B5EF4-FFF2-40B4-BE49-F238E27FC236}">
                <a16:creationId xmlns:a16="http://schemas.microsoft.com/office/drawing/2014/main" id="{C61D5E03-2D3B-4BB2-AB15-B884F1826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501" y="1767006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výroba </a:t>
            </a:r>
            <a:r>
              <a:rPr lang="cs-CZ" altLang="cs-CZ" sz="2000" b="1">
                <a:latin typeface="Times New Roman" panose="02020603050405020304" pitchFamily="18" charset="0"/>
              </a:rPr>
              <a:t>I</a:t>
            </a:r>
          </a:p>
        </p:txBody>
      </p:sp>
      <p:sp>
        <p:nvSpPr>
          <p:cNvPr id="33" name="Text Box 15">
            <a:extLst>
              <a:ext uri="{FF2B5EF4-FFF2-40B4-BE49-F238E27FC236}">
                <a16:creationId xmlns:a16="http://schemas.microsoft.com/office/drawing/2014/main" id="{7F4617EB-F987-4F58-B981-EA2C1C60A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1939" y="1767006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výroba </a:t>
            </a:r>
            <a:r>
              <a:rPr lang="cs-CZ" altLang="cs-CZ" sz="2000" b="1">
                <a:latin typeface="Times New Roman" panose="02020603050405020304" pitchFamily="18" charset="0"/>
              </a:rPr>
              <a:t>II</a:t>
            </a:r>
          </a:p>
        </p:txBody>
      </p:sp>
      <p:sp>
        <p:nvSpPr>
          <p:cNvPr id="35" name="Text Box 16">
            <a:extLst>
              <a:ext uri="{FF2B5EF4-FFF2-40B4-BE49-F238E27FC236}">
                <a16:creationId xmlns:a16="http://schemas.microsoft.com/office/drawing/2014/main" id="{57EFCDB9-A478-4D80-931C-DE1F3EE3A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2101" y="1767006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výroba </a:t>
            </a:r>
            <a:r>
              <a:rPr lang="cs-CZ" altLang="cs-CZ" sz="2000" b="1">
                <a:latin typeface="Times New Roman" panose="02020603050405020304" pitchFamily="18" charset="0"/>
              </a:rPr>
              <a:t>III</a:t>
            </a:r>
          </a:p>
        </p:txBody>
      </p:sp>
      <p:sp>
        <p:nvSpPr>
          <p:cNvPr id="37" name="Text Box 17">
            <a:extLst>
              <a:ext uri="{FF2B5EF4-FFF2-40B4-BE49-F238E27FC236}">
                <a16:creationId xmlns:a16="http://schemas.microsoft.com/office/drawing/2014/main" id="{39F538FD-67DA-4364-89F7-895953912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9901" y="1767006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prodej</a:t>
            </a:r>
          </a:p>
        </p:txBody>
      </p:sp>
      <p:sp>
        <p:nvSpPr>
          <p:cNvPr id="39" name="Text Box 18">
            <a:extLst>
              <a:ext uri="{FF2B5EF4-FFF2-40B4-BE49-F238E27FC236}">
                <a16:creationId xmlns:a16="http://schemas.microsoft.com/office/drawing/2014/main" id="{5CCCAB09-AA8D-44E8-BCB0-BB7E3B46F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2301" y="2570281"/>
            <a:ext cx="155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výrobek 1</a:t>
            </a:r>
          </a:p>
        </p:txBody>
      </p:sp>
      <p:sp>
        <p:nvSpPr>
          <p:cNvPr id="41" name="Text Box 19">
            <a:extLst>
              <a:ext uri="{FF2B5EF4-FFF2-40B4-BE49-F238E27FC236}">
                <a16:creationId xmlns:a16="http://schemas.microsoft.com/office/drawing/2014/main" id="{127E6525-9311-49FE-885D-51958067F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1826" y="3178294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výrobek 2</a:t>
            </a:r>
          </a:p>
        </p:txBody>
      </p:sp>
      <p:sp>
        <p:nvSpPr>
          <p:cNvPr id="43" name="Text Box 20">
            <a:extLst>
              <a:ext uri="{FF2B5EF4-FFF2-40B4-BE49-F238E27FC236}">
                <a16:creationId xmlns:a16="http://schemas.microsoft.com/office/drawing/2014/main" id="{24AAB49A-9ADF-4BB3-97BF-74D5B4FFE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2301" y="3818056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výrobek 3</a:t>
            </a:r>
          </a:p>
        </p:txBody>
      </p:sp>
      <p:sp>
        <p:nvSpPr>
          <p:cNvPr id="45" name="Text Box 21">
            <a:extLst>
              <a:ext uri="{FF2B5EF4-FFF2-40B4-BE49-F238E27FC236}">
                <a16:creationId xmlns:a16="http://schemas.microsoft.com/office/drawing/2014/main" id="{A5DBE306-F5C2-4892-B585-CE1255E38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2301" y="4465756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výrobek 4</a:t>
            </a:r>
          </a:p>
        </p:txBody>
      </p:sp>
      <p:sp>
        <p:nvSpPr>
          <p:cNvPr id="47" name="Text Box 22">
            <a:extLst>
              <a:ext uri="{FF2B5EF4-FFF2-40B4-BE49-F238E27FC236}">
                <a16:creationId xmlns:a16="http://schemas.microsoft.com/office/drawing/2014/main" id="{86249442-690D-4286-9205-1D7089B71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2301" y="5149969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výrobek 5</a:t>
            </a:r>
          </a:p>
        </p:txBody>
      </p:sp>
      <p:sp>
        <p:nvSpPr>
          <p:cNvPr id="49" name="Rectangle 23">
            <a:extLst>
              <a:ext uri="{FF2B5EF4-FFF2-40B4-BE49-F238E27FC236}">
                <a16:creationId xmlns:a16="http://schemas.microsoft.com/office/drawing/2014/main" id="{C32FF813-B704-48F6-ACEB-E6A649FE4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5676" y="2608381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11</a:t>
            </a:r>
            <a:endParaRPr lang="cs-CZ" altLang="cs-CZ" sz="2000" b="1">
              <a:latin typeface="Times New Roman" panose="02020603050405020304" pitchFamily="18" charset="0"/>
            </a:endParaRPr>
          </a:p>
        </p:txBody>
      </p:sp>
      <p:sp>
        <p:nvSpPr>
          <p:cNvPr id="51" name="Rectangle 24">
            <a:extLst>
              <a:ext uri="{FF2B5EF4-FFF2-40B4-BE49-F238E27FC236}">
                <a16:creationId xmlns:a16="http://schemas.microsoft.com/office/drawing/2014/main" id="{339D6974-9B12-4C72-B7F9-E94CE3FD4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5676" y="325290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21</a:t>
            </a:r>
          </a:p>
        </p:txBody>
      </p:sp>
      <p:sp>
        <p:nvSpPr>
          <p:cNvPr id="53" name="Rectangle 25">
            <a:extLst>
              <a:ext uri="{FF2B5EF4-FFF2-40B4-BE49-F238E27FC236}">
                <a16:creationId xmlns:a16="http://schemas.microsoft.com/office/drawing/2014/main" id="{9857527C-3875-486B-B72D-6670D79F9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5676" y="38942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31</a:t>
            </a:r>
          </a:p>
        </p:txBody>
      </p:sp>
      <p:sp>
        <p:nvSpPr>
          <p:cNvPr id="55" name="Rectangle 26">
            <a:extLst>
              <a:ext uri="{FF2B5EF4-FFF2-40B4-BE49-F238E27FC236}">
                <a16:creationId xmlns:a16="http://schemas.microsoft.com/office/drawing/2014/main" id="{872885D3-3358-4FF6-A0A5-D4E82D845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5676" y="51896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51</a:t>
            </a:r>
          </a:p>
        </p:txBody>
      </p:sp>
      <p:sp>
        <p:nvSpPr>
          <p:cNvPr id="57" name="Rectangle 27">
            <a:extLst>
              <a:ext uri="{FF2B5EF4-FFF2-40B4-BE49-F238E27FC236}">
                <a16:creationId xmlns:a16="http://schemas.microsoft.com/office/drawing/2014/main" id="{52F9A4B2-589A-43D7-A9E3-3F4741002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5676" y="45419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41</a:t>
            </a:r>
          </a:p>
        </p:txBody>
      </p:sp>
      <p:sp>
        <p:nvSpPr>
          <p:cNvPr id="59" name="Rectangle 28">
            <a:extLst>
              <a:ext uri="{FF2B5EF4-FFF2-40B4-BE49-F238E27FC236}">
                <a16:creationId xmlns:a16="http://schemas.microsoft.com/office/drawing/2014/main" id="{BA7988D5-D89D-48DD-8B15-0AF58838D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176" y="325290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22</a:t>
            </a:r>
          </a:p>
        </p:txBody>
      </p:sp>
      <p:sp>
        <p:nvSpPr>
          <p:cNvPr id="61" name="Rectangle 29">
            <a:extLst>
              <a:ext uri="{FF2B5EF4-FFF2-40B4-BE49-F238E27FC236}">
                <a16:creationId xmlns:a16="http://schemas.microsoft.com/office/drawing/2014/main" id="{CFA2FF49-AC58-4AC1-9262-233FC303D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176" y="2608381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63" name="Rectangle 30">
            <a:extLst>
              <a:ext uri="{FF2B5EF4-FFF2-40B4-BE49-F238E27FC236}">
                <a16:creationId xmlns:a16="http://schemas.microsoft.com/office/drawing/2014/main" id="{7FFA82D4-6499-40E2-A835-6D3FB880C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176" y="38942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32</a:t>
            </a:r>
          </a:p>
        </p:txBody>
      </p:sp>
      <p:sp>
        <p:nvSpPr>
          <p:cNvPr id="65" name="Rectangle 31">
            <a:extLst>
              <a:ext uri="{FF2B5EF4-FFF2-40B4-BE49-F238E27FC236}">
                <a16:creationId xmlns:a16="http://schemas.microsoft.com/office/drawing/2014/main" id="{AADD98AF-A6C2-45DB-8ABD-9C74EF407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2301" y="325290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26</a:t>
            </a:r>
          </a:p>
        </p:txBody>
      </p:sp>
      <p:sp>
        <p:nvSpPr>
          <p:cNvPr id="67" name="Rectangle 32">
            <a:extLst>
              <a:ext uri="{FF2B5EF4-FFF2-40B4-BE49-F238E27FC236}">
                <a16:creationId xmlns:a16="http://schemas.microsoft.com/office/drawing/2014/main" id="{2903A30F-B9D3-4DF7-BDA8-047683E62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1989" y="325290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69" name="Rectangle 33">
            <a:extLst>
              <a:ext uri="{FF2B5EF4-FFF2-40B4-BE49-F238E27FC236}">
                <a16:creationId xmlns:a16="http://schemas.microsoft.com/office/drawing/2014/main" id="{2959FEF9-15FF-4970-AEBB-7E9DA7C3A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8026" y="325290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24</a:t>
            </a:r>
          </a:p>
        </p:txBody>
      </p:sp>
      <p:sp>
        <p:nvSpPr>
          <p:cNvPr id="71" name="Rectangle 34">
            <a:extLst>
              <a:ext uri="{FF2B5EF4-FFF2-40B4-BE49-F238E27FC236}">
                <a16:creationId xmlns:a16="http://schemas.microsoft.com/office/drawing/2014/main" id="{1416A1E6-F72E-4660-AAC3-1E5EFCD54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5339" y="325290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23</a:t>
            </a:r>
          </a:p>
        </p:txBody>
      </p:sp>
      <p:sp>
        <p:nvSpPr>
          <p:cNvPr id="73" name="Rectangle 35">
            <a:extLst>
              <a:ext uri="{FF2B5EF4-FFF2-40B4-BE49-F238E27FC236}">
                <a16:creationId xmlns:a16="http://schemas.microsoft.com/office/drawing/2014/main" id="{E0445FED-7D84-4190-ADDC-ED99F0D26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2301" y="2608381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16</a:t>
            </a:r>
          </a:p>
        </p:txBody>
      </p:sp>
      <p:sp>
        <p:nvSpPr>
          <p:cNvPr id="75" name="Rectangle 36">
            <a:extLst>
              <a:ext uri="{FF2B5EF4-FFF2-40B4-BE49-F238E27FC236}">
                <a16:creationId xmlns:a16="http://schemas.microsoft.com/office/drawing/2014/main" id="{080DECAC-A06E-4AA9-AB0A-00ACDB027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1989" y="2608381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77" name="Rectangle 37">
            <a:extLst>
              <a:ext uri="{FF2B5EF4-FFF2-40B4-BE49-F238E27FC236}">
                <a16:creationId xmlns:a16="http://schemas.microsoft.com/office/drawing/2014/main" id="{C729DCE4-9DD7-4C62-A653-78F5BB220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8026" y="2608381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79" name="Rectangle 38">
            <a:extLst>
              <a:ext uri="{FF2B5EF4-FFF2-40B4-BE49-F238E27FC236}">
                <a16:creationId xmlns:a16="http://schemas.microsoft.com/office/drawing/2014/main" id="{36B3D855-03AD-40F5-8A5F-5C21237A7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5339" y="2608381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81" name="Rectangle 39">
            <a:extLst>
              <a:ext uri="{FF2B5EF4-FFF2-40B4-BE49-F238E27FC236}">
                <a16:creationId xmlns:a16="http://schemas.microsoft.com/office/drawing/2014/main" id="{F8EC2935-E3BE-4A2C-8556-462B4E598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2301" y="38942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36</a:t>
            </a:r>
          </a:p>
        </p:txBody>
      </p:sp>
      <p:sp>
        <p:nvSpPr>
          <p:cNvPr id="83" name="Rectangle 40">
            <a:extLst>
              <a:ext uri="{FF2B5EF4-FFF2-40B4-BE49-F238E27FC236}">
                <a16:creationId xmlns:a16="http://schemas.microsoft.com/office/drawing/2014/main" id="{D650C119-3458-4131-B405-41C2C4BCC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1989" y="38942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35</a:t>
            </a:r>
          </a:p>
        </p:txBody>
      </p:sp>
      <p:sp>
        <p:nvSpPr>
          <p:cNvPr id="85" name="Rectangle 41">
            <a:extLst>
              <a:ext uri="{FF2B5EF4-FFF2-40B4-BE49-F238E27FC236}">
                <a16:creationId xmlns:a16="http://schemas.microsoft.com/office/drawing/2014/main" id="{641B45CB-C30C-4918-B04B-226E49DAD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8026" y="38942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34</a:t>
            </a:r>
          </a:p>
        </p:txBody>
      </p:sp>
      <p:sp>
        <p:nvSpPr>
          <p:cNvPr id="87" name="Rectangle 42">
            <a:extLst>
              <a:ext uri="{FF2B5EF4-FFF2-40B4-BE49-F238E27FC236}">
                <a16:creationId xmlns:a16="http://schemas.microsoft.com/office/drawing/2014/main" id="{5CC12C22-7EF4-49C3-88C9-673753080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5339" y="38942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33</a:t>
            </a:r>
          </a:p>
        </p:txBody>
      </p:sp>
      <p:sp>
        <p:nvSpPr>
          <p:cNvPr id="89" name="Rectangle 43">
            <a:extLst>
              <a:ext uri="{FF2B5EF4-FFF2-40B4-BE49-F238E27FC236}">
                <a16:creationId xmlns:a16="http://schemas.microsoft.com/office/drawing/2014/main" id="{67595048-08FF-4EEE-A03C-78ED4823D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176" y="51896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52</a:t>
            </a:r>
          </a:p>
        </p:txBody>
      </p:sp>
      <p:sp>
        <p:nvSpPr>
          <p:cNvPr id="91" name="Rectangle 44">
            <a:extLst>
              <a:ext uri="{FF2B5EF4-FFF2-40B4-BE49-F238E27FC236}">
                <a16:creationId xmlns:a16="http://schemas.microsoft.com/office/drawing/2014/main" id="{37B1C01D-E243-4DB9-8927-E76098314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2301" y="45419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46</a:t>
            </a:r>
          </a:p>
        </p:txBody>
      </p:sp>
      <p:sp>
        <p:nvSpPr>
          <p:cNvPr id="93" name="Rectangle 45">
            <a:extLst>
              <a:ext uri="{FF2B5EF4-FFF2-40B4-BE49-F238E27FC236}">
                <a16:creationId xmlns:a16="http://schemas.microsoft.com/office/drawing/2014/main" id="{68CDAA2A-D816-4419-AFC3-0C2F5D56A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1989" y="45419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45</a:t>
            </a:r>
          </a:p>
        </p:txBody>
      </p:sp>
      <p:sp>
        <p:nvSpPr>
          <p:cNvPr id="95" name="Rectangle 46">
            <a:extLst>
              <a:ext uri="{FF2B5EF4-FFF2-40B4-BE49-F238E27FC236}">
                <a16:creationId xmlns:a16="http://schemas.microsoft.com/office/drawing/2014/main" id="{B30BD6BF-AEFB-4905-A0A4-4DCA2727B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5339" y="45419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43</a:t>
            </a:r>
          </a:p>
        </p:txBody>
      </p:sp>
      <p:sp>
        <p:nvSpPr>
          <p:cNvPr id="97" name="Rectangle 47">
            <a:extLst>
              <a:ext uri="{FF2B5EF4-FFF2-40B4-BE49-F238E27FC236}">
                <a16:creationId xmlns:a16="http://schemas.microsoft.com/office/drawing/2014/main" id="{FAAA4250-A5CC-4D7D-A06F-87F621AFB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176" y="45419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42</a:t>
            </a:r>
          </a:p>
        </p:txBody>
      </p:sp>
      <p:sp>
        <p:nvSpPr>
          <p:cNvPr id="99" name="Rectangle 48">
            <a:extLst>
              <a:ext uri="{FF2B5EF4-FFF2-40B4-BE49-F238E27FC236}">
                <a16:creationId xmlns:a16="http://schemas.microsoft.com/office/drawing/2014/main" id="{49FCC2C5-D66D-4165-99C6-CCCBA5212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8026" y="45419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44</a:t>
            </a:r>
          </a:p>
        </p:txBody>
      </p:sp>
      <p:sp>
        <p:nvSpPr>
          <p:cNvPr id="101" name="Rectangle 49">
            <a:extLst>
              <a:ext uri="{FF2B5EF4-FFF2-40B4-BE49-F238E27FC236}">
                <a16:creationId xmlns:a16="http://schemas.microsoft.com/office/drawing/2014/main" id="{DCF60881-2DB6-49D0-8593-079CB0C28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2301" y="51896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103" name="Rectangle 50">
            <a:extLst>
              <a:ext uri="{FF2B5EF4-FFF2-40B4-BE49-F238E27FC236}">
                <a16:creationId xmlns:a16="http://schemas.microsoft.com/office/drawing/2014/main" id="{8E2D9057-FED5-43A1-8BB8-60C394209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1989" y="51896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55</a:t>
            </a:r>
          </a:p>
        </p:txBody>
      </p:sp>
      <p:sp>
        <p:nvSpPr>
          <p:cNvPr id="105" name="Rectangle 51">
            <a:extLst>
              <a:ext uri="{FF2B5EF4-FFF2-40B4-BE49-F238E27FC236}">
                <a16:creationId xmlns:a16="http://schemas.microsoft.com/office/drawing/2014/main" id="{3AECBDB8-2D9F-4C31-8850-FFC009A05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8026" y="51896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54</a:t>
            </a:r>
          </a:p>
        </p:txBody>
      </p:sp>
      <p:sp>
        <p:nvSpPr>
          <p:cNvPr id="107" name="Rectangle 52">
            <a:extLst>
              <a:ext uri="{FF2B5EF4-FFF2-40B4-BE49-F238E27FC236}">
                <a16:creationId xmlns:a16="http://schemas.microsoft.com/office/drawing/2014/main" id="{41906B7E-8EBB-45C9-8B0C-D8C3B3B6D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5339" y="5189656"/>
            <a:ext cx="685800" cy="36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A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53</a:t>
            </a:r>
          </a:p>
        </p:txBody>
      </p:sp>
    </p:spTree>
    <p:extLst>
      <p:ext uri="{BB962C8B-B14F-4D97-AF65-F5344CB8AC3E}">
        <p14:creationId xmlns:p14="http://schemas.microsoft.com/office/powerpoint/2010/main" val="538686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DACE747-C906-4985-8210-DC276B7BFC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FEFECD-7DBE-4899-9DF3-3F784954C9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0D6FD0-D9DF-4D8D-8D60-411274AE5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i="1" dirty="0"/>
              <a:t>DĚLBA PRÁCE – funkční a předmětná specializace</a:t>
            </a:r>
            <a:endParaRPr lang="cs-CZ" sz="2800" dirty="0"/>
          </a:p>
        </p:txBody>
      </p:sp>
      <p:grpSp>
        <p:nvGrpSpPr>
          <p:cNvPr id="12" name="Organization Chart 2">
            <a:extLst>
              <a:ext uri="{FF2B5EF4-FFF2-40B4-BE49-F238E27FC236}">
                <a16:creationId xmlns:a16="http://schemas.microsoft.com/office/drawing/2014/main" id="{0D241810-4736-4B61-B638-4DF6BEB6B62B}"/>
              </a:ext>
            </a:extLst>
          </p:cNvPr>
          <p:cNvGrpSpPr>
            <a:grpSpLocks/>
          </p:cNvGrpSpPr>
          <p:nvPr/>
        </p:nvGrpSpPr>
        <p:grpSpPr bwMode="auto">
          <a:xfrm>
            <a:off x="4029694" y="4559299"/>
            <a:ext cx="5489575" cy="1943100"/>
            <a:chOff x="288" y="1100"/>
            <a:chExt cx="5184" cy="1835"/>
          </a:xfrm>
        </p:grpSpPr>
        <p:cxnSp>
          <p:nvCxnSpPr>
            <p:cNvPr id="1028" name="_s1028">
              <a:extLst>
                <a:ext uri="{FF2B5EF4-FFF2-40B4-BE49-F238E27FC236}">
                  <a16:creationId xmlns:a16="http://schemas.microsoft.com/office/drawing/2014/main" id="{32D95AD3-C67E-4B6A-8DDE-040DEEE02724}"/>
                </a:ext>
              </a:extLst>
            </p:cNvPr>
            <p:cNvCxnSpPr>
              <a:cxnSpLocks noChangeShapeType="1"/>
              <a:stCxn id="19" idx="0"/>
              <a:endCxn id="13" idx="2"/>
            </p:cNvCxnSpPr>
            <p:nvPr/>
          </p:nvCxnSpPr>
          <p:spPr bwMode="auto">
            <a:xfrm rot="5400000" flipH="1">
              <a:off x="3600" y="972"/>
              <a:ext cx="720" cy="2160"/>
            </a:xfrm>
            <a:prstGeom prst="bentConnector3">
              <a:avLst>
                <a:gd name="adj1" fmla="val 14986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>
              <a:extLst>
                <a:ext uri="{FF2B5EF4-FFF2-40B4-BE49-F238E27FC236}">
                  <a16:creationId xmlns:a16="http://schemas.microsoft.com/office/drawing/2014/main" id="{4B58952E-C348-43A0-8428-0C3F0263E76B}"/>
                </a:ext>
              </a:extLst>
            </p:cNvPr>
            <p:cNvCxnSpPr>
              <a:cxnSpLocks noChangeShapeType="1"/>
              <a:stCxn id="18" idx="0"/>
              <a:endCxn id="13" idx="2"/>
            </p:cNvCxnSpPr>
            <p:nvPr/>
          </p:nvCxnSpPr>
          <p:spPr bwMode="auto">
            <a:xfrm rot="5400000" flipH="1">
              <a:off x="3060" y="1512"/>
              <a:ext cx="720" cy="1080"/>
            </a:xfrm>
            <a:prstGeom prst="bentConnector3">
              <a:avLst>
                <a:gd name="adj1" fmla="val 14986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>
              <a:extLst>
                <a:ext uri="{FF2B5EF4-FFF2-40B4-BE49-F238E27FC236}">
                  <a16:creationId xmlns:a16="http://schemas.microsoft.com/office/drawing/2014/main" id="{4B97E4B9-2EF3-4F7E-8F51-D1F0745709EA}"/>
                </a:ext>
              </a:extLst>
            </p:cNvPr>
            <p:cNvCxnSpPr>
              <a:cxnSpLocks noChangeShapeType="1"/>
              <a:stCxn id="17" idx="3"/>
              <a:endCxn id="13" idx="2"/>
            </p:cNvCxnSpPr>
            <p:nvPr/>
          </p:nvCxnSpPr>
          <p:spPr bwMode="auto">
            <a:xfrm flipV="1">
              <a:off x="2664" y="1692"/>
              <a:ext cx="216" cy="360"/>
            </a:xfrm>
            <a:prstGeom prst="bentConnector2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" name="_s1031">
              <a:extLst>
                <a:ext uri="{FF2B5EF4-FFF2-40B4-BE49-F238E27FC236}">
                  <a16:creationId xmlns:a16="http://schemas.microsoft.com/office/drawing/2014/main" id="{ED4F045B-8A9B-413E-A8D1-E708CDD2EC58}"/>
                </a:ext>
              </a:extLst>
            </p:cNvPr>
            <p:cNvCxnSpPr>
              <a:cxnSpLocks noChangeShapeType="1"/>
              <a:stCxn id="16" idx="0"/>
              <a:endCxn id="13" idx="2"/>
            </p:cNvCxnSpPr>
            <p:nvPr/>
          </p:nvCxnSpPr>
          <p:spPr bwMode="auto">
            <a:xfrm rot="5400000" flipH="1">
              <a:off x="2521" y="2051"/>
              <a:ext cx="720" cy="1"/>
            </a:xfrm>
            <a:prstGeom prst="bentConnector3">
              <a:avLst>
                <a:gd name="adj1" fmla="val 14986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2" name="_s1032">
              <a:extLst>
                <a:ext uri="{FF2B5EF4-FFF2-40B4-BE49-F238E27FC236}">
                  <a16:creationId xmlns:a16="http://schemas.microsoft.com/office/drawing/2014/main" id="{1391F6B7-C68E-4DE3-8943-7C1E9FA3A9B2}"/>
                </a:ext>
              </a:extLst>
            </p:cNvPr>
            <p:cNvCxnSpPr>
              <a:cxnSpLocks noChangeShapeType="1"/>
              <a:stCxn id="15" idx="0"/>
              <a:endCxn id="13" idx="2"/>
            </p:cNvCxnSpPr>
            <p:nvPr/>
          </p:nvCxnSpPr>
          <p:spPr bwMode="auto">
            <a:xfrm rot="16200000">
              <a:off x="1980" y="1512"/>
              <a:ext cx="720" cy="1080"/>
            </a:xfrm>
            <a:prstGeom prst="bentConnector3">
              <a:avLst>
                <a:gd name="adj1" fmla="val 14986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3" name="_s1033">
              <a:extLst>
                <a:ext uri="{FF2B5EF4-FFF2-40B4-BE49-F238E27FC236}">
                  <a16:creationId xmlns:a16="http://schemas.microsoft.com/office/drawing/2014/main" id="{0D73F3C9-B930-459C-A421-F63963AF2082}"/>
                </a:ext>
              </a:extLst>
            </p:cNvPr>
            <p:cNvCxnSpPr>
              <a:cxnSpLocks noChangeShapeType="1"/>
              <a:stCxn id="14" idx="0"/>
              <a:endCxn id="13" idx="2"/>
            </p:cNvCxnSpPr>
            <p:nvPr/>
          </p:nvCxnSpPr>
          <p:spPr bwMode="auto">
            <a:xfrm rot="16200000">
              <a:off x="1440" y="972"/>
              <a:ext cx="720" cy="2160"/>
            </a:xfrm>
            <a:prstGeom prst="bentConnector3">
              <a:avLst>
                <a:gd name="adj1" fmla="val 14986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_s1034">
              <a:extLst>
                <a:ext uri="{FF2B5EF4-FFF2-40B4-BE49-F238E27FC236}">
                  <a16:creationId xmlns:a16="http://schemas.microsoft.com/office/drawing/2014/main" id="{F80745D4-5E70-4549-BFF7-DDDE83717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" y="1405"/>
              <a:ext cx="1198" cy="287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61265" tIns="30632" rIns="61265" bIns="3063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GEN. ŘEDITEL</a:t>
              </a:r>
              <a:endParaRPr kumimoji="0" lang="cs-CZ" altLang="cs-CZ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14" name="_s1035">
              <a:extLst>
                <a:ext uri="{FF2B5EF4-FFF2-40B4-BE49-F238E27FC236}">
                  <a16:creationId xmlns:a16="http://schemas.microsoft.com/office/drawing/2014/main" id="{9D730D92-0862-44F0-A354-86082E4AE4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41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61265" tIns="30632" rIns="61265" bIns="3063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DIVIZE 1</a:t>
              </a:r>
              <a:endParaRPr kumimoji="0" lang="cs-CZ" altLang="cs-CZ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15" name="_s1036">
              <a:extLst>
                <a:ext uri="{FF2B5EF4-FFF2-40B4-BE49-F238E27FC236}">
                  <a16:creationId xmlns:a16="http://schemas.microsoft.com/office/drawing/2014/main" id="{CDAEBDD2-700E-41F2-9866-8591979E1A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8" y="241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61265" tIns="30632" rIns="61265" bIns="3063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DIVIZE 2</a:t>
              </a:r>
              <a:endPara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16" name="_s1037">
              <a:extLst>
                <a:ext uri="{FF2B5EF4-FFF2-40B4-BE49-F238E27FC236}">
                  <a16:creationId xmlns:a16="http://schemas.microsoft.com/office/drawing/2014/main" id="{61E3105A-06F6-4A60-9F3B-48350CA58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41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61265" tIns="30632" rIns="61265" bIns="3063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DIVIZE 3</a:t>
              </a:r>
              <a:endPara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17" name="_s1038">
              <a:extLst>
                <a:ext uri="{FF2B5EF4-FFF2-40B4-BE49-F238E27FC236}">
                  <a16:creationId xmlns:a16="http://schemas.microsoft.com/office/drawing/2014/main" id="{4647505E-051E-40DF-B009-2D6DE86B1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0" y="190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61265" tIns="30632" rIns="61265" bIns="3063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ŠTÁBNÍ ÚTVAR</a:t>
              </a:r>
              <a:endParaRPr kumimoji="0" lang="cs-CZ" altLang="cs-CZ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18" name="_s1039">
              <a:extLst>
                <a:ext uri="{FF2B5EF4-FFF2-40B4-BE49-F238E27FC236}">
                  <a16:creationId xmlns:a16="http://schemas.microsoft.com/office/drawing/2014/main" id="{5991A9A1-2D25-4DE9-B72D-F848F090F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8" y="241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DIVIZE 4</a:t>
              </a:r>
              <a:endPara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19" name="_s1040">
              <a:extLst>
                <a:ext uri="{FF2B5EF4-FFF2-40B4-BE49-F238E27FC236}">
                  <a16:creationId xmlns:a16="http://schemas.microsoft.com/office/drawing/2014/main" id="{DB6FECEE-0B5C-45CA-9563-3AA33F993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241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DIVIZE 5</a:t>
              </a:r>
              <a:endPara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" name="Organization Chart 17">
            <a:extLst>
              <a:ext uri="{FF2B5EF4-FFF2-40B4-BE49-F238E27FC236}">
                <a16:creationId xmlns:a16="http://schemas.microsoft.com/office/drawing/2014/main" id="{E9BA096A-7B0A-476B-8A37-7B2A454B5B94}"/>
              </a:ext>
            </a:extLst>
          </p:cNvPr>
          <p:cNvGrpSpPr>
            <a:grpSpLocks/>
          </p:cNvGrpSpPr>
          <p:nvPr/>
        </p:nvGrpSpPr>
        <p:grpSpPr bwMode="auto">
          <a:xfrm>
            <a:off x="1331173" y="1355725"/>
            <a:ext cx="6972300" cy="3019425"/>
            <a:chOff x="288" y="1008"/>
            <a:chExt cx="7860" cy="2851"/>
          </a:xfrm>
        </p:grpSpPr>
        <p:cxnSp>
          <p:nvCxnSpPr>
            <p:cNvPr id="1043" name="_s1043">
              <a:extLst>
                <a:ext uri="{FF2B5EF4-FFF2-40B4-BE49-F238E27FC236}">
                  <a16:creationId xmlns:a16="http://schemas.microsoft.com/office/drawing/2014/main" id="{6CFF0594-D992-452C-87C2-A9362639CE9E}"/>
                </a:ext>
              </a:extLst>
            </p:cNvPr>
            <p:cNvCxnSpPr>
              <a:cxnSpLocks noChangeShapeType="1"/>
              <a:stCxn id="31" idx="0"/>
              <a:endCxn id="21" idx="2"/>
            </p:cNvCxnSpPr>
            <p:nvPr/>
          </p:nvCxnSpPr>
          <p:spPr bwMode="auto">
            <a:xfrm rot="5400000" flipH="1">
              <a:off x="5189" y="800"/>
              <a:ext cx="1424" cy="3364"/>
            </a:xfrm>
            <a:prstGeom prst="bentConnector3">
              <a:avLst>
                <a:gd name="adj1" fmla="val 7579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4" name="_s1044">
              <a:extLst>
                <a:ext uri="{FF2B5EF4-FFF2-40B4-BE49-F238E27FC236}">
                  <a16:creationId xmlns:a16="http://schemas.microsoft.com/office/drawing/2014/main" id="{8033A3D9-424A-4A87-810E-CABE71AB684C}"/>
                </a:ext>
              </a:extLst>
            </p:cNvPr>
            <p:cNvCxnSpPr>
              <a:cxnSpLocks noChangeShapeType="1"/>
              <a:stCxn id="30" idx="1"/>
              <a:endCxn id="21" idx="2"/>
            </p:cNvCxnSpPr>
            <p:nvPr/>
          </p:nvCxnSpPr>
          <p:spPr bwMode="auto">
            <a:xfrm rot="10800000">
              <a:off x="4219" y="1770"/>
              <a:ext cx="215" cy="1015"/>
            </a:xfrm>
            <a:prstGeom prst="bentConnector2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5" name="_s1045">
              <a:extLst>
                <a:ext uri="{FF2B5EF4-FFF2-40B4-BE49-F238E27FC236}">
                  <a16:creationId xmlns:a16="http://schemas.microsoft.com/office/drawing/2014/main" id="{71C95D2A-AF48-46E2-AFCF-7EAB8EF16B46}"/>
                </a:ext>
              </a:extLst>
            </p:cNvPr>
            <p:cNvCxnSpPr>
              <a:cxnSpLocks noChangeShapeType="1"/>
              <a:stCxn id="29" idx="3"/>
              <a:endCxn id="21" idx="2"/>
            </p:cNvCxnSpPr>
            <p:nvPr/>
          </p:nvCxnSpPr>
          <p:spPr bwMode="auto">
            <a:xfrm flipV="1">
              <a:off x="4002" y="1770"/>
              <a:ext cx="217" cy="1015"/>
            </a:xfrm>
            <a:prstGeom prst="bentConnector2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6" name="_s1046">
              <a:extLst>
                <a:ext uri="{FF2B5EF4-FFF2-40B4-BE49-F238E27FC236}">
                  <a16:creationId xmlns:a16="http://schemas.microsoft.com/office/drawing/2014/main" id="{614591A3-C2A0-49A9-B8A5-9309C1D59C3E}"/>
                </a:ext>
              </a:extLst>
            </p:cNvPr>
            <p:cNvCxnSpPr>
              <a:cxnSpLocks noChangeShapeType="1"/>
              <a:stCxn id="28" idx="1"/>
              <a:endCxn id="21" idx="2"/>
            </p:cNvCxnSpPr>
            <p:nvPr/>
          </p:nvCxnSpPr>
          <p:spPr bwMode="auto">
            <a:xfrm rot="10800000">
              <a:off x="4219" y="1770"/>
              <a:ext cx="215" cy="410"/>
            </a:xfrm>
            <a:prstGeom prst="bentConnector2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7" name="_s1047">
              <a:extLst>
                <a:ext uri="{FF2B5EF4-FFF2-40B4-BE49-F238E27FC236}">
                  <a16:creationId xmlns:a16="http://schemas.microsoft.com/office/drawing/2014/main" id="{C4E7D3AF-FDE1-4095-8DB8-AE6231FA7C01}"/>
                </a:ext>
              </a:extLst>
            </p:cNvPr>
            <p:cNvCxnSpPr>
              <a:cxnSpLocks noChangeShapeType="1"/>
              <a:stCxn id="27" idx="0"/>
              <a:endCxn id="21" idx="2"/>
            </p:cNvCxnSpPr>
            <p:nvPr/>
          </p:nvCxnSpPr>
          <p:spPr bwMode="auto">
            <a:xfrm rot="5400000" flipH="1">
              <a:off x="4516" y="1473"/>
              <a:ext cx="1424" cy="2018"/>
            </a:xfrm>
            <a:prstGeom prst="bentConnector3">
              <a:avLst>
                <a:gd name="adj1" fmla="val 7579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8" name="_s1048">
              <a:extLst>
                <a:ext uri="{FF2B5EF4-FFF2-40B4-BE49-F238E27FC236}">
                  <a16:creationId xmlns:a16="http://schemas.microsoft.com/office/drawing/2014/main" id="{E0C16EE0-A01C-40FF-BAB0-2BE93AF76DE9}"/>
                </a:ext>
              </a:extLst>
            </p:cNvPr>
            <p:cNvCxnSpPr>
              <a:cxnSpLocks noChangeShapeType="1"/>
              <a:stCxn id="26" idx="0"/>
              <a:endCxn id="21" idx="2"/>
            </p:cNvCxnSpPr>
            <p:nvPr/>
          </p:nvCxnSpPr>
          <p:spPr bwMode="auto">
            <a:xfrm rot="5400000" flipH="1">
              <a:off x="3843" y="2146"/>
              <a:ext cx="1424" cy="672"/>
            </a:xfrm>
            <a:prstGeom prst="bentConnector3">
              <a:avLst>
                <a:gd name="adj1" fmla="val 7579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9" name="_s1049">
              <a:extLst>
                <a:ext uri="{FF2B5EF4-FFF2-40B4-BE49-F238E27FC236}">
                  <a16:creationId xmlns:a16="http://schemas.microsoft.com/office/drawing/2014/main" id="{C8701744-3917-41A0-B0F8-34C5E2574E05}"/>
                </a:ext>
              </a:extLst>
            </p:cNvPr>
            <p:cNvCxnSpPr>
              <a:cxnSpLocks noChangeShapeType="1"/>
              <a:stCxn id="25" idx="3"/>
              <a:endCxn id="21" idx="2"/>
            </p:cNvCxnSpPr>
            <p:nvPr/>
          </p:nvCxnSpPr>
          <p:spPr bwMode="auto">
            <a:xfrm flipV="1">
              <a:off x="4002" y="1770"/>
              <a:ext cx="217" cy="410"/>
            </a:xfrm>
            <a:prstGeom prst="bentConnector2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0" name="_s1050">
              <a:extLst>
                <a:ext uri="{FF2B5EF4-FFF2-40B4-BE49-F238E27FC236}">
                  <a16:creationId xmlns:a16="http://schemas.microsoft.com/office/drawing/2014/main" id="{7CE035C7-2438-4BBB-91C2-7B56CBD01340}"/>
                </a:ext>
              </a:extLst>
            </p:cNvPr>
            <p:cNvCxnSpPr>
              <a:cxnSpLocks noChangeShapeType="1"/>
              <a:stCxn id="24" idx="0"/>
              <a:endCxn id="21" idx="2"/>
            </p:cNvCxnSpPr>
            <p:nvPr/>
          </p:nvCxnSpPr>
          <p:spPr bwMode="auto">
            <a:xfrm rot="16200000">
              <a:off x="3170" y="2145"/>
              <a:ext cx="1424" cy="674"/>
            </a:xfrm>
            <a:prstGeom prst="bentConnector3">
              <a:avLst>
                <a:gd name="adj1" fmla="val 7579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1" name="_s1051">
              <a:extLst>
                <a:ext uri="{FF2B5EF4-FFF2-40B4-BE49-F238E27FC236}">
                  <a16:creationId xmlns:a16="http://schemas.microsoft.com/office/drawing/2014/main" id="{89366E2E-5420-4EDA-8C68-67D4994C99AA}"/>
                </a:ext>
              </a:extLst>
            </p:cNvPr>
            <p:cNvCxnSpPr>
              <a:cxnSpLocks noChangeShapeType="1"/>
              <a:stCxn id="23" idx="0"/>
              <a:endCxn id="21" idx="2"/>
            </p:cNvCxnSpPr>
            <p:nvPr/>
          </p:nvCxnSpPr>
          <p:spPr bwMode="auto">
            <a:xfrm rot="16200000">
              <a:off x="2497" y="1472"/>
              <a:ext cx="1424" cy="2020"/>
            </a:xfrm>
            <a:prstGeom prst="bentConnector3">
              <a:avLst>
                <a:gd name="adj1" fmla="val 7579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2" name="_s1052">
              <a:extLst>
                <a:ext uri="{FF2B5EF4-FFF2-40B4-BE49-F238E27FC236}">
                  <a16:creationId xmlns:a16="http://schemas.microsoft.com/office/drawing/2014/main" id="{C3474B1D-B7BA-471F-B4D6-D21D44CC4B72}"/>
                </a:ext>
              </a:extLst>
            </p:cNvPr>
            <p:cNvCxnSpPr>
              <a:cxnSpLocks noChangeShapeType="1"/>
              <a:stCxn id="22" idx="0"/>
              <a:endCxn id="21" idx="2"/>
            </p:cNvCxnSpPr>
            <p:nvPr/>
          </p:nvCxnSpPr>
          <p:spPr bwMode="auto">
            <a:xfrm rot="16200000">
              <a:off x="1825" y="799"/>
              <a:ext cx="1424" cy="3365"/>
            </a:xfrm>
            <a:prstGeom prst="bentConnector3">
              <a:avLst>
                <a:gd name="adj1" fmla="val 7579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_s1053">
              <a:extLst>
                <a:ext uri="{FF2B5EF4-FFF2-40B4-BE49-F238E27FC236}">
                  <a16:creationId xmlns:a16="http://schemas.microsoft.com/office/drawing/2014/main" id="{9DBCC3CC-63E4-4D0A-89CB-44AE28AE8C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3" y="1483"/>
              <a:ext cx="1351" cy="287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31193" tIns="15595" rIns="31193" bIns="1559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GEN. ŘEDITEL</a:t>
              </a:r>
              <a:endParaRPr kumimoji="0" lang="cs-CZ" altLang="cs-CZ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2" name="_s1054">
              <a:extLst>
                <a:ext uri="{FF2B5EF4-FFF2-40B4-BE49-F238E27FC236}">
                  <a16:creationId xmlns:a16="http://schemas.microsoft.com/office/drawing/2014/main" id="{3BC0E1E1-D968-4C67-90FF-976388EAD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194"/>
              <a:ext cx="1130" cy="3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31193" tIns="15595" rIns="31193" bIns="1559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ÚTVAR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VÝVOJE</a:t>
              </a:r>
              <a:endParaRPr kumimoji="0" lang="cs-CZ" altLang="cs-CZ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3" name="_s1055">
              <a:extLst>
                <a:ext uri="{FF2B5EF4-FFF2-40B4-BE49-F238E27FC236}">
                  <a16:creationId xmlns:a16="http://schemas.microsoft.com/office/drawing/2014/main" id="{3956D05E-554E-4D23-B0DA-E9BDC771A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" y="3194"/>
              <a:ext cx="1130" cy="3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31193" tIns="15595" rIns="31193" bIns="1559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ÚTVAR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NÁKUPU</a:t>
              </a:r>
              <a:endParaRPr kumimoji="0" lang="cs-CZ" altLang="cs-CZ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4" name="_s1056">
              <a:extLst>
                <a:ext uri="{FF2B5EF4-FFF2-40B4-BE49-F238E27FC236}">
                  <a16:creationId xmlns:a16="http://schemas.microsoft.com/office/drawing/2014/main" id="{C13CEEF4-E420-4D34-9F07-C457937948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" y="3194"/>
              <a:ext cx="1130" cy="3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31193" tIns="15595" rIns="31193" bIns="1559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ÚTVAR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VÝROBY 1</a:t>
              </a:r>
              <a:endParaRPr kumimoji="0" lang="cs-CZ" altLang="cs-CZ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5" name="_s1057">
              <a:extLst>
                <a:ext uri="{FF2B5EF4-FFF2-40B4-BE49-F238E27FC236}">
                  <a16:creationId xmlns:a16="http://schemas.microsoft.com/office/drawing/2014/main" id="{9FBA2854-0BB9-4390-BCB3-17AEA81A17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2" y="1986"/>
              <a:ext cx="1130" cy="3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31193" tIns="15595" rIns="31193" bIns="1559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ŠTÁBNÍ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ÚTVAR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6" name="_s1058">
              <a:extLst>
                <a:ext uri="{FF2B5EF4-FFF2-40B4-BE49-F238E27FC236}">
                  <a16:creationId xmlns:a16="http://schemas.microsoft.com/office/drawing/2014/main" id="{E9686AB1-0024-4087-A139-B829039EF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6" y="3194"/>
              <a:ext cx="1130" cy="3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46555" tIns="23277" rIns="46555" bIns="2327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ÚTVAR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VÝROBY 2</a:t>
              </a:r>
              <a:endParaRPr kumimoji="0" lang="cs-CZ" altLang="cs-CZ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7" name="_s1059">
              <a:extLst>
                <a:ext uri="{FF2B5EF4-FFF2-40B4-BE49-F238E27FC236}">
                  <a16:creationId xmlns:a16="http://schemas.microsoft.com/office/drawing/2014/main" id="{36B205D0-2310-41F1-8D79-A2894D2EA4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2" y="3194"/>
              <a:ext cx="1130" cy="3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46555" tIns="23277" rIns="46555" bIns="2327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ÚTVAR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VÝROBY 3</a:t>
              </a:r>
              <a:endParaRPr kumimoji="0" lang="cs-CZ" altLang="cs-CZ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8" name="_s1060">
              <a:extLst>
                <a:ext uri="{FF2B5EF4-FFF2-40B4-BE49-F238E27FC236}">
                  <a16:creationId xmlns:a16="http://schemas.microsoft.com/office/drawing/2014/main" id="{742AFBBC-CC2B-4462-851D-D876F4BEF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4" y="1986"/>
              <a:ext cx="1130" cy="3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46555" tIns="23277" rIns="46555" bIns="2327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ŠTÁBNÍ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ÚTVAR</a:t>
              </a:r>
              <a:endParaRPr kumimoji="0" lang="cs-CZ" altLang="cs-CZ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9" name="_s1061">
              <a:extLst>
                <a:ext uri="{FF2B5EF4-FFF2-40B4-BE49-F238E27FC236}">
                  <a16:creationId xmlns:a16="http://schemas.microsoft.com/office/drawing/2014/main" id="{840230C6-81DF-4C7C-A677-D4C3772FDA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2" y="2590"/>
              <a:ext cx="1130" cy="3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54779" tIns="27389" rIns="54779" bIns="27389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ŠTÁBNÍ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ÚTVAR</a:t>
              </a:r>
              <a:endParaRPr kumimoji="0" lang="cs-CZ" altLang="cs-CZ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30" name="_s1062">
              <a:extLst>
                <a:ext uri="{FF2B5EF4-FFF2-40B4-BE49-F238E27FC236}">
                  <a16:creationId xmlns:a16="http://schemas.microsoft.com/office/drawing/2014/main" id="{62A1C924-0B29-4177-8B49-8CCFEAA9D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4" y="2590"/>
              <a:ext cx="1130" cy="3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56461" tIns="28230" rIns="56461" bIns="2823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ŠTÁBNÍ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ÚTVAR</a:t>
              </a:r>
              <a:endParaRPr kumimoji="0" lang="cs-CZ" altLang="cs-CZ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31" name="_s1063">
              <a:extLst>
                <a:ext uri="{FF2B5EF4-FFF2-40B4-BE49-F238E27FC236}">
                  <a16:creationId xmlns:a16="http://schemas.microsoft.com/office/drawing/2014/main" id="{ED043FAB-FB3B-41BE-8E17-911150A3DA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8" y="3194"/>
              <a:ext cx="1130" cy="3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57607" tIns="28804" rIns="57607" bIns="2880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ÚTVAR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PRODEJE</a:t>
              </a:r>
              <a:endParaRPr kumimoji="0" lang="cs-CZ" altLang="cs-CZ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TextovéPole 8">
            <a:extLst>
              <a:ext uri="{FF2B5EF4-FFF2-40B4-BE49-F238E27FC236}">
                <a16:creationId xmlns:a16="http://schemas.microsoft.com/office/drawing/2014/main" id="{840E37B0-F05C-4CC2-AF95-C3F32E542916}"/>
              </a:ext>
            </a:extLst>
          </p:cNvPr>
          <p:cNvSpPr txBox="1"/>
          <p:nvPr/>
        </p:nvSpPr>
        <p:spPr>
          <a:xfrm>
            <a:off x="666000" y="1842066"/>
            <a:ext cx="429884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 b="1" dirty="0">
                <a:solidFill>
                  <a:srgbClr val="FF0000"/>
                </a:solidFill>
              </a:rPr>
              <a:t>FUNKČNÍ SPECIALIZACE</a:t>
            </a:r>
          </a:p>
        </p:txBody>
      </p:sp>
      <p:sp>
        <p:nvSpPr>
          <p:cNvPr id="11" name="Text Box 40">
            <a:extLst>
              <a:ext uri="{FF2B5EF4-FFF2-40B4-BE49-F238E27FC236}">
                <a16:creationId xmlns:a16="http://schemas.microsoft.com/office/drawing/2014/main" id="{09DC8C3C-DDEB-4052-9C45-16A5DE757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00" y="4876363"/>
            <a:ext cx="367188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 b="1" dirty="0">
                <a:solidFill>
                  <a:srgbClr val="FF0000"/>
                </a:solidFill>
              </a:rPr>
              <a:t>PŘEDMĚTNÁ SPECIALIZACE</a:t>
            </a:r>
          </a:p>
        </p:txBody>
      </p:sp>
    </p:spTree>
    <p:extLst>
      <p:ext uri="{BB962C8B-B14F-4D97-AF65-F5344CB8AC3E}">
        <p14:creationId xmlns:p14="http://schemas.microsoft.com/office/powerpoint/2010/main" val="252046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1F700-523A-441E-B6ED-7A1A234AB7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FCB6BC-45E8-4395-9693-7709A0A029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A972EB-5159-49C8-BD98-2F640E86E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i="1" dirty="0"/>
              <a:t>DĚLBA PRÁCE - kombinace </a:t>
            </a:r>
            <a:endParaRPr lang="cs-CZ" sz="2800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535B9A6-AC07-4C71-B81E-61882F737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0804" y="1324395"/>
            <a:ext cx="1223963" cy="215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6796" dir="1593903" algn="ctr" rotWithShape="0">
              <a:srgbClr val="808080">
                <a:alpha val="50000"/>
              </a:srgbClr>
            </a:outerShdw>
          </a:effectLst>
        </p:spPr>
        <p:txBody>
          <a:bodyPr lIns="18000" rIns="18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 dirty="0"/>
              <a:t>Generální ředitel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49F94F6-2626-4501-9F1B-A73F6529B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6948" y="3102863"/>
            <a:ext cx="1366838" cy="6477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6796" dir="1593903" algn="ctr" rotWithShape="0">
              <a:srgbClr val="808080">
                <a:alpha val="50000"/>
              </a:srgbClr>
            </a:outerShdw>
          </a:effectLst>
        </p:spPr>
        <p:txBody>
          <a:bodyPr lIns="18000" rIns="18000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 dirty="0"/>
              <a:t>Divize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 dirty="0"/>
              <a:t>Výroba tramvají 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4A1392C0-3173-4572-92BC-02BAF0685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0048" y="3102863"/>
            <a:ext cx="1366838" cy="6477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6796" dir="1593903" algn="ctr" rotWithShape="0">
              <a:srgbClr val="808080">
                <a:alpha val="50000"/>
              </a:srgbClr>
            </a:outerShdw>
          </a:effectLst>
        </p:spPr>
        <p:txBody>
          <a:bodyPr lIns="18000" rIns="18000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 dirty="0"/>
              <a:t>Divize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 dirty="0"/>
              <a:t>Výroba elektrických lokomotiv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6388F3FF-008C-43D8-9731-D82A0819D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4736" y="3102863"/>
            <a:ext cx="1366837" cy="6477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6796" dir="1593903" algn="ctr" rotWithShape="0">
              <a:srgbClr val="808080">
                <a:alpha val="50000"/>
              </a:srgbClr>
            </a:outerShdw>
          </a:effectLst>
        </p:spPr>
        <p:txBody>
          <a:bodyPr lIns="18000" rIns="18000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/>
              <a:t>Divize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/>
              <a:t>Výroba zařízení pro jadernou energetiku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28B0E4D2-4038-41F4-B2D9-5E6741A90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6398" y="3102863"/>
            <a:ext cx="1366838" cy="6477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6796" dir="1593903" algn="ctr" rotWithShape="0">
              <a:srgbClr val="808080">
                <a:alpha val="50000"/>
              </a:srgbClr>
            </a:outerShdw>
          </a:effectLst>
        </p:spPr>
        <p:txBody>
          <a:bodyPr lIns="18000" rIns="18000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/>
              <a:t>Divize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/>
              <a:t>Výroba kotlů</a:t>
            </a:r>
          </a:p>
        </p:txBody>
      </p:sp>
      <p:sp>
        <p:nvSpPr>
          <p:cNvPr id="17" name="Line 7">
            <a:extLst>
              <a:ext uri="{FF2B5EF4-FFF2-40B4-BE49-F238E27FC236}">
                <a16:creationId xmlns:a16="http://schemas.microsoft.com/office/drawing/2014/main" id="{106461FE-5324-444F-9F6F-9C80595DD3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4648" y="2886963"/>
            <a:ext cx="72009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9" name="Line 8">
            <a:extLst>
              <a:ext uri="{FF2B5EF4-FFF2-40B4-BE49-F238E27FC236}">
                <a16:creationId xmlns:a16="http://schemas.microsoft.com/office/drawing/2014/main" id="{44A1EFD7-2667-4DA2-A4C2-D25CDE7092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4648" y="2815525"/>
            <a:ext cx="57594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1" name="Line 9">
            <a:extLst>
              <a:ext uri="{FF2B5EF4-FFF2-40B4-BE49-F238E27FC236}">
                <a16:creationId xmlns:a16="http://schemas.microsoft.com/office/drawing/2014/main" id="{8A261401-BC6B-49F4-B041-60EBEC29C4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4648" y="2815525"/>
            <a:ext cx="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3" name="Line 10">
            <a:extLst>
              <a:ext uri="{FF2B5EF4-FFF2-40B4-BE49-F238E27FC236}">
                <a16:creationId xmlns:a16="http://schemas.microsoft.com/office/drawing/2014/main" id="{9F1610F2-BB1C-4DDF-B76C-9C912822BF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32786" y="1540296"/>
            <a:ext cx="4573" cy="127523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cs-CZ"/>
          </a:p>
        </p:txBody>
      </p:sp>
      <p:sp>
        <p:nvSpPr>
          <p:cNvPr id="25" name="Line 11">
            <a:extLst>
              <a:ext uri="{FF2B5EF4-FFF2-40B4-BE49-F238E27FC236}">
                <a16:creationId xmlns:a16="http://schemas.microsoft.com/office/drawing/2014/main" id="{D1E8067F-8472-4DCA-9A04-977907A013B5}"/>
              </a:ext>
            </a:extLst>
          </p:cNvPr>
          <p:cNvSpPr>
            <a:spLocks noChangeShapeType="1"/>
          </p:cNvSpPr>
          <p:nvPr/>
        </p:nvSpPr>
        <p:spPr bwMode="auto">
          <a:xfrm>
            <a:off x="8615686" y="2815525"/>
            <a:ext cx="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B2149EE6-3A5F-4A23-8627-48944904A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5948" y="2167825"/>
            <a:ext cx="1223963" cy="215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6796" dir="1593903" algn="ctr" rotWithShape="0">
              <a:srgbClr val="808080">
                <a:alpha val="50000"/>
              </a:srgbClr>
            </a:outerShdw>
          </a:effectLst>
        </p:spPr>
        <p:txBody>
          <a:bodyPr lIns="18000" rIns="18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 dirty="0"/>
              <a:t>Štábní útvar A</a:t>
            </a:r>
          </a:p>
        </p:txBody>
      </p:sp>
      <p:sp>
        <p:nvSpPr>
          <p:cNvPr id="29" name="Rectangle 13">
            <a:extLst>
              <a:ext uri="{FF2B5EF4-FFF2-40B4-BE49-F238E27FC236}">
                <a16:creationId xmlns:a16="http://schemas.microsoft.com/office/drawing/2014/main" id="{D3C46570-1F3D-4BE5-BC27-8A5469351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836" y="2167825"/>
            <a:ext cx="1223962" cy="2159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6796" dir="1593903" algn="ctr" rotWithShape="0">
              <a:srgbClr val="808080">
                <a:alpha val="50000"/>
              </a:srgbClr>
            </a:outerShdw>
          </a:effectLst>
        </p:spPr>
        <p:txBody>
          <a:bodyPr lIns="18000" rIns="18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/>
              <a:t>Štábní útvar B</a:t>
            </a:r>
          </a:p>
        </p:txBody>
      </p:sp>
      <p:sp>
        <p:nvSpPr>
          <p:cNvPr id="31" name="Line 14">
            <a:extLst>
              <a:ext uri="{FF2B5EF4-FFF2-40B4-BE49-F238E27FC236}">
                <a16:creationId xmlns:a16="http://schemas.microsoft.com/office/drawing/2014/main" id="{A8B8D07E-BF72-4389-974D-FB421290575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3648" y="1950338"/>
            <a:ext cx="14414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3" name="Line 15">
            <a:extLst>
              <a:ext uri="{FF2B5EF4-FFF2-40B4-BE49-F238E27FC236}">
                <a16:creationId xmlns:a16="http://schemas.microsoft.com/office/drawing/2014/main" id="{96212598-09AA-4066-B743-D85A6A9835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3648" y="1951925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5" name="Line 16">
            <a:extLst>
              <a:ext uri="{FF2B5EF4-FFF2-40B4-BE49-F238E27FC236}">
                <a16:creationId xmlns:a16="http://schemas.microsoft.com/office/drawing/2014/main" id="{34FA85F8-8048-4B9E-9E79-FD6B06F8AB4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5098" y="1951925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7" name="Rectangle 17">
            <a:extLst>
              <a:ext uri="{FF2B5EF4-FFF2-40B4-BE49-F238E27FC236}">
                <a16:creationId xmlns:a16="http://schemas.microsoft.com/office/drawing/2014/main" id="{5B001FB0-F1A3-4347-9C87-36F8DA10F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7661" y="4758625"/>
            <a:ext cx="1150937" cy="6477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6796" dir="1593903" algn="ctr" rotWithShape="0">
              <a:srgbClr val="808080">
                <a:alpha val="50000"/>
              </a:srgbClr>
            </a:outerShdw>
          </a:effectLst>
        </p:spPr>
        <p:txBody>
          <a:bodyPr lIns="18000" rIns="18000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/>
              <a:t>Provoz 11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/>
              <a:t>Výroba motorů</a:t>
            </a:r>
          </a:p>
        </p:txBody>
      </p:sp>
      <p:sp>
        <p:nvSpPr>
          <p:cNvPr id="39" name="Rectangle 18">
            <a:extLst>
              <a:ext uri="{FF2B5EF4-FFF2-40B4-BE49-F238E27FC236}">
                <a16:creationId xmlns:a16="http://schemas.microsoft.com/office/drawing/2014/main" id="{4753374E-E0C3-4247-9BDC-0BDD395E6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7523" y="4758625"/>
            <a:ext cx="1150938" cy="6477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6796" dir="1593903" algn="ctr" rotWithShape="0">
              <a:srgbClr val="808080">
                <a:alpha val="50000"/>
              </a:srgbClr>
            </a:outerShdw>
          </a:effectLst>
        </p:spPr>
        <p:txBody>
          <a:bodyPr lIns="18000" rIns="18000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/>
              <a:t>Provoz 12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/>
              <a:t>Výroba podvozků </a:t>
            </a:r>
          </a:p>
        </p:txBody>
      </p:sp>
      <p:sp>
        <p:nvSpPr>
          <p:cNvPr id="41" name="Rectangle 19">
            <a:extLst>
              <a:ext uri="{FF2B5EF4-FFF2-40B4-BE49-F238E27FC236}">
                <a16:creationId xmlns:a16="http://schemas.microsoft.com/office/drawing/2014/main" id="{FF0CF27F-149D-4B6C-8183-18BE86DDB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973" y="4758625"/>
            <a:ext cx="1150938" cy="6477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6796" dir="1593903" algn="ctr" rotWithShape="0">
              <a:srgbClr val="808080">
                <a:alpha val="50000"/>
              </a:srgbClr>
            </a:outerShdw>
          </a:effectLst>
        </p:spPr>
        <p:txBody>
          <a:bodyPr lIns="18000" rIns="18000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 dirty="0"/>
              <a:t>Provoz 13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 dirty="0"/>
              <a:t>Montáž </a:t>
            </a:r>
          </a:p>
        </p:txBody>
      </p:sp>
      <p:sp>
        <p:nvSpPr>
          <p:cNvPr id="43" name="Rectangle 20">
            <a:extLst>
              <a:ext uri="{FF2B5EF4-FFF2-40B4-BE49-F238E27FC236}">
                <a16:creationId xmlns:a16="http://schemas.microsoft.com/office/drawing/2014/main" id="{4583C157-45A3-4600-926F-B63063507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4236" y="4758625"/>
            <a:ext cx="1150937" cy="6477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6796" dir="1593903" algn="ctr" rotWithShape="0">
              <a:srgbClr val="808080">
                <a:alpha val="50000"/>
              </a:srgbClr>
            </a:outerShdw>
          </a:effectLst>
        </p:spPr>
        <p:txBody>
          <a:bodyPr lIns="18000" rIns="18000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/>
              <a:t>Provoz 41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/>
              <a:t>Výroba kotlů na tuhá paliva </a:t>
            </a:r>
          </a:p>
        </p:txBody>
      </p:sp>
      <p:sp>
        <p:nvSpPr>
          <p:cNvPr id="45" name="Rectangle 21">
            <a:extLst>
              <a:ext uri="{FF2B5EF4-FFF2-40B4-BE49-F238E27FC236}">
                <a16:creationId xmlns:a16="http://schemas.microsoft.com/office/drawing/2014/main" id="{156B2E12-5DE7-45A5-8ADF-63F37DDA9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4098" y="4758625"/>
            <a:ext cx="1150938" cy="6477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6796" dir="1593903" algn="ctr" rotWithShape="0">
              <a:srgbClr val="808080">
                <a:alpha val="50000"/>
              </a:srgbClr>
            </a:outerShdw>
          </a:effectLst>
        </p:spPr>
        <p:txBody>
          <a:bodyPr lIns="18000" rIns="18000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/>
              <a:t>Provoz 42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/>
              <a:t>Výroba kotlů na plynná paliva </a:t>
            </a:r>
          </a:p>
        </p:txBody>
      </p:sp>
      <p:sp>
        <p:nvSpPr>
          <p:cNvPr id="47" name="Line 22">
            <a:extLst>
              <a:ext uri="{FF2B5EF4-FFF2-40B4-BE49-F238E27FC236}">
                <a16:creationId xmlns:a16="http://schemas.microsoft.com/office/drawing/2014/main" id="{06EDFEBD-2F25-4A65-AF9C-352441FE79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50498" y="4542725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9" name="Line 23">
            <a:extLst>
              <a:ext uri="{FF2B5EF4-FFF2-40B4-BE49-F238E27FC236}">
                <a16:creationId xmlns:a16="http://schemas.microsoft.com/office/drawing/2014/main" id="{E8553907-9E08-4C07-8DF9-21328FDF3B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90361" y="4542725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51" name="Line 24">
            <a:extLst>
              <a:ext uri="{FF2B5EF4-FFF2-40B4-BE49-F238E27FC236}">
                <a16:creationId xmlns:a16="http://schemas.microsoft.com/office/drawing/2014/main" id="{FA9F05F5-64A9-4FA0-BBB3-6C4C3C8DB2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3923" y="4542725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53" name="Line 25">
            <a:extLst>
              <a:ext uri="{FF2B5EF4-FFF2-40B4-BE49-F238E27FC236}">
                <a16:creationId xmlns:a16="http://schemas.microsoft.com/office/drawing/2014/main" id="{C9FA1D0F-8CFF-42DF-BF2B-D3C9C59A31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73786" y="4542725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55" name="Line 26">
            <a:extLst>
              <a:ext uri="{FF2B5EF4-FFF2-40B4-BE49-F238E27FC236}">
                <a16:creationId xmlns:a16="http://schemas.microsoft.com/office/drawing/2014/main" id="{FBE7EEAE-033F-4B6B-AE92-109D7CF727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13648" y="4542725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57" name="Line 27">
            <a:extLst>
              <a:ext uri="{FF2B5EF4-FFF2-40B4-BE49-F238E27FC236}">
                <a16:creationId xmlns:a16="http://schemas.microsoft.com/office/drawing/2014/main" id="{B019BD76-794B-42AC-AD03-6A9C9BD038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923" y="4542725"/>
            <a:ext cx="287972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59" name="Line 28">
            <a:extLst>
              <a:ext uri="{FF2B5EF4-FFF2-40B4-BE49-F238E27FC236}">
                <a16:creationId xmlns:a16="http://schemas.microsoft.com/office/drawing/2014/main" id="{806CF2AB-2E3C-4EFB-B64A-5F8C5A761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4648" y="3750563"/>
            <a:ext cx="0" cy="7921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61" name="Line 29">
            <a:extLst>
              <a:ext uri="{FF2B5EF4-FFF2-40B4-BE49-F238E27FC236}">
                <a16:creationId xmlns:a16="http://schemas.microsoft.com/office/drawing/2014/main" id="{A22384EA-25DB-46BB-BDD3-36EB92C941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50498" y="4542725"/>
            <a:ext cx="143986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63" name="Line 30">
            <a:extLst>
              <a:ext uri="{FF2B5EF4-FFF2-40B4-BE49-F238E27FC236}">
                <a16:creationId xmlns:a16="http://schemas.microsoft.com/office/drawing/2014/main" id="{FC72362F-78AE-44B8-9615-A751AD41EB46}"/>
              </a:ext>
            </a:extLst>
          </p:cNvPr>
          <p:cNvSpPr>
            <a:spLocks noChangeShapeType="1"/>
          </p:cNvSpPr>
          <p:nvPr/>
        </p:nvSpPr>
        <p:spPr bwMode="auto">
          <a:xfrm>
            <a:off x="8614098" y="3750563"/>
            <a:ext cx="0" cy="7921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65" name="Line 31">
            <a:extLst>
              <a:ext uri="{FF2B5EF4-FFF2-40B4-BE49-F238E27FC236}">
                <a16:creationId xmlns:a16="http://schemas.microsoft.com/office/drawing/2014/main" id="{00CCCFA3-8AE5-4D31-BA0E-41421020C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3873" y="3750563"/>
            <a:ext cx="0" cy="3603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67" name="Line 32">
            <a:extLst>
              <a:ext uri="{FF2B5EF4-FFF2-40B4-BE49-F238E27FC236}">
                <a16:creationId xmlns:a16="http://schemas.microsoft.com/office/drawing/2014/main" id="{23564B13-695F-49E1-826D-ABD4DAB0BE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13873" y="2815525"/>
            <a:ext cx="0" cy="28733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69" name="Line 33">
            <a:extLst>
              <a:ext uri="{FF2B5EF4-FFF2-40B4-BE49-F238E27FC236}">
                <a16:creationId xmlns:a16="http://schemas.microsoft.com/office/drawing/2014/main" id="{1D837996-282B-4C56-B06F-6C774DF0F1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97748" y="2815525"/>
            <a:ext cx="0" cy="28733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71" name="Line 34">
            <a:extLst>
              <a:ext uri="{FF2B5EF4-FFF2-40B4-BE49-F238E27FC236}">
                <a16:creationId xmlns:a16="http://schemas.microsoft.com/office/drawing/2014/main" id="{91CF6488-70B9-47E3-B8D8-820EFFFE41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97748" y="3750563"/>
            <a:ext cx="0" cy="3603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73" name="AutoShape 38">
            <a:extLst>
              <a:ext uri="{FF2B5EF4-FFF2-40B4-BE49-F238E27FC236}">
                <a16:creationId xmlns:a16="http://schemas.microsoft.com/office/drawing/2014/main" id="{1EB6E73D-1ACD-4C64-A49A-02A6B73FE823}"/>
              </a:ext>
            </a:extLst>
          </p:cNvPr>
          <p:cNvSpPr>
            <a:spLocks/>
          </p:cNvSpPr>
          <p:nvPr/>
        </p:nvSpPr>
        <p:spPr bwMode="auto">
          <a:xfrm rot="16200000">
            <a:off x="3539654" y="3607686"/>
            <a:ext cx="142875" cy="4175125"/>
          </a:xfrm>
          <a:prstGeom prst="leftBrace">
            <a:avLst>
              <a:gd name="adj1" fmla="val 243519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75" name="AutoShape 39">
            <a:extLst>
              <a:ext uri="{FF2B5EF4-FFF2-40B4-BE49-F238E27FC236}">
                <a16:creationId xmlns:a16="http://schemas.microsoft.com/office/drawing/2014/main" id="{ABFEA5BD-DC5C-4127-932D-240196CEA9DC}"/>
              </a:ext>
            </a:extLst>
          </p:cNvPr>
          <p:cNvSpPr>
            <a:spLocks/>
          </p:cNvSpPr>
          <p:nvPr/>
        </p:nvSpPr>
        <p:spPr bwMode="auto">
          <a:xfrm rot="16200000">
            <a:off x="8398199" y="4388760"/>
            <a:ext cx="142875" cy="2590800"/>
          </a:xfrm>
          <a:prstGeom prst="leftBrace">
            <a:avLst>
              <a:gd name="adj1" fmla="val 15111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77" name="Text Box 40">
            <a:extLst>
              <a:ext uri="{FF2B5EF4-FFF2-40B4-BE49-F238E27FC236}">
                <a16:creationId xmlns:a16="http://schemas.microsoft.com/office/drawing/2014/main" id="{F7400922-4A0E-48BF-983A-BCCE90D59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8554" y="5817804"/>
            <a:ext cx="26193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0000"/>
                </a:solidFill>
                <a:latin typeface="+mn-lt"/>
              </a:rPr>
              <a:t>funkční specializace</a:t>
            </a:r>
          </a:p>
        </p:txBody>
      </p:sp>
      <p:sp>
        <p:nvSpPr>
          <p:cNvPr id="79" name="Text Box 41">
            <a:extLst>
              <a:ext uri="{FF2B5EF4-FFF2-40B4-BE49-F238E27FC236}">
                <a16:creationId xmlns:a16="http://schemas.microsoft.com/office/drawing/2014/main" id="{7BED7949-50FC-429F-BF0F-4B873843B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8517" y="5818232"/>
            <a:ext cx="26622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0000"/>
                </a:solidFill>
                <a:latin typeface="+mn-lt"/>
              </a:rPr>
              <a:t>předmětná specializace</a:t>
            </a:r>
          </a:p>
        </p:txBody>
      </p:sp>
    </p:spTree>
    <p:extLst>
      <p:ext uri="{BB962C8B-B14F-4D97-AF65-F5344CB8AC3E}">
        <p14:creationId xmlns:p14="http://schemas.microsoft.com/office/powerpoint/2010/main" val="2228936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F301E8-54E9-4246-A4BD-E201930802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4382E2-D9D0-40D3-B88C-96A29B4DFC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EA7344-C734-4432-ADDF-27F234530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722998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Funkční specializace</a:t>
            </a:r>
          </a:p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-</a:t>
            </a:r>
            <a:r>
              <a:rPr lang="cs-CZ" dirty="0"/>
              <a:t> Úspory z rozsahu … snížení nákladů na výkonné činnosti</a:t>
            </a:r>
          </a:p>
          <a:p>
            <a:pPr>
              <a:buFontTx/>
              <a:buChar char="-"/>
            </a:pPr>
            <a:r>
              <a:rPr lang="cs-CZ" dirty="0"/>
              <a:t>Nutnost značné kooperace … zvýšení nákladů na řídící činnosti</a:t>
            </a:r>
          </a:p>
          <a:p>
            <a:pPr>
              <a:buFontTx/>
              <a:buChar char="-"/>
            </a:pPr>
            <a:endParaRPr lang="cs-CZ" dirty="0"/>
          </a:p>
          <a:p>
            <a:pPr marL="72000" indent="0">
              <a:buNone/>
            </a:pPr>
            <a:r>
              <a:rPr lang="cs-CZ" b="1" dirty="0"/>
              <a:t>Předmětná specializace</a:t>
            </a:r>
          </a:p>
          <a:p>
            <a:pPr>
              <a:buFontTx/>
              <a:buChar char="-"/>
            </a:pPr>
            <a:r>
              <a:rPr lang="cs-CZ" dirty="0"/>
              <a:t>Nižší produktivita práce … zvýšení nákladů na výkonné činnosti </a:t>
            </a:r>
          </a:p>
          <a:p>
            <a:pPr>
              <a:buFontTx/>
              <a:buChar char="-"/>
            </a:pPr>
            <a:r>
              <a:rPr lang="cs-CZ" dirty="0"/>
              <a:t>Autonomní útvary (tzv. divize) … snížení nákladů na řídící činnosti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7" name="Text Box 40">
            <a:extLst>
              <a:ext uri="{FF2B5EF4-FFF2-40B4-BE49-F238E27FC236}">
                <a16:creationId xmlns:a16="http://schemas.microsoft.com/office/drawing/2014/main" id="{59AF8861-0356-44C7-A4AD-DAE7145DE18E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720000" y="720000"/>
            <a:ext cx="10753200" cy="466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sz="2800" i="1" dirty="0">
                <a:solidFill>
                  <a:schemeClr val="tx2"/>
                </a:solidFill>
              </a:rPr>
              <a:t>DĚLBA PRÁCE – funkční a předmětná specializace</a:t>
            </a:r>
            <a:endParaRPr lang="cs-CZ" altLang="cs-CZ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414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50D6244-60DE-405F-8082-782F4746CE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8D3DFA-76C8-4833-8633-8DA07F59C0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C178DF-D23C-48D2-9BA3-14D6E0F0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i="1" dirty="0"/>
              <a:t>ROZPĚTÍ ŘÍZENÍ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8870C401-5661-4593-9314-24C77E25646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033463" y="1388024"/>
            <a:ext cx="7337823" cy="4965976"/>
            <a:chOff x="423" y="1390"/>
            <a:chExt cx="5188" cy="2025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2D2BC59F-A745-4699-BCA8-5046C63FB34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27" y="1390"/>
              <a:ext cx="5184" cy="20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8FACDD8E-C43D-4407-98F5-C8F284AE6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1" y="1602"/>
              <a:ext cx="136" cy="11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EEEED214-EBBF-4A22-9849-C47E99CAC0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5" y="2015"/>
              <a:ext cx="137" cy="11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492F1808-21C9-4F79-9446-EC1675FC80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2" y="2015"/>
              <a:ext cx="136" cy="11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2" name="Line 8">
              <a:extLst>
                <a:ext uri="{FF2B5EF4-FFF2-40B4-BE49-F238E27FC236}">
                  <a16:creationId xmlns:a16="http://schemas.microsoft.com/office/drawing/2014/main" id="{D9CA80EA-C158-4A86-A3D5-650E25CC52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32" y="1714"/>
              <a:ext cx="1264" cy="30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95E229A6-B5ED-4D97-95A0-7DFFB9443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8" y="2316"/>
              <a:ext cx="137" cy="11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3238B275-FBAD-410A-A232-9CF72780A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5" y="2316"/>
              <a:ext cx="136" cy="11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3C010AEB-C6DD-4948-9852-124966673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6" y="2316"/>
              <a:ext cx="137" cy="11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1F2B9DFE-B642-46DF-A086-02052203C8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6" y="2316"/>
              <a:ext cx="136" cy="11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6AF95612-BDC2-489A-B983-B930B63D27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" y="2730"/>
              <a:ext cx="91" cy="15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6F79BDB0-163D-4828-81EA-167EB7A24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7" y="2730"/>
              <a:ext cx="92" cy="15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A9F5F5B4-5763-4A2B-9E2E-10C35E3015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6" y="2730"/>
              <a:ext cx="91" cy="15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61524E37-2DCC-43FF-BCCE-485A1F46B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5" y="2730"/>
              <a:ext cx="91" cy="15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F0C18CB9-5AB6-4A59-9EDF-CA3F91C12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4" y="2730"/>
              <a:ext cx="91" cy="15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E6D549BF-6AEE-4A50-BFB2-DD94E3911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5" y="2730"/>
              <a:ext cx="91" cy="15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0E6456FE-9A93-4D26-A480-F1B4D8827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7" y="2730"/>
              <a:ext cx="91" cy="15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3DBC6222-B700-4F69-8D74-E59898B74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6" y="2730"/>
              <a:ext cx="91" cy="15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55444D1B-E543-4E0E-A27C-438481557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2" y="2730"/>
              <a:ext cx="92" cy="15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6" name="Line 22">
              <a:extLst>
                <a:ext uri="{FF2B5EF4-FFF2-40B4-BE49-F238E27FC236}">
                  <a16:creationId xmlns:a16="http://schemas.microsoft.com/office/drawing/2014/main" id="{820321CA-6AD9-4E9F-A5FD-11F7650CFD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55" y="2128"/>
              <a:ext cx="677" cy="1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Line 23">
              <a:extLst>
                <a:ext uri="{FF2B5EF4-FFF2-40B4-BE49-F238E27FC236}">
                  <a16:creationId xmlns:a16="http://schemas.microsoft.com/office/drawing/2014/main" id="{B13739AB-901E-4BA4-9B9B-40BC2FE601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2" y="2128"/>
              <a:ext cx="587" cy="1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24">
              <a:extLst>
                <a:ext uri="{FF2B5EF4-FFF2-40B4-BE49-F238E27FC236}">
                  <a16:creationId xmlns:a16="http://schemas.microsoft.com/office/drawing/2014/main" id="{F6DF22F0-3B43-413C-8C0C-CEBCBB5500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82" y="2128"/>
              <a:ext cx="632" cy="1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Line 25">
              <a:extLst>
                <a:ext uri="{FF2B5EF4-FFF2-40B4-BE49-F238E27FC236}">
                  <a16:creationId xmlns:a16="http://schemas.microsoft.com/office/drawing/2014/main" id="{3E6174B5-FC6A-4A33-96F6-12371BDC2B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4" y="2128"/>
              <a:ext cx="632" cy="1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Line 26">
              <a:extLst>
                <a:ext uri="{FF2B5EF4-FFF2-40B4-BE49-F238E27FC236}">
                  <a16:creationId xmlns:a16="http://schemas.microsoft.com/office/drawing/2014/main" id="{03F0807B-2891-4E8D-BD44-CC4AD577D9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04" y="2429"/>
              <a:ext cx="406" cy="30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Line 27">
              <a:extLst>
                <a:ext uri="{FF2B5EF4-FFF2-40B4-BE49-F238E27FC236}">
                  <a16:creationId xmlns:a16="http://schemas.microsoft.com/office/drawing/2014/main" id="{D42329C7-E874-4438-BE1D-8E153F2636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0" y="2429"/>
              <a:ext cx="1" cy="30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Line 28">
              <a:extLst>
                <a:ext uri="{FF2B5EF4-FFF2-40B4-BE49-F238E27FC236}">
                  <a16:creationId xmlns:a16="http://schemas.microsoft.com/office/drawing/2014/main" id="{22CC01CA-9466-4785-BCDA-D56AF690F1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0" y="2429"/>
              <a:ext cx="451" cy="30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Line 29">
              <a:extLst>
                <a:ext uri="{FF2B5EF4-FFF2-40B4-BE49-F238E27FC236}">
                  <a16:creationId xmlns:a16="http://schemas.microsoft.com/office/drawing/2014/main" id="{BD68C7A8-5360-4BA7-AA89-6FAEB0A8BB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13" y="2429"/>
              <a:ext cx="406" cy="30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Line 30">
              <a:extLst>
                <a:ext uri="{FF2B5EF4-FFF2-40B4-BE49-F238E27FC236}">
                  <a16:creationId xmlns:a16="http://schemas.microsoft.com/office/drawing/2014/main" id="{81E0E3A6-36D2-4570-8F50-2758928A63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9" y="2429"/>
              <a:ext cx="1" cy="30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Line 31">
              <a:extLst>
                <a:ext uri="{FF2B5EF4-FFF2-40B4-BE49-F238E27FC236}">
                  <a16:creationId xmlns:a16="http://schemas.microsoft.com/office/drawing/2014/main" id="{CC51AE54-28C8-4450-AE5F-E249310623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21" y="2429"/>
              <a:ext cx="361" cy="30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Line 32">
              <a:extLst>
                <a:ext uri="{FF2B5EF4-FFF2-40B4-BE49-F238E27FC236}">
                  <a16:creationId xmlns:a16="http://schemas.microsoft.com/office/drawing/2014/main" id="{D31785A7-D6F7-48AE-B738-A9BC01C008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2" y="2429"/>
              <a:ext cx="1" cy="30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Line 33">
              <a:extLst>
                <a:ext uri="{FF2B5EF4-FFF2-40B4-BE49-F238E27FC236}">
                  <a16:creationId xmlns:a16="http://schemas.microsoft.com/office/drawing/2014/main" id="{08B626FD-8BDD-4071-A3B0-499294EA62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2" y="2429"/>
              <a:ext cx="406" cy="30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Line 34">
              <a:extLst>
                <a:ext uri="{FF2B5EF4-FFF2-40B4-BE49-F238E27FC236}">
                  <a16:creationId xmlns:a16="http://schemas.microsoft.com/office/drawing/2014/main" id="{18B05033-C786-4B56-859F-397F19D63D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17" y="2429"/>
              <a:ext cx="1" cy="30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Line 35">
              <a:extLst>
                <a:ext uri="{FF2B5EF4-FFF2-40B4-BE49-F238E27FC236}">
                  <a16:creationId xmlns:a16="http://schemas.microsoft.com/office/drawing/2014/main" id="{2E651732-2A49-4B2C-BB00-48606EAED1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6" y="2429"/>
              <a:ext cx="361" cy="30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2703C9F4-052A-4CC9-8991-F3681AD00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" y="3106"/>
              <a:ext cx="74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D36DE331-3FA0-493E-9DE5-174FE1445F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" y="3106"/>
              <a:ext cx="74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2" name="Rectangle 38">
              <a:extLst>
                <a:ext uri="{FF2B5EF4-FFF2-40B4-BE49-F238E27FC236}">
                  <a16:creationId xmlns:a16="http://schemas.microsoft.com/office/drawing/2014/main" id="{53073276-CE2F-4962-AED0-F824D5B75E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3" name="Rectangle 39">
              <a:extLst>
                <a:ext uri="{FF2B5EF4-FFF2-40B4-BE49-F238E27FC236}">
                  <a16:creationId xmlns:a16="http://schemas.microsoft.com/office/drawing/2014/main" id="{7542AE06-4BED-4B23-B36E-8AE6200BA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5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D02B17E2-97F0-4798-BAC0-7CD6E5D7A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0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89FAE15D-4924-48EC-9E4C-6F7D1ACA5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C61249A9-5BCE-4997-952B-6EBBA04D21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41273322-20AB-4AB5-8293-BB82862A66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" y="3106"/>
              <a:ext cx="74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04E2B5DF-A0D6-4DD0-BE93-8DAE2D4095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2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A7A86599-9058-45C0-A723-4C3DD2A142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0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D1EC5F66-BD34-4A69-93C6-D4EB5BC946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7" y="3106"/>
              <a:ext cx="74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1" name="Rectangle 47">
              <a:extLst>
                <a:ext uri="{FF2B5EF4-FFF2-40B4-BE49-F238E27FC236}">
                  <a16:creationId xmlns:a16="http://schemas.microsoft.com/office/drawing/2014/main" id="{DE88B828-49E7-4F66-963D-9C95AD8764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3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2" name="Rectangle 48">
              <a:extLst>
                <a:ext uri="{FF2B5EF4-FFF2-40B4-BE49-F238E27FC236}">
                  <a16:creationId xmlns:a16="http://schemas.microsoft.com/office/drawing/2014/main" id="{ABFA1908-99DC-4309-94D8-3E3D03E2AD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3" y="3106"/>
              <a:ext cx="74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4295A15E-CA6C-45C2-B474-D697814BE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9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4" name="Rectangle 50">
              <a:extLst>
                <a:ext uri="{FF2B5EF4-FFF2-40B4-BE49-F238E27FC236}">
                  <a16:creationId xmlns:a16="http://schemas.microsoft.com/office/drawing/2014/main" id="{D7CA378C-301A-415B-840C-F52BB2D63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1" y="3106"/>
              <a:ext cx="74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5" name="Line 51">
              <a:extLst>
                <a:ext uri="{FF2B5EF4-FFF2-40B4-BE49-F238E27FC236}">
                  <a16:creationId xmlns:a16="http://schemas.microsoft.com/office/drawing/2014/main" id="{0A163883-4C2E-437F-BBC9-3320763AE1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9" y="2880"/>
              <a:ext cx="135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6" name="Line 52">
              <a:extLst>
                <a:ext uri="{FF2B5EF4-FFF2-40B4-BE49-F238E27FC236}">
                  <a16:creationId xmlns:a16="http://schemas.microsoft.com/office/drawing/2014/main" id="{DA1931FB-ED6B-4323-8312-8B369BFA05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9" y="2880"/>
              <a:ext cx="45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" name="Line 53">
              <a:extLst>
                <a:ext uri="{FF2B5EF4-FFF2-40B4-BE49-F238E27FC236}">
                  <a16:creationId xmlns:a16="http://schemas.microsoft.com/office/drawing/2014/main" id="{41B19CC6-8DBC-4893-B559-74F07FB6E8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4" y="2880"/>
              <a:ext cx="90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8" name="Line 54">
              <a:extLst>
                <a:ext uri="{FF2B5EF4-FFF2-40B4-BE49-F238E27FC236}">
                  <a16:creationId xmlns:a16="http://schemas.microsoft.com/office/drawing/2014/main" id="{1F7F533A-4838-4E87-A185-754AEFF18C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75" y="2880"/>
              <a:ext cx="135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9" name="Line 55">
              <a:extLst>
                <a:ext uri="{FF2B5EF4-FFF2-40B4-BE49-F238E27FC236}">
                  <a16:creationId xmlns:a16="http://schemas.microsoft.com/office/drawing/2014/main" id="{AB5E81F3-C399-4DA9-B486-1EF1D89A00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0" y="2880"/>
              <a:ext cx="1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0" name="Line 56">
              <a:extLst>
                <a:ext uri="{FF2B5EF4-FFF2-40B4-BE49-F238E27FC236}">
                  <a16:creationId xmlns:a16="http://schemas.microsoft.com/office/drawing/2014/main" id="{4A4D92BB-87DF-4A11-A43E-03EF159155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0" y="2880"/>
              <a:ext cx="135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" name="Line 57">
              <a:extLst>
                <a:ext uri="{FF2B5EF4-FFF2-40B4-BE49-F238E27FC236}">
                  <a16:creationId xmlns:a16="http://schemas.microsoft.com/office/drawing/2014/main" id="{05616ED8-FB82-4297-8693-0F233A3F50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26" y="2880"/>
              <a:ext cx="135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" name="Line 58">
              <a:extLst>
                <a:ext uri="{FF2B5EF4-FFF2-40B4-BE49-F238E27FC236}">
                  <a16:creationId xmlns:a16="http://schemas.microsoft.com/office/drawing/2014/main" id="{E8D36BD1-C9EB-4A5E-A5BD-8DCEA8D87B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1" y="2880"/>
              <a:ext cx="1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" name="Line 59">
              <a:extLst>
                <a:ext uri="{FF2B5EF4-FFF2-40B4-BE49-F238E27FC236}">
                  <a16:creationId xmlns:a16="http://schemas.microsoft.com/office/drawing/2014/main" id="{C4985B57-F08C-4104-887C-EB207ADEA3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1" y="2880"/>
              <a:ext cx="136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4" name="Line 60">
              <a:extLst>
                <a:ext uri="{FF2B5EF4-FFF2-40B4-BE49-F238E27FC236}">
                  <a16:creationId xmlns:a16="http://schemas.microsoft.com/office/drawing/2014/main" id="{8CB1C2E8-7160-474A-97D5-5689EFA848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9" y="2429"/>
              <a:ext cx="451" cy="30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F4F9B554-BDF9-4A5F-AC8B-AE29CB4D9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9" y="3106"/>
              <a:ext cx="74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D6499FD0-014D-4110-9129-EFFDAF034C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5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67" name="Rectangle 63">
              <a:extLst>
                <a:ext uri="{FF2B5EF4-FFF2-40B4-BE49-F238E27FC236}">
                  <a16:creationId xmlns:a16="http://schemas.microsoft.com/office/drawing/2014/main" id="{64ADBAFC-BA22-47D2-9FCA-1E59070EA1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0" y="3106"/>
              <a:ext cx="74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68" name="Line 64">
              <a:extLst>
                <a:ext uri="{FF2B5EF4-FFF2-40B4-BE49-F238E27FC236}">
                  <a16:creationId xmlns:a16="http://schemas.microsoft.com/office/drawing/2014/main" id="{5ACF33C3-5D03-46EF-8CFE-A05B72D6CB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77" y="2880"/>
              <a:ext cx="136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9" name="Line 65">
              <a:extLst>
                <a:ext uri="{FF2B5EF4-FFF2-40B4-BE49-F238E27FC236}">
                  <a16:creationId xmlns:a16="http://schemas.microsoft.com/office/drawing/2014/main" id="{E229BAF9-B176-4859-BD37-735264C097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3" y="2880"/>
              <a:ext cx="1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0" name="Line 66">
              <a:extLst>
                <a:ext uri="{FF2B5EF4-FFF2-40B4-BE49-F238E27FC236}">
                  <a16:creationId xmlns:a16="http://schemas.microsoft.com/office/drawing/2014/main" id="{105C5821-4DE9-4A81-B7E2-B23DACCB05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3" y="2880"/>
              <a:ext cx="135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" name="Line 67">
              <a:extLst>
                <a:ext uri="{FF2B5EF4-FFF2-40B4-BE49-F238E27FC236}">
                  <a16:creationId xmlns:a16="http://schemas.microsoft.com/office/drawing/2014/main" id="{CC8C82E9-5A9C-4E20-940B-9193264BA1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28" y="2880"/>
              <a:ext cx="91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" name="Line 68">
              <a:extLst>
                <a:ext uri="{FF2B5EF4-FFF2-40B4-BE49-F238E27FC236}">
                  <a16:creationId xmlns:a16="http://schemas.microsoft.com/office/drawing/2014/main" id="{613C556A-3C21-4F46-891B-3CCEC31FDC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9" y="2880"/>
              <a:ext cx="1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3" name="Line 69">
              <a:extLst>
                <a:ext uri="{FF2B5EF4-FFF2-40B4-BE49-F238E27FC236}">
                  <a16:creationId xmlns:a16="http://schemas.microsoft.com/office/drawing/2014/main" id="{FF475398-A560-4834-B478-C986FD2339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9" y="2880"/>
              <a:ext cx="135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4" name="Line 70">
              <a:extLst>
                <a:ext uri="{FF2B5EF4-FFF2-40B4-BE49-F238E27FC236}">
                  <a16:creationId xmlns:a16="http://schemas.microsoft.com/office/drawing/2014/main" id="{6AB5C49C-F25F-44B2-A515-E8657AA0F9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0" y="2880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5" name="Line 71">
              <a:extLst>
                <a:ext uri="{FF2B5EF4-FFF2-40B4-BE49-F238E27FC236}">
                  <a16:creationId xmlns:a16="http://schemas.microsoft.com/office/drawing/2014/main" id="{D50DCB4C-7E2E-4639-9471-1032FBBF2C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35" y="2880"/>
              <a:ext cx="135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" name="Line 72">
              <a:extLst>
                <a:ext uri="{FF2B5EF4-FFF2-40B4-BE49-F238E27FC236}">
                  <a16:creationId xmlns:a16="http://schemas.microsoft.com/office/drawing/2014/main" id="{E1811BDA-C340-4E5B-8666-ED63474875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0" y="2880"/>
              <a:ext cx="1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" name="Line 73">
              <a:extLst>
                <a:ext uri="{FF2B5EF4-FFF2-40B4-BE49-F238E27FC236}">
                  <a16:creationId xmlns:a16="http://schemas.microsoft.com/office/drawing/2014/main" id="{1465E31E-E7BB-4270-98C3-5DCDC6B4D5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0" y="2880"/>
              <a:ext cx="135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" name="Rectangle 74">
              <a:extLst>
                <a:ext uri="{FF2B5EF4-FFF2-40B4-BE49-F238E27FC236}">
                  <a16:creationId xmlns:a16="http://schemas.microsoft.com/office/drawing/2014/main" id="{41B8879F-B9D7-40AE-BC94-F078E00B0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9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79" name="Rectangle 75">
              <a:extLst>
                <a:ext uri="{FF2B5EF4-FFF2-40B4-BE49-F238E27FC236}">
                  <a16:creationId xmlns:a16="http://schemas.microsoft.com/office/drawing/2014/main" id="{9665DEBC-EA70-48D3-B996-FAFBBC0845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6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0" name="Rectangle 76">
              <a:extLst>
                <a:ext uri="{FF2B5EF4-FFF2-40B4-BE49-F238E27FC236}">
                  <a16:creationId xmlns:a16="http://schemas.microsoft.com/office/drawing/2014/main" id="{FC03098F-7C3E-49C5-82DD-4BAB23CBAA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4" y="3106"/>
              <a:ext cx="74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1" name="Rectangle 77">
              <a:extLst>
                <a:ext uri="{FF2B5EF4-FFF2-40B4-BE49-F238E27FC236}">
                  <a16:creationId xmlns:a16="http://schemas.microsoft.com/office/drawing/2014/main" id="{76C33B3A-2743-4375-8572-40C0525FB6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7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2" name="Rectangle 78">
              <a:extLst>
                <a:ext uri="{FF2B5EF4-FFF2-40B4-BE49-F238E27FC236}">
                  <a16:creationId xmlns:a16="http://schemas.microsoft.com/office/drawing/2014/main" id="{E594D5C7-4415-4B10-B05D-B2D0B9082E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5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3" name="Rectangle 79">
              <a:extLst>
                <a:ext uri="{FF2B5EF4-FFF2-40B4-BE49-F238E27FC236}">
                  <a16:creationId xmlns:a16="http://schemas.microsoft.com/office/drawing/2014/main" id="{BDC2D87B-9029-42F5-B48F-81039F2EDD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3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4" name="Rectangle 80">
              <a:extLst>
                <a:ext uri="{FF2B5EF4-FFF2-40B4-BE49-F238E27FC236}">
                  <a16:creationId xmlns:a16="http://schemas.microsoft.com/office/drawing/2014/main" id="{C84CF48F-0DBF-4907-90B7-C823E8304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3" y="3106"/>
              <a:ext cx="74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5" name="Rectangle 81">
              <a:extLst>
                <a:ext uri="{FF2B5EF4-FFF2-40B4-BE49-F238E27FC236}">
                  <a16:creationId xmlns:a16="http://schemas.microsoft.com/office/drawing/2014/main" id="{76F31FB2-8CFC-4BD9-AB1C-2751E5C26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9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6" name="Rectangle 82">
              <a:extLst>
                <a:ext uri="{FF2B5EF4-FFF2-40B4-BE49-F238E27FC236}">
                  <a16:creationId xmlns:a16="http://schemas.microsoft.com/office/drawing/2014/main" id="{D855DC52-7E85-43B3-814F-B7DE131909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7" name="Line 83">
              <a:extLst>
                <a:ext uri="{FF2B5EF4-FFF2-40B4-BE49-F238E27FC236}">
                  <a16:creationId xmlns:a16="http://schemas.microsoft.com/office/drawing/2014/main" id="{96215AF9-9A9F-4EE7-BF41-0CDE163C40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86" y="2880"/>
              <a:ext cx="135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" name="Line 84">
              <a:extLst>
                <a:ext uri="{FF2B5EF4-FFF2-40B4-BE49-F238E27FC236}">
                  <a16:creationId xmlns:a16="http://schemas.microsoft.com/office/drawing/2014/main" id="{F2BA1070-438F-494E-8252-B0DDC8B10C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1" y="2880"/>
              <a:ext cx="1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9" name="Line 85">
              <a:extLst>
                <a:ext uri="{FF2B5EF4-FFF2-40B4-BE49-F238E27FC236}">
                  <a16:creationId xmlns:a16="http://schemas.microsoft.com/office/drawing/2014/main" id="{83A07476-9AC0-4589-A5CB-1D5025A023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1" y="2880"/>
              <a:ext cx="91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" name="Line 86">
              <a:extLst>
                <a:ext uri="{FF2B5EF4-FFF2-40B4-BE49-F238E27FC236}">
                  <a16:creationId xmlns:a16="http://schemas.microsoft.com/office/drawing/2014/main" id="{8834E1E9-D5DB-49C2-B60B-EBE44B84C0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92" y="2880"/>
              <a:ext cx="90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" name="Line 87">
              <a:extLst>
                <a:ext uri="{FF2B5EF4-FFF2-40B4-BE49-F238E27FC236}">
                  <a16:creationId xmlns:a16="http://schemas.microsoft.com/office/drawing/2014/main" id="{172589D4-B5D6-4209-B65E-47A3940634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2" y="2880"/>
              <a:ext cx="1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" name="Line 88">
              <a:extLst>
                <a:ext uri="{FF2B5EF4-FFF2-40B4-BE49-F238E27FC236}">
                  <a16:creationId xmlns:a16="http://schemas.microsoft.com/office/drawing/2014/main" id="{5FF6BE4B-F8FE-496D-B13E-CD4B1FD49C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2" y="2880"/>
              <a:ext cx="136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" name="Line 89">
              <a:extLst>
                <a:ext uri="{FF2B5EF4-FFF2-40B4-BE49-F238E27FC236}">
                  <a16:creationId xmlns:a16="http://schemas.microsoft.com/office/drawing/2014/main" id="{F5E42138-1A2F-45EC-932A-D2D5125B02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53" y="2880"/>
              <a:ext cx="135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" name="Line 90">
              <a:extLst>
                <a:ext uri="{FF2B5EF4-FFF2-40B4-BE49-F238E27FC236}">
                  <a16:creationId xmlns:a16="http://schemas.microsoft.com/office/drawing/2014/main" id="{DB2C6EB2-728D-412A-BEDC-D333D84AC0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8" y="2880"/>
              <a:ext cx="1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" name="Line 91">
              <a:extLst>
                <a:ext uri="{FF2B5EF4-FFF2-40B4-BE49-F238E27FC236}">
                  <a16:creationId xmlns:a16="http://schemas.microsoft.com/office/drawing/2014/main" id="{BA02874B-032E-450A-B270-BD5D7D8050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8" y="2880"/>
              <a:ext cx="136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" name="Rectangle 92">
              <a:extLst>
                <a:ext uri="{FF2B5EF4-FFF2-40B4-BE49-F238E27FC236}">
                  <a16:creationId xmlns:a16="http://schemas.microsoft.com/office/drawing/2014/main" id="{9351C2D7-F2B1-442C-B80C-88F3986DD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6" y="2730"/>
              <a:ext cx="91" cy="15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7" name="Rectangle 93">
              <a:extLst>
                <a:ext uri="{FF2B5EF4-FFF2-40B4-BE49-F238E27FC236}">
                  <a16:creationId xmlns:a16="http://schemas.microsoft.com/office/drawing/2014/main" id="{8AC758E1-30BC-4A87-B0F1-69F1B0E85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7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8" name="Rectangle 94">
              <a:extLst>
                <a:ext uri="{FF2B5EF4-FFF2-40B4-BE49-F238E27FC236}">
                  <a16:creationId xmlns:a16="http://schemas.microsoft.com/office/drawing/2014/main" id="{B84059BB-C85E-43AE-9673-63C871F130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9" name="Rectangle 95">
              <a:extLst>
                <a:ext uri="{FF2B5EF4-FFF2-40B4-BE49-F238E27FC236}">
                  <a16:creationId xmlns:a16="http://schemas.microsoft.com/office/drawing/2014/main" id="{F59440D3-664B-40AF-ADD1-D1831296D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9" y="3106"/>
              <a:ext cx="74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0" name="Line 96">
              <a:extLst>
                <a:ext uri="{FF2B5EF4-FFF2-40B4-BE49-F238E27FC236}">
                  <a16:creationId xmlns:a16="http://schemas.microsoft.com/office/drawing/2014/main" id="{C7254B1E-DC99-4DD3-B348-7ACD3A85AF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86" y="2880"/>
              <a:ext cx="136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1" name="Line 97">
              <a:extLst>
                <a:ext uri="{FF2B5EF4-FFF2-40B4-BE49-F238E27FC236}">
                  <a16:creationId xmlns:a16="http://schemas.microsoft.com/office/drawing/2014/main" id="{A85CD272-00FA-44DB-A124-E471CA830C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2" y="2880"/>
              <a:ext cx="1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" name="Line 98">
              <a:extLst>
                <a:ext uri="{FF2B5EF4-FFF2-40B4-BE49-F238E27FC236}">
                  <a16:creationId xmlns:a16="http://schemas.microsoft.com/office/drawing/2014/main" id="{4EC69298-6DBE-4DCE-9E04-2AE1BEC460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2" y="2880"/>
              <a:ext cx="135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" name="Rectangle 99">
              <a:extLst>
                <a:ext uri="{FF2B5EF4-FFF2-40B4-BE49-F238E27FC236}">
                  <a16:creationId xmlns:a16="http://schemas.microsoft.com/office/drawing/2014/main" id="{787BBA8D-BB26-417B-87C4-EAA9379B63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2" y="2730"/>
              <a:ext cx="91" cy="15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4" name="Rectangle 100">
              <a:extLst>
                <a:ext uri="{FF2B5EF4-FFF2-40B4-BE49-F238E27FC236}">
                  <a16:creationId xmlns:a16="http://schemas.microsoft.com/office/drawing/2014/main" id="{7A34948C-E85D-4155-8AF7-F83CF03352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3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5" name="Rectangle 101">
              <a:extLst>
                <a:ext uri="{FF2B5EF4-FFF2-40B4-BE49-F238E27FC236}">
                  <a16:creationId xmlns:a16="http://schemas.microsoft.com/office/drawing/2014/main" id="{623464C6-F854-4EAB-A5D3-F11192EA3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8" y="3106"/>
              <a:ext cx="74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6" name="Rectangle 102">
              <a:extLst>
                <a:ext uri="{FF2B5EF4-FFF2-40B4-BE49-F238E27FC236}">
                  <a16:creationId xmlns:a16="http://schemas.microsoft.com/office/drawing/2014/main" id="{0B2A3A9A-8427-4B49-8AA2-4C63B25F1F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5" y="3106"/>
              <a:ext cx="74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7" name="Line 103">
              <a:extLst>
                <a:ext uri="{FF2B5EF4-FFF2-40B4-BE49-F238E27FC236}">
                  <a16:creationId xmlns:a16="http://schemas.microsoft.com/office/drawing/2014/main" id="{2EB9B1A3-C7F4-4E09-A8CC-A4EF06ADAC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93" y="2880"/>
              <a:ext cx="135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8" name="Line 104">
              <a:extLst>
                <a:ext uri="{FF2B5EF4-FFF2-40B4-BE49-F238E27FC236}">
                  <a16:creationId xmlns:a16="http://schemas.microsoft.com/office/drawing/2014/main" id="{74DA0325-0570-4634-AEDC-BC47AC5DEF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8" y="2880"/>
              <a:ext cx="1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9" name="Line 105">
              <a:extLst>
                <a:ext uri="{FF2B5EF4-FFF2-40B4-BE49-F238E27FC236}">
                  <a16:creationId xmlns:a16="http://schemas.microsoft.com/office/drawing/2014/main" id="{37EBECAC-78B7-4961-BD17-750C087B3E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8" y="2880"/>
              <a:ext cx="135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0" name="Rectangle 106">
              <a:extLst>
                <a:ext uri="{FF2B5EF4-FFF2-40B4-BE49-F238E27FC236}">
                  <a16:creationId xmlns:a16="http://schemas.microsoft.com/office/drawing/2014/main" id="{671A487F-E910-4425-9107-7D9048F9B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9" y="2730"/>
              <a:ext cx="91" cy="15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11" name="Rectangle 107">
              <a:extLst>
                <a:ext uri="{FF2B5EF4-FFF2-40B4-BE49-F238E27FC236}">
                  <a16:creationId xmlns:a16="http://schemas.microsoft.com/office/drawing/2014/main" id="{9C69D25C-209B-48B1-ACD5-F9547DBBC7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0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12" name="Rectangle 108">
              <a:extLst>
                <a:ext uri="{FF2B5EF4-FFF2-40B4-BE49-F238E27FC236}">
                  <a16:creationId xmlns:a16="http://schemas.microsoft.com/office/drawing/2014/main" id="{25EDEDA7-B01F-4880-ADDC-8F7C395B15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5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13" name="Rectangle 109">
              <a:extLst>
                <a:ext uri="{FF2B5EF4-FFF2-40B4-BE49-F238E27FC236}">
                  <a16:creationId xmlns:a16="http://schemas.microsoft.com/office/drawing/2014/main" id="{68B4A747-7FF0-4180-90B8-40EF5DB8A8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3106"/>
              <a:ext cx="73" cy="12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14" name="Line 110">
              <a:extLst>
                <a:ext uri="{FF2B5EF4-FFF2-40B4-BE49-F238E27FC236}">
                  <a16:creationId xmlns:a16="http://schemas.microsoft.com/office/drawing/2014/main" id="{AB38161F-3FE5-4261-B305-18E288871C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89" y="2880"/>
              <a:ext cx="136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5" name="Line 111">
              <a:extLst>
                <a:ext uri="{FF2B5EF4-FFF2-40B4-BE49-F238E27FC236}">
                  <a16:creationId xmlns:a16="http://schemas.microsoft.com/office/drawing/2014/main" id="{6A10631D-323E-4E16-92BD-DCF4C93A99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25" y="2880"/>
              <a:ext cx="1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6" name="Line 112">
              <a:extLst>
                <a:ext uri="{FF2B5EF4-FFF2-40B4-BE49-F238E27FC236}">
                  <a16:creationId xmlns:a16="http://schemas.microsoft.com/office/drawing/2014/main" id="{A376CA4D-0A21-402D-89BB-76462DE5EF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25" y="2880"/>
              <a:ext cx="135" cy="2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7" name="Line 113">
              <a:extLst>
                <a:ext uri="{FF2B5EF4-FFF2-40B4-BE49-F238E27FC236}">
                  <a16:creationId xmlns:a16="http://schemas.microsoft.com/office/drawing/2014/main" id="{C5902667-2365-433E-AF40-91781F0AF5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40" y="2429"/>
              <a:ext cx="361" cy="30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8" name="Line 114">
              <a:extLst>
                <a:ext uri="{FF2B5EF4-FFF2-40B4-BE49-F238E27FC236}">
                  <a16:creationId xmlns:a16="http://schemas.microsoft.com/office/drawing/2014/main" id="{C3B2DE61-701B-4B71-B775-2439158AB7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96" y="1714"/>
              <a:ext cx="1218" cy="30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9" name="Rectangle 115">
              <a:extLst>
                <a:ext uri="{FF2B5EF4-FFF2-40B4-BE49-F238E27FC236}">
                  <a16:creationId xmlns:a16="http://schemas.microsoft.com/office/drawing/2014/main" id="{B5C6EBE7-AE4E-4F14-BBA3-9649564972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8" y="1639"/>
              <a:ext cx="1400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20" name="Rectangle 116">
              <a:extLst>
                <a:ext uri="{FF2B5EF4-FFF2-40B4-BE49-F238E27FC236}">
                  <a16:creationId xmlns:a16="http://schemas.microsoft.com/office/drawing/2014/main" id="{C5A09291-DC9F-4513-B347-E3E9FE22D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3" y="1674"/>
              <a:ext cx="1372" cy="1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8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průměrné rozpětí 2,84</a:t>
              </a:r>
              <a:endParaRPr lang="cs-CZ" altLang="cs-CZ" sz="1800" b="1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657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0FCBD07-B399-4F9C-A238-76CC81255D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Organizování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D54CF8-D35A-4FE7-832A-9844083981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98DCE3-FF36-4C69-8D9E-816B61BAF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přednášky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94B4314-2B0C-403D-A47F-15271C8EE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245" y="199800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Organizace a trh </a:t>
            </a:r>
          </a:p>
          <a:p>
            <a:pPr marL="72000" indent="0">
              <a:buNone/>
            </a:pPr>
            <a:r>
              <a:rPr lang="cs-CZ" dirty="0"/>
              <a:t>      - outsourcing, sdružování organizací</a:t>
            </a:r>
          </a:p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2.</a:t>
            </a:r>
            <a:r>
              <a:rPr lang="cs-CZ" dirty="0"/>
              <a:t>  </a:t>
            </a:r>
            <a:r>
              <a:rPr lang="cs-CZ" dirty="0">
                <a:solidFill>
                  <a:schemeClr val="tx2"/>
                </a:solidFill>
              </a:rPr>
              <a:t>Organizační struktura</a:t>
            </a:r>
          </a:p>
          <a:p>
            <a:pPr marL="72000" indent="0">
              <a:buNone/>
            </a:pPr>
            <a:r>
              <a:rPr lang="cs-CZ" dirty="0"/>
              <a:t>      - procesní a útvarová </a:t>
            </a:r>
          </a:p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3.  Parametry organizační struktury</a:t>
            </a:r>
          </a:p>
          <a:p>
            <a:pPr marL="72000" indent="0">
              <a:buNone/>
            </a:pPr>
            <a:r>
              <a:rPr lang="cs-CZ" dirty="0"/>
              <a:t>      - dělba práce, rozpětí řízení, dělba pravomoci </a:t>
            </a:r>
          </a:p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4.  Faktory ovlivňující organizační strukturu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222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B863F87-68C1-4431-9559-B50FEE16A9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7BF494-1C22-4911-8AAB-796A9D7908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DEA3A5E-ECD1-403E-9CCC-0E2236E20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i="1" dirty="0"/>
              <a:t>ROZPĚTÍ ŘÍZENÍ</a:t>
            </a:r>
            <a:endParaRPr lang="cs-CZ" sz="2800" dirty="0"/>
          </a:p>
        </p:txBody>
      </p:sp>
      <p:grpSp>
        <p:nvGrpSpPr>
          <p:cNvPr id="6" name="Group 3">
            <a:extLst>
              <a:ext uri="{FF2B5EF4-FFF2-40B4-BE49-F238E27FC236}">
                <a16:creationId xmlns:a16="http://schemas.microsoft.com/office/drawing/2014/main" id="{07C7FFC0-A106-479B-8649-3B7CA44ABD0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54213" y="1719620"/>
            <a:ext cx="7121523" cy="5307994"/>
            <a:chOff x="249" y="1162"/>
            <a:chExt cx="5559" cy="3605"/>
          </a:xfrm>
        </p:grpSpPr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id="{4235B233-D29E-4E27-A8F4-B8B5D580134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49" y="1162"/>
              <a:ext cx="5353" cy="27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06AFEDC8-951C-402B-BCC0-23953E99A5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" y="2035"/>
              <a:ext cx="5360" cy="27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8D5B722E-6EBB-4C89-BEB8-707297BD6C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" y="2489"/>
              <a:ext cx="162" cy="23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D3C0F212-33EA-4E9C-9F9C-559CD0F100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" y="3273"/>
              <a:ext cx="77" cy="30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EABE0320-1716-47E7-A59A-317BBD086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" y="3273"/>
              <a:ext cx="77" cy="30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16BD6BCA-12EC-4F37-B001-F8585AE2D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3273"/>
              <a:ext cx="77" cy="30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FFD90F1D-A0DC-4064-AE47-1D1449D66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" y="3273"/>
              <a:ext cx="77" cy="30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20D3CDA6-BCED-4887-80B7-E30C9BB75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3273"/>
              <a:ext cx="77" cy="30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BF59DAA9-B605-42AF-A0FD-53F88AC95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6" y="3273"/>
              <a:ext cx="77" cy="30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6" name="Line 13">
              <a:extLst>
                <a:ext uri="{FF2B5EF4-FFF2-40B4-BE49-F238E27FC236}">
                  <a16:creationId xmlns:a16="http://schemas.microsoft.com/office/drawing/2014/main" id="{6E76FCD5-16CC-4B0A-88CF-7B41A76A12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3" y="2723"/>
              <a:ext cx="268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14">
              <a:extLst>
                <a:ext uri="{FF2B5EF4-FFF2-40B4-BE49-F238E27FC236}">
                  <a16:creationId xmlns:a16="http://schemas.microsoft.com/office/drawing/2014/main" id="{80F3A587-8E4C-4896-89D4-3E9443E98B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71" y="2723"/>
              <a:ext cx="160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Line 15">
              <a:extLst>
                <a:ext uri="{FF2B5EF4-FFF2-40B4-BE49-F238E27FC236}">
                  <a16:creationId xmlns:a16="http://schemas.microsoft.com/office/drawing/2014/main" id="{DE800A27-5103-40F1-AFBC-40962B4BCE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8" y="2723"/>
              <a:ext cx="53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Line 16">
              <a:extLst>
                <a:ext uri="{FF2B5EF4-FFF2-40B4-BE49-F238E27FC236}">
                  <a16:creationId xmlns:a16="http://schemas.microsoft.com/office/drawing/2014/main" id="{C271F0AD-FC57-4110-8789-B86FB6BA36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1" y="2723"/>
              <a:ext cx="54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Line 17">
              <a:extLst>
                <a:ext uri="{FF2B5EF4-FFF2-40B4-BE49-F238E27FC236}">
                  <a16:creationId xmlns:a16="http://schemas.microsoft.com/office/drawing/2014/main" id="{E10E0B1D-4330-4944-BBD1-C4CD604A48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1" y="2723"/>
              <a:ext cx="161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Line 18">
              <a:extLst>
                <a:ext uri="{FF2B5EF4-FFF2-40B4-BE49-F238E27FC236}">
                  <a16:creationId xmlns:a16="http://schemas.microsoft.com/office/drawing/2014/main" id="{C69B8689-CAD9-40A0-BF67-C8747C0CB6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1" y="2723"/>
              <a:ext cx="268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Rectangle 19">
              <a:extLst>
                <a:ext uri="{FF2B5EF4-FFF2-40B4-BE49-F238E27FC236}">
                  <a16:creationId xmlns:a16="http://schemas.microsoft.com/office/drawing/2014/main" id="{2221A995-63E4-4394-A094-64057713DB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" y="2489"/>
              <a:ext cx="162" cy="23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3" name="Rectangle 20">
              <a:extLst>
                <a:ext uri="{FF2B5EF4-FFF2-40B4-BE49-F238E27FC236}">
                  <a16:creationId xmlns:a16="http://schemas.microsoft.com/office/drawing/2014/main" id="{35B2961E-6A4F-4898-A631-948E2A2DD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" y="3273"/>
              <a:ext cx="77" cy="30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4" name="Rectangle 21">
              <a:extLst>
                <a:ext uri="{FF2B5EF4-FFF2-40B4-BE49-F238E27FC236}">
                  <a16:creationId xmlns:a16="http://schemas.microsoft.com/office/drawing/2014/main" id="{83FFED4E-B62E-42B1-85F8-EA76349A8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6" y="3273"/>
              <a:ext cx="77" cy="30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5" name="Rectangle 22">
              <a:extLst>
                <a:ext uri="{FF2B5EF4-FFF2-40B4-BE49-F238E27FC236}">
                  <a16:creationId xmlns:a16="http://schemas.microsoft.com/office/drawing/2014/main" id="{8DB66B03-FBF8-46FF-9872-9B7B954080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4A442F6D-8B07-40C5-9136-F183D63040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0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7" name="Rectangle 24">
              <a:extLst>
                <a:ext uri="{FF2B5EF4-FFF2-40B4-BE49-F238E27FC236}">
                  <a16:creationId xmlns:a16="http://schemas.microsoft.com/office/drawing/2014/main" id="{52BBB676-72A9-45CD-84F3-298C2A057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7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8" name="Rectangle 25">
              <a:extLst>
                <a:ext uri="{FF2B5EF4-FFF2-40B4-BE49-F238E27FC236}">
                  <a16:creationId xmlns:a16="http://schemas.microsoft.com/office/drawing/2014/main" id="{CF801528-6035-4885-AE41-7BF5E494E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5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9" name="Line 26">
              <a:extLst>
                <a:ext uri="{FF2B5EF4-FFF2-40B4-BE49-F238E27FC236}">
                  <a16:creationId xmlns:a16="http://schemas.microsoft.com/office/drawing/2014/main" id="{AB0B3045-C179-4B9D-A7BF-D483702AEC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52" y="2723"/>
              <a:ext cx="268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Line 27">
              <a:extLst>
                <a:ext uri="{FF2B5EF4-FFF2-40B4-BE49-F238E27FC236}">
                  <a16:creationId xmlns:a16="http://schemas.microsoft.com/office/drawing/2014/main" id="{601DCBA7-2CDF-4502-B766-C5E2952483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59" y="2723"/>
              <a:ext cx="161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Line 28">
              <a:extLst>
                <a:ext uri="{FF2B5EF4-FFF2-40B4-BE49-F238E27FC236}">
                  <a16:creationId xmlns:a16="http://schemas.microsoft.com/office/drawing/2014/main" id="{4C52A37F-5925-4820-A3C5-D185E3FE38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67" y="2723"/>
              <a:ext cx="53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Line 29">
              <a:extLst>
                <a:ext uri="{FF2B5EF4-FFF2-40B4-BE49-F238E27FC236}">
                  <a16:creationId xmlns:a16="http://schemas.microsoft.com/office/drawing/2014/main" id="{CC69D453-11AA-40E2-BC41-B9A0F7705C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0" y="2723"/>
              <a:ext cx="54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Line 30">
              <a:extLst>
                <a:ext uri="{FF2B5EF4-FFF2-40B4-BE49-F238E27FC236}">
                  <a16:creationId xmlns:a16="http://schemas.microsoft.com/office/drawing/2014/main" id="{AF078462-767E-47FF-8C6F-A906ABBECB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0" y="2723"/>
              <a:ext cx="161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Line 31">
              <a:extLst>
                <a:ext uri="{FF2B5EF4-FFF2-40B4-BE49-F238E27FC236}">
                  <a16:creationId xmlns:a16="http://schemas.microsoft.com/office/drawing/2014/main" id="{F6A5BDA4-2920-487F-B55B-CF8417B539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0" y="2723"/>
              <a:ext cx="268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Rectangle 32">
              <a:extLst>
                <a:ext uri="{FF2B5EF4-FFF2-40B4-BE49-F238E27FC236}">
                  <a16:creationId xmlns:a16="http://schemas.microsoft.com/office/drawing/2014/main" id="{1A3AF9A1-DF36-4583-906B-8676B28759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4" y="2489"/>
              <a:ext cx="162" cy="23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36" name="Rectangle 33">
              <a:extLst>
                <a:ext uri="{FF2B5EF4-FFF2-40B4-BE49-F238E27FC236}">
                  <a16:creationId xmlns:a16="http://schemas.microsoft.com/office/drawing/2014/main" id="{7A829332-767C-4A96-B2B1-AC9AAD0C67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0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37" name="Rectangle 34">
              <a:extLst>
                <a:ext uri="{FF2B5EF4-FFF2-40B4-BE49-F238E27FC236}">
                  <a16:creationId xmlns:a16="http://schemas.microsoft.com/office/drawing/2014/main" id="{E727E043-6124-4C72-BF9F-6D29F6E9B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7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38" name="Rectangle 35">
              <a:extLst>
                <a:ext uri="{FF2B5EF4-FFF2-40B4-BE49-F238E27FC236}">
                  <a16:creationId xmlns:a16="http://schemas.microsoft.com/office/drawing/2014/main" id="{FDFA9054-A538-4105-ABB7-769232916B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4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39" name="Rectangle 36">
              <a:extLst>
                <a:ext uri="{FF2B5EF4-FFF2-40B4-BE49-F238E27FC236}">
                  <a16:creationId xmlns:a16="http://schemas.microsoft.com/office/drawing/2014/main" id="{D7DC3E50-AE34-4709-9D5A-C6F4278DF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1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40" name="Rectangle 37">
              <a:extLst>
                <a:ext uri="{FF2B5EF4-FFF2-40B4-BE49-F238E27FC236}">
                  <a16:creationId xmlns:a16="http://schemas.microsoft.com/office/drawing/2014/main" id="{6AB2A7FB-8832-4747-9C78-853688D829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9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41" name="Rectangle 38">
              <a:extLst>
                <a:ext uri="{FF2B5EF4-FFF2-40B4-BE49-F238E27FC236}">
                  <a16:creationId xmlns:a16="http://schemas.microsoft.com/office/drawing/2014/main" id="{67A3797D-4594-4EE4-B2CC-45142A9D07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6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42" name="Line 39">
              <a:extLst>
                <a:ext uri="{FF2B5EF4-FFF2-40B4-BE49-F238E27FC236}">
                  <a16:creationId xmlns:a16="http://schemas.microsoft.com/office/drawing/2014/main" id="{D3EB52C1-C850-499C-A662-0702542252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63" y="2723"/>
              <a:ext cx="268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Line 40">
              <a:extLst>
                <a:ext uri="{FF2B5EF4-FFF2-40B4-BE49-F238E27FC236}">
                  <a16:creationId xmlns:a16="http://schemas.microsoft.com/office/drawing/2014/main" id="{85F1184F-BD39-49F5-8725-D5D7251FCB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71" y="2723"/>
              <a:ext cx="160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Line 41">
              <a:extLst>
                <a:ext uri="{FF2B5EF4-FFF2-40B4-BE49-F238E27FC236}">
                  <a16:creationId xmlns:a16="http://schemas.microsoft.com/office/drawing/2014/main" id="{AA3000FA-94FD-4966-8144-90B3C06F1A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78" y="2723"/>
              <a:ext cx="53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Line 42">
              <a:extLst>
                <a:ext uri="{FF2B5EF4-FFF2-40B4-BE49-F238E27FC236}">
                  <a16:creationId xmlns:a16="http://schemas.microsoft.com/office/drawing/2014/main" id="{528753CF-5CFF-4D6D-93B6-8833B1E3B9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1" y="2723"/>
              <a:ext cx="54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Line 43">
              <a:extLst>
                <a:ext uri="{FF2B5EF4-FFF2-40B4-BE49-F238E27FC236}">
                  <a16:creationId xmlns:a16="http://schemas.microsoft.com/office/drawing/2014/main" id="{7E22D2F8-57F7-43B4-82C4-B3C3408751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1" y="2723"/>
              <a:ext cx="161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" name="Line 44">
              <a:extLst>
                <a:ext uri="{FF2B5EF4-FFF2-40B4-BE49-F238E27FC236}">
                  <a16:creationId xmlns:a16="http://schemas.microsoft.com/office/drawing/2014/main" id="{D9622296-2D46-4194-B9F4-E98069EEED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1" y="2723"/>
              <a:ext cx="268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Rectangle 45">
              <a:extLst>
                <a:ext uri="{FF2B5EF4-FFF2-40B4-BE49-F238E27FC236}">
                  <a16:creationId xmlns:a16="http://schemas.microsoft.com/office/drawing/2014/main" id="{A0BF73BE-EB3A-4ED3-82D4-A90D0D0B2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1" y="2489"/>
              <a:ext cx="162" cy="23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49" name="Rectangle 46">
              <a:extLst>
                <a:ext uri="{FF2B5EF4-FFF2-40B4-BE49-F238E27FC236}">
                  <a16:creationId xmlns:a16="http://schemas.microsoft.com/office/drawing/2014/main" id="{F4A21E51-88EA-4228-A7F8-67AD13681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0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0" name="Rectangle 47">
              <a:extLst>
                <a:ext uri="{FF2B5EF4-FFF2-40B4-BE49-F238E27FC236}">
                  <a16:creationId xmlns:a16="http://schemas.microsoft.com/office/drawing/2014/main" id="{2963C592-8087-423B-B621-7F79116DB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7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1" name="Rectangle 48">
              <a:extLst>
                <a:ext uri="{FF2B5EF4-FFF2-40B4-BE49-F238E27FC236}">
                  <a16:creationId xmlns:a16="http://schemas.microsoft.com/office/drawing/2014/main" id="{98ABE3F6-7573-4BDA-9FF0-01839B31E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4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2" name="Rectangle 49">
              <a:extLst>
                <a:ext uri="{FF2B5EF4-FFF2-40B4-BE49-F238E27FC236}">
                  <a16:creationId xmlns:a16="http://schemas.microsoft.com/office/drawing/2014/main" id="{C7CA4E53-3418-49B7-9E90-EF58788ABF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1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3" name="Rectangle 50">
              <a:extLst>
                <a:ext uri="{FF2B5EF4-FFF2-40B4-BE49-F238E27FC236}">
                  <a16:creationId xmlns:a16="http://schemas.microsoft.com/office/drawing/2014/main" id="{15EC6FA1-EC43-4C97-BF8E-56EFEAD0F9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8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4" name="Rectangle 51">
              <a:extLst>
                <a:ext uri="{FF2B5EF4-FFF2-40B4-BE49-F238E27FC236}">
                  <a16:creationId xmlns:a16="http://schemas.microsoft.com/office/drawing/2014/main" id="{B9D1F1A4-9BBF-43F5-92E3-AEC719B2F3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6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5" name="Line 52">
              <a:extLst>
                <a:ext uri="{FF2B5EF4-FFF2-40B4-BE49-F238E27FC236}">
                  <a16:creationId xmlns:a16="http://schemas.microsoft.com/office/drawing/2014/main" id="{63F2F20D-E5F5-4830-AFDE-55C8869C15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43" y="2723"/>
              <a:ext cx="268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6" name="Line 53">
              <a:extLst>
                <a:ext uri="{FF2B5EF4-FFF2-40B4-BE49-F238E27FC236}">
                  <a16:creationId xmlns:a16="http://schemas.microsoft.com/office/drawing/2014/main" id="{3A2B99C9-BEDD-4CF5-9431-ECA5BE33AB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50" y="2723"/>
              <a:ext cx="161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" name="Line 54">
              <a:extLst>
                <a:ext uri="{FF2B5EF4-FFF2-40B4-BE49-F238E27FC236}">
                  <a16:creationId xmlns:a16="http://schemas.microsoft.com/office/drawing/2014/main" id="{8AFED541-AD12-4F1F-95D6-B8349BF019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58" y="2723"/>
              <a:ext cx="53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8" name="Line 55">
              <a:extLst>
                <a:ext uri="{FF2B5EF4-FFF2-40B4-BE49-F238E27FC236}">
                  <a16:creationId xmlns:a16="http://schemas.microsoft.com/office/drawing/2014/main" id="{FCF97165-5095-4FD3-A64E-7F53BFB5F1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1" y="2723"/>
              <a:ext cx="54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9" name="Line 56">
              <a:extLst>
                <a:ext uri="{FF2B5EF4-FFF2-40B4-BE49-F238E27FC236}">
                  <a16:creationId xmlns:a16="http://schemas.microsoft.com/office/drawing/2014/main" id="{E66DDB16-FB12-4602-94C6-6CB149EAF4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1" y="2723"/>
              <a:ext cx="161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0" name="Line 57">
              <a:extLst>
                <a:ext uri="{FF2B5EF4-FFF2-40B4-BE49-F238E27FC236}">
                  <a16:creationId xmlns:a16="http://schemas.microsoft.com/office/drawing/2014/main" id="{763739A3-874E-40BF-9522-295165485A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1" y="2723"/>
              <a:ext cx="268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" name="Rectangle 58">
              <a:extLst>
                <a:ext uri="{FF2B5EF4-FFF2-40B4-BE49-F238E27FC236}">
                  <a16:creationId xmlns:a16="http://schemas.microsoft.com/office/drawing/2014/main" id="{7F36D51F-42C5-4767-A109-36EC70273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2" y="2489"/>
              <a:ext cx="162" cy="23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62" name="Rectangle 59">
              <a:extLst>
                <a:ext uri="{FF2B5EF4-FFF2-40B4-BE49-F238E27FC236}">
                  <a16:creationId xmlns:a16="http://schemas.microsoft.com/office/drawing/2014/main" id="{703022C2-FA7E-4B49-8FB5-F7F9D282C7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1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63" name="Rectangle 60">
              <a:extLst>
                <a:ext uri="{FF2B5EF4-FFF2-40B4-BE49-F238E27FC236}">
                  <a16:creationId xmlns:a16="http://schemas.microsoft.com/office/drawing/2014/main" id="{FD0D9756-7337-48A2-8B46-A103330B1E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8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64" name="Rectangle 61">
              <a:extLst>
                <a:ext uri="{FF2B5EF4-FFF2-40B4-BE49-F238E27FC236}">
                  <a16:creationId xmlns:a16="http://schemas.microsoft.com/office/drawing/2014/main" id="{4F8D617B-BCDD-4C14-9DF2-4A8C513DD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65" name="Rectangle 62">
              <a:extLst>
                <a:ext uri="{FF2B5EF4-FFF2-40B4-BE49-F238E27FC236}">
                  <a16:creationId xmlns:a16="http://schemas.microsoft.com/office/drawing/2014/main" id="{845A6BD0-26E8-46A5-A368-FCE22D8DCE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2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66" name="Rectangle 63">
              <a:extLst>
                <a:ext uri="{FF2B5EF4-FFF2-40B4-BE49-F238E27FC236}">
                  <a16:creationId xmlns:a16="http://schemas.microsoft.com/office/drawing/2014/main" id="{676FD843-3AFC-4D22-AA47-A82574DF49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0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67" name="Rectangle 64">
              <a:extLst>
                <a:ext uri="{FF2B5EF4-FFF2-40B4-BE49-F238E27FC236}">
                  <a16:creationId xmlns:a16="http://schemas.microsoft.com/office/drawing/2014/main" id="{E04E964F-85EF-403E-9833-626EA6DBF3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7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68" name="Line 65">
              <a:extLst>
                <a:ext uri="{FF2B5EF4-FFF2-40B4-BE49-F238E27FC236}">
                  <a16:creationId xmlns:a16="http://schemas.microsoft.com/office/drawing/2014/main" id="{BE34F5D3-BB00-491D-A752-BF17F5F817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54" y="2723"/>
              <a:ext cx="268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9" name="Line 66">
              <a:extLst>
                <a:ext uri="{FF2B5EF4-FFF2-40B4-BE49-F238E27FC236}">
                  <a16:creationId xmlns:a16="http://schemas.microsoft.com/office/drawing/2014/main" id="{8AD5D503-4C91-45F2-8BD4-97665EDB1B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62" y="2723"/>
              <a:ext cx="160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0" name="Line 67">
              <a:extLst>
                <a:ext uri="{FF2B5EF4-FFF2-40B4-BE49-F238E27FC236}">
                  <a16:creationId xmlns:a16="http://schemas.microsoft.com/office/drawing/2014/main" id="{03882013-ED18-4FB4-A147-E0F4E17184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9" y="2723"/>
              <a:ext cx="53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" name="Line 68">
              <a:extLst>
                <a:ext uri="{FF2B5EF4-FFF2-40B4-BE49-F238E27FC236}">
                  <a16:creationId xmlns:a16="http://schemas.microsoft.com/office/drawing/2014/main" id="{52D4D6CC-F39C-4799-91A9-FC7E5DF763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2" y="2723"/>
              <a:ext cx="54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" name="Line 69">
              <a:extLst>
                <a:ext uri="{FF2B5EF4-FFF2-40B4-BE49-F238E27FC236}">
                  <a16:creationId xmlns:a16="http://schemas.microsoft.com/office/drawing/2014/main" id="{6924E2E3-C6D0-4F5D-949D-6AD0B0A0E4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2" y="2723"/>
              <a:ext cx="161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3" name="Line 70">
              <a:extLst>
                <a:ext uri="{FF2B5EF4-FFF2-40B4-BE49-F238E27FC236}">
                  <a16:creationId xmlns:a16="http://schemas.microsoft.com/office/drawing/2014/main" id="{90FEDADD-ECA8-49CD-AEF4-51FE5BB585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2" y="2723"/>
              <a:ext cx="268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4" name="Rectangle 71">
              <a:extLst>
                <a:ext uri="{FF2B5EF4-FFF2-40B4-BE49-F238E27FC236}">
                  <a16:creationId xmlns:a16="http://schemas.microsoft.com/office/drawing/2014/main" id="{FE346081-2613-4B4F-8D6C-3F5A863C38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5" y="2489"/>
              <a:ext cx="162" cy="23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75" name="Rectangle 72">
              <a:extLst>
                <a:ext uri="{FF2B5EF4-FFF2-40B4-BE49-F238E27FC236}">
                  <a16:creationId xmlns:a16="http://schemas.microsoft.com/office/drawing/2014/main" id="{DC148477-849A-47F8-98BB-40EC9833E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0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76" name="Rectangle 73">
              <a:extLst>
                <a:ext uri="{FF2B5EF4-FFF2-40B4-BE49-F238E27FC236}">
                  <a16:creationId xmlns:a16="http://schemas.microsoft.com/office/drawing/2014/main" id="{98788ABB-7E6D-4681-A346-54B1D700A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7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77" name="Rectangle 74">
              <a:extLst>
                <a:ext uri="{FF2B5EF4-FFF2-40B4-BE49-F238E27FC236}">
                  <a16:creationId xmlns:a16="http://schemas.microsoft.com/office/drawing/2014/main" id="{F414F7FB-E8B2-49DC-9774-F9A56B9A60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78" name="Rectangle 75">
              <a:extLst>
                <a:ext uri="{FF2B5EF4-FFF2-40B4-BE49-F238E27FC236}">
                  <a16:creationId xmlns:a16="http://schemas.microsoft.com/office/drawing/2014/main" id="{12144FE4-E1DC-465D-A406-378F79B017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1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79" name="Rectangle 76">
              <a:extLst>
                <a:ext uri="{FF2B5EF4-FFF2-40B4-BE49-F238E27FC236}">
                  <a16:creationId xmlns:a16="http://schemas.microsoft.com/office/drawing/2014/main" id="{D8D6FD84-A620-4CE7-93CE-EAB658C5D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8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80" name="Rectangle 77">
              <a:extLst>
                <a:ext uri="{FF2B5EF4-FFF2-40B4-BE49-F238E27FC236}">
                  <a16:creationId xmlns:a16="http://schemas.microsoft.com/office/drawing/2014/main" id="{F38BFE99-2E29-4838-9CCB-2A9D67C7E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6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81" name="Line 78">
              <a:extLst>
                <a:ext uri="{FF2B5EF4-FFF2-40B4-BE49-F238E27FC236}">
                  <a16:creationId xmlns:a16="http://schemas.microsoft.com/office/drawing/2014/main" id="{A7B65B7D-19EC-4665-95C4-311CB32B01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43" y="2723"/>
              <a:ext cx="268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" name="Line 79">
              <a:extLst>
                <a:ext uri="{FF2B5EF4-FFF2-40B4-BE49-F238E27FC236}">
                  <a16:creationId xmlns:a16="http://schemas.microsoft.com/office/drawing/2014/main" id="{90AD214A-685A-4206-8EDA-46B46295D0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50" y="2723"/>
              <a:ext cx="161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" name="Line 80">
              <a:extLst>
                <a:ext uri="{FF2B5EF4-FFF2-40B4-BE49-F238E27FC236}">
                  <a16:creationId xmlns:a16="http://schemas.microsoft.com/office/drawing/2014/main" id="{DC7D8855-B51B-45EF-A072-E4275724E0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58" y="2723"/>
              <a:ext cx="53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" name="Line 81">
              <a:extLst>
                <a:ext uri="{FF2B5EF4-FFF2-40B4-BE49-F238E27FC236}">
                  <a16:creationId xmlns:a16="http://schemas.microsoft.com/office/drawing/2014/main" id="{F813C6B0-206C-4E7A-BED2-EED13D9A26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1" y="2723"/>
              <a:ext cx="54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" name="Line 82">
              <a:extLst>
                <a:ext uri="{FF2B5EF4-FFF2-40B4-BE49-F238E27FC236}">
                  <a16:creationId xmlns:a16="http://schemas.microsoft.com/office/drawing/2014/main" id="{35B21AA9-313E-4AD8-AC2F-3BA5B3E6D2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1" y="2723"/>
              <a:ext cx="161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6" name="Line 83">
              <a:extLst>
                <a:ext uri="{FF2B5EF4-FFF2-40B4-BE49-F238E27FC236}">
                  <a16:creationId xmlns:a16="http://schemas.microsoft.com/office/drawing/2014/main" id="{DB59DE19-496E-4A93-B05C-FF94099250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1" y="2723"/>
              <a:ext cx="268" cy="5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7" name="Rectangle 84">
              <a:extLst>
                <a:ext uri="{FF2B5EF4-FFF2-40B4-BE49-F238E27FC236}">
                  <a16:creationId xmlns:a16="http://schemas.microsoft.com/office/drawing/2014/main" id="{B1ED4C91-10F3-4402-B1BF-1B3345F55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2" y="1318"/>
              <a:ext cx="215" cy="31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88" name="Line 85">
              <a:extLst>
                <a:ext uri="{FF2B5EF4-FFF2-40B4-BE49-F238E27FC236}">
                  <a16:creationId xmlns:a16="http://schemas.microsoft.com/office/drawing/2014/main" id="{F2A4D015-A90F-49D8-AAA9-3141D828DC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1" y="1630"/>
              <a:ext cx="2198" cy="85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9" name="Line 86">
              <a:extLst>
                <a:ext uri="{FF2B5EF4-FFF2-40B4-BE49-F238E27FC236}">
                  <a16:creationId xmlns:a16="http://schemas.microsoft.com/office/drawing/2014/main" id="{947FDBAB-ED3A-4DE7-8BDE-DC46CE9583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89" y="1630"/>
              <a:ext cx="1340" cy="85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" name="Line 87">
              <a:extLst>
                <a:ext uri="{FF2B5EF4-FFF2-40B4-BE49-F238E27FC236}">
                  <a16:creationId xmlns:a16="http://schemas.microsoft.com/office/drawing/2014/main" id="{2577FC30-4C58-4BBC-A0D6-28B37E3B3B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54" y="1630"/>
              <a:ext cx="375" cy="85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" name="Line 88">
              <a:extLst>
                <a:ext uri="{FF2B5EF4-FFF2-40B4-BE49-F238E27FC236}">
                  <a16:creationId xmlns:a16="http://schemas.microsoft.com/office/drawing/2014/main" id="{7F91C8B3-4E6C-479C-894D-C51C246D64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9" y="1630"/>
              <a:ext cx="482" cy="85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" name="Line 89">
              <a:extLst>
                <a:ext uri="{FF2B5EF4-FFF2-40B4-BE49-F238E27FC236}">
                  <a16:creationId xmlns:a16="http://schemas.microsoft.com/office/drawing/2014/main" id="{4B3DFA65-C22A-4B73-B60D-B8C06278C1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9" y="1630"/>
              <a:ext cx="1393" cy="85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" name="Line 90">
              <a:extLst>
                <a:ext uri="{FF2B5EF4-FFF2-40B4-BE49-F238E27FC236}">
                  <a16:creationId xmlns:a16="http://schemas.microsoft.com/office/drawing/2014/main" id="{29872B24-1007-4F97-A708-5BDC6CEDBE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9" y="1630"/>
              <a:ext cx="2251" cy="85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" name="Rectangle 91">
              <a:extLst>
                <a:ext uri="{FF2B5EF4-FFF2-40B4-BE49-F238E27FC236}">
                  <a16:creationId xmlns:a16="http://schemas.microsoft.com/office/drawing/2014/main" id="{CAB1D781-9645-4517-9EC6-6D2EBCD567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1" y="1552"/>
              <a:ext cx="1180" cy="2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5" name="Rectangle 92">
              <a:extLst>
                <a:ext uri="{FF2B5EF4-FFF2-40B4-BE49-F238E27FC236}">
                  <a16:creationId xmlns:a16="http://schemas.microsoft.com/office/drawing/2014/main" id="{0E51D653-C4A3-47F1-A8DC-0B1CD525B1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6" y="1613"/>
              <a:ext cx="1192" cy="1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8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průměrné rozpětí 6</a:t>
              </a:r>
              <a:endParaRPr lang="cs-CZ" altLang="cs-CZ" sz="1800" b="1">
                <a:solidFill>
                  <a:schemeClr val="accent2"/>
                </a:solidFill>
              </a:endParaRPr>
            </a:p>
          </p:txBody>
        </p:sp>
        <p:sp>
          <p:nvSpPr>
            <p:cNvPr id="96" name="Rectangle 7">
              <a:extLst>
                <a:ext uri="{FF2B5EF4-FFF2-40B4-BE49-F238E27FC236}">
                  <a16:creationId xmlns:a16="http://schemas.microsoft.com/office/drawing/2014/main" id="{0E514329-23BD-486E-849B-0FC50DE7A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97" name="Rectangle 8">
              <a:extLst>
                <a:ext uri="{FF2B5EF4-FFF2-40B4-BE49-F238E27FC236}">
                  <a16:creationId xmlns:a16="http://schemas.microsoft.com/office/drawing/2014/main" id="{3988DCF0-A237-49A3-82CE-9DBDE0324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98" name="Rectangle 9">
              <a:extLst>
                <a:ext uri="{FF2B5EF4-FFF2-40B4-BE49-F238E27FC236}">
                  <a16:creationId xmlns:a16="http://schemas.microsoft.com/office/drawing/2014/main" id="{C8773C11-44A6-4717-B330-4AC091D1F1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99" name="Rectangle 10">
              <a:extLst>
                <a:ext uri="{FF2B5EF4-FFF2-40B4-BE49-F238E27FC236}">
                  <a16:creationId xmlns:a16="http://schemas.microsoft.com/office/drawing/2014/main" id="{84891207-08E4-4616-9859-814675202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0" name="Rectangle 11">
              <a:extLst>
                <a:ext uri="{FF2B5EF4-FFF2-40B4-BE49-F238E27FC236}">
                  <a16:creationId xmlns:a16="http://schemas.microsoft.com/office/drawing/2014/main" id="{86E881A9-444B-453D-B3D5-4B8AE46DAA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1" name="Rectangle 12">
              <a:extLst>
                <a:ext uri="{FF2B5EF4-FFF2-40B4-BE49-F238E27FC236}">
                  <a16:creationId xmlns:a16="http://schemas.microsoft.com/office/drawing/2014/main" id="{D92E7FB3-6E2B-47E9-BA8B-5A7E6D29B5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1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2" name="Rectangle 20">
              <a:extLst>
                <a:ext uri="{FF2B5EF4-FFF2-40B4-BE49-F238E27FC236}">
                  <a16:creationId xmlns:a16="http://schemas.microsoft.com/office/drawing/2014/main" id="{FCB1A12C-5B4C-4AA6-85D1-B9B7832A3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3" name="Rectangle 21">
              <a:extLst>
                <a:ext uri="{FF2B5EF4-FFF2-40B4-BE49-F238E27FC236}">
                  <a16:creationId xmlns:a16="http://schemas.microsoft.com/office/drawing/2014/main" id="{C85850B9-A000-4615-BEB5-28710C96C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0" y="3273"/>
              <a:ext cx="77" cy="3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55220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B204C0-64B9-4776-8C85-5AB717B696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C75BC1-73E3-414E-A69F-881F850C57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4470B1-902B-41CD-8868-443C4FA10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i="1" dirty="0"/>
              <a:t>ROZPĚTÍ ŘÍZENÍ</a:t>
            </a:r>
            <a:endParaRPr lang="cs-CZ" sz="28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7DB98F-89DB-478C-B83C-5E9854964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59001"/>
            <a:ext cx="10753200" cy="413999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FontTx/>
              <a:buChar char="-"/>
            </a:pPr>
            <a:r>
              <a:rPr lang="cs-CZ" altLang="cs-CZ" sz="2400" dirty="0"/>
              <a:t>Výkonnost vedoucího pracovníka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FontTx/>
              <a:buChar char="-"/>
            </a:pPr>
            <a:r>
              <a:rPr lang="cs-CZ" altLang="cs-CZ" sz="2400" dirty="0"/>
              <a:t>Podíl času vynakládaného vedoucím na jiné činnosti než řízení podřízených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FontTx/>
              <a:buChar char="-"/>
            </a:pPr>
            <a:r>
              <a:rPr lang="cs-CZ" altLang="cs-CZ" sz="2400" dirty="0"/>
              <a:t>Výkonnost, kvalifikace a motivace podřízených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FontTx/>
              <a:buChar char="-"/>
            </a:pPr>
            <a:r>
              <a:rPr lang="cs-CZ" altLang="cs-CZ" sz="2400" dirty="0"/>
              <a:t>Míra samostatnosti podřízených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FontTx/>
              <a:buChar char="-"/>
            </a:pPr>
            <a:r>
              <a:rPr lang="cs-CZ" altLang="cs-CZ" sz="2400" dirty="0"/>
              <a:t>Různorodost, opakovatelnost a složitost práce podřízených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FontTx/>
              <a:buChar char="-"/>
            </a:pPr>
            <a:r>
              <a:rPr lang="cs-CZ" altLang="cs-CZ" sz="2400" dirty="0"/>
              <a:t>Stupeň organizovanosti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FontTx/>
              <a:buChar char="-"/>
            </a:pPr>
            <a:r>
              <a:rPr lang="cs-CZ" altLang="cs-CZ" sz="2400" dirty="0"/>
              <a:t>Intenzita a kvalita horizontálních vztahů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FontTx/>
              <a:buChar char="-"/>
            </a:pPr>
            <a:r>
              <a:rPr lang="cs-CZ" altLang="cs-CZ" sz="2400" dirty="0"/>
              <a:t>Stupeň podpory ze strany štábních útvarů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FontTx/>
              <a:buChar char="-"/>
            </a:pPr>
            <a:r>
              <a:rPr lang="cs-CZ" altLang="cs-CZ" sz="2400" dirty="0"/>
              <a:t>Stupeň automatizace řízení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FontTx/>
              <a:buChar char="-"/>
            </a:pPr>
            <a:r>
              <a:rPr lang="cs-CZ" altLang="cs-CZ" sz="2400" dirty="0"/>
              <a:t>Prostorové rozmístění aj.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683290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0E92E20-3CDA-468A-8D4E-4AC89A6F82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28F154-CB2D-420F-B8ED-DC9FCE145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88F520-FCE6-4954-B8CE-45825A6C2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i="1" dirty="0"/>
              <a:t>DĚLBA PRAVOMOCI – tradiční útvarové struktury</a:t>
            </a:r>
            <a:endParaRPr lang="cs-CZ" sz="2800" i="1" dirty="0"/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DB44A3EE-BB27-42DA-9DE0-2F9B4F4EA15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43743" y="2644856"/>
            <a:ext cx="6846711" cy="4058161"/>
            <a:chOff x="210" y="1321"/>
            <a:chExt cx="5182" cy="2959"/>
          </a:xfrm>
        </p:grpSpPr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B3C50899-C256-4B49-8B57-3168DE8BE2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" y="1594"/>
              <a:ext cx="5182" cy="26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4959611A-32CF-41DE-99C2-0C2C2BCDA6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7" y="1321"/>
              <a:ext cx="261" cy="2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C94A061A-75BA-4716-9D79-67155BA10F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7" y="2335"/>
              <a:ext cx="261" cy="2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A21F80EB-F969-43DF-93CB-64B7B791A3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5" y="3098"/>
              <a:ext cx="261" cy="2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50D1AF7D-FD50-4DE1-9635-B8C0ACDEB0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9" y="3098"/>
              <a:ext cx="261" cy="2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373D9B05-B395-4F5D-AB88-A371C78528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" y="3096"/>
              <a:ext cx="261" cy="2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4" name="Line 10">
              <a:extLst>
                <a:ext uri="{FF2B5EF4-FFF2-40B4-BE49-F238E27FC236}">
                  <a16:creationId xmlns:a16="http://schemas.microsoft.com/office/drawing/2014/main" id="{81A24D94-4D7E-4C05-AFCF-CCF07F3161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31" y="2561"/>
              <a:ext cx="1" cy="53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Line 11">
              <a:extLst>
                <a:ext uri="{FF2B5EF4-FFF2-40B4-BE49-F238E27FC236}">
                  <a16:creationId xmlns:a16="http://schemas.microsoft.com/office/drawing/2014/main" id="{CCD7728F-9E33-475E-B3E8-D066B1AD2D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59" y="2868"/>
              <a:ext cx="95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Line 12">
              <a:extLst>
                <a:ext uri="{FF2B5EF4-FFF2-40B4-BE49-F238E27FC236}">
                  <a16:creationId xmlns:a16="http://schemas.microsoft.com/office/drawing/2014/main" id="{948A80F4-45E6-4635-94A1-22F9608DD8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59" y="2868"/>
              <a:ext cx="1" cy="2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13">
              <a:extLst>
                <a:ext uri="{FF2B5EF4-FFF2-40B4-BE49-F238E27FC236}">
                  <a16:creationId xmlns:a16="http://schemas.microsoft.com/office/drawing/2014/main" id="{1500B6F2-68EA-4D11-B3CD-CFF0936413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9" y="2868"/>
              <a:ext cx="1" cy="2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CD495C1B-9D05-4683-BC91-7BD1608F94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" y="2338"/>
              <a:ext cx="261" cy="2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E414F3A8-72D6-4370-B2BA-815ED69598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" y="3110"/>
              <a:ext cx="261" cy="2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 dirty="0"/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79D8D878-FAA2-41D3-A849-F90B13F4AC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" y="3110"/>
              <a:ext cx="261" cy="2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6092AFAC-CA35-461D-8A7C-3BA920E842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3" y="3110"/>
              <a:ext cx="261" cy="2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2" name="Line 18">
              <a:extLst>
                <a:ext uri="{FF2B5EF4-FFF2-40B4-BE49-F238E27FC236}">
                  <a16:creationId xmlns:a16="http://schemas.microsoft.com/office/drawing/2014/main" id="{ADB2AFD6-798C-40C8-9BA0-044782838B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77" y="2561"/>
              <a:ext cx="1" cy="53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Line 19">
              <a:extLst>
                <a:ext uri="{FF2B5EF4-FFF2-40B4-BE49-F238E27FC236}">
                  <a16:creationId xmlns:a16="http://schemas.microsoft.com/office/drawing/2014/main" id="{9BB9A30D-A1CC-474B-8525-A917F5DE05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6" y="2868"/>
              <a:ext cx="95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20">
              <a:extLst>
                <a:ext uri="{FF2B5EF4-FFF2-40B4-BE49-F238E27FC236}">
                  <a16:creationId xmlns:a16="http://schemas.microsoft.com/office/drawing/2014/main" id="{C41D838B-FC70-463B-B356-9F0396F08F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6" y="2868"/>
              <a:ext cx="1" cy="2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21">
              <a:extLst>
                <a:ext uri="{FF2B5EF4-FFF2-40B4-BE49-F238E27FC236}">
                  <a16:creationId xmlns:a16="http://schemas.microsoft.com/office/drawing/2014/main" id="{55502079-C118-4D15-91A0-B03DB995F0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56" y="2868"/>
              <a:ext cx="1" cy="2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51FE1294-A33E-4A0D-8260-9AA5CE1475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0" y="2330"/>
              <a:ext cx="261" cy="2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8638EA9B-6DC3-44F8-A094-96CF5373DF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0" y="3098"/>
              <a:ext cx="261" cy="2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1122453F-4883-425E-BA5B-B1035EE16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4" y="3098"/>
              <a:ext cx="261" cy="2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8E70C7D9-32BF-4F64-874B-178706871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" y="3098"/>
              <a:ext cx="261" cy="2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0" name="Line 26">
              <a:extLst>
                <a:ext uri="{FF2B5EF4-FFF2-40B4-BE49-F238E27FC236}">
                  <a16:creationId xmlns:a16="http://schemas.microsoft.com/office/drawing/2014/main" id="{73FC7502-9DE2-4286-986F-265517F132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6" y="2561"/>
              <a:ext cx="1" cy="53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Line 27">
              <a:extLst>
                <a:ext uri="{FF2B5EF4-FFF2-40B4-BE49-F238E27FC236}">
                  <a16:creationId xmlns:a16="http://schemas.microsoft.com/office/drawing/2014/main" id="{80CE7862-32CE-46B5-86F6-9D0F6F1D09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4" y="2868"/>
              <a:ext cx="95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Line 28">
              <a:extLst>
                <a:ext uri="{FF2B5EF4-FFF2-40B4-BE49-F238E27FC236}">
                  <a16:creationId xmlns:a16="http://schemas.microsoft.com/office/drawing/2014/main" id="{F6425E12-A6A8-4CA0-8ACA-EA983DD0ED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4" y="2868"/>
              <a:ext cx="1" cy="2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Line 29">
              <a:extLst>
                <a:ext uri="{FF2B5EF4-FFF2-40B4-BE49-F238E27FC236}">
                  <a16:creationId xmlns:a16="http://schemas.microsoft.com/office/drawing/2014/main" id="{A7D0BA26-4DDE-4B0A-8D15-C6608C2D3F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24" y="2868"/>
              <a:ext cx="1" cy="2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Line 30">
              <a:extLst>
                <a:ext uri="{FF2B5EF4-FFF2-40B4-BE49-F238E27FC236}">
                  <a16:creationId xmlns:a16="http://schemas.microsoft.com/office/drawing/2014/main" id="{8C6DC4B7-BCB9-4BF6-BEDC-F5028873CF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31" y="1563"/>
              <a:ext cx="1" cy="76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Line 31">
              <a:extLst>
                <a:ext uri="{FF2B5EF4-FFF2-40B4-BE49-F238E27FC236}">
                  <a16:creationId xmlns:a16="http://schemas.microsoft.com/office/drawing/2014/main" id="{7F36F5B2-08C4-4245-93DD-0561F906F9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0" y="1947"/>
              <a:ext cx="336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Line 32">
              <a:extLst>
                <a:ext uri="{FF2B5EF4-FFF2-40B4-BE49-F238E27FC236}">
                  <a16:creationId xmlns:a16="http://schemas.microsoft.com/office/drawing/2014/main" id="{0F85463C-C430-4A36-9F85-F5D36B1609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0" y="1947"/>
              <a:ext cx="1" cy="38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Line 33">
              <a:extLst>
                <a:ext uri="{FF2B5EF4-FFF2-40B4-BE49-F238E27FC236}">
                  <a16:creationId xmlns:a16="http://schemas.microsoft.com/office/drawing/2014/main" id="{87B4FE0E-39A1-4E42-A330-D4B26697FB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8" y="1947"/>
              <a:ext cx="1" cy="38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9" name="Text Box 34">
            <a:extLst>
              <a:ext uri="{FF2B5EF4-FFF2-40B4-BE49-F238E27FC236}">
                <a16:creationId xmlns:a16="http://schemas.microsoft.com/office/drawing/2014/main" id="{469D5F5E-5973-49AC-B2A5-890277566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5513" y="1853822"/>
            <a:ext cx="56880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solidFill>
                  <a:srgbClr val="FF0000"/>
                </a:solidFill>
              </a:rPr>
              <a:t>LINIOVÁ STRUKTURA</a:t>
            </a:r>
          </a:p>
        </p:txBody>
      </p:sp>
    </p:spTree>
    <p:extLst>
      <p:ext uri="{BB962C8B-B14F-4D97-AF65-F5344CB8AC3E}">
        <p14:creationId xmlns:p14="http://schemas.microsoft.com/office/powerpoint/2010/main" val="41131641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B3EEC1A-9C21-4FE3-881B-AF2EA7242E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560110-FDA4-4E63-B37E-4DEFF4A2C4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8FB577-D6CD-4099-8E96-6A3D1A091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i="1" dirty="0"/>
              <a:t>DĚLBA PRAVOMOCI – tradiční útvarové struktury</a:t>
            </a:r>
            <a:endParaRPr lang="cs-CZ" sz="28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6476C4E-94BE-41CD-804D-FD6093FBE04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68095" y="2782403"/>
            <a:ext cx="7272338" cy="2585312"/>
            <a:chOff x="2214" y="3182"/>
            <a:chExt cx="3126" cy="111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3BD1A5F-E950-41FD-A29B-D7E435EDB0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0" y="3182"/>
              <a:ext cx="225" cy="19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BB02A86-D6FB-4EA3-AFA3-87E34720DD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4" y="4102"/>
              <a:ext cx="226" cy="19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3C07979-9B1A-44A0-9E3D-FF7410298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4102"/>
              <a:ext cx="227" cy="19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C1496D2-8BAE-4C22-91F2-AB10A776F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6" y="3182"/>
              <a:ext cx="225" cy="19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36F664F-4698-4206-BB9F-A09151738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9" y="4102"/>
              <a:ext cx="225" cy="19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6F6AD96-102D-469F-AABA-5E90A1A01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4102"/>
              <a:ext cx="226" cy="19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2CBEA8A-4EE6-49B6-A7D1-2F8E185FC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6" y="4102"/>
              <a:ext cx="226" cy="19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6E26B10-FBF1-4B2D-A827-96EAD8825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0" y="4102"/>
              <a:ext cx="226" cy="19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6C27210-91A1-41DB-8963-0C4667F86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8" y="4102"/>
              <a:ext cx="226" cy="19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0E03316-E82E-4DBA-B103-B7E36C7F29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2" y="3182"/>
              <a:ext cx="226" cy="19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A43DBBB-DE23-4C2E-8105-D55A557E0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4" y="4102"/>
              <a:ext cx="226" cy="19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296D7AE-C1FB-4CF8-925F-A15F4BC1B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0" y="4102"/>
              <a:ext cx="226" cy="19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0" name="Line 19">
              <a:extLst>
                <a:ext uri="{FF2B5EF4-FFF2-40B4-BE49-F238E27FC236}">
                  <a16:creationId xmlns:a16="http://schemas.microsoft.com/office/drawing/2014/main" id="{BE4B13FD-C5E1-48BD-8BCA-D4ECD9CA4C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40" y="3376"/>
              <a:ext cx="320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Line 20">
              <a:extLst>
                <a:ext uri="{FF2B5EF4-FFF2-40B4-BE49-F238E27FC236}">
                  <a16:creationId xmlns:a16="http://schemas.microsoft.com/office/drawing/2014/main" id="{54E2FDC8-11EC-4004-B15F-DAE63F8990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0" y="3376"/>
              <a:ext cx="42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Line 21">
              <a:extLst>
                <a:ext uri="{FF2B5EF4-FFF2-40B4-BE49-F238E27FC236}">
                  <a16:creationId xmlns:a16="http://schemas.microsoft.com/office/drawing/2014/main" id="{D2337F5B-DC62-42FD-A5B6-4F2E75BE79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0" y="3376"/>
              <a:ext cx="404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Line 22">
              <a:extLst>
                <a:ext uri="{FF2B5EF4-FFF2-40B4-BE49-F238E27FC236}">
                  <a16:creationId xmlns:a16="http://schemas.microsoft.com/office/drawing/2014/main" id="{1EA1AA5A-5D8B-4AC6-85A8-BB5B0BEE44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0" y="3376"/>
              <a:ext cx="760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23">
              <a:extLst>
                <a:ext uri="{FF2B5EF4-FFF2-40B4-BE49-F238E27FC236}">
                  <a16:creationId xmlns:a16="http://schemas.microsoft.com/office/drawing/2014/main" id="{07692EBF-3C9C-448C-A172-61C9768FBF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0" y="3376"/>
              <a:ext cx="1088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24">
              <a:extLst>
                <a:ext uri="{FF2B5EF4-FFF2-40B4-BE49-F238E27FC236}">
                  <a16:creationId xmlns:a16="http://schemas.microsoft.com/office/drawing/2014/main" id="{C9F6D91F-0AF0-4780-8069-BC28E5B8F3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0" y="3376"/>
              <a:ext cx="1475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25">
              <a:extLst>
                <a:ext uri="{FF2B5EF4-FFF2-40B4-BE49-F238E27FC236}">
                  <a16:creationId xmlns:a16="http://schemas.microsoft.com/office/drawing/2014/main" id="{C1316FB2-000B-42FF-9D05-4213B042DE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0" y="3376"/>
              <a:ext cx="1856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Line 26">
              <a:extLst>
                <a:ext uri="{FF2B5EF4-FFF2-40B4-BE49-F238E27FC236}">
                  <a16:creationId xmlns:a16="http://schemas.microsoft.com/office/drawing/2014/main" id="{F1F9994A-2B33-4358-B5D6-D4FCFFD522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0" y="3376"/>
              <a:ext cx="2220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27">
              <a:extLst>
                <a:ext uri="{FF2B5EF4-FFF2-40B4-BE49-F238E27FC236}">
                  <a16:creationId xmlns:a16="http://schemas.microsoft.com/office/drawing/2014/main" id="{60B1075D-CFC4-4AD5-8F76-FFA01353D1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4" y="3376"/>
              <a:ext cx="2540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Line 28">
              <a:extLst>
                <a:ext uri="{FF2B5EF4-FFF2-40B4-BE49-F238E27FC236}">
                  <a16:creationId xmlns:a16="http://schemas.microsoft.com/office/drawing/2014/main" id="{8DC0CF4C-68A5-49D6-9392-FF5A747EAC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40" y="3376"/>
              <a:ext cx="1496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Line 29">
              <a:extLst>
                <a:ext uri="{FF2B5EF4-FFF2-40B4-BE49-F238E27FC236}">
                  <a16:creationId xmlns:a16="http://schemas.microsoft.com/office/drawing/2014/main" id="{95A55328-8D33-4C32-9ADD-E79AC13BC6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02" y="3376"/>
              <a:ext cx="1089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Line 30">
              <a:extLst>
                <a:ext uri="{FF2B5EF4-FFF2-40B4-BE49-F238E27FC236}">
                  <a16:creationId xmlns:a16="http://schemas.microsoft.com/office/drawing/2014/main" id="{809B49DC-4E09-41EE-A9C0-B1845487B3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67" y="3376"/>
              <a:ext cx="725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Line 31">
              <a:extLst>
                <a:ext uri="{FF2B5EF4-FFF2-40B4-BE49-F238E27FC236}">
                  <a16:creationId xmlns:a16="http://schemas.microsoft.com/office/drawing/2014/main" id="{F878E74D-18C2-4186-87A5-1840F2FCD9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96" y="3376"/>
              <a:ext cx="362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Line 32">
              <a:extLst>
                <a:ext uri="{FF2B5EF4-FFF2-40B4-BE49-F238E27FC236}">
                  <a16:creationId xmlns:a16="http://schemas.microsoft.com/office/drawing/2014/main" id="{4029EE7B-0C4B-4F2E-A87D-A65F53FBFC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8" y="3376"/>
              <a:ext cx="0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Line 33">
              <a:extLst>
                <a:ext uri="{FF2B5EF4-FFF2-40B4-BE49-F238E27FC236}">
                  <a16:creationId xmlns:a16="http://schemas.microsoft.com/office/drawing/2014/main" id="{C29C8751-C4C2-4BD0-898D-7BABC50808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8" y="3376"/>
              <a:ext cx="363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Line 34">
              <a:extLst>
                <a:ext uri="{FF2B5EF4-FFF2-40B4-BE49-F238E27FC236}">
                  <a16:creationId xmlns:a16="http://schemas.microsoft.com/office/drawing/2014/main" id="{3ACECA76-9357-4A73-B5DA-FA133A45F8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8" y="3376"/>
              <a:ext cx="727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Line 35">
              <a:extLst>
                <a:ext uri="{FF2B5EF4-FFF2-40B4-BE49-F238E27FC236}">
                  <a16:creationId xmlns:a16="http://schemas.microsoft.com/office/drawing/2014/main" id="{F5C4EAC3-3CD8-454D-AC24-A3EF7E737B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8" y="3376"/>
              <a:ext cx="1130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Line 36">
              <a:extLst>
                <a:ext uri="{FF2B5EF4-FFF2-40B4-BE49-F238E27FC236}">
                  <a16:creationId xmlns:a16="http://schemas.microsoft.com/office/drawing/2014/main" id="{EAE2B128-7296-4031-8D74-D6785243B1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8" y="3376"/>
              <a:ext cx="1452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Line 37">
              <a:extLst>
                <a:ext uri="{FF2B5EF4-FFF2-40B4-BE49-F238E27FC236}">
                  <a16:creationId xmlns:a16="http://schemas.microsoft.com/office/drawing/2014/main" id="{2701A1A4-A4B3-48E0-BDA2-FD775C2D30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40" y="3376"/>
              <a:ext cx="2540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Line 38">
              <a:extLst>
                <a:ext uri="{FF2B5EF4-FFF2-40B4-BE49-F238E27FC236}">
                  <a16:creationId xmlns:a16="http://schemas.microsoft.com/office/drawing/2014/main" id="{D4867900-3116-4561-AAB0-EE40D22B84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50" y="3376"/>
              <a:ext cx="2086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" name="Line 39">
              <a:extLst>
                <a:ext uri="{FF2B5EF4-FFF2-40B4-BE49-F238E27FC236}">
                  <a16:creationId xmlns:a16="http://schemas.microsoft.com/office/drawing/2014/main" id="{C21E97D8-742D-4DCC-BE09-20979719930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60000" flipH="1">
              <a:off x="3082" y="3376"/>
              <a:ext cx="1754" cy="74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" name="Line 40">
              <a:extLst>
                <a:ext uri="{FF2B5EF4-FFF2-40B4-BE49-F238E27FC236}">
                  <a16:creationId xmlns:a16="http://schemas.microsoft.com/office/drawing/2014/main" id="{65940AFD-0B1F-40AD-BBBC-D70902D39A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86" y="3376"/>
              <a:ext cx="1450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" name="Line 41">
              <a:extLst>
                <a:ext uri="{FF2B5EF4-FFF2-40B4-BE49-F238E27FC236}">
                  <a16:creationId xmlns:a16="http://schemas.microsoft.com/office/drawing/2014/main" id="{3C2FA705-B6AC-4DE5-9945-F16A1D7222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48" y="3376"/>
              <a:ext cx="1088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Line 42">
              <a:extLst>
                <a:ext uri="{FF2B5EF4-FFF2-40B4-BE49-F238E27FC236}">
                  <a16:creationId xmlns:a16="http://schemas.microsoft.com/office/drawing/2014/main" id="{EE8EE8E7-8A07-4EBE-A14C-A4C98315AC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11" y="3376"/>
              <a:ext cx="725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Line 43">
              <a:extLst>
                <a:ext uri="{FF2B5EF4-FFF2-40B4-BE49-F238E27FC236}">
                  <a16:creationId xmlns:a16="http://schemas.microsoft.com/office/drawing/2014/main" id="{97FFF8F6-B18B-43AE-8509-4E370FAE54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75" y="3376"/>
              <a:ext cx="361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Line 44">
              <a:extLst>
                <a:ext uri="{FF2B5EF4-FFF2-40B4-BE49-F238E27FC236}">
                  <a16:creationId xmlns:a16="http://schemas.microsoft.com/office/drawing/2014/main" id="{006C98A0-AE86-4E01-8DC2-410466C4C3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6" y="3376"/>
              <a:ext cx="0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Line 45">
              <a:extLst>
                <a:ext uri="{FF2B5EF4-FFF2-40B4-BE49-F238E27FC236}">
                  <a16:creationId xmlns:a16="http://schemas.microsoft.com/office/drawing/2014/main" id="{540AE8B2-1510-4779-86D2-0B463542EB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6" y="3376"/>
              <a:ext cx="364" cy="7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8" name="Text Box 46">
            <a:extLst>
              <a:ext uri="{FF2B5EF4-FFF2-40B4-BE49-F238E27FC236}">
                <a16:creationId xmlns:a16="http://schemas.microsoft.com/office/drawing/2014/main" id="{EA577372-9711-49BE-A854-A48A829C0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0661" y="1854052"/>
            <a:ext cx="56880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solidFill>
                  <a:srgbClr val="FF0000"/>
                </a:solidFill>
              </a:rPr>
              <a:t>FUNKCIONÁLNÍ STRUKTURA</a:t>
            </a:r>
          </a:p>
        </p:txBody>
      </p:sp>
    </p:spTree>
    <p:extLst>
      <p:ext uri="{BB962C8B-B14F-4D97-AF65-F5344CB8AC3E}">
        <p14:creationId xmlns:p14="http://schemas.microsoft.com/office/powerpoint/2010/main" val="8713741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597F690-8E01-4C73-B6C5-24EDE88BB0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658227-B512-4C5E-8A96-F074ECEBC9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8EF592-E623-409F-AF2A-AD18BB7D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i="1" dirty="0"/>
              <a:t>DĚLBA PRAVOMOCI – tradiční útvarové struktury</a:t>
            </a:r>
            <a:endParaRPr lang="cs-CZ" sz="2800" dirty="0"/>
          </a:p>
        </p:txBody>
      </p:sp>
      <p:sp>
        <p:nvSpPr>
          <p:cNvPr id="8" name="Text Box 91">
            <a:extLst>
              <a:ext uri="{FF2B5EF4-FFF2-40B4-BE49-F238E27FC236}">
                <a16:creationId xmlns:a16="http://schemas.microsoft.com/office/drawing/2014/main" id="{8EBBDEC8-8B8F-4F97-84A0-2BBEC72BB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925" y="1459190"/>
            <a:ext cx="5940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solidFill>
                  <a:srgbClr val="FF0000"/>
                </a:solidFill>
              </a:rPr>
              <a:t>LINIOVĚ-ŠTÁBNÍ STRUKTURA</a:t>
            </a:r>
          </a:p>
        </p:txBody>
      </p:sp>
      <p:grpSp>
        <p:nvGrpSpPr>
          <p:cNvPr id="9" name="Group 2">
            <a:extLst>
              <a:ext uri="{FF2B5EF4-FFF2-40B4-BE49-F238E27FC236}">
                <a16:creationId xmlns:a16="http://schemas.microsoft.com/office/drawing/2014/main" id="{5F3BF7D4-F4DB-4AEB-A3E9-551BA973986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77568" y="2113516"/>
            <a:ext cx="6292403" cy="4226220"/>
            <a:chOff x="1143" y="1056"/>
            <a:chExt cx="3480" cy="2760"/>
          </a:xfrm>
        </p:grpSpPr>
        <p:sp>
          <p:nvSpPr>
            <p:cNvPr id="10" name="AutoShape 3">
              <a:extLst>
                <a:ext uri="{FF2B5EF4-FFF2-40B4-BE49-F238E27FC236}">
                  <a16:creationId xmlns:a16="http://schemas.microsoft.com/office/drawing/2014/main" id="{36380AD4-938D-48DF-968A-C1713F26EC3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43" y="1056"/>
              <a:ext cx="3474" cy="27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Rectangle 4">
              <a:extLst>
                <a:ext uri="{FF2B5EF4-FFF2-40B4-BE49-F238E27FC236}">
                  <a16:creationId xmlns:a16="http://schemas.microsoft.com/office/drawing/2014/main" id="{57491697-7DC5-416C-89EB-5C1B0E2433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" y="1056"/>
              <a:ext cx="3480" cy="27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2" name="Rectangle 5">
              <a:extLst>
                <a:ext uri="{FF2B5EF4-FFF2-40B4-BE49-F238E27FC236}">
                  <a16:creationId xmlns:a16="http://schemas.microsoft.com/office/drawing/2014/main" id="{FA9A8DB1-C75C-481D-8E17-2CA981981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312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3" name="Rectangle 6">
              <a:extLst>
                <a:ext uri="{FF2B5EF4-FFF2-40B4-BE49-F238E27FC236}">
                  <a16:creationId xmlns:a16="http://schemas.microsoft.com/office/drawing/2014/main" id="{787E049A-DE8A-45FB-87A9-59573E937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5" y="3312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4" name="Rectangle 7">
              <a:extLst>
                <a:ext uri="{FF2B5EF4-FFF2-40B4-BE49-F238E27FC236}">
                  <a16:creationId xmlns:a16="http://schemas.microsoft.com/office/drawing/2014/main" id="{0805C035-E61D-4AFA-8C59-0C7E5CB131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7" y="3312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5" name="Rectangle 8">
              <a:extLst>
                <a:ext uri="{FF2B5EF4-FFF2-40B4-BE49-F238E27FC236}">
                  <a16:creationId xmlns:a16="http://schemas.microsoft.com/office/drawing/2014/main" id="{50611E5F-49EE-454D-B88F-F629A8D46D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9" y="3312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6" name="Rectangle 9">
              <a:extLst>
                <a:ext uri="{FF2B5EF4-FFF2-40B4-BE49-F238E27FC236}">
                  <a16:creationId xmlns:a16="http://schemas.microsoft.com/office/drawing/2014/main" id="{5D9ACEBC-5365-459D-98DA-AB7759C823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1" y="3312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AF31B82F-77AF-4947-93F4-06E865CB5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600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8" name="Rectangle 11">
              <a:extLst>
                <a:ext uri="{FF2B5EF4-FFF2-40B4-BE49-F238E27FC236}">
                  <a16:creationId xmlns:a16="http://schemas.microsoft.com/office/drawing/2014/main" id="{F07D4BA0-D1E3-4EC2-ADF5-F69C972FE9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" y="3600"/>
              <a:ext cx="145" cy="145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9" name="Rectangle 12">
              <a:extLst>
                <a:ext uri="{FF2B5EF4-FFF2-40B4-BE49-F238E27FC236}">
                  <a16:creationId xmlns:a16="http://schemas.microsoft.com/office/drawing/2014/main" id="{61FA2796-1672-44F7-8B98-0227E0E02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" y="3579"/>
              <a:ext cx="91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0" name="Rectangle 13">
              <a:extLst>
                <a:ext uri="{FF2B5EF4-FFF2-40B4-BE49-F238E27FC236}">
                  <a16:creationId xmlns:a16="http://schemas.microsoft.com/office/drawing/2014/main" id="{FE84DDD7-E6C2-4206-A779-554882D2C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5" y="3614"/>
              <a:ext cx="513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>
                  <a:solidFill>
                    <a:srgbClr val="000000"/>
                  </a:solidFill>
                  <a:latin typeface="Times New Roman" panose="02020603050405020304" pitchFamily="18" charset="0"/>
                </a:rPr>
                <a:t>  liniové útvary</a:t>
              </a:r>
              <a:endParaRPr lang="cs-CZ" altLang="cs-CZ" sz="1400"/>
            </a:p>
          </p:txBody>
        </p:sp>
        <p:sp>
          <p:nvSpPr>
            <p:cNvPr id="21" name="Rectangle 14">
              <a:extLst>
                <a:ext uri="{FF2B5EF4-FFF2-40B4-BE49-F238E27FC236}">
                  <a16:creationId xmlns:a16="http://schemas.microsoft.com/office/drawing/2014/main" id="{8C3559C7-CBDE-488C-B196-CB4406126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1" y="3579"/>
              <a:ext cx="91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2" name="Rectangle 15">
              <a:extLst>
                <a:ext uri="{FF2B5EF4-FFF2-40B4-BE49-F238E27FC236}">
                  <a16:creationId xmlns:a16="http://schemas.microsoft.com/office/drawing/2014/main" id="{635D4B89-CF4E-40BA-B999-615D53FF71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9" y="3614"/>
              <a:ext cx="48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>
                  <a:solidFill>
                    <a:srgbClr val="000000"/>
                  </a:solidFill>
                  <a:latin typeface="Times New Roman" panose="02020603050405020304" pitchFamily="18" charset="0"/>
                </a:rPr>
                <a:t>  štábní útvary</a:t>
              </a:r>
              <a:endParaRPr lang="cs-CZ" altLang="cs-CZ" sz="1400"/>
            </a:p>
          </p:txBody>
        </p:sp>
        <p:sp>
          <p:nvSpPr>
            <p:cNvPr id="23" name="Line 16">
              <a:extLst>
                <a:ext uri="{FF2B5EF4-FFF2-40B4-BE49-F238E27FC236}">
                  <a16:creationId xmlns:a16="http://schemas.microsoft.com/office/drawing/2014/main" id="{7D127EF8-677D-4AE5-9E44-B704106680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7" y="3216"/>
              <a:ext cx="76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17">
              <a:extLst>
                <a:ext uri="{FF2B5EF4-FFF2-40B4-BE49-F238E27FC236}">
                  <a16:creationId xmlns:a16="http://schemas.microsoft.com/office/drawing/2014/main" id="{97E5A8C1-394E-45B3-B70C-22F1BD45EC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7" y="3216"/>
              <a:ext cx="1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18">
              <a:extLst>
                <a:ext uri="{FF2B5EF4-FFF2-40B4-BE49-F238E27FC236}">
                  <a16:creationId xmlns:a16="http://schemas.microsoft.com/office/drawing/2014/main" id="{32041714-7AEC-4CD4-8070-7DBB86AC6B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9" y="3216"/>
              <a:ext cx="1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19">
              <a:extLst>
                <a:ext uri="{FF2B5EF4-FFF2-40B4-BE49-F238E27FC236}">
                  <a16:creationId xmlns:a16="http://schemas.microsoft.com/office/drawing/2014/main" id="{F4BA1E75-A0D7-44AF-80F3-BE92A307E7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4" y="3216"/>
              <a:ext cx="1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Line 20">
              <a:extLst>
                <a:ext uri="{FF2B5EF4-FFF2-40B4-BE49-F238E27FC236}">
                  <a16:creationId xmlns:a16="http://schemas.microsoft.com/office/drawing/2014/main" id="{D3A96D18-689A-4BD7-BFB5-A0946667DA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7" y="3216"/>
              <a:ext cx="1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Rectangle 21">
              <a:extLst>
                <a:ext uri="{FF2B5EF4-FFF2-40B4-BE49-F238E27FC236}">
                  <a16:creationId xmlns:a16="http://schemas.microsoft.com/office/drawing/2014/main" id="{C2DB516B-FC78-40D0-BC89-137D250D4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7" y="2496"/>
              <a:ext cx="145" cy="145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 dirty="0"/>
            </a:p>
          </p:txBody>
        </p:sp>
        <p:sp>
          <p:nvSpPr>
            <p:cNvPr id="29" name="Line 22">
              <a:extLst>
                <a:ext uri="{FF2B5EF4-FFF2-40B4-BE49-F238E27FC236}">
                  <a16:creationId xmlns:a16="http://schemas.microsoft.com/office/drawing/2014/main" id="{790B4513-4280-4766-A512-F8BF568585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1" y="2832"/>
              <a:ext cx="48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Rectangle 23">
              <a:extLst>
                <a:ext uri="{FF2B5EF4-FFF2-40B4-BE49-F238E27FC236}">
                  <a16:creationId xmlns:a16="http://schemas.microsoft.com/office/drawing/2014/main" id="{D39BE6E4-8ED9-422B-A4F4-88DDC2099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" y="2976"/>
              <a:ext cx="145" cy="145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1" name="Rectangle 24">
              <a:extLst>
                <a:ext uri="{FF2B5EF4-FFF2-40B4-BE49-F238E27FC236}">
                  <a16:creationId xmlns:a16="http://schemas.microsoft.com/office/drawing/2014/main" id="{C886312B-2F1A-41FB-A594-FB43FD0C23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7" y="2976"/>
              <a:ext cx="145" cy="145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2" name="Line 25">
              <a:extLst>
                <a:ext uri="{FF2B5EF4-FFF2-40B4-BE49-F238E27FC236}">
                  <a16:creationId xmlns:a16="http://schemas.microsoft.com/office/drawing/2014/main" id="{BF082BDA-4A6C-4D2B-A14A-5E51E2D9AF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5" y="2832"/>
              <a:ext cx="1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Line 26">
              <a:extLst>
                <a:ext uri="{FF2B5EF4-FFF2-40B4-BE49-F238E27FC236}">
                  <a16:creationId xmlns:a16="http://schemas.microsoft.com/office/drawing/2014/main" id="{F1FD4BBE-EB27-4514-8A71-1A643CC0F5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2832"/>
              <a:ext cx="1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Line 27">
              <a:extLst>
                <a:ext uri="{FF2B5EF4-FFF2-40B4-BE49-F238E27FC236}">
                  <a16:creationId xmlns:a16="http://schemas.microsoft.com/office/drawing/2014/main" id="{F9083988-256C-47A5-8FDF-D860CDF9F7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43" y="2640"/>
              <a:ext cx="1" cy="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Rectangle 28">
              <a:extLst>
                <a:ext uri="{FF2B5EF4-FFF2-40B4-BE49-F238E27FC236}">
                  <a16:creationId xmlns:a16="http://schemas.microsoft.com/office/drawing/2014/main" id="{ADB46E22-B264-43A1-8D1E-35CE8070BB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" y="3312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6" name="Rectangle 29">
              <a:extLst>
                <a:ext uri="{FF2B5EF4-FFF2-40B4-BE49-F238E27FC236}">
                  <a16:creationId xmlns:a16="http://schemas.microsoft.com/office/drawing/2014/main" id="{8C9F5AD4-F025-495D-A20F-1F23D832B6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9" y="3312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7" name="Rectangle 30">
              <a:extLst>
                <a:ext uri="{FF2B5EF4-FFF2-40B4-BE49-F238E27FC236}">
                  <a16:creationId xmlns:a16="http://schemas.microsoft.com/office/drawing/2014/main" id="{820E0F34-24FE-4237-9B2B-4827439FDE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1" y="3312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8" name="Rectangle 31">
              <a:extLst>
                <a:ext uri="{FF2B5EF4-FFF2-40B4-BE49-F238E27FC236}">
                  <a16:creationId xmlns:a16="http://schemas.microsoft.com/office/drawing/2014/main" id="{D098A7E6-5175-4318-AADD-9EC51DD2D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" y="3312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9" name="Rectangle 32">
              <a:extLst>
                <a:ext uri="{FF2B5EF4-FFF2-40B4-BE49-F238E27FC236}">
                  <a16:creationId xmlns:a16="http://schemas.microsoft.com/office/drawing/2014/main" id="{E3BACB63-7346-4B93-A401-3FB44D6E1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5" y="3312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0" name="Line 33">
              <a:extLst>
                <a:ext uri="{FF2B5EF4-FFF2-40B4-BE49-F238E27FC236}">
                  <a16:creationId xmlns:a16="http://schemas.microsoft.com/office/drawing/2014/main" id="{B330C965-5E0D-410A-828A-9D8280F85A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1" y="3216"/>
              <a:ext cx="76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" name="Line 34">
              <a:extLst>
                <a:ext uri="{FF2B5EF4-FFF2-40B4-BE49-F238E27FC236}">
                  <a16:creationId xmlns:a16="http://schemas.microsoft.com/office/drawing/2014/main" id="{3A015663-E3D4-48EC-9975-E17EFD28C2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1" y="3216"/>
              <a:ext cx="1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" name="Line 35">
              <a:extLst>
                <a:ext uri="{FF2B5EF4-FFF2-40B4-BE49-F238E27FC236}">
                  <a16:creationId xmlns:a16="http://schemas.microsoft.com/office/drawing/2014/main" id="{7A49CE2F-CCEB-4B79-BF30-91BE251E30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" y="3216"/>
              <a:ext cx="1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Line 36">
              <a:extLst>
                <a:ext uri="{FF2B5EF4-FFF2-40B4-BE49-F238E27FC236}">
                  <a16:creationId xmlns:a16="http://schemas.microsoft.com/office/drawing/2014/main" id="{AB83AA6E-B83F-4262-AF04-2847EED57D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8" y="3216"/>
              <a:ext cx="1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Line 37">
              <a:extLst>
                <a:ext uri="{FF2B5EF4-FFF2-40B4-BE49-F238E27FC236}">
                  <a16:creationId xmlns:a16="http://schemas.microsoft.com/office/drawing/2014/main" id="{6F0E9C21-EA06-4EDC-AC74-BCDEA55202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1" y="3216"/>
              <a:ext cx="1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Rectangle 38">
              <a:extLst>
                <a:ext uri="{FF2B5EF4-FFF2-40B4-BE49-F238E27FC236}">
                  <a16:creationId xmlns:a16="http://schemas.microsoft.com/office/drawing/2014/main" id="{B2D32AD0-37EE-478C-B98B-F740D9A25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1" y="2496"/>
              <a:ext cx="145" cy="145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6" name="Line 39">
              <a:extLst>
                <a:ext uri="{FF2B5EF4-FFF2-40B4-BE49-F238E27FC236}">
                  <a16:creationId xmlns:a16="http://schemas.microsoft.com/office/drawing/2014/main" id="{505B778B-9656-428D-840E-86C42C740F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15" y="2832"/>
              <a:ext cx="48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" name="Rectangle 40">
              <a:extLst>
                <a:ext uri="{FF2B5EF4-FFF2-40B4-BE49-F238E27FC236}">
                  <a16:creationId xmlns:a16="http://schemas.microsoft.com/office/drawing/2014/main" id="{25A88358-5A6B-44DC-92E4-A9F3C61E1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1" y="2976"/>
              <a:ext cx="145" cy="145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8" name="Rectangle 41">
              <a:extLst>
                <a:ext uri="{FF2B5EF4-FFF2-40B4-BE49-F238E27FC236}">
                  <a16:creationId xmlns:a16="http://schemas.microsoft.com/office/drawing/2014/main" id="{F06CC3E6-E9A9-4005-BF4D-49BAF27E4A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1" y="2976"/>
              <a:ext cx="145" cy="145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9" name="Line 42">
              <a:extLst>
                <a:ext uri="{FF2B5EF4-FFF2-40B4-BE49-F238E27FC236}">
                  <a16:creationId xmlns:a16="http://schemas.microsoft.com/office/drawing/2014/main" id="{6187984D-13F6-41CD-95A1-BB69103F41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09" y="2832"/>
              <a:ext cx="1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Line 43">
              <a:extLst>
                <a:ext uri="{FF2B5EF4-FFF2-40B4-BE49-F238E27FC236}">
                  <a16:creationId xmlns:a16="http://schemas.microsoft.com/office/drawing/2014/main" id="{1E96772C-F420-4546-A68C-2925591DCB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6" y="2832"/>
              <a:ext cx="1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Line 44">
              <a:extLst>
                <a:ext uri="{FF2B5EF4-FFF2-40B4-BE49-F238E27FC236}">
                  <a16:creationId xmlns:a16="http://schemas.microsoft.com/office/drawing/2014/main" id="{91240537-3537-4BC4-8A7E-2210A97F53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47" y="2640"/>
              <a:ext cx="1" cy="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" name="Rectangle 45">
              <a:extLst>
                <a:ext uri="{FF2B5EF4-FFF2-40B4-BE49-F238E27FC236}">
                  <a16:creationId xmlns:a16="http://schemas.microsoft.com/office/drawing/2014/main" id="{102A596A-A9B4-4432-AB0F-933034F805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1" y="3312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3" name="Rectangle 46">
              <a:extLst>
                <a:ext uri="{FF2B5EF4-FFF2-40B4-BE49-F238E27FC236}">
                  <a16:creationId xmlns:a16="http://schemas.microsoft.com/office/drawing/2014/main" id="{6C4D594B-4265-4A47-B7A9-1CDF4BB28F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3" y="3312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4" name="Rectangle 47">
              <a:extLst>
                <a:ext uri="{FF2B5EF4-FFF2-40B4-BE49-F238E27FC236}">
                  <a16:creationId xmlns:a16="http://schemas.microsoft.com/office/drawing/2014/main" id="{CC76852F-4E59-48E7-8D8E-BCBEEA2B41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5" y="3312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5" name="Rectangle 48">
              <a:extLst>
                <a:ext uri="{FF2B5EF4-FFF2-40B4-BE49-F238E27FC236}">
                  <a16:creationId xmlns:a16="http://schemas.microsoft.com/office/drawing/2014/main" id="{877E8F18-89CB-4AFC-9CD3-78083EF4DF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7" y="3312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6" name="Rectangle 49">
              <a:extLst>
                <a:ext uri="{FF2B5EF4-FFF2-40B4-BE49-F238E27FC236}">
                  <a16:creationId xmlns:a16="http://schemas.microsoft.com/office/drawing/2014/main" id="{CF8013F0-6533-469E-8B22-E84C16C67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9" y="3312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7" name="Line 50">
              <a:extLst>
                <a:ext uri="{FF2B5EF4-FFF2-40B4-BE49-F238E27FC236}">
                  <a16:creationId xmlns:a16="http://schemas.microsoft.com/office/drawing/2014/main" id="{527CD690-A2DD-462E-8B5D-B2C7E93226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5" y="3216"/>
              <a:ext cx="76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8" name="Line 51">
              <a:extLst>
                <a:ext uri="{FF2B5EF4-FFF2-40B4-BE49-F238E27FC236}">
                  <a16:creationId xmlns:a16="http://schemas.microsoft.com/office/drawing/2014/main" id="{C0C864C2-FE9F-4595-9BC4-4DA940B916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5" y="3216"/>
              <a:ext cx="1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9" name="Line 52">
              <a:extLst>
                <a:ext uri="{FF2B5EF4-FFF2-40B4-BE49-F238E27FC236}">
                  <a16:creationId xmlns:a16="http://schemas.microsoft.com/office/drawing/2014/main" id="{23D913D8-F56D-44A9-9648-AD801FCEC8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7" y="3216"/>
              <a:ext cx="1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0" name="Line 53">
              <a:extLst>
                <a:ext uri="{FF2B5EF4-FFF2-40B4-BE49-F238E27FC236}">
                  <a16:creationId xmlns:a16="http://schemas.microsoft.com/office/drawing/2014/main" id="{EFDCE123-670D-4461-915B-BAB27427F2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2" y="3216"/>
              <a:ext cx="1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" name="Line 54">
              <a:extLst>
                <a:ext uri="{FF2B5EF4-FFF2-40B4-BE49-F238E27FC236}">
                  <a16:creationId xmlns:a16="http://schemas.microsoft.com/office/drawing/2014/main" id="{852059D0-3D3B-42A7-8E05-362160CD41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5" y="3216"/>
              <a:ext cx="1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" name="Rectangle 55">
              <a:extLst>
                <a:ext uri="{FF2B5EF4-FFF2-40B4-BE49-F238E27FC236}">
                  <a16:creationId xmlns:a16="http://schemas.microsoft.com/office/drawing/2014/main" id="{D834C82A-DB4D-43A4-B858-F6ECC4836A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5" y="2496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63" name="Line 56">
              <a:extLst>
                <a:ext uri="{FF2B5EF4-FFF2-40B4-BE49-F238E27FC236}">
                  <a16:creationId xmlns:a16="http://schemas.microsoft.com/office/drawing/2014/main" id="{69EF2D2C-4733-4758-94A8-D1CAD46CDF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9" y="2832"/>
              <a:ext cx="48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4" name="Rectangle 57">
              <a:extLst>
                <a:ext uri="{FF2B5EF4-FFF2-40B4-BE49-F238E27FC236}">
                  <a16:creationId xmlns:a16="http://schemas.microsoft.com/office/drawing/2014/main" id="{F3D6FA7B-15A0-44D2-82CC-3169BD4050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5" y="2976"/>
              <a:ext cx="145" cy="145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65" name="Rectangle 58">
              <a:extLst>
                <a:ext uri="{FF2B5EF4-FFF2-40B4-BE49-F238E27FC236}">
                  <a16:creationId xmlns:a16="http://schemas.microsoft.com/office/drawing/2014/main" id="{855C260E-E267-4F06-B7FB-A866D1BA9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2976"/>
              <a:ext cx="145" cy="145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66" name="Line 59">
              <a:extLst>
                <a:ext uri="{FF2B5EF4-FFF2-40B4-BE49-F238E27FC236}">
                  <a16:creationId xmlns:a16="http://schemas.microsoft.com/office/drawing/2014/main" id="{7C8F4B3E-308F-4DB2-93C4-5AFEE69556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3" y="2832"/>
              <a:ext cx="1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" name="Line 60">
              <a:extLst>
                <a:ext uri="{FF2B5EF4-FFF2-40B4-BE49-F238E27FC236}">
                  <a16:creationId xmlns:a16="http://schemas.microsoft.com/office/drawing/2014/main" id="{D42D1D3B-D46B-4890-BD4E-B85A2B1908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832"/>
              <a:ext cx="1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8" name="Line 61">
              <a:extLst>
                <a:ext uri="{FF2B5EF4-FFF2-40B4-BE49-F238E27FC236}">
                  <a16:creationId xmlns:a16="http://schemas.microsoft.com/office/drawing/2014/main" id="{FD3961EC-A167-40E2-B8C7-AFFC627CD3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1" y="2640"/>
              <a:ext cx="1" cy="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9" name="Line 62">
              <a:extLst>
                <a:ext uri="{FF2B5EF4-FFF2-40B4-BE49-F238E27FC236}">
                  <a16:creationId xmlns:a16="http://schemas.microsoft.com/office/drawing/2014/main" id="{4C65111E-6DE4-4809-A394-F908ABEE44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43" y="2352"/>
              <a:ext cx="1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0" name="Line 63">
              <a:extLst>
                <a:ext uri="{FF2B5EF4-FFF2-40B4-BE49-F238E27FC236}">
                  <a16:creationId xmlns:a16="http://schemas.microsoft.com/office/drawing/2014/main" id="{6EA7925E-2D0D-4B99-A8BF-67F8AB2553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3" y="2352"/>
              <a:ext cx="219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" name="Line 64">
              <a:extLst>
                <a:ext uri="{FF2B5EF4-FFF2-40B4-BE49-F238E27FC236}">
                  <a16:creationId xmlns:a16="http://schemas.microsoft.com/office/drawing/2014/main" id="{2E3D9086-FB1A-4208-ADE5-46A2C1138E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2" y="2352"/>
              <a:ext cx="1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" name="Line 65">
              <a:extLst>
                <a:ext uri="{FF2B5EF4-FFF2-40B4-BE49-F238E27FC236}">
                  <a16:creationId xmlns:a16="http://schemas.microsoft.com/office/drawing/2014/main" id="{A4DF51A0-8E8F-4A1F-8403-B9D69CE661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9" y="1872"/>
              <a:ext cx="48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3" name="Rectangle 66">
              <a:extLst>
                <a:ext uri="{FF2B5EF4-FFF2-40B4-BE49-F238E27FC236}">
                  <a16:creationId xmlns:a16="http://schemas.microsoft.com/office/drawing/2014/main" id="{F8F88391-39C7-40F8-A7CB-DCB2EBFBA9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5" y="2016"/>
              <a:ext cx="145" cy="145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74" name="Rectangle 67">
              <a:extLst>
                <a:ext uri="{FF2B5EF4-FFF2-40B4-BE49-F238E27FC236}">
                  <a16:creationId xmlns:a16="http://schemas.microsoft.com/office/drawing/2014/main" id="{83984047-6F6F-4523-813F-537E5BFAF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5" y="2016"/>
              <a:ext cx="145" cy="145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75" name="Line 68">
              <a:extLst>
                <a:ext uri="{FF2B5EF4-FFF2-40B4-BE49-F238E27FC236}">
                  <a16:creationId xmlns:a16="http://schemas.microsoft.com/office/drawing/2014/main" id="{584C551C-2912-4FAE-911F-4F85FA271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3" y="1872"/>
              <a:ext cx="1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" name="Line 69">
              <a:extLst>
                <a:ext uri="{FF2B5EF4-FFF2-40B4-BE49-F238E27FC236}">
                  <a16:creationId xmlns:a16="http://schemas.microsoft.com/office/drawing/2014/main" id="{8AA9B0D5-AC0D-4677-8211-8C5E22892E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0" y="1872"/>
              <a:ext cx="1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" name="Line 70">
              <a:extLst>
                <a:ext uri="{FF2B5EF4-FFF2-40B4-BE49-F238E27FC236}">
                  <a16:creationId xmlns:a16="http://schemas.microsoft.com/office/drawing/2014/main" id="{A619E756-C284-4816-9500-111BA46873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5" y="1872"/>
              <a:ext cx="48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" name="Rectangle 71">
              <a:extLst>
                <a:ext uri="{FF2B5EF4-FFF2-40B4-BE49-F238E27FC236}">
                  <a16:creationId xmlns:a16="http://schemas.microsoft.com/office/drawing/2014/main" id="{E08E990B-AFE7-4D7C-AB29-F542E51A0C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1" y="2016"/>
              <a:ext cx="145" cy="145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79" name="Rectangle 72">
              <a:extLst>
                <a:ext uri="{FF2B5EF4-FFF2-40B4-BE49-F238E27FC236}">
                  <a16:creationId xmlns:a16="http://schemas.microsoft.com/office/drawing/2014/main" id="{CE4B8FCF-1DA1-4AB4-B1F9-654E50336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1" y="2016"/>
              <a:ext cx="145" cy="145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0" name="Line 73">
              <a:extLst>
                <a:ext uri="{FF2B5EF4-FFF2-40B4-BE49-F238E27FC236}">
                  <a16:creationId xmlns:a16="http://schemas.microsoft.com/office/drawing/2014/main" id="{5610E996-A1AF-45D8-A9C8-17EBDE98F9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9" y="1872"/>
              <a:ext cx="1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" name="Line 74">
              <a:extLst>
                <a:ext uri="{FF2B5EF4-FFF2-40B4-BE49-F238E27FC236}">
                  <a16:creationId xmlns:a16="http://schemas.microsoft.com/office/drawing/2014/main" id="{027D5473-5EDF-4C74-9538-D628EBE61D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6" y="1872"/>
              <a:ext cx="1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" name="Rectangle 75">
              <a:extLst>
                <a:ext uri="{FF2B5EF4-FFF2-40B4-BE49-F238E27FC236}">
                  <a16:creationId xmlns:a16="http://schemas.microsoft.com/office/drawing/2014/main" id="{8B61B54F-82C9-4E4C-B400-B0EFC0DBCC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5" y="2016"/>
              <a:ext cx="145" cy="145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3" name="Rectangle 76">
              <a:extLst>
                <a:ext uri="{FF2B5EF4-FFF2-40B4-BE49-F238E27FC236}">
                  <a16:creationId xmlns:a16="http://schemas.microsoft.com/office/drawing/2014/main" id="{C0953BDC-F694-4C48-A82C-EF259C3BA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5" y="1584"/>
              <a:ext cx="145" cy="145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4" name="Line 77">
              <a:extLst>
                <a:ext uri="{FF2B5EF4-FFF2-40B4-BE49-F238E27FC236}">
                  <a16:creationId xmlns:a16="http://schemas.microsoft.com/office/drawing/2014/main" id="{687FBA9C-4DDB-4C6E-96FB-F2ACA0A0A3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66" y="1728"/>
              <a:ext cx="1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" name="Rectangle 78">
              <a:extLst>
                <a:ext uri="{FF2B5EF4-FFF2-40B4-BE49-F238E27FC236}">
                  <a16:creationId xmlns:a16="http://schemas.microsoft.com/office/drawing/2014/main" id="{91BAD4AA-200C-472A-AE0B-4581C8D22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1" y="1584"/>
              <a:ext cx="145" cy="145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6" name="Rectangle 79">
              <a:extLst>
                <a:ext uri="{FF2B5EF4-FFF2-40B4-BE49-F238E27FC236}">
                  <a16:creationId xmlns:a16="http://schemas.microsoft.com/office/drawing/2014/main" id="{C5FB25A1-BDDC-457B-BD45-006B4E6AB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1" y="1584"/>
              <a:ext cx="145" cy="145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7" name="Rectangle 80">
              <a:extLst>
                <a:ext uri="{FF2B5EF4-FFF2-40B4-BE49-F238E27FC236}">
                  <a16:creationId xmlns:a16="http://schemas.microsoft.com/office/drawing/2014/main" id="{99C6AB83-C569-46EA-8003-62680C20E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1" y="1584"/>
              <a:ext cx="145" cy="145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8" name="Rectangle 81">
              <a:extLst>
                <a:ext uri="{FF2B5EF4-FFF2-40B4-BE49-F238E27FC236}">
                  <a16:creationId xmlns:a16="http://schemas.microsoft.com/office/drawing/2014/main" id="{2E1D7B85-7EED-417F-A629-A1E072F38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1" y="1584"/>
              <a:ext cx="145" cy="145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9" name="Line 82">
              <a:extLst>
                <a:ext uri="{FF2B5EF4-FFF2-40B4-BE49-F238E27FC236}">
                  <a16:creationId xmlns:a16="http://schemas.microsoft.com/office/drawing/2014/main" id="{68BBF40E-70CE-48F2-9BE7-978E68B1EF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9" y="1440"/>
              <a:ext cx="129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" name="Line 83">
              <a:extLst>
                <a:ext uri="{FF2B5EF4-FFF2-40B4-BE49-F238E27FC236}">
                  <a16:creationId xmlns:a16="http://schemas.microsoft.com/office/drawing/2014/main" id="{5FA7B1B3-21D8-404B-AB2D-D6FF4B3085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69" y="1440"/>
              <a:ext cx="1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" name="Line 84">
              <a:extLst>
                <a:ext uri="{FF2B5EF4-FFF2-40B4-BE49-F238E27FC236}">
                  <a16:creationId xmlns:a16="http://schemas.microsoft.com/office/drawing/2014/main" id="{2F745BA5-1433-4796-9ADE-67A8A757C7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04" y="1440"/>
              <a:ext cx="1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" name="Rectangle 85">
              <a:extLst>
                <a:ext uri="{FF2B5EF4-FFF2-40B4-BE49-F238E27FC236}">
                  <a16:creationId xmlns:a16="http://schemas.microsoft.com/office/drawing/2014/main" id="{F34C7670-4CA9-4436-AAA6-BEC623022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1" y="1104"/>
              <a:ext cx="145" cy="145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3" name="Line 86">
              <a:extLst>
                <a:ext uri="{FF2B5EF4-FFF2-40B4-BE49-F238E27FC236}">
                  <a16:creationId xmlns:a16="http://schemas.microsoft.com/office/drawing/2014/main" id="{F32B3DE1-5627-409C-840C-DF395176FA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42" y="1248"/>
              <a:ext cx="1" cy="12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" name="Line 87">
              <a:extLst>
                <a:ext uri="{FF2B5EF4-FFF2-40B4-BE49-F238E27FC236}">
                  <a16:creationId xmlns:a16="http://schemas.microsoft.com/office/drawing/2014/main" id="{91E354E9-E3C2-4F8B-8112-D138720723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1" y="1440"/>
              <a:ext cx="1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" name="Line 88">
              <a:extLst>
                <a:ext uri="{FF2B5EF4-FFF2-40B4-BE49-F238E27FC236}">
                  <a16:creationId xmlns:a16="http://schemas.microsoft.com/office/drawing/2014/main" id="{742A4296-F056-4F97-9A87-2620DDFDD9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8" y="1440"/>
              <a:ext cx="1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" name="Line 89">
              <a:extLst>
                <a:ext uri="{FF2B5EF4-FFF2-40B4-BE49-F238E27FC236}">
                  <a16:creationId xmlns:a16="http://schemas.microsoft.com/office/drawing/2014/main" id="{E3CCEF3B-6470-44A2-AE0A-2F6A77E1BF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56" y="1440"/>
              <a:ext cx="1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" name="Line 90">
              <a:extLst>
                <a:ext uri="{FF2B5EF4-FFF2-40B4-BE49-F238E27FC236}">
                  <a16:creationId xmlns:a16="http://schemas.microsoft.com/office/drawing/2014/main" id="{C4A2CA7E-6C61-46E9-B933-CBF809E88C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8" y="1728"/>
              <a:ext cx="1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" name="Rectangle 21">
              <a:extLst>
                <a:ext uri="{FF2B5EF4-FFF2-40B4-BE49-F238E27FC236}">
                  <a16:creationId xmlns:a16="http://schemas.microsoft.com/office/drawing/2014/main" id="{056C2117-0C27-41B2-A446-4465CF90F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5" y="2486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 dirty="0"/>
            </a:p>
          </p:txBody>
        </p:sp>
        <p:sp>
          <p:nvSpPr>
            <p:cNvPr id="99" name="Rectangle 38">
              <a:extLst>
                <a:ext uri="{FF2B5EF4-FFF2-40B4-BE49-F238E27FC236}">
                  <a16:creationId xmlns:a16="http://schemas.microsoft.com/office/drawing/2014/main" id="{8F6FCA5B-97B6-44DA-844B-1AA80AEEC9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9" y="2486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0" name="Rectangle 85">
              <a:extLst>
                <a:ext uri="{FF2B5EF4-FFF2-40B4-BE49-F238E27FC236}">
                  <a16:creationId xmlns:a16="http://schemas.microsoft.com/office/drawing/2014/main" id="{B046A159-D2F4-4471-BF49-AA65E86E5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9" y="1094"/>
              <a:ext cx="145" cy="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</p:grpSp>
    </p:spTree>
    <p:extLst>
      <p:ext uri="{BB962C8B-B14F-4D97-AF65-F5344CB8AC3E}">
        <p14:creationId xmlns:p14="http://schemas.microsoft.com/office/powerpoint/2010/main" val="2238654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F8327F-47D2-43A4-BA7D-4835579DDE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F17C71-F4FF-43E0-AF12-6E87650B07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0A5882-E184-41AA-9C4C-44336837B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i="1" dirty="0"/>
              <a:t>DĚLBA PRAVOMOCI – cílově-programové útvarové struktury</a:t>
            </a:r>
            <a:endParaRPr lang="cs-CZ" sz="28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2D3F600-F1C7-49F8-81AB-2B6580027063}"/>
              </a:ext>
            </a:extLst>
          </p:cNvPr>
          <p:cNvGrpSpPr>
            <a:grpSpLocks/>
          </p:cNvGrpSpPr>
          <p:nvPr/>
        </p:nvGrpSpPr>
        <p:grpSpPr bwMode="auto">
          <a:xfrm>
            <a:off x="1652722" y="2423468"/>
            <a:ext cx="8241760" cy="3381983"/>
            <a:chOff x="2201" y="3560"/>
            <a:chExt cx="10642" cy="2592"/>
          </a:xfrm>
        </p:grpSpPr>
        <p:sp>
          <p:nvSpPr>
            <p:cNvPr id="6" name="AutoShape 5">
              <a:extLst>
                <a:ext uri="{FF2B5EF4-FFF2-40B4-BE49-F238E27FC236}">
                  <a16:creationId xmlns:a16="http://schemas.microsoft.com/office/drawing/2014/main" id="{72AE759A-C76F-411E-A247-4681E760B3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3614"/>
              <a:ext cx="10614" cy="2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74ACED0-14D3-4F07-A0ED-FEEF0CABB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4" y="3560"/>
              <a:ext cx="1997" cy="2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2240" tIns="68400" rIns="12240" bIns="3109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b="1" dirty="0">
                  <a:solidFill>
                    <a:srgbClr val="000000"/>
                  </a:solidFill>
                </a:rPr>
                <a:t>Liniový vedoucí</a:t>
              </a:r>
              <a:endParaRPr lang="cs-CZ" altLang="cs-CZ" sz="1400" b="1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0F7ADD7-BE21-4107-BF41-4CDAA328B3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1" y="5826"/>
              <a:ext cx="1542" cy="2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2240" tIns="68400" rIns="12240" bIns="3109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b="1" dirty="0">
                  <a:solidFill>
                    <a:srgbClr val="000000"/>
                  </a:solidFill>
                </a:rPr>
                <a:t>Útvar A</a:t>
              </a:r>
              <a:endParaRPr lang="cs-CZ" altLang="cs-CZ" sz="140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0C99D23-AA36-44CB-A878-682B764B2B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5" y="5826"/>
              <a:ext cx="1542" cy="2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2240" tIns="68400" rIns="12240" bIns="3109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b="1" dirty="0">
                  <a:solidFill>
                    <a:srgbClr val="000000"/>
                  </a:solidFill>
                </a:rPr>
                <a:t>Útvar B</a:t>
              </a:r>
              <a:endParaRPr lang="cs-CZ" altLang="cs-CZ" sz="140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9AE545A-3971-48DA-AB91-6D9BDA27FB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9" y="5826"/>
              <a:ext cx="1541" cy="2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2240" tIns="68400" rIns="12240" bIns="3109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b="1" dirty="0">
                  <a:solidFill>
                    <a:srgbClr val="000000"/>
                  </a:solidFill>
                </a:rPr>
                <a:t>Útvar C</a:t>
              </a:r>
              <a:endParaRPr lang="cs-CZ" altLang="cs-CZ" sz="140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FC1806A-6FEA-4DC6-B45E-E1F27F39A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" y="5826"/>
              <a:ext cx="1542" cy="2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2240" tIns="68400" rIns="12240" bIns="3109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b="1">
                  <a:solidFill>
                    <a:srgbClr val="000000"/>
                  </a:solidFill>
                </a:rPr>
                <a:t>Útvar D</a:t>
              </a:r>
              <a:endParaRPr lang="cs-CZ" altLang="cs-CZ" sz="140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28143E2-56DB-466E-98FF-C3E8FF73A3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58" y="5826"/>
              <a:ext cx="1543" cy="2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2240" tIns="68400" rIns="12240" bIns="3109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b="1" dirty="0">
                  <a:solidFill>
                    <a:srgbClr val="000000"/>
                  </a:solidFill>
                </a:rPr>
                <a:t>Útvar E</a:t>
              </a:r>
              <a:endParaRPr lang="cs-CZ" altLang="cs-CZ" sz="140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716BFE9-7521-454C-A053-23A9652EC2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73" y="5826"/>
              <a:ext cx="1542" cy="2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2240" tIns="68400" rIns="12240" bIns="3109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b="1">
                  <a:solidFill>
                    <a:srgbClr val="000000"/>
                  </a:solidFill>
                </a:rPr>
                <a:t>Útvar F</a:t>
              </a:r>
              <a:endParaRPr lang="cs-CZ" altLang="cs-CZ" sz="1400"/>
            </a:p>
          </p:txBody>
        </p:sp>
        <p:sp>
          <p:nvSpPr>
            <p:cNvPr id="14" name="Line 13">
              <a:extLst>
                <a:ext uri="{FF2B5EF4-FFF2-40B4-BE49-F238E27FC236}">
                  <a16:creationId xmlns:a16="http://schemas.microsoft.com/office/drawing/2014/main" id="{AC0C431B-77A3-4EE9-A907-B79A40BBA9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7" y="5555"/>
              <a:ext cx="9072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15" name="Line 14">
              <a:extLst>
                <a:ext uri="{FF2B5EF4-FFF2-40B4-BE49-F238E27FC236}">
                  <a16:creationId xmlns:a16="http://schemas.microsoft.com/office/drawing/2014/main" id="{989878DD-DE43-4D4E-BC30-A17BA67A50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7" y="5464"/>
              <a:ext cx="90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16" name="Line 15">
              <a:extLst>
                <a:ext uri="{FF2B5EF4-FFF2-40B4-BE49-F238E27FC236}">
                  <a16:creationId xmlns:a16="http://schemas.microsoft.com/office/drawing/2014/main" id="{1A04CAB4-CA8E-40C9-A84A-C4DACF4B90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7" y="5464"/>
              <a:ext cx="0" cy="3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17" name="Line 16">
              <a:extLst>
                <a:ext uri="{FF2B5EF4-FFF2-40B4-BE49-F238E27FC236}">
                  <a16:creationId xmlns:a16="http://schemas.microsoft.com/office/drawing/2014/main" id="{FD0D5264-E1BB-4D62-A757-900A6FBD0B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9" y="5464"/>
              <a:ext cx="0" cy="3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18" name="Line 17">
              <a:extLst>
                <a:ext uri="{FF2B5EF4-FFF2-40B4-BE49-F238E27FC236}">
                  <a16:creationId xmlns:a16="http://schemas.microsoft.com/office/drawing/2014/main" id="{F49D37E8-E552-4B37-9F5B-D552D14CAA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45" y="5464"/>
              <a:ext cx="0" cy="3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19" name="Line 18">
              <a:extLst>
                <a:ext uri="{FF2B5EF4-FFF2-40B4-BE49-F238E27FC236}">
                  <a16:creationId xmlns:a16="http://schemas.microsoft.com/office/drawing/2014/main" id="{92865989-9A78-4523-BE81-E06B9C4BCD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61" y="5464"/>
              <a:ext cx="0" cy="3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20" name="Line 19">
              <a:extLst>
                <a:ext uri="{FF2B5EF4-FFF2-40B4-BE49-F238E27FC236}">
                  <a16:creationId xmlns:a16="http://schemas.microsoft.com/office/drawing/2014/main" id="{C83ED7FE-39C3-4754-BE00-10236B2F88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75" y="5464"/>
              <a:ext cx="0" cy="3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21" name="Line 20">
              <a:extLst>
                <a:ext uri="{FF2B5EF4-FFF2-40B4-BE49-F238E27FC236}">
                  <a16:creationId xmlns:a16="http://schemas.microsoft.com/office/drawing/2014/main" id="{2FD76543-017E-45A7-9C24-904159A473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89" y="5464"/>
              <a:ext cx="0" cy="3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18DA586-BDA1-4A9A-BE9D-A24E9B253E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9" y="4331"/>
              <a:ext cx="1996" cy="40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2240" tIns="68400" rIns="12240" bIns="3109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b="1" dirty="0">
                  <a:solidFill>
                    <a:srgbClr val="000000"/>
                  </a:solidFill>
                </a:rPr>
                <a:t>Koordinátor projektu</a:t>
              </a:r>
              <a:endParaRPr lang="cs-CZ" altLang="cs-CZ" sz="1400" dirty="0"/>
            </a:p>
          </p:txBody>
        </p:sp>
        <p:sp>
          <p:nvSpPr>
            <p:cNvPr id="23" name="Line 22">
              <a:extLst>
                <a:ext uri="{FF2B5EF4-FFF2-40B4-BE49-F238E27FC236}">
                  <a16:creationId xmlns:a16="http://schemas.microsoft.com/office/drawing/2014/main" id="{590068E9-B3E7-4961-BFF8-272BB62A35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53" y="3832"/>
              <a:ext cx="0" cy="217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23">
              <a:extLst>
                <a:ext uri="{FF2B5EF4-FFF2-40B4-BE49-F238E27FC236}">
                  <a16:creationId xmlns:a16="http://schemas.microsoft.com/office/drawing/2014/main" id="{922DE544-37D4-46E1-9433-92047CD216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1" y="4739"/>
              <a:ext cx="4535" cy="10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24">
              <a:extLst>
                <a:ext uri="{FF2B5EF4-FFF2-40B4-BE49-F238E27FC236}">
                  <a16:creationId xmlns:a16="http://schemas.microsoft.com/office/drawing/2014/main" id="{6AEC7324-445E-47B8-AE10-896FA0DB3D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45" y="4739"/>
              <a:ext cx="2721" cy="10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25">
              <a:extLst>
                <a:ext uri="{FF2B5EF4-FFF2-40B4-BE49-F238E27FC236}">
                  <a16:creationId xmlns:a16="http://schemas.microsoft.com/office/drawing/2014/main" id="{521484D1-956B-4270-88F2-9E6EA8590E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61" y="4739"/>
              <a:ext cx="905" cy="1089"/>
            </a:xfrm>
            <a:prstGeom prst="lin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Line 26">
              <a:extLst>
                <a:ext uri="{FF2B5EF4-FFF2-40B4-BE49-F238E27FC236}">
                  <a16:creationId xmlns:a16="http://schemas.microsoft.com/office/drawing/2014/main" id="{38543265-FAA0-46F3-9DEB-598FBA66B5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66" y="4739"/>
              <a:ext cx="909" cy="10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27">
              <a:extLst>
                <a:ext uri="{FF2B5EF4-FFF2-40B4-BE49-F238E27FC236}">
                  <a16:creationId xmlns:a16="http://schemas.microsoft.com/office/drawing/2014/main" id="{FFAFE088-D78D-4B5F-8358-C55398EDDC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366" y="4194"/>
              <a:ext cx="0" cy="1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29" name="Line 28">
              <a:extLst>
                <a:ext uri="{FF2B5EF4-FFF2-40B4-BE49-F238E27FC236}">
                  <a16:creationId xmlns:a16="http://schemas.microsoft.com/office/drawing/2014/main" id="{8EA50295-0A40-4860-83DB-A022D23BD3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553" y="4194"/>
              <a:ext cx="18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1" name="Text Box 29">
            <a:extLst>
              <a:ext uri="{FF2B5EF4-FFF2-40B4-BE49-F238E27FC236}">
                <a16:creationId xmlns:a16="http://schemas.microsoft.com/office/drawing/2014/main" id="{5DF6A7F8-DF68-48D2-A21B-7B6398BF6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388" y="1699322"/>
            <a:ext cx="4000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solidFill>
                  <a:srgbClr val="FF0000"/>
                </a:solidFill>
              </a:rPr>
              <a:t>PROJEKTOVÁ KOORDINACE</a:t>
            </a:r>
          </a:p>
        </p:txBody>
      </p:sp>
    </p:spTree>
    <p:extLst>
      <p:ext uri="{BB962C8B-B14F-4D97-AF65-F5344CB8AC3E}">
        <p14:creationId xmlns:p14="http://schemas.microsoft.com/office/powerpoint/2010/main" val="40134042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1246491-351A-46A9-A1B6-BCAB55C703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4FBB1E-DA7B-4C14-AD4C-0BB0EDBC0A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C4A17A-DC27-43D6-A2A5-CD22513C9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i="1" dirty="0"/>
              <a:t>DĚLBA PRAVOMOCI – cílově-programové útvarové struktury</a:t>
            </a:r>
            <a:endParaRPr lang="cs-CZ" sz="2800" dirty="0"/>
          </a:p>
        </p:txBody>
      </p:sp>
      <p:grpSp>
        <p:nvGrpSpPr>
          <p:cNvPr id="5" name="Group 2">
            <a:extLst>
              <a:ext uri="{FF2B5EF4-FFF2-40B4-BE49-F238E27FC236}">
                <a16:creationId xmlns:a16="http://schemas.microsoft.com/office/drawing/2014/main" id="{CF57A14D-AFE9-4ECE-8BE9-65AD7E1714BA}"/>
              </a:ext>
            </a:extLst>
          </p:cNvPr>
          <p:cNvGrpSpPr>
            <a:grpSpLocks/>
          </p:cNvGrpSpPr>
          <p:nvPr/>
        </p:nvGrpSpPr>
        <p:grpSpPr bwMode="auto">
          <a:xfrm>
            <a:off x="2103007" y="2330022"/>
            <a:ext cx="7289800" cy="3516313"/>
            <a:chOff x="2309" y="10274"/>
            <a:chExt cx="9796" cy="2539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EE0E6E71-2872-41AE-B2EF-CE425FB1C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9" y="10274"/>
              <a:ext cx="9796" cy="2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FAF63363-A481-48B7-AAD5-69343389C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" y="10274"/>
              <a:ext cx="1997" cy="27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3320" tIns="33833" rIns="13320" bIns="33833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b="1" dirty="0">
                  <a:solidFill>
                    <a:srgbClr val="000000"/>
                  </a:solidFill>
                </a:rPr>
                <a:t>Liniový vedoucí</a:t>
              </a:r>
              <a:endParaRPr lang="cs-CZ" altLang="cs-CZ" sz="1400" dirty="0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474C572A-7DD1-482B-B91C-5406074CB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9" y="11452"/>
              <a:ext cx="1542" cy="27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3320" tIns="33833" rIns="13320" bIns="33833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b="1" dirty="0">
                  <a:solidFill>
                    <a:srgbClr val="000000"/>
                  </a:solidFill>
                </a:rPr>
                <a:t>Útvar A</a:t>
              </a:r>
              <a:endParaRPr lang="cs-CZ" altLang="cs-CZ" sz="1400" dirty="0"/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F0C856F1-2D6D-4604-96F6-87E033F66E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3" y="11452"/>
              <a:ext cx="1543" cy="27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3320" tIns="33833" rIns="13320" bIns="33833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b="1" dirty="0">
                  <a:solidFill>
                    <a:srgbClr val="000000"/>
                  </a:solidFill>
                </a:rPr>
                <a:t>Útvar B</a:t>
              </a:r>
              <a:endParaRPr lang="cs-CZ" altLang="cs-CZ" sz="1400" dirty="0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D424F8C5-2035-4E0B-833A-2B68AF281B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8" y="11452"/>
              <a:ext cx="1541" cy="27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3320" tIns="33833" rIns="13320" bIns="33833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b="1" dirty="0">
                  <a:solidFill>
                    <a:srgbClr val="000000"/>
                  </a:solidFill>
                </a:rPr>
                <a:t>Útvar C</a:t>
              </a:r>
              <a:endParaRPr lang="cs-CZ" altLang="cs-CZ" sz="1400" dirty="0"/>
            </a:p>
          </p:txBody>
        </p:sp>
        <p:sp>
          <p:nvSpPr>
            <p:cNvPr id="11" name="Line 8">
              <a:extLst>
                <a:ext uri="{FF2B5EF4-FFF2-40B4-BE49-F238E27FC236}">
                  <a16:creationId xmlns:a16="http://schemas.microsoft.com/office/drawing/2014/main" id="{563B5AD1-45F8-4027-9E68-3549ED1163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6" y="11089"/>
              <a:ext cx="834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12" name="Line 9">
              <a:extLst>
                <a:ext uri="{FF2B5EF4-FFF2-40B4-BE49-F238E27FC236}">
                  <a16:creationId xmlns:a16="http://schemas.microsoft.com/office/drawing/2014/main" id="{14F81997-06D2-4B88-9838-2842A75452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6" y="11089"/>
              <a:ext cx="0" cy="3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13" name="Line 10">
              <a:extLst>
                <a:ext uri="{FF2B5EF4-FFF2-40B4-BE49-F238E27FC236}">
                  <a16:creationId xmlns:a16="http://schemas.microsoft.com/office/drawing/2014/main" id="{AF646ED1-E0E9-43DC-B146-7FB9EF4010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37" y="11089"/>
              <a:ext cx="0" cy="3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14" name="Line 11">
              <a:extLst>
                <a:ext uri="{FF2B5EF4-FFF2-40B4-BE49-F238E27FC236}">
                  <a16:creationId xmlns:a16="http://schemas.microsoft.com/office/drawing/2014/main" id="{756D26A6-CEEB-4632-8D89-428D521F7D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83" y="11089"/>
              <a:ext cx="0" cy="3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15" name="Line 12">
              <a:extLst>
                <a:ext uri="{FF2B5EF4-FFF2-40B4-BE49-F238E27FC236}">
                  <a16:creationId xmlns:a16="http://schemas.microsoft.com/office/drawing/2014/main" id="{2BAC7B07-A901-49FA-B1B3-59DEC78700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51" y="10545"/>
              <a:ext cx="0" cy="17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Rectangle 13">
              <a:extLst>
                <a:ext uri="{FF2B5EF4-FFF2-40B4-BE49-F238E27FC236}">
                  <a16:creationId xmlns:a16="http://schemas.microsoft.com/office/drawing/2014/main" id="{7ABB4581-555E-4A59-89FE-C9D646AB9C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83" y="11454"/>
              <a:ext cx="1996" cy="2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3320" tIns="33833" rIns="13320" bIns="33833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b="1" dirty="0">
                  <a:solidFill>
                    <a:srgbClr val="000000"/>
                  </a:solidFill>
                </a:rPr>
                <a:t>Vedoucí projektu</a:t>
              </a:r>
              <a:endParaRPr lang="cs-CZ" altLang="cs-CZ" sz="1400" dirty="0"/>
            </a:p>
          </p:txBody>
        </p:sp>
        <p:sp>
          <p:nvSpPr>
            <p:cNvPr id="17" name="Line 14">
              <a:extLst>
                <a:ext uri="{FF2B5EF4-FFF2-40B4-BE49-F238E27FC236}">
                  <a16:creationId xmlns:a16="http://schemas.microsoft.com/office/drawing/2014/main" id="{52128D0E-2982-46D7-BF5B-C46D4362D6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82" y="11726"/>
              <a:ext cx="0" cy="5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Rectangle 15">
              <a:extLst>
                <a:ext uri="{FF2B5EF4-FFF2-40B4-BE49-F238E27FC236}">
                  <a16:creationId xmlns:a16="http://schemas.microsoft.com/office/drawing/2014/main" id="{974D7CFC-7571-4DB2-AC52-733EDFA67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6" y="11272"/>
              <a:ext cx="3899" cy="154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9" name="Text Box 16">
              <a:extLst>
                <a:ext uri="{FF2B5EF4-FFF2-40B4-BE49-F238E27FC236}">
                  <a16:creationId xmlns:a16="http://schemas.microsoft.com/office/drawing/2014/main" id="{395902C5-E897-4A4A-A34F-FC46C3F96D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4" y="11361"/>
              <a:ext cx="1359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7666" tIns="33833" rIns="67666" bIns="33833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200" b="1">
                  <a:solidFill>
                    <a:srgbClr val="800000"/>
                  </a:solidFill>
                </a:rPr>
                <a:t>Projektová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200" b="1">
                  <a:solidFill>
                    <a:srgbClr val="800000"/>
                  </a:solidFill>
                </a:rPr>
                <a:t>skupina</a:t>
              </a:r>
            </a:p>
          </p:txBody>
        </p: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id="{C1DCD4AC-B8F4-480F-AB01-B9F4854112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5" y="12270"/>
              <a:ext cx="226" cy="19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1" name="Rectangle 18">
              <a:extLst>
                <a:ext uri="{FF2B5EF4-FFF2-40B4-BE49-F238E27FC236}">
                  <a16:creationId xmlns:a16="http://schemas.microsoft.com/office/drawing/2014/main" id="{A0A17CC4-0296-4A64-ABF4-97ED25C548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94" y="12270"/>
              <a:ext cx="225" cy="19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2" name="Rectangle 19">
              <a:extLst>
                <a:ext uri="{FF2B5EF4-FFF2-40B4-BE49-F238E27FC236}">
                  <a16:creationId xmlns:a16="http://schemas.microsoft.com/office/drawing/2014/main" id="{CBD57186-E1DA-4C41-90E2-BE3E99BC8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9" y="12270"/>
              <a:ext cx="226" cy="19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3" name="Rectangle 20">
              <a:extLst>
                <a:ext uri="{FF2B5EF4-FFF2-40B4-BE49-F238E27FC236}">
                  <a16:creationId xmlns:a16="http://schemas.microsoft.com/office/drawing/2014/main" id="{17E0AC05-605A-42C5-B7DA-154DFD721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3" y="12270"/>
              <a:ext cx="227" cy="19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4" name="Rectangle 21">
              <a:extLst>
                <a:ext uri="{FF2B5EF4-FFF2-40B4-BE49-F238E27FC236}">
                  <a16:creationId xmlns:a16="http://schemas.microsoft.com/office/drawing/2014/main" id="{6FFE8C95-54C5-4AD7-B2B2-6A3902C8F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1" y="12270"/>
              <a:ext cx="226" cy="19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5" name="Line 22">
              <a:extLst>
                <a:ext uri="{FF2B5EF4-FFF2-40B4-BE49-F238E27FC236}">
                  <a16:creationId xmlns:a16="http://schemas.microsoft.com/office/drawing/2014/main" id="{CADB9FA2-71EE-4CED-8B18-92BDA3B124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63" y="12087"/>
              <a:ext cx="0" cy="18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23">
              <a:extLst>
                <a:ext uri="{FF2B5EF4-FFF2-40B4-BE49-F238E27FC236}">
                  <a16:creationId xmlns:a16="http://schemas.microsoft.com/office/drawing/2014/main" id="{FA8700A5-985D-4A89-8C00-CE83F775F3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03" y="12087"/>
              <a:ext cx="0" cy="18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Line 24">
              <a:extLst>
                <a:ext uri="{FF2B5EF4-FFF2-40B4-BE49-F238E27FC236}">
                  <a16:creationId xmlns:a16="http://schemas.microsoft.com/office/drawing/2014/main" id="{D6612408-352B-4DF9-8238-950BEC3599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730" y="12087"/>
              <a:ext cx="0" cy="18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25">
              <a:extLst>
                <a:ext uri="{FF2B5EF4-FFF2-40B4-BE49-F238E27FC236}">
                  <a16:creationId xmlns:a16="http://schemas.microsoft.com/office/drawing/2014/main" id="{AB471330-9F7B-47A1-B022-CD664383CA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109" y="12087"/>
              <a:ext cx="0" cy="18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Line 26">
              <a:extLst>
                <a:ext uri="{FF2B5EF4-FFF2-40B4-BE49-F238E27FC236}">
                  <a16:creationId xmlns:a16="http://schemas.microsoft.com/office/drawing/2014/main" id="{51806FC6-B74E-44A7-8A0C-9A806F1A33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57" y="12087"/>
              <a:ext cx="145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1" name="Text Box 27">
            <a:extLst>
              <a:ext uri="{FF2B5EF4-FFF2-40B4-BE49-F238E27FC236}">
                <a16:creationId xmlns:a16="http://schemas.microsoft.com/office/drawing/2014/main" id="{D27D1C70-C0A0-4207-8CD5-0963B68D5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3095" y="1573044"/>
            <a:ext cx="3754546" cy="37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solidFill>
                  <a:srgbClr val="FF0000"/>
                </a:solidFill>
              </a:rPr>
              <a:t>PROJEKTOVÁ STRUKTURA</a:t>
            </a:r>
          </a:p>
        </p:txBody>
      </p:sp>
    </p:spTree>
    <p:extLst>
      <p:ext uri="{BB962C8B-B14F-4D97-AF65-F5344CB8AC3E}">
        <p14:creationId xmlns:p14="http://schemas.microsoft.com/office/powerpoint/2010/main" val="27752616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0857AD-6BDA-4B67-B8AF-366EF239B0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B0CCB7-A21F-405F-ABE5-710DB41B04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2D0A26-4335-4C40-A1C2-FF5D80AF3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i="1" dirty="0"/>
              <a:t>DĚLBA PRAVOMOCI – cílově-programové útvarové struktury</a:t>
            </a:r>
            <a:endParaRPr lang="cs-CZ" sz="28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96E10C5-9D1E-46AE-9EBB-F861C357CC6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233758" y="1810475"/>
            <a:ext cx="8807450" cy="4327525"/>
            <a:chOff x="2214" y="-157"/>
            <a:chExt cx="10522" cy="5170"/>
          </a:xfrm>
        </p:grpSpPr>
        <p:sp>
          <p:nvSpPr>
            <p:cNvPr id="6" name="AutoShape 5">
              <a:extLst>
                <a:ext uri="{FF2B5EF4-FFF2-40B4-BE49-F238E27FC236}">
                  <a16:creationId xmlns:a16="http://schemas.microsoft.com/office/drawing/2014/main" id="{5050C181-00A0-4702-A77A-8F09AFDBB14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14" y="-157"/>
              <a:ext cx="10522" cy="5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7" name="Text Box 6">
              <a:extLst>
                <a:ext uri="{FF2B5EF4-FFF2-40B4-BE49-F238E27FC236}">
                  <a16:creationId xmlns:a16="http://schemas.microsoft.com/office/drawing/2014/main" id="{AACA6526-188C-424E-B9EE-6F7376B4E8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96" y="748"/>
              <a:ext cx="1271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 b="1" dirty="0">
                  <a:solidFill>
                    <a:srgbClr val="FF0000"/>
                  </a:solidFill>
                </a:rPr>
                <a:t>Útvar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 b="1" dirty="0">
                  <a:solidFill>
                    <a:srgbClr val="FF0000"/>
                  </a:solidFill>
                </a:rPr>
                <a:t>výroby</a:t>
              </a:r>
            </a:p>
          </p:txBody>
        </p:sp>
        <p:sp>
          <p:nvSpPr>
            <p:cNvPr id="8" name="Text Box 7">
              <a:extLst>
                <a:ext uri="{FF2B5EF4-FFF2-40B4-BE49-F238E27FC236}">
                  <a16:creationId xmlns:a16="http://schemas.microsoft.com/office/drawing/2014/main" id="{A4B87FC7-144E-40EF-BDE8-68849FF466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81" y="748"/>
              <a:ext cx="1271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 b="1" dirty="0">
                  <a:solidFill>
                    <a:srgbClr val="FF0000"/>
                  </a:solidFill>
                </a:rPr>
                <a:t>Útvar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 b="1" dirty="0">
                  <a:solidFill>
                    <a:srgbClr val="FF0000"/>
                  </a:solidFill>
                </a:rPr>
                <a:t>plánování</a:t>
              </a:r>
            </a:p>
          </p:txBody>
        </p:sp>
        <p:sp>
          <p:nvSpPr>
            <p:cNvPr id="9" name="Text Box 8">
              <a:extLst>
                <a:ext uri="{FF2B5EF4-FFF2-40B4-BE49-F238E27FC236}">
                  <a16:creationId xmlns:a16="http://schemas.microsoft.com/office/drawing/2014/main" id="{A0DB55F4-5C36-4448-8CF5-20BDF72F4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66" y="748"/>
              <a:ext cx="1271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 b="1" dirty="0">
                  <a:solidFill>
                    <a:srgbClr val="FF0000"/>
                  </a:solidFill>
                </a:rPr>
                <a:t>Útvar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 b="1" dirty="0">
                  <a:solidFill>
                    <a:srgbClr val="FF0000"/>
                  </a:solidFill>
                </a:rPr>
                <a:t>vývoje</a:t>
              </a:r>
            </a:p>
          </p:txBody>
        </p: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id="{88270CB1-E98E-4EB7-BF5E-68FA221015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1" y="748"/>
              <a:ext cx="1271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 b="1" dirty="0">
                  <a:solidFill>
                    <a:srgbClr val="FF0000"/>
                  </a:solidFill>
                </a:rPr>
                <a:t>Útvar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 b="1" dirty="0">
                  <a:solidFill>
                    <a:srgbClr val="FF0000"/>
                  </a:solidFill>
                </a:rPr>
                <a:t>marketingu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316A5AA-CF7D-4F7D-855C-4C5C4F691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4" y="-157"/>
              <a:ext cx="1996" cy="41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2420" tIns="31547" rIns="12420" bIns="31547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b="1" dirty="0">
                  <a:solidFill>
                    <a:srgbClr val="000000"/>
                  </a:solidFill>
                </a:rPr>
                <a:t>Generální ředitel</a:t>
              </a:r>
              <a:endParaRPr lang="cs-CZ" altLang="cs-CZ" sz="140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2F85812-BB34-4E6A-8BE6-2C64C5666A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1" y="1294"/>
              <a:ext cx="1473" cy="54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2420" tIns="31547" rIns="12420" bIns="31547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200" b="1" dirty="0">
                  <a:solidFill>
                    <a:srgbClr val="000000"/>
                  </a:solidFill>
                </a:rPr>
                <a:t>Vedoucí útvaru marketingu</a:t>
              </a:r>
              <a:endParaRPr lang="cs-CZ" altLang="cs-CZ" sz="120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94399BC-9218-472F-A25F-937AA8518D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8" y="1294"/>
              <a:ext cx="1450" cy="54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2420" tIns="31547" rIns="12420" bIns="31547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200" b="1" dirty="0">
                  <a:solidFill>
                    <a:srgbClr val="000000"/>
                  </a:solidFill>
                </a:rPr>
                <a:t>Vedoucí útvaru vývoje</a:t>
              </a:r>
              <a:endParaRPr lang="cs-CZ" altLang="cs-CZ" sz="1200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BD79F91-2229-44B8-A007-49EEC6A7E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82" y="1294"/>
              <a:ext cx="1450" cy="54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2420" tIns="31547" rIns="12420" bIns="31547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200" b="1" dirty="0">
                  <a:solidFill>
                    <a:srgbClr val="000000"/>
                  </a:solidFill>
                </a:rPr>
                <a:t>Vedoucí útvaru plánování</a:t>
              </a:r>
              <a:endParaRPr lang="cs-CZ" altLang="cs-CZ" sz="120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06B92CC-D277-4276-9BD8-53D1211CDB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6" y="1294"/>
              <a:ext cx="1450" cy="54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2420" tIns="31547" rIns="12420" bIns="31547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200" b="1" dirty="0">
                  <a:solidFill>
                    <a:srgbClr val="000000"/>
                  </a:solidFill>
                </a:rPr>
                <a:t>Vedoucí útvaru výroby</a:t>
              </a:r>
              <a:endParaRPr lang="cs-CZ" altLang="cs-CZ" sz="1200" dirty="0"/>
            </a:p>
          </p:txBody>
        </p:sp>
        <p:sp>
          <p:nvSpPr>
            <p:cNvPr id="16" name="Line 15">
              <a:extLst>
                <a:ext uri="{FF2B5EF4-FFF2-40B4-BE49-F238E27FC236}">
                  <a16:creationId xmlns:a16="http://schemas.microsoft.com/office/drawing/2014/main" id="{50FF3BE3-604F-4FA3-9DBD-4203646100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76" y="1021"/>
              <a:ext cx="9072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17" name="Line 16">
              <a:extLst>
                <a:ext uri="{FF2B5EF4-FFF2-40B4-BE49-F238E27FC236}">
                  <a16:creationId xmlns:a16="http://schemas.microsoft.com/office/drawing/2014/main" id="{87CBE6D5-B28B-4294-BA03-8AB79BF65D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76" y="477"/>
              <a:ext cx="2" cy="8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18" name="Line 17">
              <a:extLst>
                <a:ext uri="{FF2B5EF4-FFF2-40B4-BE49-F238E27FC236}">
                  <a16:creationId xmlns:a16="http://schemas.microsoft.com/office/drawing/2014/main" id="{5EA13950-A307-4299-9782-4FB7B7A44F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92" y="477"/>
              <a:ext cx="0" cy="8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19" name="Line 18">
              <a:extLst>
                <a:ext uri="{FF2B5EF4-FFF2-40B4-BE49-F238E27FC236}">
                  <a16:creationId xmlns:a16="http://schemas.microsoft.com/office/drawing/2014/main" id="{4948BCA6-59E1-4E6D-B2C4-FF711B35A0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06" y="477"/>
              <a:ext cx="2" cy="8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20" name="Line 19">
              <a:extLst>
                <a:ext uri="{FF2B5EF4-FFF2-40B4-BE49-F238E27FC236}">
                  <a16:creationId xmlns:a16="http://schemas.microsoft.com/office/drawing/2014/main" id="{5BE4DF76-A847-4BD5-9CB1-1484C4635F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22" y="477"/>
              <a:ext cx="0" cy="8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8B91C0A-78AA-4127-B383-4F144FCEEF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2" y="2291"/>
              <a:ext cx="1542" cy="54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2420" tIns="31547" rIns="12420" bIns="31547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200" b="1" dirty="0">
                  <a:solidFill>
                    <a:srgbClr val="000000"/>
                  </a:solidFill>
                </a:rPr>
                <a:t>Vedoucí projektu A</a:t>
              </a:r>
              <a:endParaRPr lang="cs-CZ" altLang="cs-CZ" sz="120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4428C2F-DEE3-4D04-9CA6-D587526BEE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0" y="2201"/>
              <a:ext cx="9750" cy="72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A8CBA3F-86FF-4B78-AD25-BAA212C8BC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9" y="2565"/>
              <a:ext cx="225" cy="19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0F2F5C7-7AC2-4425-8E4C-4A531975F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0" y="2563"/>
              <a:ext cx="226" cy="19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8C2DF84-17FD-44D5-A9EC-1A4A5E796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5" y="2563"/>
              <a:ext cx="225" cy="19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08FAEF3-CD55-471F-AFFD-C44F6D417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2" y="2563"/>
              <a:ext cx="226" cy="19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7" name="Line 26">
              <a:extLst>
                <a:ext uri="{FF2B5EF4-FFF2-40B4-BE49-F238E27FC236}">
                  <a16:creationId xmlns:a16="http://schemas.microsoft.com/office/drawing/2014/main" id="{B9666F50-7308-495D-807C-B33EB2F9DD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71" y="2383"/>
              <a:ext cx="639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27">
              <a:extLst>
                <a:ext uri="{FF2B5EF4-FFF2-40B4-BE49-F238E27FC236}">
                  <a16:creationId xmlns:a16="http://schemas.microsoft.com/office/drawing/2014/main" id="{76228608-1B61-4506-9A9C-AA2A1E2B31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23" y="2383"/>
              <a:ext cx="0" cy="1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Line 28">
              <a:extLst>
                <a:ext uri="{FF2B5EF4-FFF2-40B4-BE49-F238E27FC236}">
                  <a16:creationId xmlns:a16="http://schemas.microsoft.com/office/drawing/2014/main" id="{90FEAEC1-7759-44B4-9922-4B6A706914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36" y="2383"/>
              <a:ext cx="0" cy="1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Line 29">
              <a:extLst>
                <a:ext uri="{FF2B5EF4-FFF2-40B4-BE49-F238E27FC236}">
                  <a16:creationId xmlns:a16="http://schemas.microsoft.com/office/drawing/2014/main" id="{A7DE2C54-7DFF-4F1C-AE54-7DF8E3D9A2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50" y="2383"/>
              <a:ext cx="0" cy="1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Line 30">
              <a:extLst>
                <a:ext uri="{FF2B5EF4-FFF2-40B4-BE49-F238E27FC236}">
                  <a16:creationId xmlns:a16="http://schemas.microsoft.com/office/drawing/2014/main" id="{8801B974-6D71-427F-8C59-7A6E16FCE2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64" y="2383"/>
              <a:ext cx="0" cy="1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BD77182-9B30-4CC3-BAB3-C83F360A6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2" y="3199"/>
              <a:ext cx="1542" cy="54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2420" tIns="31547" rIns="12420" bIns="31547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200" b="1" dirty="0">
                  <a:solidFill>
                    <a:srgbClr val="000000"/>
                  </a:solidFill>
                </a:rPr>
                <a:t>Vedoucí projektu B</a:t>
              </a:r>
              <a:endParaRPr lang="cs-CZ" altLang="cs-CZ" sz="1200" dirty="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C3DF78D-C6C1-4E48-8D81-31785D5CF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0" y="3110"/>
              <a:ext cx="9750" cy="72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BCA0237-66AC-455D-88CE-F5E3F7F276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9" y="3474"/>
              <a:ext cx="225" cy="19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1C8C269-4CC2-41F4-9C98-07BC405657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0" y="3471"/>
              <a:ext cx="226" cy="19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63DC803-1326-41E7-B946-A3B588D1C6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5" y="3471"/>
              <a:ext cx="225" cy="19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10679DF-68A7-460B-890E-DD024D7039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2" y="3471"/>
              <a:ext cx="226" cy="19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8" name="Line 37">
              <a:extLst>
                <a:ext uri="{FF2B5EF4-FFF2-40B4-BE49-F238E27FC236}">
                  <a16:creationId xmlns:a16="http://schemas.microsoft.com/office/drawing/2014/main" id="{6BB4E13C-D885-406C-9644-60F23210E4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71" y="3290"/>
              <a:ext cx="6393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Line 38">
              <a:extLst>
                <a:ext uri="{FF2B5EF4-FFF2-40B4-BE49-F238E27FC236}">
                  <a16:creationId xmlns:a16="http://schemas.microsoft.com/office/drawing/2014/main" id="{0FB9BC7E-BE16-484A-A7DE-8B860CF1B4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23" y="3291"/>
              <a:ext cx="0" cy="1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" name="Line 39">
              <a:extLst>
                <a:ext uri="{FF2B5EF4-FFF2-40B4-BE49-F238E27FC236}">
                  <a16:creationId xmlns:a16="http://schemas.microsoft.com/office/drawing/2014/main" id="{0E0BB54C-DB9F-4FF1-AB2F-9A8EC64E05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36" y="3291"/>
              <a:ext cx="0" cy="1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" name="Line 40">
              <a:extLst>
                <a:ext uri="{FF2B5EF4-FFF2-40B4-BE49-F238E27FC236}">
                  <a16:creationId xmlns:a16="http://schemas.microsoft.com/office/drawing/2014/main" id="{51F7D7EF-294F-437D-B07F-9FAE36642D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50" y="3291"/>
              <a:ext cx="0" cy="1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" name="Line 41">
              <a:extLst>
                <a:ext uri="{FF2B5EF4-FFF2-40B4-BE49-F238E27FC236}">
                  <a16:creationId xmlns:a16="http://schemas.microsoft.com/office/drawing/2014/main" id="{34544FD5-A0F2-4042-B45A-894329B0F1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64" y="3291"/>
              <a:ext cx="0" cy="1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66C13F1-A8EA-4E65-B2EF-0E6750634F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2" y="4107"/>
              <a:ext cx="1542" cy="54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2420" tIns="31547" rIns="12420" bIns="31547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200" b="1" dirty="0">
                  <a:solidFill>
                    <a:srgbClr val="000000"/>
                  </a:solidFill>
                </a:rPr>
                <a:t>Vedoucí projektu C</a:t>
              </a:r>
              <a:endParaRPr lang="cs-CZ" altLang="cs-CZ" sz="12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87CA894-2719-460A-B2E8-7C4A94C5D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0" y="4018"/>
              <a:ext cx="9750" cy="72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7B4270D-56E6-40AE-B6C3-0A88C98F9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9" y="4381"/>
              <a:ext cx="225" cy="19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B1D1B41-F3C0-45D1-A9D4-B27EE71A2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0" y="4379"/>
              <a:ext cx="226" cy="19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8193C13-479A-4C8F-AB33-E8C7769D4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5" y="4379"/>
              <a:ext cx="225" cy="19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07EAB998-CD4B-4789-AFC3-591942FB2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2" y="4379"/>
              <a:ext cx="226" cy="19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9" name="Line 48">
              <a:extLst>
                <a:ext uri="{FF2B5EF4-FFF2-40B4-BE49-F238E27FC236}">
                  <a16:creationId xmlns:a16="http://schemas.microsoft.com/office/drawing/2014/main" id="{EA2D12D9-DECA-4982-9FB4-ED6FCE2085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71" y="4198"/>
              <a:ext cx="6393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Line 49">
              <a:extLst>
                <a:ext uri="{FF2B5EF4-FFF2-40B4-BE49-F238E27FC236}">
                  <a16:creationId xmlns:a16="http://schemas.microsoft.com/office/drawing/2014/main" id="{8F9FD3E1-FC5A-4CC6-AB54-4C1128FCF0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23" y="4199"/>
              <a:ext cx="0" cy="1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Line 50">
              <a:extLst>
                <a:ext uri="{FF2B5EF4-FFF2-40B4-BE49-F238E27FC236}">
                  <a16:creationId xmlns:a16="http://schemas.microsoft.com/office/drawing/2014/main" id="{50780238-5606-41EF-885D-64764BAF4D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36" y="4199"/>
              <a:ext cx="0" cy="1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" name="Line 51">
              <a:extLst>
                <a:ext uri="{FF2B5EF4-FFF2-40B4-BE49-F238E27FC236}">
                  <a16:creationId xmlns:a16="http://schemas.microsoft.com/office/drawing/2014/main" id="{EF0A731D-1F6D-4D26-99E3-ABC3EB67A7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50" y="4199"/>
              <a:ext cx="0" cy="1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" name="Line 52">
              <a:extLst>
                <a:ext uri="{FF2B5EF4-FFF2-40B4-BE49-F238E27FC236}">
                  <a16:creationId xmlns:a16="http://schemas.microsoft.com/office/drawing/2014/main" id="{6CF31811-4DE2-42D0-8311-C087D875CE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64" y="4199"/>
              <a:ext cx="0" cy="1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4" name="Line 53">
              <a:extLst>
                <a:ext uri="{FF2B5EF4-FFF2-40B4-BE49-F238E27FC236}">
                  <a16:creationId xmlns:a16="http://schemas.microsoft.com/office/drawing/2014/main" id="{C5F29251-9113-4628-B924-DD5A51CABC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5" y="1839"/>
              <a:ext cx="0" cy="26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5" name="Line 54">
              <a:extLst>
                <a:ext uri="{FF2B5EF4-FFF2-40B4-BE49-F238E27FC236}">
                  <a16:creationId xmlns:a16="http://schemas.microsoft.com/office/drawing/2014/main" id="{4F5EBC8E-F192-4ACC-9AD1-EC73BB33FF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31" y="1839"/>
              <a:ext cx="0" cy="26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6" name="Line 55">
              <a:extLst>
                <a:ext uri="{FF2B5EF4-FFF2-40B4-BE49-F238E27FC236}">
                  <a16:creationId xmlns:a16="http://schemas.microsoft.com/office/drawing/2014/main" id="{492655AF-34E5-448C-B7A9-FFCFD88E58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44" y="1839"/>
              <a:ext cx="0" cy="26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" name="Line 56">
              <a:extLst>
                <a:ext uri="{FF2B5EF4-FFF2-40B4-BE49-F238E27FC236}">
                  <a16:creationId xmlns:a16="http://schemas.microsoft.com/office/drawing/2014/main" id="{263C6AF7-E53C-4A91-A173-8C68186578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58" y="1839"/>
              <a:ext cx="0" cy="26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8" name="Line 57">
              <a:extLst>
                <a:ext uri="{FF2B5EF4-FFF2-40B4-BE49-F238E27FC236}">
                  <a16:creationId xmlns:a16="http://schemas.microsoft.com/office/drawing/2014/main" id="{3C0C7A96-0BE4-4166-9081-F87993F311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5" y="2655"/>
              <a:ext cx="2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9" name="Line 58">
              <a:extLst>
                <a:ext uri="{FF2B5EF4-FFF2-40B4-BE49-F238E27FC236}">
                  <a16:creationId xmlns:a16="http://schemas.microsoft.com/office/drawing/2014/main" id="{58B0475B-D104-4782-9A2A-4CCDD8AAAC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31" y="2655"/>
              <a:ext cx="2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0" name="Line 59">
              <a:extLst>
                <a:ext uri="{FF2B5EF4-FFF2-40B4-BE49-F238E27FC236}">
                  <a16:creationId xmlns:a16="http://schemas.microsoft.com/office/drawing/2014/main" id="{1CBA0CEF-998C-4E26-B727-E7CEA2931B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44" y="2655"/>
              <a:ext cx="2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" name="Line 60">
              <a:extLst>
                <a:ext uri="{FF2B5EF4-FFF2-40B4-BE49-F238E27FC236}">
                  <a16:creationId xmlns:a16="http://schemas.microsoft.com/office/drawing/2014/main" id="{92933C99-B87D-444B-A720-D59071D340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58" y="2655"/>
              <a:ext cx="2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" name="Line 61">
              <a:extLst>
                <a:ext uri="{FF2B5EF4-FFF2-40B4-BE49-F238E27FC236}">
                  <a16:creationId xmlns:a16="http://schemas.microsoft.com/office/drawing/2014/main" id="{A1C28175-236A-4B64-BC55-2DE4BB8128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5" y="3571"/>
              <a:ext cx="2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" name="Line 62">
              <a:extLst>
                <a:ext uri="{FF2B5EF4-FFF2-40B4-BE49-F238E27FC236}">
                  <a16:creationId xmlns:a16="http://schemas.microsoft.com/office/drawing/2014/main" id="{D18F0616-4717-4CDB-9A18-B1D7407C18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31" y="3571"/>
              <a:ext cx="2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4" name="Line 63">
              <a:extLst>
                <a:ext uri="{FF2B5EF4-FFF2-40B4-BE49-F238E27FC236}">
                  <a16:creationId xmlns:a16="http://schemas.microsoft.com/office/drawing/2014/main" id="{64049AC3-E505-4A18-9052-8F6D25B3EF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44" y="3571"/>
              <a:ext cx="2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5" name="Line 64">
              <a:extLst>
                <a:ext uri="{FF2B5EF4-FFF2-40B4-BE49-F238E27FC236}">
                  <a16:creationId xmlns:a16="http://schemas.microsoft.com/office/drawing/2014/main" id="{CF7C9F6E-B893-4CAD-82FB-F17D42E879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58" y="3571"/>
              <a:ext cx="2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6" name="Line 65">
              <a:extLst>
                <a:ext uri="{FF2B5EF4-FFF2-40B4-BE49-F238E27FC236}">
                  <a16:creationId xmlns:a16="http://schemas.microsoft.com/office/drawing/2014/main" id="{03AFF5C7-7E72-48CC-9A52-E9C000C3E8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5" y="4469"/>
              <a:ext cx="2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" name="Line 66">
              <a:extLst>
                <a:ext uri="{FF2B5EF4-FFF2-40B4-BE49-F238E27FC236}">
                  <a16:creationId xmlns:a16="http://schemas.microsoft.com/office/drawing/2014/main" id="{AF3A3833-DA81-4C72-BBD8-DF28E4BBA8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31" y="4469"/>
              <a:ext cx="28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8" name="Line 67">
              <a:extLst>
                <a:ext uri="{FF2B5EF4-FFF2-40B4-BE49-F238E27FC236}">
                  <a16:creationId xmlns:a16="http://schemas.microsoft.com/office/drawing/2014/main" id="{ECBF6548-6482-432E-8293-2E2A42CC17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44" y="4469"/>
              <a:ext cx="2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9" name="Line 68">
              <a:extLst>
                <a:ext uri="{FF2B5EF4-FFF2-40B4-BE49-F238E27FC236}">
                  <a16:creationId xmlns:a16="http://schemas.microsoft.com/office/drawing/2014/main" id="{7EA9AE06-3A64-4CB9-B16C-EAAF3AE5D4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58" y="4469"/>
              <a:ext cx="2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0" name="Text Box 69">
              <a:extLst>
                <a:ext uri="{FF2B5EF4-FFF2-40B4-BE49-F238E27FC236}">
                  <a16:creationId xmlns:a16="http://schemas.microsoft.com/office/drawing/2014/main" id="{F835610F-C5CF-4913-A560-132F15085D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0" y="2290"/>
              <a:ext cx="1253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 b="1" dirty="0">
                  <a:solidFill>
                    <a:srgbClr val="FF0000"/>
                  </a:solidFill>
                </a:rPr>
                <a:t>Projektová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 b="1" dirty="0">
                  <a:solidFill>
                    <a:srgbClr val="FF0000"/>
                  </a:solidFill>
                </a:rPr>
                <a:t>skupina A</a:t>
              </a:r>
            </a:p>
          </p:txBody>
        </p:sp>
        <p:sp>
          <p:nvSpPr>
            <p:cNvPr id="71" name="Text Box 70">
              <a:extLst>
                <a:ext uri="{FF2B5EF4-FFF2-40B4-BE49-F238E27FC236}">
                  <a16:creationId xmlns:a16="http://schemas.microsoft.com/office/drawing/2014/main" id="{55F27219-8821-40B4-9CB6-B463B37A92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0" y="3198"/>
              <a:ext cx="1253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 b="1" dirty="0">
                  <a:solidFill>
                    <a:srgbClr val="FF0000"/>
                  </a:solidFill>
                </a:rPr>
                <a:t>Projektová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 b="1" dirty="0">
                  <a:solidFill>
                    <a:srgbClr val="FF0000"/>
                  </a:solidFill>
                </a:rPr>
                <a:t>skupina B</a:t>
              </a:r>
            </a:p>
          </p:txBody>
        </p:sp>
        <p:sp>
          <p:nvSpPr>
            <p:cNvPr id="72" name="Text Box 71">
              <a:extLst>
                <a:ext uri="{FF2B5EF4-FFF2-40B4-BE49-F238E27FC236}">
                  <a16:creationId xmlns:a16="http://schemas.microsoft.com/office/drawing/2014/main" id="{396E8A3C-A62D-4358-81AB-233986AD8B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0" y="4108"/>
              <a:ext cx="1253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 b="1" dirty="0">
                  <a:solidFill>
                    <a:srgbClr val="FF0000"/>
                  </a:solidFill>
                </a:rPr>
                <a:t>Projektová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 b="1" dirty="0">
                  <a:solidFill>
                    <a:srgbClr val="FF0000"/>
                  </a:solidFill>
                </a:rPr>
                <a:t>skupina C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A782A09A-7E1F-4829-8D5C-C343D49B20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3" y="749"/>
              <a:ext cx="1631" cy="426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4D665C6A-49AD-40B9-A981-D3F6A04744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6" y="749"/>
              <a:ext cx="1632" cy="426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AEDFE28-B807-4F7C-A229-59B6F783F8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0" y="749"/>
              <a:ext cx="1632" cy="426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8AEA5460-3A02-4399-95AA-954112145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4" y="749"/>
              <a:ext cx="1632" cy="426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77" name="Line 76">
              <a:extLst>
                <a:ext uri="{FF2B5EF4-FFF2-40B4-BE49-F238E27FC236}">
                  <a16:creationId xmlns:a16="http://schemas.microsoft.com/office/drawing/2014/main" id="{1D4DF79D-D049-4898-B737-9EB8816C3C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8" y="243"/>
              <a:ext cx="1" cy="41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" name="Line 77">
              <a:extLst>
                <a:ext uri="{FF2B5EF4-FFF2-40B4-BE49-F238E27FC236}">
                  <a16:creationId xmlns:a16="http://schemas.microsoft.com/office/drawing/2014/main" id="{9775C592-75C6-4ADF-A769-06F2A29F89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8" y="2587"/>
              <a:ext cx="36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" name="Line 78">
              <a:extLst>
                <a:ext uri="{FF2B5EF4-FFF2-40B4-BE49-F238E27FC236}">
                  <a16:creationId xmlns:a16="http://schemas.microsoft.com/office/drawing/2014/main" id="{7B972753-B31B-4440-9806-C15E91C9C9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8" y="3471"/>
              <a:ext cx="36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" name="Line 79">
              <a:extLst>
                <a:ext uri="{FF2B5EF4-FFF2-40B4-BE49-F238E27FC236}">
                  <a16:creationId xmlns:a16="http://schemas.microsoft.com/office/drawing/2014/main" id="{19125494-1477-4213-B574-133A1F0556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8" y="4378"/>
              <a:ext cx="395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" name="Line 80">
              <a:extLst>
                <a:ext uri="{FF2B5EF4-FFF2-40B4-BE49-F238E27FC236}">
                  <a16:creationId xmlns:a16="http://schemas.microsoft.com/office/drawing/2014/main" id="{180382A8-EDFF-40B5-9AE7-A0CD5AB00D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4" y="469"/>
              <a:ext cx="102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3" name="Text Box 81">
            <a:extLst>
              <a:ext uri="{FF2B5EF4-FFF2-40B4-BE49-F238E27FC236}">
                <a16:creationId xmlns:a16="http://schemas.microsoft.com/office/drawing/2014/main" id="{7263EC01-9DEA-4845-BDDB-829091629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4996" y="1452679"/>
            <a:ext cx="3408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solidFill>
                  <a:srgbClr val="FF0000"/>
                </a:solidFill>
              </a:rPr>
              <a:t>MATICOVÁ STRUKTURA</a:t>
            </a:r>
          </a:p>
        </p:txBody>
      </p:sp>
    </p:spTree>
    <p:extLst>
      <p:ext uri="{BB962C8B-B14F-4D97-AF65-F5344CB8AC3E}">
        <p14:creationId xmlns:p14="http://schemas.microsoft.com/office/powerpoint/2010/main" val="37182290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FD30646-5980-4ED9-91DD-D5B47E39BC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51AB08-DD2C-444C-8AA6-C96206A9C4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42F749-FB18-469D-8A27-55686BAD0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1291186" cy="451576"/>
          </a:xfrm>
        </p:spPr>
        <p:txBody>
          <a:bodyPr/>
          <a:lstStyle/>
          <a:p>
            <a:r>
              <a:rPr lang="cs-CZ" altLang="cs-CZ" sz="3800" b="1" dirty="0"/>
              <a:t>4.  FAKTORY OVLIVŇUJÍCÍ ORG. STRUKTURU</a:t>
            </a:r>
            <a:endParaRPr lang="cs-CZ" sz="38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3077042-3096-4775-89D8-C042A8DB0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2775"/>
            <a:ext cx="10753200" cy="413999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2400" b="1" dirty="0"/>
              <a:t>STRATEGIE</a:t>
            </a:r>
            <a:br>
              <a:rPr lang="cs-CZ" altLang="cs-CZ" sz="2400" b="1" dirty="0">
                <a:solidFill>
                  <a:srgbClr val="FF0000"/>
                </a:solidFill>
              </a:rPr>
            </a:br>
            <a:r>
              <a:rPr lang="cs-CZ" altLang="cs-CZ" sz="2400" dirty="0"/>
              <a:t>-</a:t>
            </a:r>
            <a:r>
              <a:rPr lang="cs-CZ" altLang="cs-CZ" sz="2400" b="1" dirty="0"/>
              <a:t> </a:t>
            </a:r>
            <a:r>
              <a:rPr lang="cs-CZ" altLang="cs-CZ" sz="2400" dirty="0"/>
              <a:t>strategie nízkých nákladů, odlišení a zaměření  </a:t>
            </a:r>
          </a:p>
          <a:p>
            <a:pPr eaLnBrk="1" hangingPunct="1">
              <a:lnSpc>
                <a:spcPct val="100000"/>
              </a:lnSpc>
              <a:spcBef>
                <a:spcPct val="60000"/>
              </a:spcBef>
              <a:buFontTx/>
              <a:buNone/>
            </a:pPr>
            <a:r>
              <a:rPr lang="cs-CZ" altLang="cs-CZ" sz="2400" b="1" dirty="0"/>
              <a:t>TECHNOLOGIE</a:t>
            </a:r>
            <a:r>
              <a:rPr lang="cs-CZ" altLang="cs-CZ" sz="2400" dirty="0"/>
              <a:t> </a:t>
            </a:r>
            <a:br>
              <a:rPr lang="cs-CZ" altLang="cs-CZ" sz="2400" dirty="0"/>
            </a:br>
            <a:r>
              <a:rPr lang="cs-CZ" altLang="cs-CZ" sz="2400" dirty="0"/>
              <a:t>- vybavení technikou, malokapacitní či velkokapacitní výrobní zařízení…</a:t>
            </a:r>
          </a:p>
          <a:p>
            <a:pPr eaLnBrk="1" hangingPunct="1">
              <a:lnSpc>
                <a:spcPct val="100000"/>
              </a:lnSpc>
              <a:spcBef>
                <a:spcPct val="60000"/>
              </a:spcBef>
              <a:buFontTx/>
              <a:buNone/>
            </a:pPr>
            <a:r>
              <a:rPr lang="cs-CZ" altLang="cs-CZ" sz="2400" b="1" dirty="0"/>
              <a:t>TERITORIUM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br>
              <a:rPr lang="cs-CZ" altLang="cs-CZ" sz="2400" b="1" dirty="0">
                <a:solidFill>
                  <a:srgbClr val="FF0000"/>
                </a:solidFill>
              </a:rPr>
            </a:br>
            <a:r>
              <a:rPr lang="cs-CZ" altLang="cs-CZ" sz="2400" dirty="0"/>
              <a:t>- výrobek vs. služba</a:t>
            </a:r>
          </a:p>
          <a:p>
            <a:pPr eaLnBrk="1" hangingPunct="1">
              <a:lnSpc>
                <a:spcPct val="100000"/>
              </a:lnSpc>
              <a:spcBef>
                <a:spcPct val="60000"/>
              </a:spcBef>
              <a:buFontTx/>
              <a:buNone/>
            </a:pPr>
            <a:r>
              <a:rPr lang="cs-CZ" altLang="cs-CZ" sz="2400" b="1" dirty="0"/>
              <a:t>VELIKOST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br>
              <a:rPr lang="cs-CZ" altLang="cs-CZ" sz="2400" b="1" dirty="0">
                <a:solidFill>
                  <a:srgbClr val="FF0000"/>
                </a:solidFill>
              </a:rPr>
            </a:br>
            <a:r>
              <a:rPr lang="cs-CZ" altLang="cs-CZ" sz="2400" dirty="0"/>
              <a:t>-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400" dirty="0"/>
              <a:t>malá vs. střední vs. velká organizace (divize, decentralizace) 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2400" b="1" dirty="0"/>
              <a:t>KULTURA</a:t>
            </a:r>
            <a:r>
              <a:rPr lang="cs-CZ" altLang="cs-CZ" sz="2400" dirty="0"/>
              <a:t> </a:t>
            </a:r>
            <a:br>
              <a:rPr lang="cs-CZ" altLang="cs-CZ" sz="2400" dirty="0"/>
            </a:br>
            <a:r>
              <a:rPr lang="cs-CZ" altLang="cs-CZ" sz="2400" dirty="0"/>
              <a:t>- soulad vs. nesoulad neformálních a formálních norem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753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E16E5B-EE18-448C-AA86-7DF0B3A6C7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126C6C-76BC-4BD5-8FAE-8537A38311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16184F-6D48-4B50-AC65-03F75F5AB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cs-CZ" dirty="0"/>
              <a:t>ORGANIZACE A TRH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E963F51-25F0-40D1-B465-E31249672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je maximalizace užitku</a:t>
            </a:r>
          </a:p>
          <a:p>
            <a:r>
              <a:rPr lang="cs-CZ" dirty="0"/>
              <a:t>Efektivní realizace výrobků a služeb</a:t>
            </a:r>
          </a:p>
          <a:p>
            <a:r>
              <a:rPr lang="cs-CZ" dirty="0"/>
              <a:t>Zdroje vlastní a z externího prostředí … optimální proporce</a:t>
            </a:r>
          </a:p>
          <a:p>
            <a:r>
              <a:rPr lang="cs-CZ" dirty="0"/>
              <a:t>Náklady, riziko, kvalita tržního prostředí</a:t>
            </a:r>
          </a:p>
          <a:p>
            <a:endParaRPr lang="cs-CZ" dirty="0"/>
          </a:p>
        </p:txBody>
      </p:sp>
      <p:sp>
        <p:nvSpPr>
          <p:cNvPr id="7" name="Oval 2">
            <a:extLst>
              <a:ext uri="{FF2B5EF4-FFF2-40B4-BE49-F238E27FC236}">
                <a16:creationId xmlns:a16="http://schemas.microsoft.com/office/drawing/2014/main" id="{A413A5BB-B09D-4D73-973E-E9BA4A7F2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4541" y="3762001"/>
            <a:ext cx="3207935" cy="129410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B3AF69EE-7195-483B-8FBE-F7A9501B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936" y="4592800"/>
            <a:ext cx="33483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i="1" dirty="0">
                <a:solidFill>
                  <a:srgbClr val="FF0000"/>
                </a:solidFill>
              </a:rPr>
              <a:t>Outsourcing … specializace</a:t>
            </a: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4B8BDF71-1D3A-4D85-A644-3840DF554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4470" y="4684514"/>
            <a:ext cx="308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i="1" dirty="0">
                <a:solidFill>
                  <a:srgbClr val="FF0000"/>
                </a:solidFill>
              </a:rPr>
              <a:t>Integrace … komplexnost 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0F9A8739-9AF3-474C-A0BF-5503FDFFA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7708" y="4195925"/>
            <a:ext cx="264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ORGANIZACE</a:t>
            </a:r>
          </a:p>
        </p:txBody>
      </p:sp>
      <p:sp>
        <p:nvSpPr>
          <p:cNvPr id="14" name="Line 5">
            <a:extLst>
              <a:ext uri="{FF2B5EF4-FFF2-40B4-BE49-F238E27FC236}">
                <a16:creationId xmlns:a16="http://schemas.microsoft.com/office/drawing/2014/main" id="{DB6E28D0-EA78-4A08-9EAB-B636A6E49B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98026" y="4686376"/>
            <a:ext cx="1949127" cy="8840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6">
            <a:extLst>
              <a:ext uri="{FF2B5EF4-FFF2-40B4-BE49-F238E27FC236}">
                <a16:creationId xmlns:a16="http://schemas.microsoft.com/office/drawing/2014/main" id="{9C6B2788-6F96-404A-AD58-D79767D0883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45457" y="4684514"/>
            <a:ext cx="2038028" cy="76759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F6D11F2C-CEA2-4025-812D-109C662E13BB}"/>
              </a:ext>
            </a:extLst>
          </p:cNvPr>
          <p:cNvSpPr txBox="1"/>
          <p:nvPr/>
        </p:nvSpPr>
        <p:spPr>
          <a:xfrm>
            <a:off x="4906183" y="5370371"/>
            <a:ext cx="18088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TRH</a:t>
            </a:r>
          </a:p>
        </p:txBody>
      </p:sp>
    </p:spTree>
    <p:extLst>
      <p:ext uri="{BB962C8B-B14F-4D97-AF65-F5344CB8AC3E}">
        <p14:creationId xmlns:p14="http://schemas.microsoft.com/office/powerpoint/2010/main" val="514624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ECAAD57-96C4-408A-BA28-03CA145FDC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76F4BE-91C3-4023-BE41-4ECCD79050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8BE3B5-D30D-420A-8469-8CA81F66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 i="1" dirty="0"/>
              <a:t>KRITÉRIA OUTSOURCINGU</a:t>
            </a:r>
            <a:br>
              <a:rPr lang="cs-CZ" altLang="cs-CZ" sz="4000" b="1" dirty="0">
                <a:solidFill>
                  <a:schemeClr val="accent2"/>
                </a:solidFill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B7B626-DF34-47F2-A614-4C5005655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9789"/>
            <a:ext cx="10857234" cy="4139998"/>
          </a:xfrm>
        </p:spPr>
        <p:txBody>
          <a:bodyPr/>
          <a:lstStyle/>
          <a:p>
            <a:pPr marL="0" marR="0" indent="0" algn="l" rtl="0" eaLnBrk="1" fontAlgn="base" latinLnBrk="0" hangingPunct="1">
              <a:spcBef>
                <a:spcPts val="0"/>
              </a:spcBef>
              <a:spcAft>
                <a:spcPts val="0"/>
              </a:spcAft>
            </a:pPr>
            <a:r>
              <a:rPr lang="cs-CZ" sz="1800" b="1" i="0" u="none" strike="noStrike" kern="1200" baseline="0" dirty="0">
                <a:ln>
                  <a:noFill/>
                </a:ln>
                <a:solidFill>
                  <a:srgbClr val="F01928"/>
                </a:solidFill>
                <a:effectLst/>
                <a:cs typeface="Times New Roman" panose="02020603050405020304" pitchFamily="18" charset="0"/>
              </a:rPr>
              <a:t>   </a:t>
            </a:r>
            <a:r>
              <a:rPr lang="cs-CZ" sz="2400" i="0" u="none" strike="noStrike" kern="120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Existuje na trhu více dodavatelů produktu?   </a:t>
            </a:r>
            <a:r>
              <a:rPr lang="cs-CZ" sz="2400" b="1" i="0" u="none" strike="noStrike" kern="1200" baseline="0" dirty="0">
                <a:ln>
                  <a:noFill/>
                </a:ln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ANO  </a:t>
            </a:r>
            <a:r>
              <a:rPr lang="cs-CZ" sz="2400" i="0" u="none" strike="noStrike" kern="120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</a:t>
            </a:r>
            <a:endParaRPr lang="cs-CZ" sz="2400" i="0" u="none" strike="noStrike" dirty="0">
              <a:effectLst/>
            </a:endParaRPr>
          </a:p>
          <a:p>
            <a:pPr marL="0" marR="0" indent="0" algn="l" rtl="0" eaLnBrk="1" fontAlgn="base" latinLnBrk="0" hangingPunct="1">
              <a:spcBef>
                <a:spcPts val="0"/>
              </a:spcBef>
              <a:spcAft>
                <a:spcPts val="0"/>
              </a:spcAft>
            </a:pPr>
            <a:r>
              <a:rPr lang="cs-CZ" sz="2400" i="0" u="none" strike="noStrike" kern="120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 Je produkt dodáván i konkurentům dané organizace?   </a:t>
            </a:r>
            <a:r>
              <a:rPr lang="cs-CZ" sz="2400" b="1" i="0" u="none" strike="noStrike" kern="1200" baseline="0" dirty="0">
                <a:ln>
                  <a:noFill/>
                </a:ln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NE</a:t>
            </a:r>
            <a:endParaRPr lang="cs-CZ" sz="2400" b="1" i="0" u="none" strike="noStrike" dirty="0">
              <a:solidFill>
                <a:srgbClr val="FF0000"/>
              </a:solidFill>
              <a:effectLst/>
            </a:endParaRPr>
          </a:p>
          <a:p>
            <a:pPr marL="0" marR="0" indent="0" algn="l" rtl="0" eaLnBrk="1" fontAlgn="base" latinLnBrk="0" hangingPunct="1">
              <a:spcBef>
                <a:spcPts val="0"/>
              </a:spcBef>
              <a:spcAft>
                <a:spcPts val="0"/>
              </a:spcAft>
            </a:pPr>
            <a:r>
              <a:rPr lang="cs-CZ" sz="2400" i="0" u="none" strike="noStrike" kern="120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 Existuje na trhu převis nabídky?   </a:t>
            </a:r>
            <a:r>
              <a:rPr lang="cs-CZ" sz="2400" b="1" i="0" u="none" strike="noStrike" kern="1200" baseline="0" dirty="0">
                <a:ln>
                  <a:noFill/>
                </a:ln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ANO</a:t>
            </a:r>
            <a:endParaRPr lang="cs-CZ" sz="2400" b="1" i="0" u="none" strike="noStrike" dirty="0">
              <a:solidFill>
                <a:srgbClr val="FF0000"/>
              </a:solidFill>
              <a:effectLst/>
            </a:endParaRPr>
          </a:p>
          <a:p>
            <a:pPr marL="0" marR="0" indent="0" algn="l" rtl="0" eaLnBrk="1" fontAlgn="base" latinLnBrk="0" hangingPunct="1">
              <a:spcBef>
                <a:spcPts val="0"/>
              </a:spcBef>
              <a:spcAft>
                <a:spcPts val="0"/>
              </a:spcAft>
            </a:pPr>
            <a:r>
              <a:rPr lang="cs-CZ" sz="2400" i="0" u="none" strike="noStrike" kern="120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 Je specifičnost produktu velká?    </a:t>
            </a:r>
            <a:r>
              <a:rPr lang="cs-CZ" sz="2400" b="1" i="0" u="none" strike="noStrike" kern="1200" baseline="0" dirty="0">
                <a:ln>
                  <a:noFill/>
                </a:ln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NE</a:t>
            </a:r>
            <a:endParaRPr lang="cs-CZ" sz="2400" b="1" i="0" u="none" strike="noStrike" dirty="0">
              <a:solidFill>
                <a:srgbClr val="FF0000"/>
              </a:solidFill>
              <a:effectLst/>
            </a:endParaRPr>
          </a:p>
          <a:p>
            <a:pPr marL="0" marR="0" indent="0" algn="l" rtl="0" eaLnBrk="1" fontAlgn="base" latinLnBrk="0" hangingPunct="1">
              <a:spcBef>
                <a:spcPts val="0"/>
              </a:spcBef>
              <a:spcAft>
                <a:spcPts val="0"/>
              </a:spcAft>
            </a:pPr>
            <a:r>
              <a:rPr lang="cs-CZ" sz="2400" i="0" u="none" strike="noStrike" kern="120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 Je produkt u dodavatele realizován ve velkém rozsahu?   </a:t>
            </a:r>
            <a:r>
              <a:rPr lang="cs-CZ" sz="2400" b="1" i="0" u="none" strike="noStrike" kern="1200" baseline="0" dirty="0">
                <a:ln>
                  <a:noFill/>
                </a:ln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ANO</a:t>
            </a:r>
            <a:endParaRPr lang="cs-CZ" sz="2400" b="1" i="0" u="none" strike="noStrike" dirty="0">
              <a:solidFill>
                <a:srgbClr val="FF0000"/>
              </a:solidFill>
              <a:effectLst/>
            </a:endParaRPr>
          </a:p>
          <a:p>
            <a:pPr marL="0" marR="0" indent="0" algn="l" rtl="0" eaLnBrk="1" fontAlgn="base" latinLnBrk="0" hangingPunct="1">
              <a:spcBef>
                <a:spcPts val="0"/>
              </a:spcBef>
              <a:spcAft>
                <a:spcPts val="0"/>
              </a:spcAft>
            </a:pPr>
            <a:r>
              <a:rPr lang="cs-CZ" sz="2400" i="0" u="none" strike="noStrike" kern="120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 Je produkt v dané organizaci realizován ve velkém rozsahu?   </a:t>
            </a:r>
            <a:r>
              <a:rPr lang="cs-CZ" sz="2400" b="1" i="0" u="none" strike="noStrike" kern="1200" baseline="0" dirty="0">
                <a:ln>
                  <a:noFill/>
                </a:ln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NE</a:t>
            </a:r>
            <a:endParaRPr lang="cs-CZ" sz="2400" b="1" i="0" u="none" strike="noStrike" dirty="0">
              <a:solidFill>
                <a:srgbClr val="FF0000"/>
              </a:solidFill>
              <a:effectLst/>
            </a:endParaRPr>
          </a:p>
          <a:p>
            <a:pPr marL="0" marR="0" indent="0" algn="l" rtl="0" eaLnBrk="1" fontAlgn="base" latinLnBrk="0" hangingPunct="1">
              <a:spcBef>
                <a:spcPts val="0"/>
              </a:spcBef>
              <a:spcAft>
                <a:spcPts val="0"/>
              </a:spcAft>
            </a:pPr>
            <a:r>
              <a:rPr lang="cs-CZ" sz="2400" i="0" u="none" strike="noStrike" kern="120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 Patří realizace produktu ke klíčovým kompetencím dané organizace?   </a:t>
            </a:r>
            <a:r>
              <a:rPr lang="cs-CZ" sz="2400" b="1" i="0" u="none" strike="noStrike" kern="1200" baseline="0" dirty="0">
                <a:ln>
                  <a:noFill/>
                </a:ln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NE</a:t>
            </a:r>
            <a:endParaRPr lang="cs-CZ" sz="2400" b="1" i="0" u="none" strike="noStrike" dirty="0">
              <a:solidFill>
                <a:srgbClr val="FF0000"/>
              </a:solidFill>
              <a:effectLst/>
            </a:endParaRPr>
          </a:p>
          <a:p>
            <a:pPr marL="0" marR="0" indent="0" algn="l" rtl="0" eaLnBrk="1" fontAlgn="base" latinLnBrk="0" hangingPunct="1">
              <a:spcBef>
                <a:spcPts val="0"/>
              </a:spcBef>
              <a:spcAft>
                <a:spcPts val="0"/>
              </a:spcAft>
            </a:pPr>
            <a:r>
              <a:rPr lang="cs-CZ" sz="2400" i="0" u="none" strike="noStrike" kern="120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 Je tržní prostředí kultivované?   </a:t>
            </a:r>
            <a:r>
              <a:rPr lang="cs-CZ" sz="2400" b="1" i="0" u="none" strike="noStrike" kern="1200" baseline="0" dirty="0">
                <a:ln>
                  <a:noFill/>
                </a:ln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ANO</a:t>
            </a:r>
            <a:endParaRPr lang="cs-CZ" sz="2400" b="1" i="0" u="none" strike="noStrike" dirty="0">
              <a:solidFill>
                <a:srgbClr val="FF0000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6005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50BF0CE-1C56-4F6C-8ADB-50EA8CC526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5F97BB-6450-4D20-85DF-49F68ADA10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9125E8-24CF-46A6-BA1E-E72656316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 i="1" dirty="0"/>
              <a:t>SDRUŽOVÁNÍ ORGANIZACÍ</a:t>
            </a:r>
            <a:br>
              <a:rPr lang="cs-CZ" altLang="cs-CZ" sz="4000" b="1" dirty="0">
                <a:solidFill>
                  <a:schemeClr val="accent2"/>
                </a:solidFill>
              </a:rPr>
            </a:b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F80AC13-C50B-48DE-BF87-20852114F27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89694" y="1567577"/>
            <a:ext cx="6191573" cy="433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720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B20336-99CC-46B4-92E4-9DFBEC6717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9CC42D-191C-4D64-83EB-19C943FB29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C018E1-0E8F-4153-AEDC-4278809DE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 ORGANIZAČNÍ STRUKTURA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54F5F02-55C3-4559-885E-3CC1836BE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50963" cy="4139998"/>
          </a:xfrm>
        </p:spPr>
        <p:txBody>
          <a:bodyPr/>
          <a:lstStyle/>
          <a:p>
            <a:r>
              <a:rPr lang="cs-CZ" dirty="0"/>
              <a:t>Procesní  + útvarová</a:t>
            </a:r>
          </a:p>
          <a:p>
            <a:endParaRPr lang="cs-CZ" b="1" dirty="0"/>
          </a:p>
          <a:p>
            <a:r>
              <a:rPr lang="cs-CZ" b="1" dirty="0"/>
              <a:t>Procesní struktura </a:t>
            </a:r>
            <a:r>
              <a:rPr lang="cs-CZ" dirty="0"/>
              <a:t>… soubor činností, procesů </a:t>
            </a:r>
          </a:p>
          <a:p>
            <a:r>
              <a:rPr lang="cs-CZ" dirty="0"/>
              <a:t>Primární, abstraktnější, dynamičtější</a:t>
            </a:r>
          </a:p>
          <a:p>
            <a:endParaRPr lang="cs-CZ" dirty="0"/>
          </a:p>
          <a:p>
            <a:r>
              <a:rPr lang="cs-CZ" b="1" dirty="0"/>
              <a:t>Útvarová struktura </a:t>
            </a:r>
            <a:r>
              <a:rPr lang="cs-CZ" dirty="0"/>
              <a:t>… soubor pracovních míst a vztahů mezi nimi</a:t>
            </a:r>
          </a:p>
          <a:p>
            <a:r>
              <a:rPr lang="cs-CZ" dirty="0"/>
              <a:t>Sekundární, princip jednoty vedení – hierarchie, </a:t>
            </a:r>
            <a:br>
              <a:rPr lang="cs-CZ" dirty="0"/>
            </a:br>
            <a:r>
              <a:rPr lang="cs-CZ" dirty="0"/>
              <a:t>grafické zobrazení … organizační schéma</a:t>
            </a:r>
          </a:p>
        </p:txBody>
      </p:sp>
    </p:spTree>
    <p:extLst>
      <p:ext uri="{BB962C8B-B14F-4D97-AF65-F5344CB8AC3E}">
        <p14:creationId xmlns:p14="http://schemas.microsoft.com/office/powerpoint/2010/main" val="2611090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18FAC13-0420-41B7-BD8D-197FD04105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9E85A5-812D-42EF-BE0A-BBD010004E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B3E7AE-F15B-41FD-A996-89466F4C4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i="1" dirty="0"/>
              <a:t>PROCESNÍ STRUKTURA</a:t>
            </a:r>
            <a:endParaRPr lang="cs-CZ" sz="2800" dirty="0"/>
          </a:p>
        </p:txBody>
      </p:sp>
      <p:pic>
        <p:nvPicPr>
          <p:cNvPr id="7" name="Picture 2" descr="PersonalniFunkce_fin_s1">
            <a:extLst>
              <a:ext uri="{FF2B5EF4-FFF2-40B4-BE49-F238E27FC236}">
                <a16:creationId xmlns:a16="http://schemas.microsoft.com/office/drawing/2014/main" id="{7CF95FA4-7F28-4930-9238-7F233E340F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223" y="377999"/>
            <a:ext cx="7051562" cy="10966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2099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D3BF2C-2C6C-4BE6-9742-4CD2B74485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1F0EA5-96E1-4B9B-82D5-1EBDDFC5E7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5A8A3D2-6E7A-4367-9CE6-0DE50DA9A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159451" cy="451576"/>
          </a:xfrm>
        </p:spPr>
        <p:txBody>
          <a:bodyPr/>
          <a:lstStyle/>
          <a:p>
            <a:r>
              <a:rPr lang="cs-CZ" sz="2800" i="1" dirty="0"/>
              <a:t>ÚTVAROVÁ STRUKTURA </a:t>
            </a:r>
            <a:br>
              <a:rPr lang="cs-CZ" sz="2800" i="1" dirty="0"/>
            </a:br>
            <a:r>
              <a:rPr lang="cs-CZ" sz="2400" i="1" dirty="0"/>
              <a:t>– prvky, vztahy, stupeň řízení, útvary, rozpětí řízení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1C727E4C-4F58-44DB-83DE-6DBE232D415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712780" y="1939749"/>
            <a:ext cx="5761038" cy="4352925"/>
            <a:chOff x="2203" y="93"/>
            <a:chExt cx="9622" cy="7270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D9096419-D6F9-4BB8-9B21-28AB2BAD665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03" y="93"/>
              <a:ext cx="9622" cy="7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E822EF15-D6D3-4C58-A782-8357235BDB3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07" y="716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3F9B6905-666A-48E2-9788-41A1F4F7B7D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1" y="716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B2747571-C022-4286-94F6-7B7F8FC4CCE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57" y="6261"/>
              <a:ext cx="324" cy="193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ED8388CA-14D4-4395-9CF9-5F798C1AC89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435" y="6261"/>
              <a:ext cx="324" cy="193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A8D1554F-46E4-493B-996F-9FF1E01F2EE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631" y="6261"/>
              <a:ext cx="324" cy="193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E49F5866-4008-4BE4-9DCE-C738AFD17FE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807" y="6261"/>
              <a:ext cx="324" cy="193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42A25867-72F0-4661-9EB3-6B9607F116C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556" y="4901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5" name="Line 11">
              <a:extLst>
                <a:ext uri="{FF2B5EF4-FFF2-40B4-BE49-F238E27FC236}">
                  <a16:creationId xmlns:a16="http://schemas.microsoft.com/office/drawing/2014/main" id="{C5FA361D-49FB-4C37-BB58-17969C51A5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65" y="6443"/>
              <a:ext cx="676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Line 12">
              <a:extLst>
                <a:ext uri="{FF2B5EF4-FFF2-40B4-BE49-F238E27FC236}">
                  <a16:creationId xmlns:a16="http://schemas.microsoft.com/office/drawing/2014/main" id="{ED45F005-2B94-4259-A476-976D9C3EBC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19" y="6443"/>
              <a:ext cx="222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13">
              <a:extLst>
                <a:ext uri="{FF2B5EF4-FFF2-40B4-BE49-F238E27FC236}">
                  <a16:creationId xmlns:a16="http://schemas.microsoft.com/office/drawing/2014/main" id="{4DF189C5-04B3-481A-8E1D-2F945D28CA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41" y="6443"/>
              <a:ext cx="272" cy="7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Line 14">
              <a:extLst>
                <a:ext uri="{FF2B5EF4-FFF2-40B4-BE49-F238E27FC236}">
                  <a16:creationId xmlns:a16="http://schemas.microsoft.com/office/drawing/2014/main" id="{41E99794-A24D-41E6-86B3-823183FA87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41" y="6443"/>
              <a:ext cx="727" cy="7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Line 15">
              <a:extLst>
                <a:ext uri="{FF2B5EF4-FFF2-40B4-BE49-F238E27FC236}">
                  <a16:creationId xmlns:a16="http://schemas.microsoft.com/office/drawing/2014/main" id="{4FEDC2DD-D69D-4E22-AE4E-96E2B1BFB1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41" y="6443"/>
              <a:ext cx="679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Line 16">
              <a:extLst>
                <a:ext uri="{FF2B5EF4-FFF2-40B4-BE49-F238E27FC236}">
                  <a16:creationId xmlns:a16="http://schemas.microsoft.com/office/drawing/2014/main" id="{FB6BCD25-7059-43D7-9EC3-55950CDF10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95" y="6443"/>
              <a:ext cx="225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Line 17">
              <a:extLst>
                <a:ext uri="{FF2B5EF4-FFF2-40B4-BE49-F238E27FC236}">
                  <a16:creationId xmlns:a16="http://schemas.microsoft.com/office/drawing/2014/main" id="{670C1FF9-8445-40B3-B385-4EABCA8992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20" y="6443"/>
              <a:ext cx="684" cy="7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Line 18">
              <a:extLst>
                <a:ext uri="{FF2B5EF4-FFF2-40B4-BE49-F238E27FC236}">
                  <a16:creationId xmlns:a16="http://schemas.microsoft.com/office/drawing/2014/main" id="{D6892A3B-9F99-4DED-A273-BCC6835482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20" y="6443"/>
              <a:ext cx="272" cy="7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Line 19">
              <a:extLst>
                <a:ext uri="{FF2B5EF4-FFF2-40B4-BE49-F238E27FC236}">
                  <a16:creationId xmlns:a16="http://schemas.microsoft.com/office/drawing/2014/main" id="{B8C191D2-D4A9-4D73-94E2-8512017653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20" y="6443"/>
              <a:ext cx="693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20">
              <a:extLst>
                <a:ext uri="{FF2B5EF4-FFF2-40B4-BE49-F238E27FC236}">
                  <a16:creationId xmlns:a16="http://schemas.microsoft.com/office/drawing/2014/main" id="{4207257A-9826-419B-B980-04AED36006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73" y="6443"/>
              <a:ext cx="240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21">
              <a:extLst>
                <a:ext uri="{FF2B5EF4-FFF2-40B4-BE49-F238E27FC236}">
                  <a16:creationId xmlns:a16="http://schemas.microsoft.com/office/drawing/2014/main" id="{A4A36A25-A866-467E-B7A6-90E327E8D6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13" y="6443"/>
              <a:ext cx="214" cy="7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22">
              <a:extLst>
                <a:ext uri="{FF2B5EF4-FFF2-40B4-BE49-F238E27FC236}">
                  <a16:creationId xmlns:a16="http://schemas.microsoft.com/office/drawing/2014/main" id="{41F6CE93-B05B-4C74-93E1-C43F55B0F3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13" y="6443"/>
              <a:ext cx="666" cy="7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Line 23">
              <a:extLst>
                <a:ext uri="{FF2B5EF4-FFF2-40B4-BE49-F238E27FC236}">
                  <a16:creationId xmlns:a16="http://schemas.microsoft.com/office/drawing/2014/main" id="{B196F472-B02B-4B86-A36D-3FF3EBBE9B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355" y="6443"/>
              <a:ext cx="636" cy="7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24">
              <a:extLst>
                <a:ext uri="{FF2B5EF4-FFF2-40B4-BE49-F238E27FC236}">
                  <a16:creationId xmlns:a16="http://schemas.microsoft.com/office/drawing/2014/main" id="{81BD16DA-5CB9-4C02-ABA0-A38F0331C0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49" y="6445"/>
              <a:ext cx="274" cy="7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Line 25">
              <a:extLst>
                <a:ext uri="{FF2B5EF4-FFF2-40B4-BE49-F238E27FC236}">
                  <a16:creationId xmlns:a16="http://schemas.microsoft.com/office/drawing/2014/main" id="{745166E3-195E-4E9B-9109-F50D12CC58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91" y="6443"/>
              <a:ext cx="212" cy="7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Line 26">
              <a:extLst>
                <a:ext uri="{FF2B5EF4-FFF2-40B4-BE49-F238E27FC236}">
                  <a16:creationId xmlns:a16="http://schemas.microsoft.com/office/drawing/2014/main" id="{7AAF52F5-CDC8-4F71-82CA-CB4F57DA29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91" y="6443"/>
              <a:ext cx="666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Line 27">
              <a:extLst>
                <a:ext uri="{FF2B5EF4-FFF2-40B4-BE49-F238E27FC236}">
                  <a16:creationId xmlns:a16="http://schemas.microsoft.com/office/drawing/2014/main" id="{978B93E3-E315-4C37-A00C-05C2032532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99" y="5082"/>
              <a:ext cx="3338" cy="11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Line 28">
              <a:extLst>
                <a:ext uri="{FF2B5EF4-FFF2-40B4-BE49-F238E27FC236}">
                  <a16:creationId xmlns:a16="http://schemas.microsoft.com/office/drawing/2014/main" id="{EA33436D-FA8F-44FB-A4EC-2E148A4816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77" y="5082"/>
              <a:ext cx="1160" cy="11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Line 29">
              <a:extLst>
                <a:ext uri="{FF2B5EF4-FFF2-40B4-BE49-F238E27FC236}">
                  <a16:creationId xmlns:a16="http://schemas.microsoft.com/office/drawing/2014/main" id="{B3CE2688-457E-4B3E-8EC1-611D8C4D8F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37" y="5082"/>
              <a:ext cx="1016" cy="11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Line 30">
              <a:extLst>
                <a:ext uri="{FF2B5EF4-FFF2-40B4-BE49-F238E27FC236}">
                  <a16:creationId xmlns:a16="http://schemas.microsoft.com/office/drawing/2014/main" id="{2D8C9F6B-5139-493C-870A-E811EA3B57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37" y="5082"/>
              <a:ext cx="3194" cy="11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11301458-B293-40A6-9FA6-4AA93B012C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513" y="716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217DC989-9000-4DDF-B1BC-207F41E02AC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968" y="716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C8C81000-BEDE-4A37-88C5-ECB9A8FC1B6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783" y="716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0CDEB152-A193-4CC6-8D5F-7B1ED0B9E0B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237" y="716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9" name="Rectangle 35">
              <a:extLst>
                <a:ext uri="{FF2B5EF4-FFF2-40B4-BE49-F238E27FC236}">
                  <a16:creationId xmlns:a16="http://schemas.microsoft.com/office/drawing/2014/main" id="{379554EC-0861-4903-A18E-28109D331E3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92" y="716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BB0D599D-E4F5-487F-A99D-54A41F35614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117" y="716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1C668F99-D850-4638-A46A-44E29356DE9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983" y="716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2" name="Rectangle 38">
              <a:extLst>
                <a:ext uri="{FF2B5EF4-FFF2-40B4-BE49-F238E27FC236}">
                  <a16:creationId xmlns:a16="http://schemas.microsoft.com/office/drawing/2014/main" id="{ACA8A9B0-A786-4329-9373-8E0681191FF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431" y="716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3" name="Rectangle 39">
              <a:extLst>
                <a:ext uri="{FF2B5EF4-FFF2-40B4-BE49-F238E27FC236}">
                  <a16:creationId xmlns:a16="http://schemas.microsoft.com/office/drawing/2014/main" id="{A233D911-8813-4F4F-AB67-6DE14BCEA2D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876" y="716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ED4D2031-E6EC-4ECC-A9CF-CC23F7076EF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311" y="716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B8BD1DFE-6BDB-484A-AC7D-F8339DC898B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149" y="716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B8147FC9-2DFF-41D5-AAA7-6055CF373A3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593" y="716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6D0C715F-265F-446C-9AC6-C813107E719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047" y="716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420CE1F1-D278-4736-81BA-CECC008EF4A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501" y="716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71E9B3BF-9A6F-4059-99FF-1EC8486E735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549" y="408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7A6E5EAD-904E-4A7E-B496-C775C251FC0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03" y="408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1" name="Rectangle 47">
              <a:extLst>
                <a:ext uri="{FF2B5EF4-FFF2-40B4-BE49-F238E27FC236}">
                  <a16:creationId xmlns:a16="http://schemas.microsoft.com/office/drawing/2014/main" id="{90C47AD4-B4E2-4AAB-8B20-F53EFDB67A1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99" y="3177"/>
              <a:ext cx="324" cy="193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2" name="Rectangle 48">
              <a:extLst>
                <a:ext uri="{FF2B5EF4-FFF2-40B4-BE49-F238E27FC236}">
                  <a16:creationId xmlns:a16="http://schemas.microsoft.com/office/drawing/2014/main" id="{61F38E21-CCD8-4640-A5A7-722C41C169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77" y="3177"/>
              <a:ext cx="324" cy="193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D97963CC-B94B-402C-821A-1869CC0F6B1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573" y="3177"/>
              <a:ext cx="324" cy="193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4" name="Rectangle 50">
              <a:extLst>
                <a:ext uri="{FF2B5EF4-FFF2-40B4-BE49-F238E27FC236}">
                  <a16:creationId xmlns:a16="http://schemas.microsoft.com/office/drawing/2014/main" id="{2E5AE23F-6215-4D0C-BEDE-F80177F4243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749" y="3177"/>
              <a:ext cx="324" cy="193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5" name="Line 51">
              <a:extLst>
                <a:ext uri="{FF2B5EF4-FFF2-40B4-BE49-F238E27FC236}">
                  <a16:creationId xmlns:a16="http://schemas.microsoft.com/office/drawing/2014/main" id="{DB420A72-6684-459C-B5B6-4506FF27AD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08" y="3358"/>
              <a:ext cx="675" cy="7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6" name="Line 52">
              <a:extLst>
                <a:ext uri="{FF2B5EF4-FFF2-40B4-BE49-F238E27FC236}">
                  <a16:creationId xmlns:a16="http://schemas.microsoft.com/office/drawing/2014/main" id="{74D6DD5A-9A22-4D2F-A4DA-68E2539377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61" y="3358"/>
              <a:ext cx="222" cy="7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" name="Line 53">
              <a:extLst>
                <a:ext uri="{FF2B5EF4-FFF2-40B4-BE49-F238E27FC236}">
                  <a16:creationId xmlns:a16="http://schemas.microsoft.com/office/drawing/2014/main" id="{C0252486-2F3E-4603-90C9-466867E5C3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3" y="3358"/>
              <a:ext cx="273" cy="7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8" name="Line 54">
              <a:extLst>
                <a:ext uri="{FF2B5EF4-FFF2-40B4-BE49-F238E27FC236}">
                  <a16:creationId xmlns:a16="http://schemas.microsoft.com/office/drawing/2014/main" id="{9D604DF3-1377-4161-ABE1-CBCBF14D6E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3" y="3358"/>
              <a:ext cx="726" cy="7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9" name="Line 55">
              <a:extLst>
                <a:ext uri="{FF2B5EF4-FFF2-40B4-BE49-F238E27FC236}">
                  <a16:creationId xmlns:a16="http://schemas.microsoft.com/office/drawing/2014/main" id="{E8DF2E58-68D2-4FB9-AD58-3DFDEB3D40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84" y="3358"/>
              <a:ext cx="677" cy="7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0" name="Line 56">
              <a:extLst>
                <a:ext uri="{FF2B5EF4-FFF2-40B4-BE49-F238E27FC236}">
                  <a16:creationId xmlns:a16="http://schemas.microsoft.com/office/drawing/2014/main" id="{09C62BF6-84D4-432C-8FF4-2F8A55B487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37" y="3358"/>
              <a:ext cx="224" cy="7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" name="Line 57">
              <a:extLst>
                <a:ext uri="{FF2B5EF4-FFF2-40B4-BE49-F238E27FC236}">
                  <a16:creationId xmlns:a16="http://schemas.microsoft.com/office/drawing/2014/main" id="{0B9E4242-ACE7-49A8-92B6-9356F58777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61" y="3358"/>
              <a:ext cx="684" cy="7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" name="Line 58">
              <a:extLst>
                <a:ext uri="{FF2B5EF4-FFF2-40B4-BE49-F238E27FC236}">
                  <a16:creationId xmlns:a16="http://schemas.microsoft.com/office/drawing/2014/main" id="{4E46660D-2EA4-4763-BBB7-1A42DA6215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61" y="3358"/>
              <a:ext cx="272" cy="7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" name="Line 59">
              <a:extLst>
                <a:ext uri="{FF2B5EF4-FFF2-40B4-BE49-F238E27FC236}">
                  <a16:creationId xmlns:a16="http://schemas.microsoft.com/office/drawing/2014/main" id="{981C655D-7689-44FC-97B2-48F1091095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61" y="3358"/>
              <a:ext cx="694" cy="7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4" name="Line 60">
              <a:extLst>
                <a:ext uri="{FF2B5EF4-FFF2-40B4-BE49-F238E27FC236}">
                  <a16:creationId xmlns:a16="http://schemas.microsoft.com/office/drawing/2014/main" id="{8C4E2B87-61C4-4BED-B574-6C45EA7DA0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16" y="3358"/>
              <a:ext cx="239" cy="7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5" name="Line 61">
              <a:extLst>
                <a:ext uri="{FF2B5EF4-FFF2-40B4-BE49-F238E27FC236}">
                  <a16:creationId xmlns:a16="http://schemas.microsoft.com/office/drawing/2014/main" id="{9D7EA482-157E-41A0-8353-8497929A4A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55" y="3358"/>
              <a:ext cx="214" cy="7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6" name="Line 62">
              <a:extLst>
                <a:ext uri="{FF2B5EF4-FFF2-40B4-BE49-F238E27FC236}">
                  <a16:creationId xmlns:a16="http://schemas.microsoft.com/office/drawing/2014/main" id="{A3E8219B-2BA4-4E62-BE76-D12C6D4313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55" y="3358"/>
              <a:ext cx="666" cy="7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" name="Line 63">
              <a:extLst>
                <a:ext uri="{FF2B5EF4-FFF2-40B4-BE49-F238E27FC236}">
                  <a16:creationId xmlns:a16="http://schemas.microsoft.com/office/drawing/2014/main" id="{A1855B2D-CB4A-43DA-9573-CDEF123270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297" y="3358"/>
              <a:ext cx="636" cy="7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8" name="Line 64">
              <a:extLst>
                <a:ext uri="{FF2B5EF4-FFF2-40B4-BE49-F238E27FC236}">
                  <a16:creationId xmlns:a16="http://schemas.microsoft.com/office/drawing/2014/main" id="{9DBCE8C8-5191-400E-B8C2-4C28082945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91" y="3361"/>
              <a:ext cx="274" cy="7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9" name="Line 65">
              <a:extLst>
                <a:ext uri="{FF2B5EF4-FFF2-40B4-BE49-F238E27FC236}">
                  <a16:creationId xmlns:a16="http://schemas.microsoft.com/office/drawing/2014/main" id="{4F388027-312C-4C8B-B169-FFC0D7E360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33" y="3358"/>
              <a:ext cx="212" cy="7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0" name="Line 66">
              <a:extLst>
                <a:ext uri="{FF2B5EF4-FFF2-40B4-BE49-F238E27FC236}">
                  <a16:creationId xmlns:a16="http://schemas.microsoft.com/office/drawing/2014/main" id="{C2FA3349-0DAB-40E2-87A2-2515CE3FC6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33" y="3358"/>
              <a:ext cx="666" cy="7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" name="Rectangle 67">
              <a:extLst>
                <a:ext uri="{FF2B5EF4-FFF2-40B4-BE49-F238E27FC236}">
                  <a16:creationId xmlns:a16="http://schemas.microsoft.com/office/drawing/2014/main" id="{6A4CE7B7-36CF-40DC-92C1-B9EB3B78F49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455" y="408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72" name="Rectangle 68">
              <a:extLst>
                <a:ext uri="{FF2B5EF4-FFF2-40B4-BE49-F238E27FC236}">
                  <a16:creationId xmlns:a16="http://schemas.microsoft.com/office/drawing/2014/main" id="{4AF6E6A5-3890-480B-8A9E-A7AB2487664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909" y="408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73" name="Rectangle 69">
              <a:extLst>
                <a:ext uri="{FF2B5EF4-FFF2-40B4-BE49-F238E27FC236}">
                  <a16:creationId xmlns:a16="http://schemas.microsoft.com/office/drawing/2014/main" id="{CF7DBE98-D80A-4587-93ED-15467EFECFA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725" y="408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74" name="Rectangle 70">
              <a:extLst>
                <a:ext uri="{FF2B5EF4-FFF2-40B4-BE49-F238E27FC236}">
                  <a16:creationId xmlns:a16="http://schemas.microsoft.com/office/drawing/2014/main" id="{25034533-C8D1-4770-9043-61121B80B0C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79" y="408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75" name="Rectangle 71">
              <a:extLst>
                <a:ext uri="{FF2B5EF4-FFF2-40B4-BE49-F238E27FC236}">
                  <a16:creationId xmlns:a16="http://schemas.microsoft.com/office/drawing/2014/main" id="{460DFE0C-F436-4BDE-90BC-2E18A855664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33" y="408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76" name="Rectangle 72">
              <a:extLst>
                <a:ext uri="{FF2B5EF4-FFF2-40B4-BE49-F238E27FC236}">
                  <a16:creationId xmlns:a16="http://schemas.microsoft.com/office/drawing/2014/main" id="{4164FE5A-9EE4-4438-8472-D3F5476D8CF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59" y="408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77" name="Rectangle 73">
              <a:extLst>
                <a:ext uri="{FF2B5EF4-FFF2-40B4-BE49-F238E27FC236}">
                  <a16:creationId xmlns:a16="http://schemas.microsoft.com/office/drawing/2014/main" id="{CCD48779-F2C7-41BC-8CF5-FD4BBBE3F9C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925" y="408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78" name="Rectangle 74">
              <a:extLst>
                <a:ext uri="{FF2B5EF4-FFF2-40B4-BE49-F238E27FC236}">
                  <a16:creationId xmlns:a16="http://schemas.microsoft.com/office/drawing/2014/main" id="{CA79BC61-185E-42CB-B7C3-7CC2702AB8C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373" y="408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79" name="Rectangle 75">
              <a:extLst>
                <a:ext uri="{FF2B5EF4-FFF2-40B4-BE49-F238E27FC236}">
                  <a16:creationId xmlns:a16="http://schemas.microsoft.com/office/drawing/2014/main" id="{FD0C4D9F-D454-4A9B-8F7E-47D3BC97658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817" y="408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0" name="Rectangle 76">
              <a:extLst>
                <a:ext uri="{FF2B5EF4-FFF2-40B4-BE49-F238E27FC236}">
                  <a16:creationId xmlns:a16="http://schemas.microsoft.com/office/drawing/2014/main" id="{EE85CE32-842F-47C5-823C-82C6BEEF70C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253" y="408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1" name="Rectangle 77">
              <a:extLst>
                <a:ext uri="{FF2B5EF4-FFF2-40B4-BE49-F238E27FC236}">
                  <a16:creationId xmlns:a16="http://schemas.microsoft.com/office/drawing/2014/main" id="{EAE593C6-5219-427F-9FEB-C7DCC394709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091" y="408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2" name="Rectangle 78">
              <a:extLst>
                <a:ext uri="{FF2B5EF4-FFF2-40B4-BE49-F238E27FC236}">
                  <a16:creationId xmlns:a16="http://schemas.microsoft.com/office/drawing/2014/main" id="{A3076E3B-DADA-4D83-ADBC-86B1D5E6B77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535" y="408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3" name="Rectangle 79">
              <a:extLst>
                <a:ext uri="{FF2B5EF4-FFF2-40B4-BE49-F238E27FC236}">
                  <a16:creationId xmlns:a16="http://schemas.microsoft.com/office/drawing/2014/main" id="{AA0C542C-A705-4B8D-9C21-72AE080622A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989" y="408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4" name="Rectangle 80">
              <a:extLst>
                <a:ext uri="{FF2B5EF4-FFF2-40B4-BE49-F238E27FC236}">
                  <a16:creationId xmlns:a16="http://schemas.microsoft.com/office/drawing/2014/main" id="{8346A51B-50AC-4B41-A540-E26802E0F0A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443" y="408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5" name="Rectangle 81">
              <a:extLst>
                <a:ext uri="{FF2B5EF4-FFF2-40B4-BE49-F238E27FC236}">
                  <a16:creationId xmlns:a16="http://schemas.microsoft.com/office/drawing/2014/main" id="{DE727845-2B98-45D2-85F3-E9DEDBCA4B2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549" y="2271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6" name="Rectangle 82">
              <a:extLst>
                <a:ext uri="{FF2B5EF4-FFF2-40B4-BE49-F238E27FC236}">
                  <a16:creationId xmlns:a16="http://schemas.microsoft.com/office/drawing/2014/main" id="{2300CEEA-7F71-48D2-BE9A-E17AE591443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03" y="2271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7" name="Rectangle 83">
              <a:extLst>
                <a:ext uri="{FF2B5EF4-FFF2-40B4-BE49-F238E27FC236}">
                  <a16:creationId xmlns:a16="http://schemas.microsoft.com/office/drawing/2014/main" id="{5271588A-CE22-43A3-9FE2-1153FC386C9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455" y="2271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8" name="Rectangle 84">
              <a:extLst>
                <a:ext uri="{FF2B5EF4-FFF2-40B4-BE49-F238E27FC236}">
                  <a16:creationId xmlns:a16="http://schemas.microsoft.com/office/drawing/2014/main" id="{71B25558-DFE2-4856-AC1E-C99F7533F75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909" y="2271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9" name="Rectangle 85">
              <a:extLst>
                <a:ext uri="{FF2B5EF4-FFF2-40B4-BE49-F238E27FC236}">
                  <a16:creationId xmlns:a16="http://schemas.microsoft.com/office/drawing/2014/main" id="{3557383F-C68A-4D81-B6FC-520D9AB819F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725" y="2271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0" name="Rectangle 86">
              <a:extLst>
                <a:ext uri="{FF2B5EF4-FFF2-40B4-BE49-F238E27FC236}">
                  <a16:creationId xmlns:a16="http://schemas.microsoft.com/office/drawing/2014/main" id="{ED458AC9-4687-42AD-A672-3B578B84F90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79" y="2271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1" name="Rectangle 87">
              <a:extLst>
                <a:ext uri="{FF2B5EF4-FFF2-40B4-BE49-F238E27FC236}">
                  <a16:creationId xmlns:a16="http://schemas.microsoft.com/office/drawing/2014/main" id="{4F05E5CA-BF06-4A36-80B6-50317455F7B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33" y="2271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2" name="Rectangle 88">
              <a:extLst>
                <a:ext uri="{FF2B5EF4-FFF2-40B4-BE49-F238E27FC236}">
                  <a16:creationId xmlns:a16="http://schemas.microsoft.com/office/drawing/2014/main" id="{555E0706-83BE-497A-8CDD-ACEBAE06135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59" y="2271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3" name="Rectangle 89">
              <a:extLst>
                <a:ext uri="{FF2B5EF4-FFF2-40B4-BE49-F238E27FC236}">
                  <a16:creationId xmlns:a16="http://schemas.microsoft.com/office/drawing/2014/main" id="{EECEF214-A6D6-41A7-82EB-814D925DEC3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925" y="2271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4" name="Rectangle 90">
              <a:extLst>
                <a:ext uri="{FF2B5EF4-FFF2-40B4-BE49-F238E27FC236}">
                  <a16:creationId xmlns:a16="http://schemas.microsoft.com/office/drawing/2014/main" id="{662BAA4F-C715-4623-A387-30D1555BD7F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373" y="2271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5" name="Rectangle 91">
              <a:extLst>
                <a:ext uri="{FF2B5EF4-FFF2-40B4-BE49-F238E27FC236}">
                  <a16:creationId xmlns:a16="http://schemas.microsoft.com/office/drawing/2014/main" id="{90875358-B7D0-4307-8C27-59741BE7C20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817" y="2271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6" name="Rectangle 92">
              <a:extLst>
                <a:ext uri="{FF2B5EF4-FFF2-40B4-BE49-F238E27FC236}">
                  <a16:creationId xmlns:a16="http://schemas.microsoft.com/office/drawing/2014/main" id="{905D425E-212E-45EC-95D9-8AB8332A43C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253" y="2271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7" name="Rectangle 93">
              <a:extLst>
                <a:ext uri="{FF2B5EF4-FFF2-40B4-BE49-F238E27FC236}">
                  <a16:creationId xmlns:a16="http://schemas.microsoft.com/office/drawing/2014/main" id="{A9F3EADF-551F-4575-B636-C8A3A550CE1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091" y="2271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8" name="Rectangle 94">
              <a:extLst>
                <a:ext uri="{FF2B5EF4-FFF2-40B4-BE49-F238E27FC236}">
                  <a16:creationId xmlns:a16="http://schemas.microsoft.com/office/drawing/2014/main" id="{D9931635-64D9-4308-88AB-A6F5ACB17AE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535" y="2271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9" name="Rectangle 95">
              <a:extLst>
                <a:ext uri="{FF2B5EF4-FFF2-40B4-BE49-F238E27FC236}">
                  <a16:creationId xmlns:a16="http://schemas.microsoft.com/office/drawing/2014/main" id="{74A2D4B6-6D8A-452B-98EF-A56E2EEA80B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989" y="2271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0" name="Rectangle 96">
              <a:extLst>
                <a:ext uri="{FF2B5EF4-FFF2-40B4-BE49-F238E27FC236}">
                  <a16:creationId xmlns:a16="http://schemas.microsoft.com/office/drawing/2014/main" id="{4DEB7330-3019-4AB0-BAE6-1CCB4A0B886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443" y="2271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1" name="Rectangle 97">
              <a:extLst>
                <a:ext uri="{FF2B5EF4-FFF2-40B4-BE49-F238E27FC236}">
                  <a16:creationId xmlns:a16="http://schemas.microsoft.com/office/drawing/2014/main" id="{F6DFA9AD-A672-47DD-A767-EB04FD4E93C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553" y="273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2" name="Rectangle 98">
              <a:extLst>
                <a:ext uri="{FF2B5EF4-FFF2-40B4-BE49-F238E27FC236}">
                  <a16:creationId xmlns:a16="http://schemas.microsoft.com/office/drawing/2014/main" id="{39969F4B-2F2B-434C-8752-C917334C5F6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193" y="1181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3" name="Rectangle 99">
              <a:extLst>
                <a:ext uri="{FF2B5EF4-FFF2-40B4-BE49-F238E27FC236}">
                  <a16:creationId xmlns:a16="http://schemas.microsoft.com/office/drawing/2014/main" id="{FB8706A2-9C33-4C00-A922-44C72069CF6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05" y="90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4" name="Rectangle 100">
              <a:extLst>
                <a:ext uri="{FF2B5EF4-FFF2-40B4-BE49-F238E27FC236}">
                  <a16:creationId xmlns:a16="http://schemas.microsoft.com/office/drawing/2014/main" id="{4D779A64-9F0D-428C-BCE3-758C5AACADB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829" y="1181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5" name="Rectangle 101">
              <a:extLst>
                <a:ext uri="{FF2B5EF4-FFF2-40B4-BE49-F238E27FC236}">
                  <a16:creationId xmlns:a16="http://schemas.microsoft.com/office/drawing/2014/main" id="{6490A4C6-D0A1-4D6F-94A1-B40698FAFBC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013" y="54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6" name="Rectangle 102">
              <a:extLst>
                <a:ext uri="{FF2B5EF4-FFF2-40B4-BE49-F238E27FC236}">
                  <a16:creationId xmlns:a16="http://schemas.microsoft.com/office/drawing/2014/main" id="{A24D779E-25D8-4389-83CD-F7454F341BE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57" y="273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7" name="Rectangle 103">
              <a:extLst>
                <a:ext uri="{FF2B5EF4-FFF2-40B4-BE49-F238E27FC236}">
                  <a16:creationId xmlns:a16="http://schemas.microsoft.com/office/drawing/2014/main" id="{818FEDF2-0D5D-4A74-85D7-362C535D5CF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57" y="54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8" name="Rectangle 104">
              <a:extLst>
                <a:ext uri="{FF2B5EF4-FFF2-40B4-BE49-F238E27FC236}">
                  <a16:creationId xmlns:a16="http://schemas.microsoft.com/office/drawing/2014/main" id="{F1C15E8E-FCF2-4617-9E81-F01E6DB2CEF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739" y="99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9" name="Rectangle 105">
              <a:extLst>
                <a:ext uri="{FF2B5EF4-FFF2-40B4-BE49-F238E27FC236}">
                  <a16:creationId xmlns:a16="http://schemas.microsoft.com/office/drawing/2014/main" id="{2059993E-3737-4A57-B8C6-BD8E1F38AB8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11" y="727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10" name="Rectangle 106">
              <a:extLst>
                <a:ext uri="{FF2B5EF4-FFF2-40B4-BE49-F238E27FC236}">
                  <a16:creationId xmlns:a16="http://schemas.microsoft.com/office/drawing/2014/main" id="{51ADA2D2-8D9A-4DCB-B225-97416B32291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104" y="36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11" name="Rectangle 107">
              <a:extLst>
                <a:ext uri="{FF2B5EF4-FFF2-40B4-BE49-F238E27FC236}">
                  <a16:creationId xmlns:a16="http://schemas.microsoft.com/office/drawing/2014/main" id="{AD7D8FC6-F120-4C07-A290-99985DC5B8C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37" y="637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12" name="Rectangle 108">
              <a:extLst>
                <a:ext uri="{FF2B5EF4-FFF2-40B4-BE49-F238E27FC236}">
                  <a16:creationId xmlns:a16="http://schemas.microsoft.com/office/drawing/2014/main" id="{7AD66DD8-4B90-4431-8FDC-6B4E61C517C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648" y="90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13" name="Rectangle 109">
              <a:extLst>
                <a:ext uri="{FF2B5EF4-FFF2-40B4-BE49-F238E27FC236}">
                  <a16:creationId xmlns:a16="http://schemas.microsoft.com/office/drawing/2014/main" id="{0FF954B4-6EE7-4BF6-94AB-C8BB8776212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465" y="183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14" name="Rectangle 110">
              <a:extLst>
                <a:ext uri="{FF2B5EF4-FFF2-40B4-BE49-F238E27FC236}">
                  <a16:creationId xmlns:a16="http://schemas.microsoft.com/office/drawing/2014/main" id="{EAF871AE-A660-48A9-B9C9-4BBE3453E6B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01" y="455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15" name="Rectangle 111">
              <a:extLst>
                <a:ext uri="{FF2B5EF4-FFF2-40B4-BE49-F238E27FC236}">
                  <a16:creationId xmlns:a16="http://schemas.microsoft.com/office/drawing/2014/main" id="{03244E1F-8266-483E-8B8B-1C9D0722429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373" y="727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16" name="Rectangle 112">
              <a:extLst>
                <a:ext uri="{FF2B5EF4-FFF2-40B4-BE49-F238E27FC236}">
                  <a16:creationId xmlns:a16="http://schemas.microsoft.com/office/drawing/2014/main" id="{841FD860-9D71-4676-B860-936AB55FCB9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645" y="999"/>
              <a:ext cx="324" cy="194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17" name="AutoShape 113">
              <a:extLst>
                <a:ext uri="{FF2B5EF4-FFF2-40B4-BE49-F238E27FC236}">
                  <a16:creationId xmlns:a16="http://schemas.microsoft.com/office/drawing/2014/main" id="{65FB2DFA-5506-4D2D-97C1-993EFFC19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8" y="1181"/>
              <a:ext cx="180" cy="544"/>
            </a:xfrm>
            <a:prstGeom prst="downArrow">
              <a:avLst>
                <a:gd name="adj1" fmla="val 50000"/>
                <a:gd name="adj2" fmla="val 7555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18" name="AutoShape 114">
              <a:extLst>
                <a:ext uri="{FF2B5EF4-FFF2-40B4-BE49-F238E27FC236}">
                  <a16:creationId xmlns:a16="http://schemas.microsoft.com/office/drawing/2014/main" id="{2D6E8911-2BDF-4A3D-B30D-A061A789C1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8" y="2633"/>
              <a:ext cx="180" cy="544"/>
            </a:xfrm>
            <a:prstGeom prst="downArrow">
              <a:avLst>
                <a:gd name="adj1" fmla="val 50000"/>
                <a:gd name="adj2" fmla="val 7555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19" name="AutoShape 115">
              <a:extLst>
                <a:ext uri="{FF2B5EF4-FFF2-40B4-BE49-F238E27FC236}">
                  <a16:creationId xmlns:a16="http://schemas.microsoft.com/office/drawing/2014/main" id="{2ACA4344-B18C-45A1-9705-B095B17BF8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8" y="4357"/>
              <a:ext cx="180" cy="544"/>
            </a:xfrm>
            <a:prstGeom prst="downArrow">
              <a:avLst>
                <a:gd name="adj1" fmla="val 50000"/>
                <a:gd name="adj2" fmla="val 7555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20" name="Text Box 116">
              <a:extLst>
                <a:ext uri="{FF2B5EF4-FFF2-40B4-BE49-F238E27FC236}">
                  <a16:creationId xmlns:a16="http://schemas.microsoft.com/office/drawing/2014/main" id="{3009E926-E5AC-4928-8840-F1DBE47273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30" y="1961"/>
              <a:ext cx="543" cy="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600" b="1" dirty="0">
                  <a:solidFill>
                    <a:srgbClr val="000000"/>
                  </a:solidFill>
                </a:rPr>
                <a:t>2.</a:t>
              </a:r>
              <a:endParaRPr lang="cs-CZ" altLang="cs-CZ" sz="1600" dirty="0"/>
            </a:p>
          </p:txBody>
        </p:sp>
        <p:sp>
          <p:nvSpPr>
            <p:cNvPr id="121" name="Text Box 117">
              <a:extLst>
                <a:ext uri="{FF2B5EF4-FFF2-40B4-BE49-F238E27FC236}">
                  <a16:creationId xmlns:a16="http://schemas.microsoft.com/office/drawing/2014/main" id="{A011C868-3826-43D6-A8A1-AAA0F16CCD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1" y="3433"/>
              <a:ext cx="543" cy="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600" b="1">
                  <a:solidFill>
                    <a:srgbClr val="000000"/>
                  </a:solidFill>
                </a:rPr>
                <a:t>3.</a:t>
              </a:r>
              <a:endParaRPr lang="cs-CZ" altLang="cs-CZ" sz="1600"/>
            </a:p>
          </p:txBody>
        </p:sp>
        <p:sp>
          <p:nvSpPr>
            <p:cNvPr id="122" name="Text Box 118">
              <a:extLst>
                <a:ext uri="{FF2B5EF4-FFF2-40B4-BE49-F238E27FC236}">
                  <a16:creationId xmlns:a16="http://schemas.microsoft.com/office/drawing/2014/main" id="{65456B75-46F5-4788-97A4-BA66E537D6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1" y="5183"/>
              <a:ext cx="543" cy="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600" b="1" dirty="0">
                  <a:solidFill>
                    <a:srgbClr val="000000"/>
                  </a:solidFill>
                </a:rPr>
                <a:t>4.</a:t>
              </a:r>
              <a:endParaRPr lang="cs-CZ" altLang="cs-CZ" sz="1600" dirty="0"/>
            </a:p>
          </p:txBody>
        </p:sp>
      </p:grpSp>
      <p:sp>
        <p:nvSpPr>
          <p:cNvPr id="241" name="Text Box 119">
            <a:extLst>
              <a:ext uri="{FF2B5EF4-FFF2-40B4-BE49-F238E27FC236}">
                <a16:creationId xmlns:a16="http://schemas.microsoft.com/office/drawing/2014/main" id="{E11DFEEB-1B55-440B-8C13-C67BE8E23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9468" y="2116646"/>
            <a:ext cx="434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614424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C8B15B0-DAE8-4F69-8112-CC036B130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Organizování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5B8F6D-056F-4DDF-9D9F-C2B0E68DD4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09D894-EBC8-48F2-A278-DBC3744DD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i="1" dirty="0"/>
              <a:t>STUPEŇ ŘÍZENÍ</a:t>
            </a: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3DAA0756-3C3F-4B72-8DB2-2D98A1C9E32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766690" y="2714894"/>
            <a:ext cx="5761037" cy="2328863"/>
            <a:chOff x="2203" y="1063"/>
            <a:chExt cx="10538" cy="4262"/>
          </a:xfrm>
        </p:grpSpPr>
        <p:sp>
          <p:nvSpPr>
            <p:cNvPr id="7" name="AutoShape 5">
              <a:extLst>
                <a:ext uri="{FF2B5EF4-FFF2-40B4-BE49-F238E27FC236}">
                  <a16:creationId xmlns:a16="http://schemas.microsoft.com/office/drawing/2014/main" id="{EC89DBAD-0AA7-4ECB-857A-2350BDC7F76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03" y="1063"/>
              <a:ext cx="10538" cy="4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9F39CB5C-C508-4D2B-8E85-0A068A79EEC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53" y="3783"/>
              <a:ext cx="304" cy="181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A8CF1C0E-97CD-4FF3-8DD0-F4268790A58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607" y="3783"/>
              <a:ext cx="304" cy="181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B21C3085-1048-4536-AD23-6A3C9A975BD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803" y="2875"/>
              <a:ext cx="304" cy="182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A2CEE23A-18D0-40F6-A559-9AE5FEF76A5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81" y="2875"/>
              <a:ext cx="303" cy="182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DF1DF89A-FC31-47F3-B1AE-2EE8D6C93C9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177" y="2875"/>
              <a:ext cx="303" cy="182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4926B2BD-7878-4897-B1D4-95568C9A140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352" y="2875"/>
              <a:ext cx="304" cy="182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927BA7C4-9AB8-4DB8-B613-C3D2314C926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01" y="1515"/>
              <a:ext cx="304" cy="182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6286041B-D1CD-4613-B2E7-B0F3BCAD7C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33" y="3057"/>
              <a:ext cx="634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216714F6-49E4-4B07-A227-52DADD6C93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87" y="3057"/>
              <a:ext cx="180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15">
              <a:extLst>
                <a:ext uri="{FF2B5EF4-FFF2-40B4-BE49-F238E27FC236}">
                  <a16:creationId xmlns:a16="http://schemas.microsoft.com/office/drawing/2014/main" id="{49F4F4A6-8509-4353-82B0-5E7C1AC934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7" y="3057"/>
              <a:ext cx="272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16BA322D-3703-4329-A9F5-7660F9DB87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7" y="3057"/>
              <a:ext cx="726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CF79A45A-00F1-4F38-B4C0-D81CB031A1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11" y="3057"/>
              <a:ext cx="634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D23EBD98-D12B-42E2-AF2C-A6E013A430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65" y="3057"/>
              <a:ext cx="180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6AD794AC-6470-470F-A1CE-9D9B1F4996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45" y="3057"/>
              <a:ext cx="684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9CA3CDC4-F1F9-4E24-9AD0-3AF0C44C6F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45" y="3057"/>
              <a:ext cx="272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DD51798F-D8FD-4A44-97B6-0567E484E7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703" y="3057"/>
              <a:ext cx="636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22">
              <a:extLst>
                <a:ext uri="{FF2B5EF4-FFF2-40B4-BE49-F238E27FC236}">
                  <a16:creationId xmlns:a16="http://schemas.microsoft.com/office/drawing/2014/main" id="{7FED85FC-2890-442D-9F6A-1F4A34CA53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56" y="3057"/>
              <a:ext cx="183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0BBBA886-155D-4347-BD25-CBFA13E48F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39" y="3057"/>
              <a:ext cx="213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24">
              <a:extLst>
                <a:ext uri="{FF2B5EF4-FFF2-40B4-BE49-F238E27FC236}">
                  <a16:creationId xmlns:a16="http://schemas.microsoft.com/office/drawing/2014/main" id="{1C81ABAD-77C2-448F-A810-ECD5A00B05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39" y="3057"/>
              <a:ext cx="666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EF0B1213-7350-4E06-9B28-E6F3CC0F4E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880" y="3057"/>
              <a:ext cx="637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26">
              <a:extLst>
                <a:ext uri="{FF2B5EF4-FFF2-40B4-BE49-F238E27FC236}">
                  <a16:creationId xmlns:a16="http://schemas.microsoft.com/office/drawing/2014/main" id="{B30BA2A3-6E3D-4463-997C-20A54C8F13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275" y="3059"/>
              <a:ext cx="273" cy="7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Line 27">
              <a:extLst>
                <a:ext uri="{FF2B5EF4-FFF2-40B4-BE49-F238E27FC236}">
                  <a16:creationId xmlns:a16="http://schemas.microsoft.com/office/drawing/2014/main" id="{E2BFCAA7-87ED-42B4-9D27-4B3B7C45F5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17" y="3057"/>
              <a:ext cx="211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7590D384-398E-4D71-9DCB-8BB520AB3C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17" y="3057"/>
              <a:ext cx="666" cy="7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Oval 29">
              <a:extLst>
                <a:ext uri="{FF2B5EF4-FFF2-40B4-BE49-F238E27FC236}">
                  <a16:creationId xmlns:a16="http://schemas.microsoft.com/office/drawing/2014/main" id="{E5C56FBF-9F87-4C37-92F3-40B2444DD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2785"/>
              <a:ext cx="1996" cy="154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2" name="Oval 30">
              <a:extLst>
                <a:ext uri="{FF2B5EF4-FFF2-40B4-BE49-F238E27FC236}">
                  <a16:creationId xmlns:a16="http://schemas.microsoft.com/office/drawing/2014/main" id="{2BF6BB49-F1DC-4AD5-9C82-078DBA28E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8" y="2785"/>
              <a:ext cx="1996" cy="154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3" name="Oval 31">
              <a:extLst>
                <a:ext uri="{FF2B5EF4-FFF2-40B4-BE49-F238E27FC236}">
                  <a16:creationId xmlns:a16="http://schemas.microsoft.com/office/drawing/2014/main" id="{728583C9-553D-4ED4-8BBE-D5B0B3F3A6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40" y="2785"/>
              <a:ext cx="1997" cy="154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4" name="Oval 32">
              <a:extLst>
                <a:ext uri="{FF2B5EF4-FFF2-40B4-BE49-F238E27FC236}">
                  <a16:creationId xmlns:a16="http://schemas.microsoft.com/office/drawing/2014/main" id="{B1694241-F2CF-435C-B24E-9CAFE9AFA9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19" y="2785"/>
              <a:ext cx="1996" cy="154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5" name="Oval 33">
              <a:extLst>
                <a:ext uri="{FF2B5EF4-FFF2-40B4-BE49-F238E27FC236}">
                  <a16:creationId xmlns:a16="http://schemas.microsoft.com/office/drawing/2014/main" id="{436B5B61-676A-4D31-8980-D4B23F7E28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9" y="1333"/>
              <a:ext cx="8982" cy="399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36" name="Line 34">
              <a:extLst>
                <a:ext uri="{FF2B5EF4-FFF2-40B4-BE49-F238E27FC236}">
                  <a16:creationId xmlns:a16="http://schemas.microsoft.com/office/drawing/2014/main" id="{E0A97EA5-8705-4F28-B5AE-3A5024E059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07" y="1697"/>
              <a:ext cx="3356" cy="1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Line 35">
              <a:extLst>
                <a:ext uri="{FF2B5EF4-FFF2-40B4-BE49-F238E27FC236}">
                  <a16:creationId xmlns:a16="http://schemas.microsoft.com/office/drawing/2014/main" id="{A2B349F5-DD1C-4A5E-8A77-BD8D1E9E2E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83" y="1697"/>
              <a:ext cx="1180" cy="1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Line 36">
              <a:extLst>
                <a:ext uri="{FF2B5EF4-FFF2-40B4-BE49-F238E27FC236}">
                  <a16:creationId xmlns:a16="http://schemas.microsoft.com/office/drawing/2014/main" id="{A33A37BD-4CA1-4E87-B782-9D0A1631EC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63" y="1697"/>
              <a:ext cx="1088" cy="1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Line 37">
              <a:extLst>
                <a:ext uri="{FF2B5EF4-FFF2-40B4-BE49-F238E27FC236}">
                  <a16:creationId xmlns:a16="http://schemas.microsoft.com/office/drawing/2014/main" id="{0AFE3EFB-8A76-4A86-8807-717D47E73F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63" y="1697"/>
              <a:ext cx="3265" cy="1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" name="Text Box 38">
              <a:extLst>
                <a:ext uri="{FF2B5EF4-FFF2-40B4-BE49-F238E27FC236}">
                  <a16:creationId xmlns:a16="http://schemas.microsoft.com/office/drawing/2014/main" id="{3E5EA669-3598-41A5-9E4A-F5C7C8043D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31" y="1336"/>
              <a:ext cx="633" cy="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100" b="1">
                  <a:solidFill>
                    <a:srgbClr val="000000"/>
                  </a:solidFill>
                </a:rPr>
                <a:t>U</a:t>
              </a:r>
              <a:endParaRPr lang="cs-CZ" altLang="cs-CZ" sz="1800"/>
            </a:p>
          </p:txBody>
        </p:sp>
        <p:sp>
          <p:nvSpPr>
            <p:cNvPr id="41" name="Text Box 39">
              <a:extLst>
                <a:ext uri="{FF2B5EF4-FFF2-40B4-BE49-F238E27FC236}">
                  <a16:creationId xmlns:a16="http://schemas.microsoft.com/office/drawing/2014/main" id="{38FFACD0-7C25-4460-8F97-9FA9F6C7DD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52" y="2603"/>
              <a:ext cx="567" cy="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100" b="1">
                  <a:solidFill>
                    <a:srgbClr val="000000"/>
                  </a:solidFill>
                </a:rPr>
                <a:t>U</a:t>
              </a:r>
              <a:r>
                <a:rPr lang="cs-CZ" altLang="cs-CZ" sz="1100" b="1" baseline="-25000">
                  <a:solidFill>
                    <a:srgbClr val="000000"/>
                  </a:solidFill>
                </a:rPr>
                <a:t>1</a:t>
              </a:r>
              <a:endParaRPr lang="cs-CZ" altLang="cs-CZ" sz="1800"/>
            </a:p>
          </p:txBody>
        </p:sp>
        <p:sp>
          <p:nvSpPr>
            <p:cNvPr id="42" name="Text Box 40">
              <a:extLst>
                <a:ext uri="{FF2B5EF4-FFF2-40B4-BE49-F238E27FC236}">
                  <a16:creationId xmlns:a16="http://schemas.microsoft.com/office/drawing/2014/main" id="{CB93120D-F15F-412C-BFE1-A23CDBAE51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0" y="2603"/>
              <a:ext cx="543" cy="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100" b="1">
                  <a:solidFill>
                    <a:srgbClr val="000000"/>
                  </a:solidFill>
                </a:rPr>
                <a:t>U</a:t>
              </a:r>
              <a:r>
                <a:rPr lang="cs-CZ" altLang="cs-CZ" sz="1100" b="1" baseline="-25000">
                  <a:solidFill>
                    <a:srgbClr val="000000"/>
                  </a:solidFill>
                </a:rPr>
                <a:t>2</a:t>
              </a:r>
              <a:endParaRPr lang="cs-CZ" altLang="cs-CZ" sz="1800"/>
            </a:p>
          </p:txBody>
        </p:sp>
        <p:sp>
          <p:nvSpPr>
            <p:cNvPr id="43" name="Text Box 41">
              <a:extLst>
                <a:ext uri="{FF2B5EF4-FFF2-40B4-BE49-F238E27FC236}">
                  <a16:creationId xmlns:a16="http://schemas.microsoft.com/office/drawing/2014/main" id="{A40BBE97-85ED-449D-8C33-B79006659E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05" y="2603"/>
              <a:ext cx="636" cy="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100" b="1">
                  <a:solidFill>
                    <a:srgbClr val="000000"/>
                  </a:solidFill>
                </a:rPr>
                <a:t>U</a:t>
              </a:r>
              <a:r>
                <a:rPr lang="cs-CZ" altLang="cs-CZ" sz="1100" b="1" baseline="-25000">
                  <a:solidFill>
                    <a:srgbClr val="000000"/>
                  </a:solidFill>
                </a:rPr>
                <a:t>3</a:t>
              </a:r>
              <a:endParaRPr lang="cs-CZ" altLang="cs-CZ" sz="1800"/>
            </a:p>
          </p:txBody>
        </p:sp>
        <p:sp>
          <p:nvSpPr>
            <p:cNvPr id="44" name="Text Box 42">
              <a:extLst>
                <a:ext uri="{FF2B5EF4-FFF2-40B4-BE49-F238E27FC236}">
                  <a16:creationId xmlns:a16="http://schemas.microsoft.com/office/drawing/2014/main" id="{FBB55F88-A20F-476B-B554-117A336F70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83" y="2603"/>
              <a:ext cx="543" cy="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100" b="1">
                  <a:solidFill>
                    <a:srgbClr val="000000"/>
                  </a:solidFill>
                </a:rPr>
                <a:t>U</a:t>
              </a:r>
              <a:r>
                <a:rPr lang="cs-CZ" altLang="cs-CZ" sz="1100" b="1" baseline="-25000">
                  <a:solidFill>
                    <a:srgbClr val="000000"/>
                  </a:solidFill>
                </a:rPr>
                <a:t>4</a:t>
              </a:r>
              <a:endParaRPr lang="cs-CZ" altLang="cs-CZ" sz="1800"/>
            </a:p>
          </p:txBody>
        </p:sp>
        <p:sp>
          <p:nvSpPr>
            <p:cNvPr id="45" name="Line 43">
              <a:extLst>
                <a:ext uri="{FF2B5EF4-FFF2-40B4-BE49-F238E27FC236}">
                  <a16:creationId xmlns:a16="http://schemas.microsoft.com/office/drawing/2014/main" id="{D937F337-8398-45B0-995B-CC0654F92C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21" y="4487"/>
              <a:ext cx="982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Text Box 44">
              <a:extLst>
                <a:ext uri="{FF2B5EF4-FFF2-40B4-BE49-F238E27FC236}">
                  <a16:creationId xmlns:a16="http://schemas.microsoft.com/office/drawing/2014/main" id="{FEE84043-CEDF-4DAA-836A-0DFCEFDB92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3" y="1063"/>
              <a:ext cx="1905" cy="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7" name="Text Box 45">
              <a:extLst>
                <a:ext uri="{FF2B5EF4-FFF2-40B4-BE49-F238E27FC236}">
                  <a16:creationId xmlns:a16="http://schemas.microsoft.com/office/drawing/2014/main" id="{4B556589-59B0-4185-8137-3107104AAF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3" y="1696"/>
              <a:ext cx="1635" cy="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8" name="Text Box 46">
              <a:extLst>
                <a:ext uri="{FF2B5EF4-FFF2-40B4-BE49-F238E27FC236}">
                  <a16:creationId xmlns:a16="http://schemas.microsoft.com/office/drawing/2014/main" id="{D5780B7A-C6A4-4683-B540-B674324C40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3" y="1786"/>
              <a:ext cx="1089" cy="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9" name="Text Box 47">
              <a:extLst>
                <a:ext uri="{FF2B5EF4-FFF2-40B4-BE49-F238E27FC236}">
                  <a16:creationId xmlns:a16="http://schemas.microsoft.com/office/drawing/2014/main" id="{D5E0AFD4-A951-4BAD-A2A2-7C421B0BA9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3" y="2876"/>
              <a:ext cx="999" cy="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0" name="Text Box 48">
              <a:extLst>
                <a:ext uri="{FF2B5EF4-FFF2-40B4-BE49-F238E27FC236}">
                  <a16:creationId xmlns:a16="http://schemas.microsoft.com/office/drawing/2014/main" id="{83AD5D15-A649-4B5E-8BE7-1711DD810C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3" y="4055"/>
              <a:ext cx="909" cy="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1" name="Rectangle 49">
              <a:extLst>
                <a:ext uri="{FF2B5EF4-FFF2-40B4-BE49-F238E27FC236}">
                  <a16:creationId xmlns:a16="http://schemas.microsoft.com/office/drawing/2014/main" id="{C31844F0-B5E9-450B-861E-2E46DE91A7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59" y="3783"/>
              <a:ext cx="304" cy="181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2" name="Rectangle 50">
              <a:extLst>
                <a:ext uri="{FF2B5EF4-FFF2-40B4-BE49-F238E27FC236}">
                  <a16:creationId xmlns:a16="http://schemas.microsoft.com/office/drawing/2014/main" id="{3285446C-B8BE-460A-83D1-B3EBA38E85B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513" y="3783"/>
              <a:ext cx="304" cy="181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3" name="Rectangle 51">
              <a:extLst>
                <a:ext uri="{FF2B5EF4-FFF2-40B4-BE49-F238E27FC236}">
                  <a16:creationId xmlns:a16="http://schemas.microsoft.com/office/drawing/2014/main" id="{ECC4B320-0255-4B75-BC3C-E7DFFA197C1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28" y="3783"/>
              <a:ext cx="304" cy="181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4" name="Rectangle 52">
              <a:extLst>
                <a:ext uri="{FF2B5EF4-FFF2-40B4-BE49-F238E27FC236}">
                  <a16:creationId xmlns:a16="http://schemas.microsoft.com/office/drawing/2014/main" id="{D75EA106-D65E-4A58-912B-6F921772854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783" y="3783"/>
              <a:ext cx="304" cy="181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5" name="Rectangle 53">
              <a:extLst>
                <a:ext uri="{FF2B5EF4-FFF2-40B4-BE49-F238E27FC236}">
                  <a16:creationId xmlns:a16="http://schemas.microsoft.com/office/drawing/2014/main" id="{B136364F-CE56-432D-BB3E-17ED8A01778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37" y="3783"/>
              <a:ext cx="304" cy="181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6" name="Rectangle 54">
              <a:extLst>
                <a:ext uri="{FF2B5EF4-FFF2-40B4-BE49-F238E27FC236}">
                  <a16:creationId xmlns:a16="http://schemas.microsoft.com/office/drawing/2014/main" id="{B6F2FF92-D361-4C72-8FA6-8E18F5D2736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663" y="3783"/>
              <a:ext cx="304" cy="181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7" name="Rectangle 55">
              <a:extLst>
                <a:ext uri="{FF2B5EF4-FFF2-40B4-BE49-F238E27FC236}">
                  <a16:creationId xmlns:a16="http://schemas.microsoft.com/office/drawing/2014/main" id="{08C6221C-FFCF-4C6E-8318-04BB3CBAFBA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529" y="3783"/>
              <a:ext cx="303" cy="181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8" name="Rectangle 56">
              <a:extLst>
                <a:ext uri="{FF2B5EF4-FFF2-40B4-BE49-F238E27FC236}">
                  <a16:creationId xmlns:a16="http://schemas.microsoft.com/office/drawing/2014/main" id="{87819B54-E37D-490B-87B9-1325C0DE716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976" y="3783"/>
              <a:ext cx="304" cy="181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59" name="Rectangle 57">
              <a:extLst>
                <a:ext uri="{FF2B5EF4-FFF2-40B4-BE49-F238E27FC236}">
                  <a16:creationId xmlns:a16="http://schemas.microsoft.com/office/drawing/2014/main" id="{5810DB6A-15EA-4B44-B0A5-B6A1B5DC6BF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420" y="3783"/>
              <a:ext cx="305" cy="181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60" name="Rectangle 58">
              <a:extLst>
                <a:ext uri="{FF2B5EF4-FFF2-40B4-BE49-F238E27FC236}">
                  <a16:creationId xmlns:a16="http://schemas.microsoft.com/office/drawing/2014/main" id="{689B0107-ED3A-446B-AB68-90B9C3F57F5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856" y="3783"/>
              <a:ext cx="304" cy="181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61" name="Rectangle 59">
              <a:extLst>
                <a:ext uri="{FF2B5EF4-FFF2-40B4-BE49-F238E27FC236}">
                  <a16:creationId xmlns:a16="http://schemas.microsoft.com/office/drawing/2014/main" id="{D5D7334C-608D-4233-8373-72EE21B3E20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95" y="3783"/>
              <a:ext cx="304" cy="181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62" name="Rectangle 60">
              <a:extLst>
                <a:ext uri="{FF2B5EF4-FFF2-40B4-BE49-F238E27FC236}">
                  <a16:creationId xmlns:a16="http://schemas.microsoft.com/office/drawing/2014/main" id="{BDC117C0-3617-4DDF-92E6-9D01FBD5D11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139" y="3783"/>
              <a:ext cx="304" cy="181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63" name="Rectangle 61">
              <a:extLst>
                <a:ext uri="{FF2B5EF4-FFF2-40B4-BE49-F238E27FC236}">
                  <a16:creationId xmlns:a16="http://schemas.microsoft.com/office/drawing/2014/main" id="{89516EF0-B0D2-43FF-8BF3-57EEFA90F29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593" y="3783"/>
              <a:ext cx="304" cy="181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64" name="Rectangle 62">
              <a:extLst>
                <a:ext uri="{FF2B5EF4-FFF2-40B4-BE49-F238E27FC236}">
                  <a16:creationId xmlns:a16="http://schemas.microsoft.com/office/drawing/2014/main" id="{0367C80F-1029-421A-9939-BE7650E2CC3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2047" y="3783"/>
              <a:ext cx="304" cy="181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65" name="Line 63">
              <a:extLst>
                <a:ext uri="{FF2B5EF4-FFF2-40B4-BE49-F238E27FC236}">
                  <a16:creationId xmlns:a16="http://schemas.microsoft.com/office/drawing/2014/main" id="{0277A480-F92E-40F7-BC9B-32203B686A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1" y="3363"/>
              <a:ext cx="982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6" name="Line 64">
              <a:extLst>
                <a:ext uri="{FF2B5EF4-FFF2-40B4-BE49-F238E27FC236}">
                  <a16:creationId xmlns:a16="http://schemas.microsoft.com/office/drawing/2014/main" id="{7747768E-A569-4C6A-8F9F-6699FF3E00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1" y="2318"/>
              <a:ext cx="982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0" name="Text Box 67">
            <a:extLst>
              <a:ext uri="{FF2B5EF4-FFF2-40B4-BE49-F238E27FC236}">
                <a16:creationId xmlns:a16="http://schemas.microsoft.com/office/drawing/2014/main" id="{BA2100A3-E8CD-4B53-9959-443FF2D2F68D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1928904" y="3006090"/>
            <a:ext cx="729092" cy="392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 b="1" dirty="0"/>
              <a:t>druhý</a:t>
            </a:r>
          </a:p>
        </p:txBody>
      </p:sp>
      <p:sp>
        <p:nvSpPr>
          <p:cNvPr id="72" name="Text Box 67">
            <a:extLst>
              <a:ext uri="{FF2B5EF4-FFF2-40B4-BE49-F238E27FC236}">
                <a16:creationId xmlns:a16="http://schemas.microsoft.com/office/drawing/2014/main" id="{9A85241D-6335-480F-A2C2-B1E4C77AA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2975" y="3649059"/>
            <a:ext cx="939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 b="1" dirty="0"/>
              <a:t>první</a:t>
            </a:r>
          </a:p>
        </p:txBody>
      </p:sp>
      <p:sp>
        <p:nvSpPr>
          <p:cNvPr id="74" name="Text Box 67">
            <a:extLst>
              <a:ext uri="{FF2B5EF4-FFF2-40B4-BE49-F238E27FC236}">
                <a16:creationId xmlns:a16="http://schemas.microsoft.com/office/drawing/2014/main" id="{667184BC-0595-427A-B567-7D9D2851B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2975" y="4208995"/>
            <a:ext cx="93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 b="1" dirty="0"/>
              <a:t>nultý</a:t>
            </a:r>
          </a:p>
        </p:txBody>
      </p:sp>
    </p:spTree>
    <p:extLst>
      <p:ext uri="{BB962C8B-B14F-4D97-AF65-F5344CB8AC3E}">
        <p14:creationId xmlns:p14="http://schemas.microsoft.com/office/powerpoint/2010/main" val="133700003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4" id="{EB9BBFD1-4945-FF4B-B444-0FA2E299937D}" vid="{6E2C3D73-0B21-D247-8C5E-B7166C29BAB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muni-econ-prezentace-16x9-cz</Template>
  <TotalTime>812</TotalTime>
  <Words>950</Words>
  <Application>Microsoft Office PowerPoint</Application>
  <PresentationFormat>Širokoúhlá obrazovka</PresentationFormat>
  <Paragraphs>397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Prezentace_MU_CZ</vt:lpstr>
      <vt:lpstr>Organizování</vt:lpstr>
      <vt:lpstr>Osnova přednášky</vt:lpstr>
      <vt:lpstr>ORGANIZACE A TRH</vt:lpstr>
      <vt:lpstr>KRITÉRIA OUTSOURCINGU </vt:lpstr>
      <vt:lpstr>SDRUŽOVÁNÍ ORGANIZACÍ </vt:lpstr>
      <vt:lpstr>2.  ORGANIZAČNÍ STRUKTURA</vt:lpstr>
      <vt:lpstr>PROCESNÍ STRUKTURA</vt:lpstr>
      <vt:lpstr>ÚTVAROVÁ STRUKTURA  – prvky, vztahy, stupeň řízení, útvary, rozpětí řízení</vt:lpstr>
      <vt:lpstr>STUPEŇ ŘÍZENÍ</vt:lpstr>
      <vt:lpstr>STUPEŇ ORGANIZOVANOSTI</vt:lpstr>
      <vt:lpstr>STUPEŇ ORGANIZOVANOSTI</vt:lpstr>
      <vt:lpstr>3.  PARAMETRY ORGANIZAČNÍ STRUKTURY</vt:lpstr>
      <vt:lpstr>DĚLBA PRÁCE - funkční specializace … podobnost činností</vt:lpstr>
      <vt:lpstr>DĚLBA PRÁCE - předmětná specializace … návaznost činností</vt:lpstr>
      <vt:lpstr>DĚLBA PRÁCE – kombinace obou specializací</vt:lpstr>
      <vt:lpstr>DĚLBA PRÁCE – funkční a předmětná specializace</vt:lpstr>
      <vt:lpstr>DĚLBA PRÁCE - kombinace </vt:lpstr>
      <vt:lpstr>DĚLBA PRÁCE – funkční a předmětná specializace</vt:lpstr>
      <vt:lpstr>ROZPĚTÍ ŘÍZENÍ</vt:lpstr>
      <vt:lpstr>ROZPĚTÍ ŘÍZENÍ</vt:lpstr>
      <vt:lpstr>ROZPĚTÍ ŘÍZENÍ</vt:lpstr>
      <vt:lpstr>DĚLBA PRAVOMOCI – tradiční útvarové struktury</vt:lpstr>
      <vt:lpstr>DĚLBA PRAVOMOCI – tradiční útvarové struktury</vt:lpstr>
      <vt:lpstr>DĚLBA PRAVOMOCI – tradiční útvarové struktury</vt:lpstr>
      <vt:lpstr>DĚLBA PRAVOMOCI – cílově-programové útvarové struktury</vt:lpstr>
      <vt:lpstr>DĚLBA PRAVOMOCI – cílově-programové útvarové struktury</vt:lpstr>
      <vt:lpstr>DĚLBA PRAVOMOCI – cílově-programové útvarové struktury</vt:lpstr>
      <vt:lpstr>4.  FAKTORY OVLIVŇUJÍCÍ ORG. STRUKTURU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Ladislava Kuchynková</dc:creator>
  <cp:lastModifiedBy>Ladislava Kuchynková</cp:lastModifiedBy>
  <cp:revision>32</cp:revision>
  <cp:lastPrinted>2020-10-14T21:23:05Z</cp:lastPrinted>
  <dcterms:created xsi:type="dcterms:W3CDTF">2020-10-14T07:50:37Z</dcterms:created>
  <dcterms:modified xsi:type="dcterms:W3CDTF">2020-10-14T21:23:35Z</dcterms:modified>
</cp:coreProperties>
</file>