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70" r:id="rId7"/>
    <p:sldId id="271" r:id="rId8"/>
    <p:sldId id="272" r:id="rId9"/>
    <p:sldId id="273" r:id="rId10"/>
    <p:sldId id="274" r:id="rId11"/>
    <p:sldId id="275" r:id="rId12"/>
    <p:sldId id="260" r:id="rId13"/>
    <p:sldId id="268" r:id="rId14"/>
    <p:sldId id="269" r:id="rId15"/>
    <p:sldId id="261" r:id="rId16"/>
    <p:sldId id="262" r:id="rId17"/>
    <p:sldId id="263" r:id="rId18"/>
    <p:sldId id="267" r:id="rId19"/>
    <p:sldId id="277" r:id="rId20"/>
    <p:sldId id="276" r:id="rId21"/>
    <p:sldId id="278" r:id="rId22"/>
    <p:sldId id="279" r:id="rId23"/>
    <p:sldId id="280" r:id="rId24"/>
    <p:sldId id="282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93" r:id="rId33"/>
    <p:sldId id="294" r:id="rId34"/>
    <p:sldId id="289" r:id="rId35"/>
    <p:sldId id="291" r:id="rId36"/>
    <p:sldId id="292" r:id="rId37"/>
    <p:sldId id="290" r:id="rId38"/>
    <p:sldId id="265" r:id="rId39"/>
    <p:sldId id="266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29DB-6EDF-484F-B83F-BD95C265A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5C8BE2D-4CDE-45C7-87D6-8D995E4A4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02EC19-0610-4169-B61B-7E80B02CC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9C6E63-E509-411F-81A2-4D793410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D65405-5599-4E51-B66C-065E3692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72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4FEF3-A3C5-4875-842A-E73FAF2C9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4376C4-5054-498E-B7D6-D90160A370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B623C6-957C-4114-9A0B-FE8B87A3A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D24DE2-1CC5-44F4-878D-9A44D9345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B2BF48A-6A87-4FBE-90B2-8D14DC29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62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D4E7FBE-224A-410C-96D7-53672D0CC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B8FDC0-B535-4AFB-8593-2FC02A75D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82E0C0-F7B2-4895-8396-0CA7E86B2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7172D0-F6EB-4393-8BE9-19B5AA43E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EB2652-6E6B-44C6-BC93-C4EEE1813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3172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30BF5-BC94-4288-971E-F62C355B1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752CBB-F1AC-46FE-8A83-761C8F6E4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1F12EB-CAB9-4FDA-9D7E-1546B1043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DCA3C3-1881-49FA-B941-13B81A28A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C256F8-A389-4DE6-BE3D-720FA4E2C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23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C3AEB-28D8-46AC-AF4C-3BBECC615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710D03-313E-46CF-835E-7A5F81366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54BC02-A09B-4041-92F8-41FA35C4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E85BE0-C2D2-49F6-9216-E96BAE9CA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75EFB4-6468-4589-88A1-013FD400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91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0442F-DB36-4530-B296-92D442BD4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1DE311-42DD-48F8-87EC-EE09F9AE7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025CE6-3505-4520-BA39-0D0658784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BF0D61-E3E8-4A72-8A10-00FC55C75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3A85FDC-CB4F-49AF-B53E-5484F24D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85D4A1-3BEE-4317-A16A-E6CD599BD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9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131BE-2F23-4B16-96E9-EEA1BB0B9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3561C39-3CEF-4525-B08F-70CECB107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9D66B0A-7C66-4931-90E9-53CC44357B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A5D0AB8C-EF69-4689-93D6-6B38A22162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9BB79B-78DC-4129-9D22-DE937AA7E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30510C-B252-46BF-8721-C376B484C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F8A731F-EF0F-4AA7-867C-DF063E13D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D9C291-6AD6-42EC-8FFE-1121AB5C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99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4BCAAC-D037-49F5-A5A6-2DC3C2E5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D591D22-7A23-4F05-A941-D56820416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0B4FFAF-67FA-4279-AE76-7C103023B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48C4D53-D4DB-48D3-997F-31688F91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1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F73B533-4658-4666-BD13-7FE9B81DA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53479A-A8BB-47EE-9504-0AF3AA8BC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F5DDC7D-A2CA-413A-8FD5-4F7AA109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19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44137E-6372-44D3-B147-9D413DFE5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298BC-9745-4AB5-9167-EE62E3F41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19AABA5-59BC-47A1-B1D7-6F99D5E96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FA7352-D76E-49D8-BB6F-FE9F7E45C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6E4A04-B6AE-4E6F-8569-C71ED9D15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0948D5-E291-4039-BE25-B0CACC13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11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95241C-893E-46EC-82F7-23A0C1E0C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29C9C47-17B3-4B0E-951E-12AA0385D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2A2E82-4408-4522-8F1B-A2859A1A5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7A78833-6719-4753-904D-41E50D6DE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128F3B-4CF9-4E4B-946F-0D2D35574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4725EE-9BEA-4CEC-87C7-8FD3F1540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8800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4A9FD9-B7E0-4AE9-9BA5-293B05D4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85C054-688D-42E3-9C90-479276E72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A57B5A-0AF6-451D-AB54-E1516E6B6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6A133-2139-40BA-B12E-7FC943D6BC7E}" type="datetimeFigureOut">
              <a:rPr lang="cs-CZ" smtClean="0"/>
              <a:t>06.10.2020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984FFB-DCDF-4794-BB1F-1C243B99E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3E0C05-35AB-4F0C-9DEE-E0C11312A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E8E1C-583A-4FC1-AC49-9179081621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71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15EC23-1692-4B7A-A409-E32BABA7B3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Veřejná správa a </a:t>
            </a:r>
            <a:br>
              <a:rPr lang="cs-CZ" dirty="0"/>
            </a:br>
            <a:r>
              <a:rPr lang="cs-CZ" dirty="0"/>
              <a:t>správní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B97DC27-3ECE-4F26-83B2-876CAEC6EC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5"/>
            <a:ext cx="9144000" cy="1655762"/>
          </a:xfrm>
        </p:spPr>
        <p:txBody>
          <a:bodyPr/>
          <a:lstStyle/>
          <a:p>
            <a:r>
              <a:rPr lang="cs-CZ" dirty="0"/>
              <a:t>Anna Chamráthová Richterová</a:t>
            </a:r>
          </a:p>
        </p:txBody>
      </p:sp>
    </p:spTree>
    <p:extLst>
      <p:ext uri="{BB962C8B-B14F-4D97-AF65-F5344CB8AC3E}">
        <p14:creationId xmlns:p14="http://schemas.microsoft.com/office/powerpoint/2010/main" val="2257917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6DBDB-C7D7-4415-8BE5-524A1F5DD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 samosprávy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EFE5B9-A81F-4953-A7BA-5F783CF44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Opět výkonný, podzákonný a nařizovací charakter</a:t>
            </a:r>
          </a:p>
          <a:p>
            <a:pPr marL="0" indent="0">
              <a:buNone/>
            </a:pPr>
            <a:r>
              <a:rPr lang="cs-CZ" dirty="0"/>
              <a:t>X výkonná složka zahrnuje i tvorbu vlastní samosprávné moci, nejen realizaci obsahu zákonů</a:t>
            </a:r>
          </a:p>
          <a:p>
            <a:r>
              <a:rPr lang="cs-CZ" b="1" dirty="0"/>
              <a:t>Samosprávná pravomoc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Prvotní</a:t>
            </a:r>
            <a:r>
              <a:rPr lang="cs-CZ" dirty="0"/>
              <a:t> – tvorba vlastních mocenských aktů, stá ponechává korporaci plný prostor k rozhodování v určitých otázkách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Odvozená</a:t>
            </a:r>
            <a:r>
              <a:rPr lang="cs-CZ" dirty="0"/>
              <a:t> – samosprávný výkon obsahu vlastních aktů a výkon obsahu zákonů</a:t>
            </a:r>
          </a:p>
          <a:p>
            <a:r>
              <a:rPr lang="cs-CZ" i="1" dirty="0"/>
              <a:t>Podzákonný charakter ovšem stále zůstává zachován!</a:t>
            </a:r>
          </a:p>
        </p:txBody>
      </p:sp>
    </p:spTree>
    <p:extLst>
      <p:ext uri="{BB962C8B-B14F-4D97-AF65-F5344CB8AC3E}">
        <p14:creationId xmlns:p14="http://schemas.microsoft.com/office/powerpoint/2010/main" val="2262274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BD507-7ABE-4A8C-BE1D-EC5E7C831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Přímá a nepřímá státní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F53368-CF2E-4069-BACF-119B47A48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36745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Přímá státní správa </a:t>
            </a:r>
            <a:r>
              <a:rPr lang="cs-CZ" dirty="0"/>
              <a:t>– viz předchozí – </a:t>
            </a:r>
            <a:r>
              <a:rPr lang="cs-CZ" i="1" dirty="0"/>
              <a:t>vykonávána státem samotným, v jeho zájmu a jeho jménem</a:t>
            </a:r>
          </a:p>
          <a:p>
            <a:r>
              <a:rPr lang="cs-CZ" b="1" dirty="0"/>
              <a:t>Nepřímá státní správa </a:t>
            </a:r>
            <a:r>
              <a:rPr lang="cs-CZ" dirty="0"/>
              <a:t>– vykonávána JMÉNEM STÁTU, V ZÁJMU STÁTU, ale </a:t>
            </a:r>
            <a:r>
              <a:rPr lang="cs-CZ" b="1" dirty="0">
                <a:solidFill>
                  <a:srgbClr val="FF0000"/>
                </a:solidFill>
              </a:rPr>
              <a:t>subjektem od státu ODLIŠNÝM</a:t>
            </a:r>
          </a:p>
          <a:p>
            <a:pPr marL="0" indent="0">
              <a:buNone/>
            </a:pPr>
            <a:r>
              <a:rPr lang="cs-CZ" i="1" dirty="0"/>
              <a:t>Stát některým subjektům svěří část výkonu státní správy</a:t>
            </a:r>
          </a:p>
          <a:p>
            <a:pPr marL="0" indent="0">
              <a:buNone/>
            </a:pPr>
            <a:r>
              <a:rPr lang="cs-CZ" dirty="0"/>
              <a:t>Neplést si se samosprávou – stát se nevzdává zájmu nad výkonem správy v této oblasti, jen tuto správu z určitých důvodů nevykonávají jeho vlastní orgány, ale orgány jiného subjekty. U samosprávy by stát měl právo spravovat určité záležitosti sám, ale dá jinému subjektu právo spravovat si je dle vlastního uvážení, tj. i jinak, než by to udělal stát sám.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Příklad: </a:t>
            </a:r>
            <a:r>
              <a:rPr lang="cs-CZ" i="1" dirty="0"/>
              <a:t>činnost stavebního úřadu vs. činnost vysoké školy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+ pro stát levnější a jednodušší</a:t>
            </a:r>
          </a:p>
          <a:p>
            <a:pPr>
              <a:buFontTx/>
              <a:buChar char="-"/>
            </a:pPr>
            <a:r>
              <a:rPr lang="cs-CZ" i="1" dirty="0">
                <a:solidFill>
                  <a:srgbClr val="7030A0"/>
                </a:solidFill>
              </a:rPr>
              <a:t>zvýšená zátěž pro veřejnoprávní korporaci, problém tzv. systémové podjatosti</a:t>
            </a:r>
          </a:p>
          <a:p>
            <a:r>
              <a:rPr lang="cs-CZ" dirty="0"/>
              <a:t>Samostatná a přenesená působnost</a:t>
            </a:r>
          </a:p>
        </p:txBody>
      </p:sp>
    </p:spTree>
    <p:extLst>
      <p:ext uri="{BB962C8B-B14F-4D97-AF65-F5344CB8AC3E}">
        <p14:creationId xmlns:p14="http://schemas.microsoft.com/office/powerpoint/2010/main" val="2978761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04865-20B2-4184-BD9A-72022903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55C621-2EF0-4861-B110-4E460B5B6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Upravuje postavení a chování subjektů práva ve vztazích, které vznikají a realizují se v souvislosti s výkonem moci ve sféře veřejné správy</a:t>
            </a:r>
          </a:p>
          <a:p>
            <a:r>
              <a:rPr lang="cs-CZ" dirty="0"/>
              <a:t>Má mocensko-regulační charakter</a:t>
            </a:r>
          </a:p>
          <a:p>
            <a:r>
              <a:rPr lang="cs-CZ" dirty="0"/>
              <a:t>Vytváří </a:t>
            </a:r>
            <a:r>
              <a:rPr lang="cs-CZ" b="1" dirty="0"/>
              <a:t>podmínky pro výkon obsahu zákonů</a:t>
            </a:r>
          </a:p>
          <a:p>
            <a:pPr lvl="1"/>
            <a:r>
              <a:rPr lang="cs-CZ" dirty="0"/>
              <a:t>Realizovaný </a:t>
            </a:r>
            <a:r>
              <a:rPr lang="cs-CZ" dirty="0">
                <a:solidFill>
                  <a:srgbClr val="FF0000"/>
                </a:solidFill>
              </a:rPr>
              <a:t>subjekty veřejné správy</a:t>
            </a:r>
          </a:p>
          <a:p>
            <a:pPr lvl="1"/>
            <a:r>
              <a:rPr lang="cs-CZ" dirty="0"/>
              <a:t>Determinovaný </a:t>
            </a:r>
            <a:r>
              <a:rPr lang="cs-CZ" dirty="0">
                <a:solidFill>
                  <a:srgbClr val="FF0000"/>
                </a:solidFill>
              </a:rPr>
              <a:t>příkazy v rámci nadřízenosti a podřízenosti</a:t>
            </a:r>
          </a:p>
          <a:p>
            <a:pPr lvl="1"/>
            <a:endParaRPr lang="cs-CZ" dirty="0"/>
          </a:p>
          <a:p>
            <a:pPr lvl="1"/>
            <a:r>
              <a:rPr lang="cs-CZ" i="1" dirty="0"/>
              <a:t>Souvislost s dělbou moci</a:t>
            </a:r>
          </a:p>
          <a:p>
            <a:pPr marL="457200" lvl="1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6297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A5120C4-63DD-490C-8157-492E3D1A86BE}"/>
              </a:ext>
            </a:extLst>
          </p:cNvPr>
          <p:cNvSpPr txBox="1"/>
          <p:nvPr/>
        </p:nvSpPr>
        <p:spPr>
          <a:xfrm>
            <a:off x="1455937" y="426129"/>
            <a:ext cx="9286043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/>
              <a:t>Zákonodárství – vytváří zákony, resp. závazná pravidla chování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1DD9A2-E3A8-4CD6-BEA1-197B2A42C5CC}"/>
              </a:ext>
            </a:extLst>
          </p:cNvPr>
          <p:cNvSpPr txBox="1"/>
          <p:nvPr/>
        </p:nvSpPr>
        <p:spPr>
          <a:xfrm>
            <a:off x="2094270" y="1094107"/>
            <a:ext cx="78068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Problém: </a:t>
            </a:r>
            <a:r>
              <a:rPr lang="cs-CZ" dirty="0"/>
              <a:t>Tato pravidla chování jsou OBECNÁ a může docházet ke sporům, zda byla nebo nebyla dodržena</a:t>
            </a:r>
          </a:p>
          <a:p>
            <a:r>
              <a:rPr lang="cs-CZ" b="1" dirty="0">
                <a:solidFill>
                  <a:srgbClr val="FF0000"/>
                </a:solidFill>
              </a:rPr>
              <a:t>Příklad: </a:t>
            </a:r>
            <a:r>
              <a:rPr lang="cs-CZ" dirty="0"/>
              <a:t>Fyzická osoba se dopustí přestupku tím, že vzbudí veřejné pohoršení </a:t>
            </a:r>
            <a:r>
              <a:rPr lang="cs-CZ" i="1" dirty="0"/>
              <a:t>(§ 5 odst. 1 zákona č. 251/2016 Sb., o některých přestupcích). Z</a:t>
            </a:r>
            <a:r>
              <a:rPr lang="cs-CZ" dirty="0"/>
              <a:t>a tento přestupek lze uložit pokutu do 10 000 Kč.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29A7982-B49E-4388-8370-92DC21E4E050}"/>
              </a:ext>
            </a:extLst>
          </p:cNvPr>
          <p:cNvSpPr txBox="1"/>
          <p:nvPr/>
        </p:nvSpPr>
        <p:spPr>
          <a:xfrm>
            <a:off x="707921" y="2993121"/>
            <a:ext cx="1012722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K výkonu obsahu tohoto pravidla potřebujeme někoho, kdo závazně určí, zda došlo ke vzbuzení veřejného porušení a má být uložena pokuta nebo k němu nedošlo.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42E63B-96A4-4D6E-93B2-D79DD6B23063}"/>
              </a:ext>
            </a:extLst>
          </p:cNvPr>
          <p:cNvSpPr txBox="1"/>
          <p:nvPr/>
        </p:nvSpPr>
        <p:spPr>
          <a:xfrm>
            <a:off x="540774" y="4168930"/>
            <a:ext cx="502428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Moc výkonná – veřejná správa</a:t>
            </a:r>
          </a:p>
          <a:p>
            <a:endParaRPr lang="cs-CZ" dirty="0"/>
          </a:p>
          <a:p>
            <a:r>
              <a:rPr lang="cs-CZ" i="1" dirty="0"/>
              <a:t>Vázána hierarchií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CFE5C0-A664-41AF-9EFE-46B9541EB908}"/>
              </a:ext>
            </a:extLst>
          </p:cNvPr>
          <p:cNvSpPr txBox="1"/>
          <p:nvPr/>
        </p:nvSpPr>
        <p:spPr>
          <a:xfrm>
            <a:off x="5997676" y="4169345"/>
            <a:ext cx="550606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Moc soudní</a:t>
            </a:r>
          </a:p>
          <a:p>
            <a:endParaRPr lang="cs-CZ" dirty="0"/>
          </a:p>
          <a:p>
            <a:r>
              <a:rPr lang="cs-CZ" i="1" dirty="0"/>
              <a:t>Nezávislá</a:t>
            </a:r>
          </a:p>
          <a:p>
            <a:endParaRPr lang="cs-CZ" dirty="0"/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EABC279-F65A-4A84-AB4D-CCF263D1DCF7}"/>
              </a:ext>
            </a:extLst>
          </p:cNvPr>
          <p:cNvCxnSpPr>
            <a:stCxn id="5" idx="2"/>
          </p:cNvCxnSpPr>
          <p:nvPr/>
        </p:nvCxnSpPr>
        <p:spPr>
          <a:xfrm flipH="1">
            <a:off x="5997676" y="2571435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3DB4472-29C1-4F00-8235-EECF81FB45E8}"/>
              </a:ext>
            </a:extLst>
          </p:cNvPr>
          <p:cNvCxnSpPr/>
          <p:nvPr/>
        </p:nvCxnSpPr>
        <p:spPr>
          <a:xfrm flipH="1">
            <a:off x="3052916" y="3731255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FA48FD0-61A9-43BE-8F1F-D8613808F87C}"/>
              </a:ext>
            </a:extLst>
          </p:cNvPr>
          <p:cNvCxnSpPr/>
          <p:nvPr/>
        </p:nvCxnSpPr>
        <p:spPr>
          <a:xfrm flipH="1">
            <a:off x="8141108" y="3739650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8709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9CE678-22D4-4550-89D6-60D569A29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jako právo veřejné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F50229-50C3-48F2-B277-904EB4A43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Právo veřejné </a:t>
            </a:r>
            <a:r>
              <a:rPr lang="cs-CZ" dirty="0"/>
              <a:t>– chrání veřejný zájem, je důležité určitou oblast přesně upravit</a:t>
            </a:r>
          </a:p>
          <a:p>
            <a:r>
              <a:rPr lang="cs-CZ" b="1" i="1" dirty="0"/>
              <a:t>Právo soukromé </a:t>
            </a:r>
            <a:r>
              <a:rPr lang="cs-CZ" dirty="0"/>
              <a:t>– stanoví mantinely, ve kterých mohou soukromé subjekty uplatňovat své soukromé zájmy</a:t>
            </a:r>
          </a:p>
          <a:p>
            <a:endParaRPr lang="cs-CZ" dirty="0"/>
          </a:p>
          <a:p>
            <a:r>
              <a:rPr lang="cs-CZ" dirty="0"/>
              <a:t>Správní právo </a:t>
            </a:r>
          </a:p>
          <a:p>
            <a:pPr lvl="1"/>
            <a:r>
              <a:rPr lang="cs-CZ" dirty="0"/>
              <a:t>Prosazuje a chrání veřejný zájem</a:t>
            </a:r>
          </a:p>
          <a:p>
            <a:pPr lvl="1"/>
            <a:r>
              <a:rPr lang="cs-CZ" dirty="0"/>
              <a:t>Upravuje vztahy mezi nerovnými subjekty</a:t>
            </a:r>
          </a:p>
          <a:p>
            <a:pPr lvl="1"/>
            <a:r>
              <a:rPr lang="cs-CZ" dirty="0"/>
              <a:t>Jeho konkrétní obsah je autoritativně určován veřejnou mocí</a:t>
            </a:r>
          </a:p>
          <a:p>
            <a:pPr lvl="1"/>
            <a:r>
              <a:rPr lang="cs-CZ" dirty="0"/>
              <a:t>Má možnost donucení veřejnou mocí</a:t>
            </a:r>
          </a:p>
        </p:txBody>
      </p:sp>
    </p:spTree>
    <p:extLst>
      <p:ext uri="{BB962C8B-B14F-4D97-AF65-F5344CB8AC3E}">
        <p14:creationId xmlns:p14="http://schemas.microsoft.com/office/powerpoint/2010/main" val="2875716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1BE0D6-86D2-4631-9722-B561AC99C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jako odvětví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6712F-A8DA-4AC1-92ED-B25B37630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Právní odvětví </a:t>
            </a:r>
            <a:r>
              <a:rPr lang="cs-CZ" dirty="0"/>
              <a:t>– ucelené soubory právních norem, které samostatně regulují určitý předmět </a:t>
            </a:r>
          </a:p>
          <a:p>
            <a:pPr lvl="1"/>
            <a:r>
              <a:rPr lang="cs-CZ" b="1" dirty="0"/>
              <a:t>Předmět </a:t>
            </a:r>
            <a:r>
              <a:rPr lang="cs-CZ" dirty="0"/>
              <a:t>(co je regulováno) – </a:t>
            </a:r>
            <a:r>
              <a:rPr lang="cs-CZ" dirty="0">
                <a:solidFill>
                  <a:srgbClr val="FF0000"/>
                </a:solidFill>
              </a:rPr>
              <a:t>veřejná správa</a:t>
            </a:r>
            <a:r>
              <a:rPr lang="cs-CZ" dirty="0"/>
              <a:t>, resp. společenské vztahy, které vznikají a realizují se při výkonu veřejné správy – „právní řád veřejné správy“</a:t>
            </a:r>
          </a:p>
          <a:p>
            <a:pPr lvl="1"/>
            <a:r>
              <a:rPr lang="cs-CZ" b="1" dirty="0"/>
              <a:t>Metoda regulace </a:t>
            </a:r>
            <a:r>
              <a:rPr lang="cs-CZ" dirty="0"/>
              <a:t>(jak je to regulováno) – </a:t>
            </a:r>
            <a:r>
              <a:rPr lang="cs-CZ" dirty="0">
                <a:solidFill>
                  <a:srgbClr val="FF0000"/>
                </a:solidFill>
              </a:rPr>
              <a:t>administrativně právní metoda regulace</a:t>
            </a:r>
            <a:r>
              <a:rPr lang="cs-CZ" dirty="0"/>
              <a:t>; výraz nerovnosti adresáta veřejné správy a jejího vykonavatele, vykonavatel vystupuje z pozice moci</a:t>
            </a:r>
          </a:p>
          <a:p>
            <a:pPr lvl="1"/>
            <a:r>
              <a:rPr lang="cs-CZ" b="1" dirty="0"/>
              <a:t>Vnitřní systémová soudržnost </a:t>
            </a:r>
            <a:r>
              <a:rPr lang="cs-CZ" dirty="0"/>
              <a:t>= systémová charakteristika (zda to má něco společného) – u správního práva volnější, vyjádřena </a:t>
            </a:r>
            <a:r>
              <a:rPr lang="cs-CZ" dirty="0">
                <a:solidFill>
                  <a:srgbClr val="FF0000"/>
                </a:solidFill>
              </a:rPr>
              <a:t>vztahy mezi jeho jednotlivými subsystémy</a:t>
            </a:r>
          </a:p>
          <a:p>
            <a:pPr lvl="1"/>
            <a:r>
              <a:rPr lang="cs-CZ" b="1" dirty="0"/>
              <a:t>Společenská opodstatněnost</a:t>
            </a:r>
            <a:r>
              <a:rPr lang="cs-CZ" dirty="0"/>
              <a:t> – zájem společnosti na existenci tohoto odvětví, jeho důležitost pro společnost</a:t>
            </a:r>
          </a:p>
        </p:txBody>
      </p:sp>
    </p:spTree>
    <p:extLst>
      <p:ext uri="{BB962C8B-B14F-4D97-AF65-F5344CB8AC3E}">
        <p14:creationId xmlns:p14="http://schemas.microsoft.com/office/powerpoint/2010/main" val="2937152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94A7E7-001C-47A4-832F-80B1FA79D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B369CE-DA23-46DF-BDB7-526EAD9A0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Vzájemně provázané systémové prvky – </a:t>
            </a:r>
            <a:r>
              <a:rPr lang="cs-CZ" dirty="0">
                <a:solidFill>
                  <a:srgbClr val="FF0000"/>
                </a:solidFill>
              </a:rPr>
              <a:t>prameny a normy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základní pojmy a instituty</a:t>
            </a:r>
            <a:r>
              <a:rPr lang="cs-CZ" dirty="0"/>
              <a:t> </a:t>
            </a:r>
            <a:r>
              <a:rPr lang="cs-CZ" i="1" dirty="0"/>
              <a:t>(subjekty, formy realizace/činnosti, záruky zákonnosti)</a:t>
            </a:r>
            <a:r>
              <a:rPr lang="cs-CZ" dirty="0"/>
              <a:t>, </a:t>
            </a:r>
            <a:r>
              <a:rPr lang="cs-CZ" dirty="0">
                <a:solidFill>
                  <a:srgbClr val="FF0000"/>
                </a:solidFill>
              </a:rPr>
              <a:t>subsystémy správního práva</a:t>
            </a:r>
          </a:p>
          <a:p>
            <a:r>
              <a:rPr lang="cs-CZ" b="1" dirty="0"/>
              <a:t>Subsystémy správního práva </a:t>
            </a:r>
            <a:r>
              <a:rPr lang="cs-CZ" dirty="0"/>
              <a:t>– souhrny obsahově sourodých norem (dělení dle obsahové sourodosti norem)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Organizační </a:t>
            </a:r>
            <a:r>
              <a:rPr lang="cs-CZ" dirty="0"/>
              <a:t>– organizace veřejné správy, postavení, působnost a pravomoc subjektů veřejné správy (</a:t>
            </a:r>
            <a:r>
              <a:rPr lang="cs-CZ" i="1" dirty="0"/>
              <a:t>KDO</a:t>
            </a:r>
            <a:r>
              <a:rPr lang="cs-CZ" dirty="0"/>
              <a:t>)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Hmotné </a:t>
            </a:r>
            <a:r>
              <a:rPr lang="cs-CZ" dirty="0"/>
              <a:t>– jednotlivá oprávnění a povinnosti adresátů veřejné správy na jejích úsecích (stavebnictví, doprava, živnosti… - SMYSL A ÚČEL SPRÁVNÍHO PRÁVA)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Procesní –</a:t>
            </a:r>
            <a:r>
              <a:rPr lang="cs-CZ" dirty="0"/>
              <a:t> proces aplikace správního práva, upravuje procedurální postupy ve veřejné správě (</a:t>
            </a:r>
            <a:r>
              <a:rPr lang="cs-CZ" i="1" dirty="0"/>
              <a:t>JAK</a:t>
            </a:r>
            <a:r>
              <a:rPr lang="cs-CZ" dirty="0"/>
              <a:t>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Trestní</a:t>
            </a:r>
            <a:r>
              <a:rPr lang="cs-CZ" dirty="0"/>
              <a:t> – právní úprava základů a následků odpovědnosti za správní delikty, tj. za porušení norem ve veřejné správě (obsahuje prvky tří předchozích subsystémů)</a:t>
            </a:r>
          </a:p>
        </p:txBody>
      </p:sp>
    </p:spTree>
    <p:extLst>
      <p:ext uri="{BB962C8B-B14F-4D97-AF65-F5344CB8AC3E}">
        <p14:creationId xmlns:p14="http://schemas.microsoft.com/office/powerpoint/2010/main" val="2986049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4A81C5-BBD5-43C6-BA56-39D7FCB5D4E8}"/>
              </a:ext>
            </a:extLst>
          </p:cNvPr>
          <p:cNvSpPr/>
          <p:nvPr/>
        </p:nvSpPr>
        <p:spPr>
          <a:xfrm>
            <a:off x="1376516" y="835742"/>
            <a:ext cx="2330245" cy="44638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377C259-7C40-44EE-AE15-F6B26CB93579}"/>
              </a:ext>
            </a:extLst>
          </p:cNvPr>
          <p:cNvSpPr/>
          <p:nvPr/>
        </p:nvSpPr>
        <p:spPr>
          <a:xfrm>
            <a:off x="4552335" y="835742"/>
            <a:ext cx="2664542" cy="44638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8128191-E261-4659-85D8-5626A12B58D6}"/>
              </a:ext>
            </a:extLst>
          </p:cNvPr>
          <p:cNvSpPr/>
          <p:nvPr/>
        </p:nvSpPr>
        <p:spPr>
          <a:xfrm>
            <a:off x="7973961" y="835742"/>
            <a:ext cx="2576052" cy="44638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E0F27BC-374E-4BE2-82C8-CB0FA695711F}"/>
              </a:ext>
            </a:extLst>
          </p:cNvPr>
          <p:cNvSpPr/>
          <p:nvPr/>
        </p:nvSpPr>
        <p:spPr>
          <a:xfrm>
            <a:off x="2182761" y="2369574"/>
            <a:ext cx="7354529" cy="213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E0E9553-D904-42BF-863B-7DFE59FD4CCE}"/>
              </a:ext>
            </a:extLst>
          </p:cNvPr>
          <p:cNvSpPr txBox="1"/>
          <p:nvPr/>
        </p:nvSpPr>
        <p:spPr>
          <a:xfrm>
            <a:off x="1740310" y="1268361"/>
            <a:ext cx="1543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Správní právo organizační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F3F7A47-793F-4AFC-812D-CF68C1C4FB2B}"/>
              </a:ext>
            </a:extLst>
          </p:cNvPr>
          <p:cNvSpPr txBox="1"/>
          <p:nvPr/>
        </p:nvSpPr>
        <p:spPr>
          <a:xfrm>
            <a:off x="4827639" y="1268361"/>
            <a:ext cx="21827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Správní právo hmotné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696BE42-0C8B-47CC-A50F-5AF5243AD4A8}"/>
              </a:ext>
            </a:extLst>
          </p:cNvPr>
          <p:cNvSpPr txBox="1"/>
          <p:nvPr/>
        </p:nvSpPr>
        <p:spPr>
          <a:xfrm>
            <a:off x="8288594" y="1268361"/>
            <a:ext cx="1799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Správní právo procesní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3DD278F-9BD7-4BF9-970C-F58B3B296340}"/>
              </a:ext>
            </a:extLst>
          </p:cNvPr>
          <p:cNvSpPr txBox="1"/>
          <p:nvPr/>
        </p:nvSpPr>
        <p:spPr>
          <a:xfrm>
            <a:off x="4660490" y="2882998"/>
            <a:ext cx="4060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Správní právo trestní</a:t>
            </a:r>
          </a:p>
        </p:txBody>
      </p:sp>
    </p:spTree>
    <p:extLst>
      <p:ext uri="{BB962C8B-B14F-4D97-AF65-F5344CB8AC3E}">
        <p14:creationId xmlns:p14="http://schemas.microsoft.com/office/powerpoint/2010/main" val="27432915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3FBB9-E081-487B-B32A-FBAF9758A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Obecná a zvláštní část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6452BD-A6F9-4D01-A4CE-C73F261F8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Členění z pedagogického hlediska</a:t>
            </a:r>
          </a:p>
          <a:p>
            <a:r>
              <a:rPr lang="cs-CZ" b="1" dirty="0"/>
              <a:t>Obecná část </a:t>
            </a:r>
            <a:r>
              <a:rPr lang="cs-CZ" dirty="0"/>
              <a:t>– základní pojmy a instituty, organizace veřejné správy, právní záruky, </a:t>
            </a:r>
            <a:r>
              <a:rPr lang="cs-CZ" dirty="0" err="1"/>
              <a:t>správněprávní</a:t>
            </a:r>
            <a:r>
              <a:rPr lang="cs-CZ" dirty="0"/>
              <a:t> odpovědnost</a:t>
            </a:r>
          </a:p>
          <a:p>
            <a:r>
              <a:rPr lang="cs-CZ" b="1" dirty="0"/>
              <a:t>Zvláštní část </a:t>
            </a:r>
            <a:r>
              <a:rPr lang="cs-CZ" dirty="0"/>
              <a:t>– úprava práv a povinností na jednotlivých úsecích veřejné správy (stavebnictví, doprava, živnosti, kultura, školství… - viz např. </a:t>
            </a:r>
            <a:r>
              <a:rPr lang="cs-CZ" i="1" dirty="0"/>
              <a:t>ministerstva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9887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DBE939-1953-4D3A-A77E-446E015AC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3480"/>
            <a:ext cx="10515600" cy="5413483"/>
          </a:xfrm>
        </p:spPr>
        <p:txBody>
          <a:bodyPr/>
          <a:lstStyle/>
          <a:p>
            <a:r>
              <a:rPr lang="cs-CZ" b="1" dirty="0"/>
              <a:t>Věda správního práva </a:t>
            </a:r>
            <a:r>
              <a:rPr lang="cs-CZ" dirty="0"/>
              <a:t>– zkoumá veřejnou správu v její </a:t>
            </a:r>
            <a:r>
              <a:rPr lang="cs-CZ" dirty="0" err="1"/>
              <a:t>normativitě</a:t>
            </a:r>
            <a:endParaRPr lang="cs-CZ" dirty="0"/>
          </a:p>
          <a:p>
            <a:r>
              <a:rPr lang="cs-CZ" b="1" dirty="0"/>
              <a:t>Správní věda</a:t>
            </a:r>
            <a:r>
              <a:rPr lang="cs-CZ" dirty="0"/>
              <a:t> – zkoumá veřejnou správu v její fakticitě</a:t>
            </a:r>
          </a:p>
          <a:p>
            <a:endParaRPr lang="cs-CZ" dirty="0"/>
          </a:p>
          <a:p>
            <a:r>
              <a:rPr lang="cs-CZ" i="1" dirty="0"/>
              <a:t>Obé slouží ke zkvalitnění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4181517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312ED-1AC2-4C4E-883A-533B2428D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30422-2399-4688-8E81-07C90466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čemu je mi jako ekonomovi správní právo?</a:t>
            </a:r>
          </a:p>
          <a:p>
            <a:r>
              <a:rPr lang="cs-CZ" dirty="0"/>
              <a:t>O právu vím jenom to, co jsme probrali ve společenských vědách na základce. Bude mi to stačit k pochopení předmětu?</a:t>
            </a:r>
          </a:p>
          <a:p>
            <a:r>
              <a:rPr lang="cs-CZ" dirty="0"/>
              <a:t>Jak udělám zkoušku z předmětu, kterému vůbec nerozumím?</a:t>
            </a:r>
          </a:p>
          <a:p>
            <a:r>
              <a:rPr lang="cs-CZ" dirty="0"/>
              <a:t>Jak bude v době </a:t>
            </a:r>
            <a:r>
              <a:rPr lang="cs-CZ" dirty="0" err="1"/>
              <a:t>koronaviru</a:t>
            </a:r>
            <a:r>
              <a:rPr lang="cs-CZ" dirty="0"/>
              <a:t> probíhat zkoušení?</a:t>
            </a:r>
          </a:p>
        </p:txBody>
      </p:sp>
    </p:spTree>
    <p:extLst>
      <p:ext uri="{BB962C8B-B14F-4D97-AF65-F5344CB8AC3E}">
        <p14:creationId xmlns:p14="http://schemas.microsoft.com/office/powerpoint/2010/main" val="2495967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F0371B-49DA-403B-9D04-3704A01D9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332C95-F412-4CDA-95D8-22498A4D91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zdroj práva</a:t>
            </a:r>
          </a:p>
          <a:p>
            <a:r>
              <a:rPr lang="cs-CZ" dirty="0"/>
              <a:t>V </a:t>
            </a:r>
            <a:r>
              <a:rPr lang="cs-CZ" b="1" dirty="0"/>
              <a:t>materiálním smyslu </a:t>
            </a:r>
            <a:r>
              <a:rPr lang="cs-CZ" dirty="0"/>
              <a:t>– vše, co </a:t>
            </a:r>
            <a:r>
              <a:rPr lang="cs-CZ" dirty="0" err="1"/>
              <a:t>zapřičiňuje</a:t>
            </a:r>
            <a:r>
              <a:rPr lang="cs-CZ" dirty="0"/>
              <a:t> podobu práva, z čeho právo povstává – např. společenské poměry, historické události apod.</a:t>
            </a:r>
          </a:p>
          <a:p>
            <a:r>
              <a:rPr lang="cs-CZ" dirty="0"/>
              <a:t>Ve </a:t>
            </a:r>
            <a:r>
              <a:rPr lang="cs-CZ" b="1" dirty="0"/>
              <a:t>formálním smyslu </a:t>
            </a:r>
            <a:r>
              <a:rPr lang="cs-CZ" dirty="0"/>
              <a:t>– právo, jemuž je dána určitá forma (např. zákoník, vyhláška…)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= právní forma, v níž je obsaženo obecně závazné pravidlo chování, jehož dodržování zajišťuje veřejná moc</a:t>
            </a:r>
          </a:p>
          <a:p>
            <a:pPr marL="0" indent="0">
              <a:buNone/>
            </a:pPr>
            <a:r>
              <a:rPr lang="cs-CZ" b="1" dirty="0"/>
              <a:t>Možné prameny práva</a:t>
            </a:r>
            <a:r>
              <a:rPr lang="cs-CZ" u="sng" dirty="0">
                <a:solidFill>
                  <a:srgbClr val="7030A0"/>
                </a:solidFill>
              </a:rPr>
              <a:t>: normativní (obecně závazné) právní akty, normativní smlouvy</a:t>
            </a:r>
            <a:r>
              <a:rPr lang="cs-CZ" dirty="0"/>
              <a:t>, </a:t>
            </a:r>
            <a:r>
              <a:rPr lang="cs-CZ" i="1" dirty="0"/>
              <a:t>právní precedenty </a:t>
            </a:r>
            <a:r>
              <a:rPr lang="cs-CZ" dirty="0"/>
              <a:t>a právní obyčeje</a:t>
            </a:r>
          </a:p>
        </p:txBody>
      </p:sp>
    </p:spTree>
    <p:extLst>
      <p:ext uri="{BB962C8B-B14F-4D97-AF65-F5344CB8AC3E}">
        <p14:creationId xmlns:p14="http://schemas.microsoft.com/office/powerpoint/2010/main" val="2530023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FE05C0-62C1-4DBF-BEAB-636F16C57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správního práva v ČR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D87AE-7FF9-45C3-B4F9-4E626836E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závazný normativní akt obsahující normy správního práva</a:t>
            </a:r>
          </a:p>
          <a:p>
            <a:r>
              <a:rPr lang="cs-CZ" dirty="0"/>
              <a:t>Normativní smlouva obsahující normy správního práva</a:t>
            </a:r>
          </a:p>
          <a:p>
            <a:endParaRPr lang="cs-CZ" dirty="0"/>
          </a:p>
          <a:p>
            <a:r>
              <a:rPr lang="cs-CZ" dirty="0"/>
              <a:t>Právo EU</a:t>
            </a:r>
          </a:p>
          <a:p>
            <a:endParaRPr lang="cs-CZ" dirty="0"/>
          </a:p>
          <a:p>
            <a:r>
              <a:rPr lang="cs-CZ" dirty="0"/>
              <a:t>Rozhodnutí Ústavního soudu jakožto negativního zákonodárce</a:t>
            </a:r>
          </a:p>
          <a:p>
            <a:endParaRPr lang="cs-CZ" dirty="0"/>
          </a:p>
          <a:p>
            <a:r>
              <a:rPr lang="cs-CZ" i="1" dirty="0"/>
              <a:t>Ustálená judikatura</a:t>
            </a:r>
          </a:p>
        </p:txBody>
      </p:sp>
    </p:spTree>
    <p:extLst>
      <p:ext uri="{BB962C8B-B14F-4D97-AF65-F5344CB8AC3E}">
        <p14:creationId xmlns:p14="http://schemas.microsoft.com/office/powerpoint/2010/main" val="32502528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BDBB8-CFF8-493E-A99A-E4DDEAF39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závazné normativní 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A56977-D156-4E0F-8FC5-9F1C8D9C2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Prvotní – upravují dosud neupravené vztahy</a:t>
            </a:r>
          </a:p>
          <a:p>
            <a:r>
              <a:rPr lang="cs-CZ" dirty="0"/>
              <a:t>Odvozené – konkretizují úpravu v prvotním aktu, nesmí s ním být v rozporu, vydávané na základě zmocnění v prvotním aktu</a:t>
            </a:r>
          </a:p>
          <a:p>
            <a:pPr marL="0" indent="0">
              <a:buNone/>
            </a:pPr>
            <a:r>
              <a:rPr lang="cs-CZ" dirty="0"/>
              <a:t>            - tyto ve správním právu převažují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Platnost a účinnost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280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9E9BE-9C14-4E13-BEFC-F70E98B4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pramenů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7D82B9-1AA2-4832-8E7B-FFADE5E5C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1550"/>
            <a:ext cx="10515600" cy="5228947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b="1" dirty="0"/>
              <a:t>vydávajícího orgánu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Vydávané ústředními orgány </a:t>
            </a:r>
            <a:r>
              <a:rPr lang="cs-CZ" dirty="0"/>
              <a:t>– ústava a ústavní zákony, zákony a zákonná opatření, nařízení vlády (k provedení zákona a v jeho mezích, ústavní zmocnění), vyhlášky ministerstev a ostatních ústředních orgánů státní správy (k provedení zákona, na základě zákona, v mezích zákona, potřebují speciální zákonné zmocnění)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Vydávané místními orgány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obecně závazné vyhlášky obce v samostatné působnosti – na základě ústavního zmocnění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obecně závazné vyhlášky kraje v samostatné působnosti – na základě ústavního zmocnění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nařízení obce v přenesené působnosti – na základě zmocnění v zákoně a v jeho mezích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/>
              <a:t>nařízení kraje v přenesené působnosti – na základě zákona, v jeho mezích, výslovné zákonné zmocnění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b="1" dirty="0"/>
              <a:t>stupně právní síly </a:t>
            </a:r>
            <a:r>
              <a:rPr lang="cs-CZ" dirty="0"/>
              <a:t>(hierarchické uspořádání)</a:t>
            </a:r>
          </a:p>
          <a:p>
            <a:pPr lvl="1"/>
            <a:r>
              <a:rPr lang="cs-CZ" dirty="0"/>
              <a:t>Ústava (ústavní zákony) – zákony a zákonná opatření – nařízení vlády – vyhlášky ministerstev a ostatních ústředních orgánů státní správy - nařízení krajů – nařízení obcí</a:t>
            </a:r>
          </a:p>
          <a:p>
            <a:pPr lvl="2"/>
            <a:r>
              <a:rPr lang="cs-CZ" dirty="0"/>
              <a:t>Obecně závazné vyhlášku krajů a obcí se vymykají – řadí se za zákony a zákonná opatření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 toho, zda je potřeba pouze ústavní zmocnění k vydání nebo je nutné i zmocnění ve zvláštním zákoně</a:t>
            </a:r>
          </a:p>
          <a:p>
            <a:pPr lvl="1"/>
            <a:r>
              <a:rPr lang="cs-CZ" b="1" dirty="0"/>
              <a:t>Prvotní = primární a odvozené = sekundární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583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87AD8A-5B39-45B4-9E1F-30D7077C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Výňatky z Ústavy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77FAE-5F7E-428D-B152-10E773DE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provedení zákona a v jeho mezích je vláda oprávněna vydávat nařízení. </a:t>
            </a:r>
            <a:r>
              <a:rPr lang="cs-CZ" i="1" dirty="0"/>
              <a:t>Čl. 78</a:t>
            </a:r>
          </a:p>
          <a:p>
            <a:r>
              <a:rPr lang="cs-CZ" dirty="0"/>
              <a:t>Ministerstva, jiné správní úřady a orgány územní samosprávy mohou na základě a v mezích zákona vydávat právní předpisy, jsou-li k tomu zákonem zmocněny. </a:t>
            </a:r>
            <a:r>
              <a:rPr lang="cs-CZ" i="1" dirty="0"/>
              <a:t>Čl. 79 odst. 3</a:t>
            </a:r>
          </a:p>
          <a:p>
            <a:r>
              <a:rPr lang="cs-CZ" dirty="0"/>
              <a:t>Zastupitelstva mohou v mezích své působnosti vydávat obecně závazné vyhlášky. </a:t>
            </a:r>
            <a:r>
              <a:rPr lang="cs-CZ" i="1" dirty="0"/>
              <a:t>Čl. 104 odst. 3</a:t>
            </a:r>
          </a:p>
        </p:txBody>
      </p:sp>
    </p:spTree>
    <p:extLst>
      <p:ext uri="{BB962C8B-B14F-4D97-AF65-F5344CB8AC3E}">
        <p14:creationId xmlns:p14="http://schemas.microsoft.com/office/powerpoint/2010/main" val="4203036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04DAEA-FE0E-4205-9F83-9BA37058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Normy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AEE97A-020E-403A-A32B-E98BDBED8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Obecně závazná pravidla chování vydaná v předepsané formě vynutitelná veřejnou mocí</a:t>
            </a:r>
          </a:p>
          <a:p>
            <a:r>
              <a:rPr lang="cs-CZ" dirty="0"/>
              <a:t>Upravují práva a povinnosti v rámci předmětu správního práva (tím se liší od norem jiných právních odvětví)</a:t>
            </a:r>
          </a:p>
          <a:p>
            <a:r>
              <a:rPr lang="cs-CZ" b="1" dirty="0"/>
              <a:t>Struktura</a:t>
            </a:r>
            <a:r>
              <a:rPr lang="cs-CZ" dirty="0"/>
              <a:t> = hypotéza + dispozice + sankce </a:t>
            </a:r>
          </a:p>
          <a:p>
            <a:r>
              <a:rPr lang="cs-CZ" b="1" dirty="0">
                <a:solidFill>
                  <a:srgbClr val="FF0000"/>
                </a:solidFill>
              </a:rPr>
              <a:t>Působnost </a:t>
            </a:r>
          </a:p>
          <a:p>
            <a:pPr lvl="1"/>
            <a:r>
              <a:rPr lang="cs-CZ" dirty="0"/>
              <a:t>Místní</a:t>
            </a:r>
          </a:p>
          <a:p>
            <a:pPr lvl="1"/>
            <a:r>
              <a:rPr lang="cs-CZ" dirty="0"/>
              <a:t>Časová – </a:t>
            </a:r>
            <a:r>
              <a:rPr lang="cs-CZ" i="1" dirty="0"/>
              <a:t>platnost, účinnost, retroaktivita</a:t>
            </a:r>
          </a:p>
          <a:p>
            <a:pPr lvl="1"/>
            <a:r>
              <a:rPr lang="cs-CZ" dirty="0"/>
              <a:t>Osobní</a:t>
            </a:r>
          </a:p>
          <a:p>
            <a:pPr lvl="1"/>
            <a:r>
              <a:rPr lang="cs-CZ" dirty="0"/>
              <a:t>Věcná </a:t>
            </a:r>
          </a:p>
        </p:txBody>
      </p:sp>
    </p:spTree>
    <p:extLst>
      <p:ext uri="{BB962C8B-B14F-4D97-AF65-F5344CB8AC3E}">
        <p14:creationId xmlns:p14="http://schemas.microsoft.com/office/powerpoint/2010/main" val="3453358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6370A6-EE5B-43FA-9745-C3D89E173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norem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160339-1CE3-465A-AC13-AEC98E544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4715"/>
            <a:ext cx="10515600" cy="4632248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Dle zaměření</a:t>
            </a:r>
          </a:p>
          <a:p>
            <a:pPr lvl="1"/>
            <a:r>
              <a:rPr lang="cs-CZ" b="1" dirty="0"/>
              <a:t>Regulativní</a:t>
            </a:r>
          </a:p>
          <a:p>
            <a:pPr lvl="1"/>
            <a:r>
              <a:rPr lang="cs-CZ" b="1" dirty="0"/>
              <a:t>Ochranné</a:t>
            </a:r>
          </a:p>
          <a:p>
            <a:r>
              <a:rPr lang="cs-CZ" dirty="0"/>
              <a:t>Podle charakteru</a:t>
            </a:r>
          </a:p>
          <a:p>
            <a:pPr lvl="1"/>
            <a:r>
              <a:rPr lang="cs-CZ" b="1" dirty="0"/>
              <a:t>Zavazující</a:t>
            </a:r>
          </a:p>
          <a:p>
            <a:pPr lvl="2"/>
            <a:r>
              <a:rPr lang="cs-CZ" dirty="0"/>
              <a:t>Přikazující</a:t>
            </a:r>
          </a:p>
          <a:p>
            <a:pPr lvl="2"/>
            <a:r>
              <a:rPr lang="cs-CZ" dirty="0"/>
              <a:t>Zakazující </a:t>
            </a:r>
          </a:p>
          <a:p>
            <a:pPr lvl="1"/>
            <a:r>
              <a:rPr lang="cs-CZ" b="1" dirty="0"/>
              <a:t>Zmocňující</a:t>
            </a:r>
          </a:p>
          <a:p>
            <a:r>
              <a:rPr lang="cs-CZ" b="1" dirty="0" err="1"/>
              <a:t>Oprávněnostní</a:t>
            </a:r>
            <a:r>
              <a:rPr lang="cs-CZ" dirty="0"/>
              <a:t> – regulativní</a:t>
            </a:r>
            <a:br>
              <a:rPr lang="cs-CZ" dirty="0"/>
            </a:br>
            <a:r>
              <a:rPr lang="cs-CZ" b="1" dirty="0"/>
              <a:t>Povinnostní</a:t>
            </a:r>
            <a:r>
              <a:rPr lang="cs-CZ" dirty="0"/>
              <a:t> – regulativní i ochranné</a:t>
            </a:r>
          </a:p>
          <a:p>
            <a:r>
              <a:rPr lang="cs-CZ" dirty="0"/>
              <a:t>Kompetenční, </a:t>
            </a:r>
            <a:r>
              <a:rPr lang="cs-CZ" dirty="0" err="1"/>
              <a:t>organizačněprávní</a:t>
            </a:r>
            <a:r>
              <a:rPr lang="cs-CZ" dirty="0"/>
              <a:t>, hmotněprávní a procesněprávní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3793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F1A95-0B75-4156-8678-75F53DB47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Realizace norem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E21D63-7CCD-4AC1-A643-DB1BCFE37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Přímá realizace </a:t>
            </a:r>
            <a:r>
              <a:rPr lang="cs-CZ" dirty="0"/>
              <a:t>– samotné chování subjektu práva jen na základě normy</a:t>
            </a:r>
          </a:p>
          <a:p>
            <a:r>
              <a:rPr lang="cs-CZ" b="1" dirty="0"/>
              <a:t>Autoritativní aplikace </a:t>
            </a:r>
            <a:r>
              <a:rPr lang="cs-CZ" dirty="0"/>
              <a:t>– uplatnění normy správním orgánem na konkrétní situace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Příklad: </a:t>
            </a:r>
            <a:br>
              <a:rPr lang="cs-CZ" i="1" dirty="0"/>
            </a:br>
            <a:r>
              <a:rPr lang="cs-CZ" i="1" dirty="0"/>
              <a:t>Stavební povolení se vyžaduje u staveb všeho druhu bez zřetele na jejich stavebně technické provedení, účel a dobu trvání, nestanoví-li tento zákon nebo zvláštní právní předpis jinak.</a:t>
            </a:r>
          </a:p>
          <a:p>
            <a:pPr marL="0" indent="0">
              <a:buNone/>
            </a:pPr>
            <a:r>
              <a:rPr lang="cs-CZ" i="1" dirty="0"/>
              <a:t>X V mezích zvláštních předpisů upravujících provoz na pozemních komunikacích a za podmínek stanovených tímto zákonem smí každý užívat pozemní komunikace bezplatně obvyklým způsobem a k účelům, ke kterým jsou určeny, pokud pro zvláštní případy nestanoví tento zákon nebo zvláštní předpis jinak.</a:t>
            </a:r>
          </a:p>
        </p:txBody>
      </p:sp>
    </p:spTree>
    <p:extLst>
      <p:ext uri="{BB962C8B-B14F-4D97-AF65-F5344CB8AC3E}">
        <p14:creationId xmlns:p14="http://schemas.microsoft.com/office/powerpoint/2010/main" val="433550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6E857D-C80E-4552-812D-2764FC2DB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Interpretace norem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1F8096-4FF8-4403-9C1E-FA613FF29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1448"/>
            <a:ext cx="10515600" cy="490935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Nutná k jejich realizaci</a:t>
            </a:r>
          </a:p>
          <a:p>
            <a:r>
              <a:rPr lang="cs-CZ" dirty="0"/>
              <a:t>Standardní způsoby interpretace práva</a:t>
            </a:r>
          </a:p>
          <a:p>
            <a:endParaRPr lang="cs-CZ" dirty="0"/>
          </a:p>
          <a:p>
            <a:r>
              <a:rPr lang="cs-CZ" b="1" dirty="0"/>
              <a:t>Správní uvážení = diskrece </a:t>
            </a:r>
            <a:r>
              <a:rPr lang="cs-CZ" dirty="0"/>
              <a:t>– s</a:t>
            </a:r>
            <a:r>
              <a:rPr lang="cs-CZ" dirty="0">
                <a:solidFill>
                  <a:srgbClr val="FF0000"/>
                </a:solidFill>
              </a:rPr>
              <a:t> existencí určitého stavu není spojen jediný právní následek</a:t>
            </a:r>
            <a:r>
              <a:rPr lang="cs-CZ" dirty="0"/>
              <a:t>, orgán veřejné správy může zvolit jedno z více řešení nabízených právní normou.</a:t>
            </a:r>
          </a:p>
          <a:p>
            <a:pPr lvl="1"/>
            <a:r>
              <a:rPr lang="cs-CZ" dirty="0"/>
              <a:t>Typicky u pokut – „Za tento přestupek lze uložit pokutu do 10 000 Kč.“</a:t>
            </a:r>
          </a:p>
          <a:p>
            <a:r>
              <a:rPr lang="cs-CZ" b="1" dirty="0"/>
              <a:t>Neurčité pojmy </a:t>
            </a:r>
            <a:r>
              <a:rPr lang="cs-CZ" dirty="0"/>
              <a:t>– norma používá </a:t>
            </a:r>
            <a:r>
              <a:rPr lang="cs-CZ" dirty="0">
                <a:solidFill>
                  <a:srgbClr val="FF0000"/>
                </a:solidFill>
              </a:rPr>
              <a:t>pojem, který není přesně definovaný</a:t>
            </a:r>
            <a:r>
              <a:rPr lang="cs-CZ" dirty="0"/>
              <a:t>. Orgán veřejné správy musí posoudit, zda je obsah pojmu naplněn, a pokud ano, musí podle normy postupovat.</a:t>
            </a:r>
          </a:p>
          <a:p>
            <a:pPr lvl="1"/>
            <a:r>
              <a:rPr lang="cs-CZ" dirty="0"/>
              <a:t>Např. pojmy veřejný zájem, veřejný pořádek, přiměřená lhůta… „Fyzická osoba se dopustí přestupku tím, že vzbudí veřejné pohoršení.“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Problém:</a:t>
            </a:r>
            <a:r>
              <a:rPr lang="cs-CZ" i="1" dirty="0"/>
              <a:t> správní uvážení a neurčitý pojem se často vyskytují v jedné normě ZÁROVEŇ – „V případě zvláštního zřetele hodném správní orgán může upustit od uložení pokuty…“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35717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EF8CA-BA10-4281-B4AA-54C786DA4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správního práva a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72A497-9712-4C6A-9BA0-B8C0DEC41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Subjekty správního práva </a:t>
            </a:r>
            <a:r>
              <a:rPr lang="cs-CZ" dirty="0"/>
              <a:t>– způsobilé vstupovat do </a:t>
            </a:r>
            <a:r>
              <a:rPr lang="cs-CZ" dirty="0" err="1"/>
              <a:t>správněprávních</a:t>
            </a:r>
            <a:r>
              <a:rPr lang="cs-CZ" dirty="0"/>
              <a:t> vztahů, tj. mít </a:t>
            </a:r>
            <a:r>
              <a:rPr lang="cs-CZ" b="1" dirty="0"/>
              <a:t>práva a povinnosti upravené správním právem</a:t>
            </a:r>
          </a:p>
          <a:p>
            <a:r>
              <a:rPr lang="cs-CZ" b="1" dirty="0">
                <a:solidFill>
                  <a:srgbClr val="FF0000"/>
                </a:solidFill>
              </a:rPr>
              <a:t>Subjekty </a:t>
            </a:r>
            <a:r>
              <a:rPr lang="cs-CZ" b="1" dirty="0" err="1">
                <a:solidFill>
                  <a:srgbClr val="FF0000"/>
                </a:solidFill>
              </a:rPr>
              <a:t>správněprávních</a:t>
            </a:r>
            <a:r>
              <a:rPr lang="cs-CZ" b="1" dirty="0">
                <a:solidFill>
                  <a:srgbClr val="FF0000"/>
                </a:solidFill>
              </a:rPr>
              <a:t> vztahů </a:t>
            </a:r>
            <a:r>
              <a:rPr lang="cs-CZ" dirty="0"/>
              <a:t>– konkrétní subjekty správního práva, které jsou spolu v konkrétním vztahu, mají konkrétní práva a povinnosti</a:t>
            </a:r>
          </a:p>
          <a:p>
            <a:r>
              <a:rPr lang="cs-CZ" b="1" dirty="0">
                <a:solidFill>
                  <a:srgbClr val="FF0000"/>
                </a:solidFill>
              </a:rPr>
              <a:t>Subjekty veřejné správy </a:t>
            </a:r>
            <a:r>
              <a:rPr lang="cs-CZ" dirty="0"/>
              <a:t>– vykonávají veřejnou správu vůči jejím </a:t>
            </a:r>
            <a:r>
              <a:rPr lang="cs-CZ" b="1" dirty="0">
                <a:solidFill>
                  <a:srgbClr val="7030A0"/>
                </a:solidFill>
              </a:rPr>
              <a:t>adresátům</a:t>
            </a:r>
          </a:p>
          <a:p>
            <a:endParaRPr lang="cs-CZ" b="1" dirty="0">
              <a:solidFill>
                <a:srgbClr val="7030A0"/>
              </a:solidFill>
            </a:endParaRPr>
          </a:p>
          <a:p>
            <a:r>
              <a:rPr lang="cs-CZ" b="1" dirty="0">
                <a:solidFill>
                  <a:srgbClr val="7030A0"/>
                </a:solidFill>
              </a:rPr>
              <a:t>Adresáti veřejné správy </a:t>
            </a:r>
            <a:r>
              <a:rPr lang="cs-CZ" dirty="0"/>
              <a:t>– subjekty správního práva, vůči nimž je veřejná správa vykonávána</a:t>
            </a:r>
          </a:p>
          <a:p>
            <a:endParaRPr lang="cs-CZ" dirty="0"/>
          </a:p>
          <a:p>
            <a:r>
              <a:rPr lang="cs-CZ" dirty="0"/>
              <a:t>Subjekty veřejné správy, fyzické osoby (FO), právnické osoby (PO)</a:t>
            </a:r>
          </a:p>
        </p:txBody>
      </p:sp>
    </p:spTree>
    <p:extLst>
      <p:ext uri="{BB962C8B-B14F-4D97-AF65-F5344CB8AC3E}">
        <p14:creationId xmlns:p14="http://schemas.microsoft.com/office/powerpoint/2010/main" val="422372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01DBD6-3935-4BE1-A401-02532857B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5235F-7054-4E5E-A56D-430DF24D6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a jeho základní pojmy</a:t>
            </a:r>
          </a:p>
          <a:p>
            <a:r>
              <a:rPr lang="cs-CZ" dirty="0"/>
              <a:t>Veřejná správa</a:t>
            </a:r>
          </a:p>
          <a:p>
            <a:pPr lvl="1"/>
            <a:r>
              <a:rPr lang="cs-CZ" dirty="0"/>
              <a:t>Státní správa </a:t>
            </a:r>
          </a:p>
          <a:p>
            <a:pPr lvl="1"/>
            <a:r>
              <a:rPr lang="cs-CZ" dirty="0"/>
              <a:t>Samospráva</a:t>
            </a:r>
          </a:p>
          <a:p>
            <a:r>
              <a:rPr lang="cs-CZ" dirty="0"/>
              <a:t>Správní právo a jeho systém</a:t>
            </a:r>
            <a:endParaRPr lang="cs-CZ" i="1" dirty="0"/>
          </a:p>
          <a:p>
            <a:r>
              <a:rPr lang="cs-CZ" dirty="0"/>
              <a:t>Prameny a normy správního práva</a:t>
            </a:r>
          </a:p>
          <a:p>
            <a:r>
              <a:rPr lang="cs-CZ" dirty="0"/>
              <a:t>Subjekty správního práva a veřejné správy</a:t>
            </a:r>
          </a:p>
          <a:p>
            <a:r>
              <a:rPr lang="cs-CZ" dirty="0" err="1"/>
              <a:t>Správněprávní</a:t>
            </a:r>
            <a:r>
              <a:rPr lang="cs-CZ" dirty="0"/>
              <a:t> vztahy</a:t>
            </a:r>
          </a:p>
        </p:txBody>
      </p:sp>
    </p:spTree>
    <p:extLst>
      <p:ext uri="{BB962C8B-B14F-4D97-AF65-F5344CB8AC3E}">
        <p14:creationId xmlns:p14="http://schemas.microsoft.com/office/powerpoint/2010/main" val="3838406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EA404B-50C7-4780-9969-14CCA6D3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B3AF4F-5684-4749-A643-596EBB52D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7981"/>
            <a:ext cx="10515600" cy="4578982"/>
          </a:xfrm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Způsobilost k právům a povinnostem </a:t>
            </a:r>
            <a:r>
              <a:rPr lang="cs-CZ" dirty="0"/>
              <a:t>= PRÁVNÍ SUBJEKTIVITA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>
                <a:solidFill>
                  <a:srgbClr val="FF0000"/>
                </a:solidFill>
              </a:rPr>
              <a:t>Způsobilost k právnímu jednání </a:t>
            </a:r>
            <a:r>
              <a:rPr lang="cs-CZ" dirty="0"/>
              <a:t>– vlastním jednáním zakládat, měnit nebo rušit práva a povinnosti </a:t>
            </a:r>
          </a:p>
          <a:p>
            <a:r>
              <a:rPr lang="cs-CZ" dirty="0">
                <a:solidFill>
                  <a:srgbClr val="FF0000"/>
                </a:solidFill>
              </a:rPr>
              <a:t>Způsobilost k protiprávnímu jednání </a:t>
            </a:r>
            <a:r>
              <a:rPr lang="cs-CZ" dirty="0"/>
              <a:t>– vlastním protiprávním jednáním nést povinnosti, které jsou následkem tohoto jednání</a:t>
            </a:r>
          </a:p>
          <a:p>
            <a:endParaRPr lang="cs-CZ" dirty="0"/>
          </a:p>
          <a:p>
            <a:r>
              <a:rPr lang="cs-CZ" dirty="0"/>
              <a:t>U FO se plně rozlišuje, u PO nastávají současně se vznikem právní subjektivity</a:t>
            </a:r>
          </a:p>
          <a:p>
            <a:r>
              <a:rPr lang="cs-CZ" dirty="0"/>
              <a:t>U </a:t>
            </a:r>
            <a:r>
              <a:rPr lang="cs-CZ" b="1" dirty="0">
                <a:solidFill>
                  <a:srgbClr val="7030A0"/>
                </a:solidFill>
              </a:rPr>
              <a:t>subjektů veřejné správy </a:t>
            </a:r>
            <a:r>
              <a:rPr lang="cs-CZ" dirty="0"/>
              <a:t>se místo způsobilosti hovoří o působnosti a pravomoci</a:t>
            </a:r>
          </a:p>
          <a:p>
            <a:pPr lvl="1"/>
            <a:r>
              <a:rPr lang="cs-CZ" b="1" dirty="0"/>
              <a:t>Působnost</a:t>
            </a:r>
            <a:r>
              <a:rPr lang="cs-CZ" dirty="0"/>
              <a:t> – okruh otázek, které se subjekt oprávněn řešit </a:t>
            </a:r>
            <a:r>
              <a:rPr lang="cs-CZ" i="1" dirty="0"/>
              <a:t>(např. stavební povolení, řidičáky, zápisy do matriky apod.)</a:t>
            </a:r>
          </a:p>
          <a:p>
            <a:pPr lvl="1"/>
            <a:r>
              <a:rPr lang="cs-CZ" b="1" dirty="0"/>
              <a:t>Pravomoc</a:t>
            </a:r>
            <a:r>
              <a:rPr lang="cs-CZ" dirty="0"/>
              <a:t> – způsoby, kterými je subjekt oprávněn řešit své úkoly, vždy ovšem jen v mezích své působnosti </a:t>
            </a:r>
            <a:r>
              <a:rPr lang="cs-CZ" i="1" dirty="0"/>
              <a:t>(např. přijímat žádost, rozhodovat o odvolání, podávat návrhu k soudu, udělovat pokuty…)</a:t>
            </a:r>
          </a:p>
        </p:txBody>
      </p:sp>
    </p:spTree>
    <p:extLst>
      <p:ext uri="{BB962C8B-B14F-4D97-AF65-F5344CB8AC3E}">
        <p14:creationId xmlns:p14="http://schemas.microsoft.com/office/powerpoint/2010/main" val="1237176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9210FE-7E3B-40A4-8018-0CD876B25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Subjekty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313777-6800-40E0-81B7-41E59882C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Stát reprezentovaný svými orgány (=státními orgány) jakožto </a:t>
            </a:r>
            <a:r>
              <a:rPr lang="cs-CZ" b="1" dirty="0">
                <a:solidFill>
                  <a:srgbClr val="7030A0"/>
                </a:solidFill>
              </a:rPr>
              <a:t>správními orgány</a:t>
            </a:r>
          </a:p>
          <a:p>
            <a:pPr lvl="1"/>
            <a:r>
              <a:rPr lang="cs-CZ" i="1" dirty="0"/>
              <a:t>Uskutečňují státní správu </a:t>
            </a:r>
            <a:r>
              <a:rPr lang="cs-CZ" i="1" dirty="0" err="1"/>
              <a:t>státněmocenskými</a:t>
            </a:r>
            <a:r>
              <a:rPr lang="cs-CZ" i="1" dirty="0"/>
              <a:t> prostředky za pomoci </a:t>
            </a:r>
            <a:r>
              <a:rPr lang="cs-CZ" i="1" dirty="0" err="1"/>
              <a:t>státněmocenského</a:t>
            </a:r>
            <a:r>
              <a:rPr lang="cs-CZ" i="1" dirty="0"/>
              <a:t> donucení</a:t>
            </a:r>
          </a:p>
          <a:p>
            <a:r>
              <a:rPr lang="cs-CZ" dirty="0"/>
              <a:t>Veřejnoprávní korporace a jejich </a:t>
            </a:r>
            <a:r>
              <a:rPr lang="cs-CZ" b="1" dirty="0">
                <a:solidFill>
                  <a:srgbClr val="7030A0"/>
                </a:solidFill>
              </a:rPr>
              <a:t>správní orgány</a:t>
            </a:r>
          </a:p>
          <a:p>
            <a:r>
              <a:rPr lang="cs-CZ" dirty="0"/>
              <a:t>Jiné právnické osoby veřejného práva</a:t>
            </a:r>
          </a:p>
          <a:p>
            <a:r>
              <a:rPr lang="cs-CZ" dirty="0"/>
              <a:t>Právnické osoby soukromého práva v zákonem určeném postavení</a:t>
            </a:r>
          </a:p>
          <a:p>
            <a:r>
              <a:rPr lang="cs-CZ" dirty="0"/>
              <a:t>Fyzické osoby v zákonem určeném postavení</a:t>
            </a:r>
          </a:p>
          <a:p>
            <a:endParaRPr lang="cs-CZ" dirty="0"/>
          </a:p>
          <a:p>
            <a:r>
              <a:rPr lang="cs-CZ" b="1" dirty="0"/>
              <a:t>Specifická postavení v rámci těchto subjektů:</a:t>
            </a:r>
          </a:p>
          <a:p>
            <a:r>
              <a:rPr lang="cs-CZ" dirty="0">
                <a:solidFill>
                  <a:srgbClr val="FF0000"/>
                </a:solidFill>
              </a:rPr>
              <a:t>Nezávislí vykonavatelé veřejné správy </a:t>
            </a:r>
            <a:r>
              <a:rPr lang="cs-CZ" dirty="0"/>
              <a:t>(„nezávislé úřady“) – z velké části vyňati z řídicí působnosti vlády (např. Úřad pro ochranu osobních údajů)</a:t>
            </a:r>
          </a:p>
          <a:p>
            <a:r>
              <a:rPr lang="cs-CZ" dirty="0">
                <a:solidFill>
                  <a:srgbClr val="FF0000"/>
                </a:solidFill>
              </a:rPr>
              <a:t>Veřejné sbory </a:t>
            </a:r>
            <a:r>
              <a:rPr lang="cs-CZ" dirty="0"/>
              <a:t>– Policie, Hasiči apod.</a:t>
            </a:r>
          </a:p>
          <a:p>
            <a:r>
              <a:rPr lang="cs-CZ" dirty="0">
                <a:solidFill>
                  <a:srgbClr val="FF0000"/>
                </a:solidFill>
              </a:rPr>
              <a:t>Veřejné stráže </a:t>
            </a:r>
            <a:r>
              <a:rPr lang="cs-CZ" dirty="0"/>
              <a:t>– myslivecká, rybářská…</a:t>
            </a:r>
          </a:p>
        </p:txBody>
      </p:sp>
    </p:spTree>
    <p:extLst>
      <p:ext uri="{BB962C8B-B14F-4D97-AF65-F5344CB8AC3E}">
        <p14:creationId xmlns:p14="http://schemas.microsoft.com/office/powerpoint/2010/main" val="2658369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412222-5B51-4480-8724-B8A6F0ED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orgán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EABC43-633B-406F-A4FB-85C4D8E7C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Orgán státní správy nebo orgán veřejnoprávní korporace</a:t>
            </a:r>
          </a:p>
          <a:p>
            <a:r>
              <a:rPr lang="cs-CZ" dirty="0"/>
              <a:t>Zřízen </a:t>
            </a:r>
            <a:r>
              <a:rPr lang="cs-CZ" b="1" dirty="0"/>
              <a:t>zákonem</a:t>
            </a:r>
            <a:r>
              <a:rPr lang="cs-CZ" dirty="0"/>
              <a:t>, který mu vymezuje </a:t>
            </a:r>
            <a:r>
              <a:rPr lang="cs-CZ" b="1" dirty="0"/>
              <a:t>působnost a pravomoc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Působnost</a:t>
            </a:r>
            <a:r>
              <a:rPr lang="cs-CZ" dirty="0"/>
              <a:t> – věcná a územní</a:t>
            </a:r>
          </a:p>
          <a:p>
            <a:r>
              <a:rPr lang="cs-CZ" dirty="0"/>
              <a:t>Mohou být </a:t>
            </a:r>
            <a:r>
              <a:rPr lang="cs-CZ" b="1" dirty="0"/>
              <a:t>úředního</a:t>
            </a:r>
            <a:r>
              <a:rPr lang="cs-CZ" dirty="0"/>
              <a:t> (</a:t>
            </a:r>
            <a:r>
              <a:rPr lang="cs-CZ" b="1" dirty="0">
                <a:solidFill>
                  <a:srgbClr val="FF0000"/>
                </a:solidFill>
              </a:rPr>
              <a:t>správní úřad</a:t>
            </a:r>
            <a:r>
              <a:rPr lang="cs-CZ" dirty="0"/>
              <a:t>) i </a:t>
            </a:r>
            <a:r>
              <a:rPr lang="cs-CZ" b="1" dirty="0"/>
              <a:t>neúředního typu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Upozornění</a:t>
            </a:r>
            <a:r>
              <a:rPr lang="cs-CZ" i="1" dirty="0"/>
              <a:t>: občas pojem úřad označuje soubor pravomocí, které se pojí s postavením monokratického státního orgánu (např. úřad prezidenta)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951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856F2-429E-414B-9F01-C913D670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Veřejnoprávní korporace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5DF148-33C8-4E42-A87A-4CFC8B1B1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Korporace</a:t>
            </a:r>
            <a:r>
              <a:rPr lang="cs-CZ" dirty="0"/>
              <a:t> = sdružení osob, zřízené za účelem sledování určitých cílů, s postavením samostatného subjektu</a:t>
            </a:r>
          </a:p>
          <a:p>
            <a:r>
              <a:rPr lang="cs-CZ" b="1" dirty="0">
                <a:solidFill>
                  <a:srgbClr val="FF0000"/>
                </a:solidFill>
              </a:rPr>
              <a:t>Veřejnoprávní korporace </a:t>
            </a:r>
            <a:r>
              <a:rPr lang="cs-CZ" dirty="0"/>
              <a:t>– </a:t>
            </a:r>
            <a:r>
              <a:rPr lang="cs-CZ" b="1" dirty="0"/>
              <a:t>společenství osob sdružených při realizaci veřejných zájmů, které je státem aprobováno a jemuž je přiznána právní subjektivita</a:t>
            </a:r>
            <a:br>
              <a:rPr lang="cs-CZ" b="1" dirty="0"/>
            </a:br>
            <a:r>
              <a:rPr lang="cs-CZ" dirty="0"/>
              <a:t>- ve vztahu ke státu jsou </a:t>
            </a:r>
            <a:r>
              <a:rPr lang="cs-CZ" b="1" dirty="0"/>
              <a:t>samosprávné</a:t>
            </a:r>
            <a:br>
              <a:rPr lang="cs-CZ" dirty="0"/>
            </a:br>
            <a:r>
              <a:rPr lang="cs-CZ" dirty="0"/>
              <a:t>- mohou jednak jak svými orgány, tak i jako celek</a:t>
            </a:r>
          </a:p>
          <a:p>
            <a:r>
              <a:rPr lang="cs-CZ" b="1" dirty="0"/>
              <a:t>Orgány samosprávných korporací </a:t>
            </a:r>
            <a:r>
              <a:rPr lang="cs-CZ" dirty="0"/>
              <a:t>– správní orgány, které uskutečňují veřejnou správu metodami a prostředku </a:t>
            </a:r>
            <a:r>
              <a:rPr lang="cs-CZ" dirty="0" err="1"/>
              <a:t>správněmocenského</a:t>
            </a:r>
            <a:r>
              <a:rPr lang="cs-CZ" dirty="0"/>
              <a:t> charakteru</a:t>
            </a:r>
            <a:br>
              <a:rPr lang="cs-CZ" dirty="0"/>
            </a:br>
            <a:r>
              <a:rPr lang="cs-CZ" i="1" dirty="0"/>
              <a:t>- lze na ně přenést výkon státní správy</a:t>
            </a:r>
          </a:p>
        </p:txBody>
      </p:sp>
    </p:spTree>
    <p:extLst>
      <p:ext uri="{BB962C8B-B14F-4D97-AF65-F5344CB8AC3E}">
        <p14:creationId xmlns:p14="http://schemas.microsoft.com/office/powerpoint/2010/main" val="17209842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70595-C43F-4C06-A255-63FCBBA3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jako subjekty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BBF6E-1466-4096-96D1-740E7960A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Primárně pojem soukromoprávní</a:t>
            </a:r>
          </a:p>
          <a:p>
            <a:r>
              <a:rPr lang="cs-CZ" dirty="0"/>
              <a:t>Druhy</a:t>
            </a:r>
          </a:p>
          <a:p>
            <a:pPr lvl="1"/>
            <a:r>
              <a:rPr lang="cs-CZ" dirty="0"/>
              <a:t>Sdružení FO či jiných PO</a:t>
            </a:r>
          </a:p>
          <a:p>
            <a:pPr lvl="1"/>
            <a:r>
              <a:rPr lang="cs-CZ" dirty="0"/>
              <a:t>Účelová sdružení majetku</a:t>
            </a:r>
          </a:p>
          <a:p>
            <a:pPr lvl="1"/>
            <a:r>
              <a:rPr lang="cs-CZ" dirty="0"/>
              <a:t>Jednotky územní samosprávy</a:t>
            </a:r>
          </a:p>
          <a:p>
            <a:pPr lvl="1"/>
            <a:r>
              <a:rPr lang="cs-CZ" dirty="0"/>
              <a:t>Subjekty stanovené zákonem</a:t>
            </a:r>
          </a:p>
          <a:p>
            <a:pPr lvl="1"/>
            <a:r>
              <a:rPr lang="cs-CZ" dirty="0"/>
              <a:t>Stát (za podmínek stanovených zákonem)</a:t>
            </a:r>
          </a:p>
          <a:p>
            <a:pPr lvl="1"/>
            <a:endParaRPr lang="cs-CZ" dirty="0"/>
          </a:p>
          <a:p>
            <a:r>
              <a:rPr lang="cs-CZ" dirty="0"/>
              <a:t>Mohou být adresáti veřejné správy, ale i její subjekty</a:t>
            </a:r>
          </a:p>
        </p:txBody>
      </p:sp>
    </p:spTree>
    <p:extLst>
      <p:ext uri="{BB962C8B-B14F-4D97-AF65-F5344CB8AC3E}">
        <p14:creationId xmlns:p14="http://schemas.microsoft.com/office/powerpoint/2010/main" val="23673216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F1D544-298C-4F30-B5A7-00B07B628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Právnické osoby jako subjekty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CC1E28-A039-483F-BBC8-C89507F14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Stát a samosprávné veřejnoprávní korporace mohou vystupovat </a:t>
            </a:r>
            <a:r>
              <a:rPr lang="cs-CZ" dirty="0">
                <a:solidFill>
                  <a:srgbClr val="FF0000"/>
                </a:solidFill>
              </a:rPr>
              <a:t>jednak jako subjekty veřejné správy, jednak jako její adresáti</a:t>
            </a:r>
            <a:r>
              <a:rPr lang="cs-CZ" dirty="0"/>
              <a:t> </a:t>
            </a:r>
            <a:r>
              <a:rPr lang="cs-CZ" i="1" dirty="0"/>
              <a:t>(např. uložení pokuty Úřadem pro ochranu osobních údajů jinému státnímu orgánu)</a:t>
            </a:r>
          </a:p>
          <a:p>
            <a:r>
              <a:rPr lang="cs-CZ" dirty="0"/>
              <a:t>Kromě samosprávných veřejnoprávních korporací existují také</a:t>
            </a:r>
            <a:r>
              <a:rPr lang="cs-CZ" b="1" dirty="0"/>
              <a:t> právnické osoby veřejného práva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povolané k výkonu veřejné správy</a:t>
            </a:r>
            <a:r>
              <a:rPr lang="cs-CZ" dirty="0"/>
              <a:t>, mají za tím účelem veřejnosprávní oprávnění </a:t>
            </a:r>
            <a:br>
              <a:rPr lang="cs-CZ" dirty="0"/>
            </a:br>
            <a:r>
              <a:rPr lang="cs-CZ" i="1" dirty="0">
                <a:solidFill>
                  <a:srgbClr val="7030A0"/>
                </a:solidFill>
              </a:rPr>
              <a:t>(upozornění</a:t>
            </a:r>
            <a:r>
              <a:rPr lang="cs-CZ" i="1" dirty="0"/>
              <a:t>: konkrétní entity nemusí mít dle platného práva vždy charakter právnické osoby)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Veřejné ústavy </a:t>
            </a:r>
            <a:r>
              <a:rPr lang="cs-CZ" dirty="0"/>
              <a:t>– instituce nepodnikatelského typu sloužící k uskutečňování veřejného zájmu </a:t>
            </a:r>
            <a:r>
              <a:rPr lang="cs-CZ" i="1" dirty="0"/>
              <a:t>(např. vysoká škola)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Veřejné podniky </a:t>
            </a:r>
            <a:r>
              <a:rPr lang="cs-CZ" dirty="0"/>
              <a:t>– instituce podnikatelského typu sloužící k uskutečňování veřejného zájmu </a:t>
            </a:r>
            <a:r>
              <a:rPr lang="cs-CZ" i="1" dirty="0"/>
              <a:t>(např. dopravní podnik)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Veřejné fondy </a:t>
            </a:r>
            <a:r>
              <a:rPr lang="cs-CZ" dirty="0"/>
              <a:t>– instituce majetkové povahy </a:t>
            </a:r>
            <a:r>
              <a:rPr lang="cs-CZ" i="1" dirty="0"/>
              <a:t>(např. Státní fond dopravní infrastruktury)</a:t>
            </a:r>
          </a:p>
          <a:p>
            <a:r>
              <a:rPr lang="cs-CZ" dirty="0"/>
              <a:t>I </a:t>
            </a:r>
            <a:r>
              <a:rPr lang="cs-CZ" b="1" dirty="0"/>
              <a:t>právnické osoby soukromého práva </a:t>
            </a:r>
            <a:r>
              <a:rPr lang="cs-CZ" dirty="0"/>
              <a:t>nebo jejich orgány mohou za určitých podmínek vystupovat jako subjekty veřejné správy nebo jim může být přidělena část pravomoci subjektu veřejné správy </a:t>
            </a:r>
            <a:r>
              <a:rPr lang="cs-CZ" i="1" dirty="0"/>
              <a:t>(např. různé nadace či stanice technické kontroly)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0737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E80667-ED25-4331-9032-8E635EB4A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právnických osob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D75A79-A5CC-4A13-8F24-38B96B4AD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</a:t>
            </a:r>
          </a:p>
          <a:p>
            <a:r>
              <a:rPr lang="cs-CZ" dirty="0"/>
              <a:t>PO veřejného práva</a:t>
            </a:r>
          </a:p>
          <a:p>
            <a:pPr lvl="1"/>
            <a:r>
              <a:rPr lang="cs-CZ" dirty="0"/>
              <a:t>Veřejné korporace </a:t>
            </a:r>
          </a:p>
          <a:p>
            <a:pPr lvl="1"/>
            <a:r>
              <a:rPr lang="cs-CZ" dirty="0"/>
              <a:t>Veřejné ústavy</a:t>
            </a:r>
          </a:p>
          <a:p>
            <a:pPr lvl="1"/>
            <a:r>
              <a:rPr lang="cs-CZ" dirty="0"/>
              <a:t>Veřejné podniky</a:t>
            </a:r>
          </a:p>
          <a:p>
            <a:pPr lvl="1"/>
            <a:r>
              <a:rPr lang="cs-CZ" dirty="0"/>
              <a:t>Veřejné fondy</a:t>
            </a:r>
          </a:p>
          <a:p>
            <a:r>
              <a:rPr lang="cs-CZ" dirty="0"/>
              <a:t>PO soukromého práva</a:t>
            </a:r>
          </a:p>
          <a:p>
            <a:pPr lvl="1"/>
            <a:r>
              <a:rPr lang="cs-CZ" dirty="0"/>
              <a:t>Mohou za určitých podmínek být subjekty veřejné správy</a:t>
            </a:r>
          </a:p>
          <a:p>
            <a:pPr lvl="1"/>
            <a:r>
              <a:rPr lang="cs-CZ" dirty="0"/>
              <a:t>Na jejich orgány může být za určitých podmínek přenesena část výkonu pravomoci subjektu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10001438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CDD6C-AB85-4B54-91AC-7CC4C2C9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Fyzické osoby jako subjekty správního 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2A530-390D-48B4-B13C-3149B206F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Typicky adresát veřejné správy</a:t>
            </a:r>
          </a:p>
          <a:p>
            <a:r>
              <a:rPr lang="cs-CZ" dirty="0"/>
              <a:t>Nadány právní subjektivitou a způsobilostí k právnímu i protiprávnímu jednání v rozsahu stanoveném normami správního práva </a:t>
            </a:r>
          </a:p>
          <a:p>
            <a:endParaRPr lang="cs-CZ" dirty="0"/>
          </a:p>
          <a:p>
            <a:r>
              <a:rPr lang="cs-CZ" dirty="0"/>
              <a:t>Může na ně být zákonem </a:t>
            </a:r>
            <a:r>
              <a:rPr lang="cs-CZ" dirty="0">
                <a:solidFill>
                  <a:srgbClr val="FF0000"/>
                </a:solidFill>
              </a:rPr>
              <a:t>přenesena část výkonu veřejné správy</a:t>
            </a:r>
            <a:r>
              <a:rPr lang="cs-CZ" dirty="0"/>
              <a:t> </a:t>
            </a:r>
            <a:r>
              <a:rPr lang="cs-CZ" i="1" dirty="0"/>
              <a:t>(např. lékaři rozhodující o pracovní neschopnosti, členové veřejných stráží)</a:t>
            </a:r>
          </a:p>
        </p:txBody>
      </p:sp>
    </p:spTree>
    <p:extLst>
      <p:ext uri="{BB962C8B-B14F-4D97-AF65-F5344CB8AC3E}">
        <p14:creationId xmlns:p14="http://schemas.microsoft.com/office/powerpoint/2010/main" val="3371547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9C131F-4222-4C84-B9EF-1F01BF24F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Správněprávní</a:t>
            </a:r>
            <a:r>
              <a:rPr lang="cs-CZ" dirty="0"/>
              <a:t> </a:t>
            </a:r>
            <a:r>
              <a:rPr lang="cs-CZ" dirty="0" err="1"/>
              <a:t>vzahy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BD1990-F2FC-47E0-82F1-9DFB344B7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Společenské vztahy vznikající a realizující se při výkonu veřejné správy</a:t>
            </a:r>
          </a:p>
          <a:p>
            <a:r>
              <a:rPr lang="cs-CZ" dirty="0"/>
              <a:t>Jejich </a:t>
            </a:r>
            <a:r>
              <a:rPr lang="cs-CZ" dirty="0">
                <a:solidFill>
                  <a:srgbClr val="FF0000"/>
                </a:solidFill>
              </a:rPr>
              <a:t>SUBJEKTY</a:t>
            </a:r>
            <a:r>
              <a:rPr lang="cs-CZ" dirty="0"/>
              <a:t> jsou </a:t>
            </a:r>
            <a:r>
              <a:rPr lang="cs-CZ" b="1" dirty="0"/>
              <a:t>nositelé oprávnění a povinností stanovených normami správního práva</a:t>
            </a:r>
          </a:p>
          <a:p>
            <a:r>
              <a:rPr lang="cs-CZ" dirty="0"/>
              <a:t>Tato oprávnění a povinnosti tvoří </a:t>
            </a:r>
            <a:r>
              <a:rPr lang="cs-CZ" dirty="0">
                <a:solidFill>
                  <a:srgbClr val="FF0000"/>
                </a:solidFill>
              </a:rPr>
              <a:t>OBSAH</a:t>
            </a:r>
            <a:r>
              <a:rPr lang="cs-CZ" dirty="0"/>
              <a:t> těchto vztahů</a:t>
            </a:r>
          </a:p>
          <a:p>
            <a:r>
              <a:rPr lang="cs-CZ" dirty="0"/>
              <a:t>Předmět těchto oprávnění a povinností (chování, materiální předměty, kulturní hodnoty) tvoří </a:t>
            </a:r>
            <a:r>
              <a:rPr lang="cs-CZ" dirty="0">
                <a:solidFill>
                  <a:srgbClr val="FF0000"/>
                </a:solidFill>
              </a:rPr>
              <a:t>OBJEKT</a:t>
            </a:r>
            <a:r>
              <a:rPr lang="cs-CZ" dirty="0"/>
              <a:t> těchto vztahů</a:t>
            </a:r>
          </a:p>
          <a:p>
            <a:r>
              <a:rPr lang="cs-CZ" i="1" dirty="0"/>
              <a:t>Právní vztah = subjekt + objekt + obsah</a:t>
            </a:r>
          </a:p>
          <a:p>
            <a:r>
              <a:rPr lang="cs-CZ" dirty="0"/>
              <a:t>Jedním ze subjektů je vždy orgán veřejné správy, který mocensky vystupuje vůči adresátovi veřejné správy – </a:t>
            </a:r>
            <a:r>
              <a:rPr lang="cs-CZ" i="1" dirty="0"/>
              <a:t>vztah může vzniknout i proti vůli adresáta</a:t>
            </a:r>
          </a:p>
        </p:txBody>
      </p:sp>
    </p:spTree>
    <p:extLst>
      <p:ext uri="{BB962C8B-B14F-4D97-AF65-F5344CB8AC3E}">
        <p14:creationId xmlns:p14="http://schemas.microsoft.com/office/powerpoint/2010/main" val="14096792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A38401-6D36-4486-9B65-D9F39ABA5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</a:t>
            </a:r>
            <a:r>
              <a:rPr lang="cs-CZ" dirty="0" err="1"/>
              <a:t>správněprávních</a:t>
            </a:r>
            <a:r>
              <a:rPr lang="cs-CZ" dirty="0"/>
              <a:t> vztahů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C77D33-0348-4367-8327-3FBDECE77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Podle právního obsahu</a:t>
            </a:r>
          </a:p>
          <a:p>
            <a:pPr lvl="1"/>
            <a:r>
              <a:rPr lang="cs-CZ" dirty="0"/>
              <a:t>Organizační</a:t>
            </a:r>
          </a:p>
          <a:p>
            <a:pPr lvl="1"/>
            <a:r>
              <a:rPr lang="cs-CZ" dirty="0"/>
              <a:t>Hmotněprávní</a:t>
            </a:r>
          </a:p>
          <a:p>
            <a:pPr lvl="1"/>
            <a:r>
              <a:rPr lang="cs-CZ" dirty="0"/>
              <a:t>Procesněprávní</a:t>
            </a:r>
          </a:p>
          <a:p>
            <a:r>
              <a:rPr lang="cs-CZ" dirty="0"/>
              <a:t>Podle funkcí veřejné správy</a:t>
            </a:r>
          </a:p>
          <a:p>
            <a:pPr lvl="1"/>
            <a:r>
              <a:rPr lang="cs-CZ" dirty="0"/>
              <a:t>Regulativní</a:t>
            </a:r>
          </a:p>
          <a:p>
            <a:pPr lvl="1"/>
            <a:r>
              <a:rPr lang="cs-CZ" dirty="0"/>
              <a:t>Ochranné</a:t>
            </a:r>
          </a:p>
          <a:p>
            <a:r>
              <a:rPr lang="cs-CZ" dirty="0"/>
              <a:t>Podle adresátů</a:t>
            </a:r>
          </a:p>
          <a:p>
            <a:pPr lvl="1"/>
            <a:r>
              <a:rPr lang="cs-CZ" dirty="0"/>
              <a:t>Vnitřní/interní</a:t>
            </a:r>
          </a:p>
          <a:p>
            <a:pPr lvl="1"/>
            <a:r>
              <a:rPr lang="cs-CZ" dirty="0"/>
              <a:t>Vnější/externí</a:t>
            </a:r>
          </a:p>
          <a:p>
            <a:r>
              <a:rPr lang="cs-CZ" dirty="0"/>
              <a:t>Stejně jako právní vztahy obecně</a:t>
            </a:r>
          </a:p>
        </p:txBody>
      </p:sp>
    </p:spTree>
    <p:extLst>
      <p:ext uri="{BB962C8B-B14F-4D97-AF65-F5344CB8AC3E}">
        <p14:creationId xmlns:p14="http://schemas.microsoft.com/office/powerpoint/2010/main" val="2568013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E13B9-FC48-4D09-AD07-2CAC24DF5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Právo a jeho základní pojmy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9A7F41-E3F9-460B-AA89-E72395E8D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Systém upravující </a:t>
            </a:r>
            <a:r>
              <a:rPr lang="cs-CZ" b="1" dirty="0"/>
              <a:t>pravidla chování ve společnosti</a:t>
            </a:r>
          </a:p>
          <a:p>
            <a:pPr lvl="1"/>
            <a:r>
              <a:rPr lang="cs-CZ" dirty="0"/>
              <a:t>Právo, morálka, náboženství, etika, firemní kultura…</a:t>
            </a:r>
          </a:p>
          <a:p>
            <a:pPr lvl="1"/>
            <a:r>
              <a:rPr lang="cs-CZ" dirty="0"/>
              <a:t>Samotné pravidlo chování, sankce za jeho porušení a vynucování této sankce</a:t>
            </a:r>
          </a:p>
          <a:p>
            <a:r>
              <a:rPr lang="cs-CZ" dirty="0"/>
              <a:t>Systém uznávaný/vytvářený a vynucovaný státem</a:t>
            </a:r>
          </a:p>
          <a:p>
            <a:r>
              <a:rPr lang="cs-CZ" b="1" dirty="0"/>
              <a:t>Právní vztah </a:t>
            </a:r>
            <a:r>
              <a:rPr lang="cs-CZ" dirty="0"/>
              <a:t>– společenský vztah upravený právem</a:t>
            </a:r>
          </a:p>
          <a:p>
            <a:r>
              <a:rPr lang="cs-CZ" b="1" dirty="0"/>
              <a:t>Právní normy </a:t>
            </a:r>
            <a:r>
              <a:rPr lang="cs-CZ" dirty="0"/>
              <a:t>– jednotlivá obecně závazná pravidla chování v právních vztazích</a:t>
            </a:r>
            <a:br>
              <a:rPr lang="cs-CZ" dirty="0"/>
            </a:br>
            <a:r>
              <a:rPr lang="cs-CZ" dirty="0"/>
              <a:t>- mohou, ale nemusí se krýt s jinými normativními systémy </a:t>
            </a:r>
            <a:r>
              <a:rPr lang="cs-CZ" i="1" dirty="0"/>
              <a:t>(morálně indiferentní normy)</a:t>
            </a:r>
          </a:p>
          <a:p>
            <a:r>
              <a:rPr lang="cs-CZ" b="1" dirty="0"/>
              <a:t>Prameny práva </a:t>
            </a:r>
            <a:r>
              <a:rPr lang="cs-CZ" dirty="0"/>
              <a:t>– zdroje, v nichž se právo vyskytuje</a:t>
            </a:r>
          </a:p>
          <a:p>
            <a:r>
              <a:rPr lang="cs-CZ" b="1" dirty="0"/>
              <a:t>Objektivní a subjektivní právo</a:t>
            </a:r>
          </a:p>
        </p:txBody>
      </p:sp>
    </p:spTree>
    <p:extLst>
      <p:ext uri="{BB962C8B-B14F-4D97-AF65-F5344CB8AC3E}">
        <p14:creationId xmlns:p14="http://schemas.microsoft.com/office/powerpoint/2010/main" val="1896778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AC187-9548-4212-A236-118564AC2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6E23DE-FF2C-4A28-99CA-4F6B592552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Správa</a:t>
            </a:r>
            <a:r>
              <a:rPr lang="cs-CZ" dirty="0"/>
              <a:t> – záměrná činnost směřující k vytčenému cíli</a:t>
            </a:r>
            <a:br>
              <a:rPr lang="cs-CZ" dirty="0"/>
            </a:br>
            <a:r>
              <a:rPr lang="cs-CZ" dirty="0"/>
              <a:t>- skládá se z </a:t>
            </a:r>
            <a:r>
              <a:rPr lang="cs-CZ" b="1" dirty="0"/>
              <a:t>prvků řízení </a:t>
            </a:r>
            <a:r>
              <a:rPr lang="cs-CZ" dirty="0"/>
              <a:t>(</a:t>
            </a:r>
            <a:r>
              <a:rPr lang="cs-CZ" i="1" dirty="0"/>
              <a:t>co se má udělat</a:t>
            </a:r>
            <a:r>
              <a:rPr lang="cs-CZ" dirty="0"/>
              <a:t>) a </a:t>
            </a:r>
            <a:r>
              <a:rPr lang="cs-CZ" b="1" dirty="0"/>
              <a:t>organizace</a:t>
            </a:r>
            <a:r>
              <a:rPr lang="cs-CZ" dirty="0"/>
              <a:t> (</a:t>
            </a:r>
            <a:r>
              <a:rPr lang="cs-CZ" i="1" dirty="0"/>
              <a:t>kdo to má udělat</a:t>
            </a:r>
            <a:r>
              <a:rPr lang="cs-CZ" dirty="0"/>
              <a:t>)</a:t>
            </a:r>
          </a:p>
          <a:p>
            <a:r>
              <a:rPr lang="cs-CZ" b="1" dirty="0"/>
              <a:t>Veřejná správa </a:t>
            </a:r>
            <a:r>
              <a:rPr lang="cs-CZ" dirty="0"/>
              <a:t>– správa </a:t>
            </a:r>
            <a:r>
              <a:rPr lang="cs-CZ" dirty="0">
                <a:solidFill>
                  <a:srgbClr val="FF0000"/>
                </a:solidFill>
              </a:rPr>
              <a:t>veřejných záležitostí </a:t>
            </a:r>
            <a:r>
              <a:rPr lang="cs-CZ" dirty="0"/>
              <a:t>ve </a:t>
            </a:r>
            <a:r>
              <a:rPr lang="cs-CZ" dirty="0">
                <a:solidFill>
                  <a:srgbClr val="FF0000"/>
                </a:solidFill>
              </a:rPr>
              <a:t>veřejném zájmu</a:t>
            </a:r>
            <a:br>
              <a:rPr lang="cs-CZ" dirty="0">
                <a:solidFill>
                  <a:srgbClr val="FF0000"/>
                </a:solidFill>
              </a:rPr>
            </a:br>
            <a:r>
              <a:rPr lang="cs-CZ" dirty="0"/>
              <a:t>- vykonávána </a:t>
            </a:r>
            <a:r>
              <a:rPr lang="cs-CZ" dirty="0">
                <a:solidFill>
                  <a:srgbClr val="FF0000"/>
                </a:solidFill>
              </a:rPr>
              <a:t>veřejnými subjekty</a:t>
            </a:r>
            <a:r>
              <a:rPr lang="cs-CZ" dirty="0"/>
              <a:t>, tyto ji vykonávají jako svou povinnost</a:t>
            </a:r>
          </a:p>
          <a:p>
            <a:pPr marL="0" indent="0">
              <a:buNone/>
            </a:pPr>
            <a:r>
              <a:rPr lang="cs-CZ" dirty="0"/>
              <a:t>   - projev moci výkonné, tj. jedné ze složek veřejné moci</a:t>
            </a:r>
          </a:p>
          <a:p>
            <a:pPr marL="0" indent="0">
              <a:buNone/>
            </a:pPr>
            <a:r>
              <a:rPr lang="cs-CZ" dirty="0"/>
              <a:t>   - vázána zákonem – smí jen to, co jí je povoleno </a:t>
            </a:r>
            <a:r>
              <a:rPr lang="cs-CZ" i="1" dirty="0">
                <a:solidFill>
                  <a:srgbClr val="7030A0"/>
                </a:solidFill>
              </a:rPr>
              <a:t>(Státní moc slouží všem občanům a lze ji uplatňovat jen v případech, v mezích a způsoby, které stanoví zákon. Čl. 2 odst. 3 Ústavy)</a:t>
            </a:r>
          </a:p>
          <a:p>
            <a:r>
              <a:rPr lang="cs-CZ" b="1" dirty="0"/>
              <a:t>Správa soukromá </a:t>
            </a:r>
            <a:r>
              <a:rPr lang="cs-CZ" dirty="0"/>
              <a:t>– správa </a:t>
            </a:r>
            <a:r>
              <a:rPr lang="cs-CZ" i="1" dirty="0"/>
              <a:t>soukromých záležitostí</a:t>
            </a:r>
            <a:r>
              <a:rPr lang="cs-CZ" dirty="0"/>
              <a:t>, vykonávána </a:t>
            </a:r>
            <a:r>
              <a:rPr lang="cs-CZ" i="1" dirty="0"/>
              <a:t>soukromými subjekty </a:t>
            </a:r>
            <a:r>
              <a:rPr lang="cs-CZ" dirty="0"/>
              <a:t>z jejich </a:t>
            </a:r>
            <a:r>
              <a:rPr lang="cs-CZ" i="1" dirty="0"/>
              <a:t>vlastní vůle</a:t>
            </a:r>
            <a:r>
              <a:rPr lang="cs-CZ" dirty="0"/>
              <a:t>, v jejich </a:t>
            </a:r>
            <a:r>
              <a:rPr lang="cs-CZ" i="1" dirty="0"/>
              <a:t>vlastním zájmu</a:t>
            </a:r>
          </a:p>
          <a:p>
            <a:pPr marL="0" indent="0">
              <a:buNone/>
            </a:pPr>
            <a:r>
              <a:rPr lang="cs-CZ" i="1" dirty="0"/>
              <a:t>    - </a:t>
            </a:r>
            <a:r>
              <a:rPr lang="cs-CZ" dirty="0"/>
              <a:t>smí se vše, co není zakázáno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Příklad: </a:t>
            </a:r>
            <a:r>
              <a:rPr lang="cs-CZ" i="1" dirty="0"/>
              <a:t>výstavba silnic a pravidla silničního provozu vs. činnost šachového kroužku nebo burza učebnic organizovaná studenty fakulty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156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A5120C4-63DD-490C-8157-492E3D1A86BE}"/>
              </a:ext>
            </a:extLst>
          </p:cNvPr>
          <p:cNvSpPr txBox="1"/>
          <p:nvPr/>
        </p:nvSpPr>
        <p:spPr>
          <a:xfrm>
            <a:off x="1455937" y="426129"/>
            <a:ext cx="9286043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Zákonodárství – vytváří zákony, resp. závazná pravidla chování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21DD9A2-E3A8-4CD6-BEA1-197B2A42C5CC}"/>
              </a:ext>
            </a:extLst>
          </p:cNvPr>
          <p:cNvSpPr txBox="1"/>
          <p:nvPr/>
        </p:nvSpPr>
        <p:spPr>
          <a:xfrm>
            <a:off x="2094270" y="1094107"/>
            <a:ext cx="78068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Problém: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Tato pravidla chování jsou OBECNÁ a může docházet ke sporům, zda byla nebo nebyla dodržena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Příklad: 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Fyzická osoba se dopustí přestupku tím, že vzbudí veřejné pohoršení </a:t>
            </a: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(§ 5 odst. 1 zákona č. 251/2016 Sb., o některých přestupcích). Z</a:t>
            </a: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 tento přestupek lze uložit pokutu do 10 000 Kč.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29A7982-B49E-4388-8370-92DC21E4E050}"/>
              </a:ext>
            </a:extLst>
          </p:cNvPr>
          <p:cNvSpPr txBox="1"/>
          <p:nvPr/>
        </p:nvSpPr>
        <p:spPr>
          <a:xfrm>
            <a:off x="707921" y="2993121"/>
            <a:ext cx="1012722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 výkonu obsahu tohoto pravidla potřebujeme někoho, kdo závazně určí, zda došlo ke vzbuzení veřejného porušení a má být uložena pokuta nebo k němu nedošlo.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642E63B-96A4-4D6E-93B2-D79DD6B23063}"/>
              </a:ext>
            </a:extLst>
          </p:cNvPr>
          <p:cNvSpPr txBox="1"/>
          <p:nvPr/>
        </p:nvSpPr>
        <p:spPr>
          <a:xfrm>
            <a:off x="540774" y="4152139"/>
            <a:ext cx="5024284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Moc výkonná – veřejná správa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Vázána hierarchií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i="1" dirty="0">
                <a:solidFill>
                  <a:srgbClr val="FF0000"/>
                </a:solidFill>
                <a:latin typeface="Calibri" panose="020F0502020204030204"/>
              </a:rPr>
              <a:t>Může vytvářet vlastní pravidla chování, kterými konkretizuje pravidla vytvořená zákonodárstvím</a:t>
            </a:r>
            <a:endParaRPr kumimoji="0" lang="cs-CZ" sz="1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CFE5C0-A664-41AF-9EFE-46B9541EB908}"/>
              </a:ext>
            </a:extLst>
          </p:cNvPr>
          <p:cNvSpPr txBox="1"/>
          <p:nvPr/>
        </p:nvSpPr>
        <p:spPr>
          <a:xfrm>
            <a:off x="5997676" y="4169345"/>
            <a:ext cx="550606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Moc soudní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Nezávislá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4EABC279-F65A-4A84-AB4D-CCF263D1DCF7}"/>
              </a:ext>
            </a:extLst>
          </p:cNvPr>
          <p:cNvCxnSpPr>
            <a:stCxn id="5" idx="2"/>
          </p:cNvCxnSpPr>
          <p:nvPr/>
        </p:nvCxnSpPr>
        <p:spPr>
          <a:xfrm flipH="1">
            <a:off x="5997676" y="2571435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23DB4472-29C1-4F00-8235-EECF81FB45E8}"/>
              </a:ext>
            </a:extLst>
          </p:cNvPr>
          <p:cNvCxnSpPr/>
          <p:nvPr/>
        </p:nvCxnSpPr>
        <p:spPr>
          <a:xfrm flipH="1">
            <a:off x="3052916" y="3731255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1FA48FD0-61A9-43BE-8F1F-D8613808F87C}"/>
              </a:ext>
            </a:extLst>
          </p:cNvPr>
          <p:cNvCxnSpPr/>
          <p:nvPr/>
        </p:nvCxnSpPr>
        <p:spPr>
          <a:xfrm flipH="1">
            <a:off x="8141108" y="3739650"/>
            <a:ext cx="1" cy="329081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0FE893-193D-42A2-963F-028FAB141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„Druhy“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5720E6-A421-4C3F-BD01-E5AB7DD4A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348"/>
            <a:ext cx="10515600" cy="460561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Veřejnou správu lze členit a chápat pomocí mnoha hledisek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Jako organizaci nebo jako činnost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Organizace</a:t>
            </a:r>
            <a:r>
              <a:rPr lang="cs-CZ" dirty="0"/>
              <a:t> – soustava orgánů, které veřejnou správu vykonávají</a:t>
            </a:r>
          </a:p>
          <a:p>
            <a:pPr marL="457200" lvl="1" indent="0">
              <a:buNone/>
            </a:pPr>
            <a:r>
              <a:rPr lang="cs-CZ" dirty="0"/>
              <a:t>    - </a:t>
            </a:r>
            <a:r>
              <a:rPr lang="cs-CZ" altLang="cs-CZ" b="1" dirty="0"/>
              <a:t>Formální/organizační/statické pojetí</a:t>
            </a:r>
            <a:r>
              <a:rPr lang="cs-CZ" altLang="cs-CZ" dirty="0"/>
              <a:t> </a:t>
            </a:r>
          </a:p>
          <a:p>
            <a:pPr lvl="1"/>
            <a:r>
              <a:rPr lang="cs-CZ" dirty="0">
                <a:solidFill>
                  <a:srgbClr val="FF0000"/>
                </a:solidFill>
              </a:rPr>
              <a:t>Činnost</a:t>
            </a:r>
            <a:r>
              <a:rPr lang="cs-CZ" dirty="0"/>
              <a:t> – to, co tyto orgány DĚLAJÍ, tj. jejich činnost zaměřená na správu veřejných záležitostí</a:t>
            </a:r>
          </a:p>
          <a:p>
            <a:pPr marL="457200" lvl="1" indent="0">
              <a:buNone/>
            </a:pPr>
            <a:r>
              <a:rPr lang="cs-CZ" dirty="0"/>
              <a:t>    - </a:t>
            </a:r>
            <a:r>
              <a:rPr lang="cs-CZ" altLang="cs-CZ" b="1" dirty="0"/>
              <a:t>Materiální/funkcionální/dynamické/činností pojetí</a:t>
            </a:r>
            <a:r>
              <a:rPr lang="cs-CZ" altLang="cs-CZ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způsobu výkonu </a:t>
            </a:r>
          </a:p>
          <a:p>
            <a:pPr lvl="1"/>
            <a:r>
              <a:rPr lang="cs-CZ" b="1" dirty="0"/>
              <a:t>Vrchnostenská</a:t>
            </a:r>
          </a:p>
          <a:p>
            <a:pPr lvl="1"/>
            <a:r>
              <a:rPr lang="cs-CZ" b="1" dirty="0" err="1"/>
              <a:t>Nevrchnostenská</a:t>
            </a:r>
            <a:r>
              <a:rPr lang="cs-CZ" b="1" dirty="0"/>
              <a:t> </a:t>
            </a:r>
            <a:r>
              <a:rPr lang="cs-CZ" dirty="0"/>
              <a:t>– pečovatelská a fiskální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nositele moci</a:t>
            </a:r>
          </a:p>
          <a:p>
            <a:pPr lvl="1"/>
            <a:r>
              <a:rPr lang="cs-CZ" b="1" dirty="0"/>
              <a:t>Státní správa</a:t>
            </a:r>
          </a:p>
          <a:p>
            <a:pPr lvl="1"/>
            <a:r>
              <a:rPr lang="cs-CZ" b="1" dirty="0"/>
              <a:t>Samospráva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Podle </a:t>
            </a:r>
            <a:r>
              <a:rPr lang="cs-CZ" dirty="0">
                <a:solidFill>
                  <a:srgbClr val="FF0000"/>
                </a:solidFill>
              </a:rPr>
              <a:t>úseku</a:t>
            </a:r>
            <a:r>
              <a:rPr lang="cs-CZ" dirty="0"/>
              <a:t> – školská, živnostenská, kultury, obrany, vnitřní bezpečnosti…</a:t>
            </a:r>
          </a:p>
        </p:txBody>
      </p:sp>
    </p:spTree>
    <p:extLst>
      <p:ext uri="{BB962C8B-B14F-4D97-AF65-F5344CB8AC3E}">
        <p14:creationId xmlns:p14="http://schemas.microsoft.com/office/powerpoint/2010/main" val="378889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306B2-21C9-4028-9504-4706064A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Státní 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723572-5CF0-4ABF-8BEF-DFE933A362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Veřejná správa vykonávána státem</a:t>
            </a:r>
          </a:p>
          <a:p>
            <a:r>
              <a:rPr lang="cs-CZ" dirty="0"/>
              <a:t>Vykonává ji </a:t>
            </a:r>
            <a:r>
              <a:rPr lang="cs-CZ" b="1" dirty="0"/>
              <a:t>státní mechanismus </a:t>
            </a:r>
            <a:r>
              <a:rPr lang="cs-CZ" dirty="0"/>
              <a:t>– subjektem veřejné správy je sám stát, vykonává ji svými státními orgány vůči OBJEKTŮM, které nejsou součástí státu </a:t>
            </a:r>
          </a:p>
          <a:p>
            <a:pPr marL="0" indent="0">
              <a:buNone/>
            </a:pPr>
            <a:r>
              <a:rPr lang="cs-CZ" dirty="0"/>
              <a:t>Hovoříme o </a:t>
            </a:r>
            <a:r>
              <a:rPr lang="cs-CZ" b="1" dirty="0"/>
              <a:t>STÁTNÍ MOCI</a:t>
            </a:r>
            <a:r>
              <a:rPr lang="cs-CZ" dirty="0"/>
              <a:t> – stát vystupuje ve svém zájmu, svým jménem a ze své vůle</a:t>
            </a:r>
            <a:endParaRPr lang="cs-CZ" b="1" dirty="0"/>
          </a:p>
          <a:p>
            <a:r>
              <a:rPr lang="cs-CZ" dirty="0"/>
              <a:t>Obsahuje prvky řízení a prvky regulace, zaměřena spíše pozitivně</a:t>
            </a:r>
          </a:p>
          <a:p>
            <a:r>
              <a:rPr lang="cs-CZ" dirty="0"/>
              <a:t>Může být zaměřena </a:t>
            </a:r>
            <a:r>
              <a:rPr lang="cs-CZ" b="1" dirty="0">
                <a:solidFill>
                  <a:srgbClr val="FF0000"/>
                </a:solidFill>
              </a:rPr>
              <a:t>vnitřně </a:t>
            </a:r>
            <a:r>
              <a:rPr lang="cs-CZ" dirty="0"/>
              <a:t>(do vlastní organizace státního mechanismu) nebo </a:t>
            </a:r>
            <a:r>
              <a:rPr lang="cs-CZ" b="1" dirty="0">
                <a:solidFill>
                  <a:srgbClr val="FF0000"/>
                </a:solidFill>
              </a:rPr>
              <a:t>navenek</a:t>
            </a:r>
            <a:r>
              <a:rPr lang="cs-CZ" dirty="0"/>
              <a:t> (vůči adresátům státní správy)</a:t>
            </a:r>
          </a:p>
          <a:p>
            <a:r>
              <a:rPr lang="cs-CZ" b="1" dirty="0"/>
              <a:t>Charakter</a:t>
            </a:r>
            <a:r>
              <a:rPr lang="cs-CZ" dirty="0"/>
              <a:t> – </a:t>
            </a:r>
            <a:r>
              <a:rPr lang="cs-CZ" dirty="0">
                <a:solidFill>
                  <a:srgbClr val="FF0000"/>
                </a:solidFill>
              </a:rPr>
              <a:t>výkonný, podzákonný a nařizovací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Výkonný=prováděcí</a:t>
            </a:r>
            <a:r>
              <a:rPr lang="cs-CZ" dirty="0"/>
              <a:t> – směřuje k vykonávání=provádění obsahu zákonů (</a:t>
            </a:r>
            <a:r>
              <a:rPr lang="cs-CZ" i="1" dirty="0"/>
              <a:t>za tím účelem může některá pravidla obsažená v zákonech sama konkretizovat vlastními pravidly, ale:</a:t>
            </a:r>
            <a:r>
              <a:rPr lang="cs-CZ" dirty="0"/>
              <a:t>)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Podzákonný</a:t>
            </a:r>
            <a:r>
              <a:rPr lang="cs-CZ" dirty="0"/>
              <a:t> – vždy je vázána zákonem, nesmí zákonné pravidlo překročit –může jej jen konkretizovat</a:t>
            </a:r>
          </a:p>
          <a:p>
            <a:pPr lvl="1"/>
            <a:r>
              <a:rPr lang="cs-CZ" b="1" dirty="0">
                <a:solidFill>
                  <a:srgbClr val="7030A0"/>
                </a:solidFill>
              </a:rPr>
              <a:t>Nařizovací</a:t>
            </a:r>
            <a:r>
              <a:rPr lang="cs-CZ" dirty="0"/>
              <a:t> – má mocenskou převahu vůči adresátům veřejné správy</a:t>
            </a:r>
          </a:p>
        </p:txBody>
      </p:sp>
    </p:spTree>
    <p:extLst>
      <p:ext uri="{BB962C8B-B14F-4D97-AF65-F5344CB8AC3E}">
        <p14:creationId xmlns:p14="http://schemas.microsoft.com/office/powerpoint/2010/main" val="71387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7F9DE-D5E4-4CEC-AF55-13606A3D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Samospráva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71CF10-2B6B-4726-BE6F-FD7809183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Veřejná správa uskutečňovaná jinými subjekty než státem – tzv. </a:t>
            </a:r>
            <a:r>
              <a:rPr lang="cs-CZ" b="1" dirty="0"/>
              <a:t>VEŘEJNOPRÁVNÍMI KORPORACEMI</a:t>
            </a:r>
          </a:p>
          <a:p>
            <a:r>
              <a:rPr lang="cs-CZ" dirty="0"/>
              <a:t>Stát těmto korporacím </a:t>
            </a:r>
            <a:r>
              <a:rPr lang="cs-CZ" dirty="0">
                <a:solidFill>
                  <a:srgbClr val="FF0000"/>
                </a:solidFill>
              </a:rPr>
              <a:t>přiznává právo samostatně spravovat své vlastní záležitosti veřejného charakteru</a:t>
            </a:r>
          </a:p>
          <a:p>
            <a:pPr marL="0" indent="0">
              <a:buNone/>
            </a:pPr>
            <a:r>
              <a:rPr lang="cs-CZ" i="1" dirty="0">
                <a:solidFill>
                  <a:srgbClr val="7030A0"/>
                </a:solidFill>
              </a:rPr>
              <a:t>Příklad</a:t>
            </a:r>
            <a:r>
              <a:rPr lang="cs-CZ" i="1" dirty="0"/>
              <a:t>: stát rozhoduje, kdo dostane licence pro výrobce energií nebo pro provozování televizního vysílání, vysoká škola rozhoduje, koho přijme ke studiu</a:t>
            </a:r>
          </a:p>
          <a:p>
            <a:r>
              <a:rPr lang="cs-CZ" dirty="0"/>
              <a:t>Korporace tak </a:t>
            </a:r>
            <a:r>
              <a:rPr lang="cs-CZ" i="1" dirty="0"/>
              <a:t>spravuje sama sebe </a:t>
            </a:r>
            <a:r>
              <a:rPr lang="cs-CZ" dirty="0"/>
              <a:t>– subjekt a objekt samosprávy splývají</a:t>
            </a:r>
          </a:p>
          <a:p>
            <a:pPr marL="0" indent="0">
              <a:buNone/>
            </a:pPr>
            <a:r>
              <a:rPr lang="cs-CZ" dirty="0"/>
              <a:t>Hovoříme o </a:t>
            </a:r>
            <a:r>
              <a:rPr lang="cs-CZ" b="1" dirty="0"/>
              <a:t>SAMOPRÁVNÉ MOCI </a:t>
            </a:r>
            <a:r>
              <a:rPr lang="cs-CZ" dirty="0"/>
              <a:t>– korporace se nespravuje jménem státu, jeho jménem a ze své vlastní vůle, ale </a:t>
            </a:r>
            <a:r>
              <a:rPr lang="cs-CZ" dirty="0">
                <a:solidFill>
                  <a:srgbClr val="FF0000"/>
                </a:solidFill>
              </a:rPr>
              <a:t>jménem korporace, v jejím zájmu a z její vůle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i="1" dirty="0"/>
              <a:t>Může se vztahovat jen na členy korporace, vždy je tedy ze své povahy vnitřní.</a:t>
            </a:r>
          </a:p>
          <a:p>
            <a:r>
              <a:rPr lang="cs-CZ" dirty="0"/>
              <a:t>Obsahuje prvky řízení a prvky regulace, zaměřena spíše pozitivně</a:t>
            </a:r>
          </a:p>
          <a:p>
            <a:r>
              <a:rPr lang="cs-CZ" b="1" dirty="0">
                <a:solidFill>
                  <a:srgbClr val="FF0000"/>
                </a:solidFill>
              </a:rPr>
              <a:t>Územní a neúzemní (zájmová, profesní)</a:t>
            </a:r>
          </a:p>
          <a:p>
            <a:endParaRPr lang="cs-CZ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8651635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3161</Words>
  <Application>Microsoft Office PowerPoint</Application>
  <PresentationFormat>Širokoúhlá obrazovka</PresentationFormat>
  <Paragraphs>308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Courier New</vt:lpstr>
      <vt:lpstr>Motiv Office</vt:lpstr>
      <vt:lpstr>Veřejná správa a  správní právo</vt:lpstr>
      <vt:lpstr>Cíle předmětu</vt:lpstr>
      <vt:lpstr>Program přednášky</vt:lpstr>
      <vt:lpstr>Právo a jeho základní pojmy</vt:lpstr>
      <vt:lpstr>Veřejná správa</vt:lpstr>
      <vt:lpstr>Prezentace aplikace PowerPoint</vt:lpstr>
      <vt:lpstr>„Druhy“ veřejné správy</vt:lpstr>
      <vt:lpstr>Státní správa</vt:lpstr>
      <vt:lpstr>Samospráva</vt:lpstr>
      <vt:lpstr>Charakter samosprávy</vt:lpstr>
      <vt:lpstr>Přímá a nepřímá státní správa</vt:lpstr>
      <vt:lpstr>Správní právo</vt:lpstr>
      <vt:lpstr>Prezentace aplikace PowerPoint</vt:lpstr>
      <vt:lpstr>Správní právo jako právo veřejné</vt:lpstr>
      <vt:lpstr>Správní právo jako odvětví</vt:lpstr>
      <vt:lpstr>Systém správního práva</vt:lpstr>
      <vt:lpstr>Prezentace aplikace PowerPoint</vt:lpstr>
      <vt:lpstr>Obecná a zvláštní část správního práva</vt:lpstr>
      <vt:lpstr>Prezentace aplikace PowerPoint</vt:lpstr>
      <vt:lpstr>Prameny správního práva</vt:lpstr>
      <vt:lpstr>Prameny správního práva v ČR</vt:lpstr>
      <vt:lpstr>Obecně závazné normativní akty</vt:lpstr>
      <vt:lpstr>Členění pramenů správního práva</vt:lpstr>
      <vt:lpstr>Výňatky z Ústavy</vt:lpstr>
      <vt:lpstr>Normy správního práva</vt:lpstr>
      <vt:lpstr>Členění norem správního práva</vt:lpstr>
      <vt:lpstr>Realizace norem správního práva</vt:lpstr>
      <vt:lpstr>Interpretace norem správního práva</vt:lpstr>
      <vt:lpstr>Subjekty správního práva a veřejné správy</vt:lpstr>
      <vt:lpstr>Způsobilost</vt:lpstr>
      <vt:lpstr>Subjekty veřejné správy</vt:lpstr>
      <vt:lpstr>Správní orgán</vt:lpstr>
      <vt:lpstr>Veřejnoprávní korporace</vt:lpstr>
      <vt:lpstr>Právnické osoby jako subjekty správního práva</vt:lpstr>
      <vt:lpstr>Právnické osoby jako subjekty veřejné správy</vt:lpstr>
      <vt:lpstr>Přehled právnických osob</vt:lpstr>
      <vt:lpstr>Fyzické osoby jako subjekty správního práva</vt:lpstr>
      <vt:lpstr>Správněprávní vzahy</vt:lpstr>
      <vt:lpstr>Členění správněprávních vztahů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 a  správní právo</dc:title>
  <dc:creator>Anna Chamráthová</dc:creator>
  <cp:lastModifiedBy>Anna Chamráthová</cp:lastModifiedBy>
  <cp:revision>81</cp:revision>
  <dcterms:created xsi:type="dcterms:W3CDTF">2020-10-05T11:58:38Z</dcterms:created>
  <dcterms:modified xsi:type="dcterms:W3CDTF">2020-10-06T13:59:28Z</dcterms:modified>
</cp:coreProperties>
</file>