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>
        <p:scale>
          <a:sx n="76" d="100"/>
          <a:sy n="76" d="100"/>
        </p:scale>
        <p:origin x="260" y="-8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140E523-12F7-4153-967F-4C4749847FC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A80580E-8391-441D-B5CE-F4A8D1939D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0CA92-8676-4EEA-AEE2-1B277D7FE97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5001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6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tudy.com/academy/lesson/what-are-the-economic-functions-of-government.html" TargetMode="Externa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youtu.be/La98xr40Cfk" TargetMode="Externa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506082"/>
            <a:ext cx="11361600" cy="1537412"/>
          </a:xfrm>
        </p:spPr>
        <p:txBody>
          <a:bodyPr/>
          <a:lstStyle/>
          <a:p>
            <a:r>
              <a:rPr lang="sk-SK" altLang="en-US" dirty="0"/>
              <a:t>PUBLIC </a:t>
            </a:r>
            <a:r>
              <a:rPr lang="sk-SK" altLang="en-US" dirty="0" smtClean="0"/>
              <a:t>ECONOMICS</a:t>
            </a:r>
            <a:br>
              <a:rPr lang="sk-SK" altLang="en-US" dirty="0" smtClean="0"/>
            </a:br>
            <a:r>
              <a:rPr lang="sk-SK" altLang="en-US" dirty="0" err="1" smtClean="0"/>
              <a:t>economic</a:t>
            </a:r>
            <a:r>
              <a:rPr lang="sk-SK" altLang="en-US" dirty="0" smtClean="0"/>
              <a:t> </a:t>
            </a:r>
            <a:r>
              <a:rPr lang="sk-SK" altLang="en-US" dirty="0" err="1"/>
              <a:t>functions</a:t>
            </a:r>
            <a:r>
              <a:rPr lang="sk-SK" altLang="en-US" dirty="0"/>
              <a:t> of </a:t>
            </a:r>
            <a:r>
              <a:rPr lang="sk-SK" altLang="en-US" dirty="0" err="1"/>
              <a:t>government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4000" y="5165026"/>
            <a:ext cx="11361600" cy="698497"/>
          </a:xfrm>
        </p:spPr>
        <p:txBody>
          <a:bodyPr/>
          <a:lstStyle/>
          <a:p>
            <a:pPr algn="r">
              <a:spcBef>
                <a:spcPct val="0"/>
              </a:spcBef>
              <a:buClrTx/>
              <a:buSzTx/>
            </a:pPr>
            <a:r>
              <a:rPr lang="sk-SK" altLang="en-US" dirty="0">
                <a:latin typeface="Arial" panose="020B0604020202020204" pitchFamily="34" charset="0"/>
                <a:cs typeface="Arial" panose="020B0604020202020204" pitchFamily="34" charset="0"/>
              </a:rPr>
              <a:t>Gabriela </a:t>
            </a:r>
            <a:r>
              <a:rPr lang="sk-SK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Vaceková</a:t>
            </a:r>
            <a:endParaRPr lang="sk-SK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  <a:buClrTx/>
              <a:buSzTx/>
            </a:pPr>
            <a:r>
              <a:rPr lang="sk-SK" altLang="en-US" dirty="0">
                <a:latin typeface="Arial" panose="020B0604020202020204" pitchFamily="34" charset="0"/>
                <a:cs typeface="Arial" panose="020B0604020202020204" pitchFamily="34" charset="0"/>
              </a:rPr>
              <a:t>gabriela.vacekova@econ.muni.cz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 smtClean="0"/>
              <a:t>Still, the government’s role in the economy is not trivial. </a:t>
            </a:r>
          </a:p>
          <a:p>
            <a:r>
              <a:rPr lang="en-GB" altLang="cs-CZ" dirty="0" smtClean="0"/>
              <a:t>It includes, most economists believe, responsibility for six major functions. </a:t>
            </a:r>
          </a:p>
          <a:p>
            <a:r>
              <a:rPr lang="en-GB" altLang="cs-CZ" dirty="0" smtClean="0"/>
              <a:t>The government (1) provides the legal and social </a:t>
            </a:r>
            <a:r>
              <a:rPr lang="en-GB" altLang="cs-CZ" b="1" dirty="0" smtClean="0"/>
              <a:t>framework</a:t>
            </a:r>
            <a:r>
              <a:rPr lang="en-GB" altLang="cs-CZ" dirty="0" smtClean="0"/>
              <a:t> within which the economy operates, (2) maintains </a:t>
            </a:r>
            <a:r>
              <a:rPr lang="en-GB" altLang="cs-CZ" b="1" dirty="0" smtClean="0"/>
              <a:t>competition</a:t>
            </a:r>
            <a:r>
              <a:rPr lang="en-GB" altLang="cs-CZ" dirty="0" smtClean="0"/>
              <a:t> in the marketplace, (3) provides </a:t>
            </a:r>
            <a:r>
              <a:rPr lang="en-GB" altLang="cs-CZ" b="1" dirty="0" smtClean="0"/>
              <a:t>public goods </a:t>
            </a:r>
            <a:r>
              <a:rPr lang="en-GB" altLang="cs-CZ" dirty="0" smtClean="0"/>
              <a:t>and services, (4) </a:t>
            </a:r>
            <a:r>
              <a:rPr lang="en-GB" altLang="cs-CZ" b="1" dirty="0" smtClean="0"/>
              <a:t>redistributes</a:t>
            </a:r>
            <a:r>
              <a:rPr lang="en-GB" altLang="cs-CZ" dirty="0" smtClean="0"/>
              <a:t> income, (5) corrects for </a:t>
            </a:r>
            <a:r>
              <a:rPr lang="en-GB" altLang="cs-CZ" b="1" dirty="0" smtClean="0"/>
              <a:t>externalities</a:t>
            </a:r>
            <a:r>
              <a:rPr lang="en-GB" altLang="cs-CZ" dirty="0" smtClean="0"/>
              <a:t>, and (6) takes certain actions to </a:t>
            </a:r>
            <a:r>
              <a:rPr lang="en-GB" altLang="cs-CZ" b="1" dirty="0" smtClean="0"/>
              <a:t>stabilize</a:t>
            </a:r>
            <a:r>
              <a:rPr lang="en-GB" altLang="cs-CZ" dirty="0" smtClean="0"/>
              <a:t> the economy.</a:t>
            </a:r>
          </a:p>
        </p:txBody>
      </p:sp>
      <p:sp>
        <p:nvSpPr>
          <p:cNvPr id="29699" name="Nadpis 4"/>
          <p:cNvSpPr>
            <a:spLocks noGrp="1" noChangeArrowheads="1"/>
          </p:cNvSpPr>
          <p:nvPr>
            <p:ph type="title"/>
          </p:nvPr>
        </p:nvSpPr>
        <p:spPr>
          <a:xfrm>
            <a:off x="794799" y="830074"/>
            <a:ext cx="7827963" cy="647700"/>
          </a:xfrm>
        </p:spPr>
        <p:txBody>
          <a:bodyPr/>
          <a:lstStyle/>
          <a:p>
            <a:r>
              <a:rPr lang="en-GB" altLang="en-US" dirty="0" smtClean="0"/>
              <a:t>Economic role of government</a:t>
            </a:r>
            <a:endParaRPr lang="cs-C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042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 dirty="0" smtClean="0"/>
              <a:t>Group </a:t>
            </a:r>
            <a:r>
              <a:rPr lang="sk-SK" altLang="en-US" dirty="0" err="1" smtClean="0"/>
              <a:t>activity</a:t>
            </a:r>
            <a:r>
              <a:rPr lang="sk-SK" altLang="en-US" dirty="0" smtClean="0"/>
              <a:t>: </a:t>
            </a:r>
            <a:r>
              <a:rPr lang="sk-SK" altLang="en-US" dirty="0" err="1" smtClean="0"/>
              <a:t>Economic</a:t>
            </a:r>
            <a:r>
              <a:rPr lang="sk-SK" altLang="en-US" dirty="0" smtClean="0"/>
              <a:t> </a:t>
            </a:r>
            <a:r>
              <a:rPr lang="sk-SK" altLang="en-US" dirty="0" err="1" smtClean="0"/>
              <a:t>functions</a:t>
            </a:r>
            <a:r>
              <a:rPr lang="sk-SK" altLang="en-US" dirty="0" smtClean="0"/>
              <a:t> of </a:t>
            </a:r>
            <a:r>
              <a:rPr lang="sk-SK" altLang="en-US" dirty="0" err="1" smtClean="0"/>
              <a:t>government</a:t>
            </a:r>
            <a:endParaRPr lang="cs-CZ" altLang="en-US" dirty="0" smtClean="0"/>
          </a:p>
        </p:txBody>
      </p:sp>
      <p:pic>
        <p:nvPicPr>
          <p:cNvPr id="307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30643" y="3485250"/>
            <a:ext cx="3791823" cy="28402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Obdélník 1"/>
          <p:cNvSpPr>
            <a:spLocks noChangeArrowheads="1"/>
          </p:cNvSpPr>
          <p:nvPr/>
        </p:nvSpPr>
        <p:spPr bwMode="auto">
          <a:xfrm>
            <a:off x="805343" y="2348917"/>
            <a:ext cx="103520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Explain each of the six economic functions</a:t>
            </a:r>
            <a:r>
              <a:rPr lang="sk-SK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of government.  </a:t>
            </a:r>
            <a:endParaRPr lang="sk-SK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sk-SK" altLang="en-US" dirty="0">
                <a:latin typeface="Arial" panose="020B0604020202020204" pitchFamily="34" charset="0"/>
              </a:rPr>
              <a:t>W</a:t>
            </a:r>
            <a:r>
              <a:rPr lang="en-US" altLang="en-US" dirty="0">
                <a:latin typeface="Arial" panose="020B0604020202020204" pitchFamily="34" charset="0"/>
              </a:rPr>
              <a:t>hat</a:t>
            </a:r>
            <a:r>
              <a:rPr lang="sk-SK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would happen if government did not perform this function</a:t>
            </a:r>
            <a:r>
              <a:rPr lang="sk-SK" altLang="en-US" dirty="0">
                <a:latin typeface="Arial" panose="020B0604020202020204" pitchFamily="34" charset="0"/>
              </a:rPr>
              <a:t>?</a:t>
            </a:r>
            <a:r>
              <a:rPr lang="en-US" altLang="en-US" dirty="0">
                <a:latin typeface="Arial" panose="020B0604020202020204" pitchFamily="34" charset="0"/>
              </a:rPr>
              <a:t>  </a:t>
            </a:r>
            <a:endParaRPr lang="sk-SK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sk-SK" altLang="en-US" dirty="0">
                <a:latin typeface="Arial" panose="020B0604020202020204" pitchFamily="34" charset="0"/>
              </a:rPr>
              <a:t>W</a:t>
            </a:r>
            <a:r>
              <a:rPr lang="en-US" altLang="en-US" dirty="0">
                <a:latin typeface="Arial" panose="020B0604020202020204" pitchFamily="34" charset="0"/>
              </a:rPr>
              <a:t>rite examples on the copies</a:t>
            </a:r>
            <a:r>
              <a:rPr lang="sk-SK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of </a:t>
            </a:r>
            <a:r>
              <a:rPr lang="en-US" altLang="en-US" dirty="0">
                <a:latin typeface="Arial" panose="020B0604020202020204" pitchFamily="34" charset="0"/>
              </a:rPr>
              <a:t>the activity.</a:t>
            </a:r>
            <a:endParaRPr lang="cs-CZ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 smtClean="0"/>
              <a:t>Group activity: Classifying government actions</a:t>
            </a:r>
            <a:endParaRPr lang="cs-CZ" altLang="en-US" smtClean="0"/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8888" y="3441211"/>
            <a:ext cx="3582026" cy="26833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Obdélník 1"/>
          <p:cNvSpPr>
            <a:spLocks noChangeArrowheads="1"/>
          </p:cNvSpPr>
          <p:nvPr/>
        </p:nvSpPr>
        <p:spPr bwMode="auto">
          <a:xfrm>
            <a:off x="796954" y="2114025"/>
            <a:ext cx="1022617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Explain that the 12</a:t>
            </a:r>
            <a:r>
              <a:rPr lang="sk-SK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newspaper headlines are fictitious but realistic,  each  one  referring  to  a  government</a:t>
            </a:r>
            <a:r>
              <a:rPr lang="sk-SK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activity.   </a:t>
            </a:r>
            <a:endParaRPr lang="sk-SK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sk-SK" altLang="en-US" dirty="0" err="1">
                <a:latin typeface="Arial" panose="020B0604020202020204" pitchFamily="34" charset="0"/>
              </a:rPr>
              <a:t>Please</a:t>
            </a:r>
            <a:r>
              <a:rPr lang="sk-SK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classify  each</a:t>
            </a:r>
            <a:r>
              <a:rPr lang="sk-SK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headline by writing in the letter of the economic function that fits it best. </a:t>
            </a:r>
            <a:endParaRPr lang="sk-SK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Check the</a:t>
            </a:r>
            <a:r>
              <a:rPr lang="sk-SK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answers and discuss the exercise</a:t>
            </a:r>
            <a:r>
              <a:rPr lang="sk-SK" altLang="en-US" dirty="0">
                <a:latin typeface="Arial" panose="020B0604020202020204" pitchFamily="34" charset="0"/>
              </a:rPr>
              <a:t>.</a:t>
            </a:r>
            <a:endParaRPr lang="cs-CZ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mtClean="0"/>
              <a:t>Summary</a:t>
            </a:r>
          </a:p>
        </p:txBody>
      </p:sp>
      <p:sp>
        <p:nvSpPr>
          <p:cNvPr id="32771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2244726" y="2205038"/>
            <a:ext cx="8234363" cy="4114800"/>
          </a:xfrm>
        </p:spPr>
        <p:txBody>
          <a:bodyPr/>
          <a:lstStyle/>
          <a:p>
            <a:r>
              <a:rPr lang="en-GB" altLang="cs-CZ" smtClean="0">
                <a:hlinkClick r:id="rId2"/>
              </a:rPr>
              <a:t>What Are the Economic Functions of Government?</a:t>
            </a:r>
            <a:endParaRPr lang="en-GB" altLang="cs-CZ" smtClean="0"/>
          </a:p>
          <a:p>
            <a:endParaRPr lang="en-GB" altLang="cs-CZ" smtClean="0"/>
          </a:p>
        </p:txBody>
      </p:sp>
      <p:pic>
        <p:nvPicPr>
          <p:cNvPr id="32772" name="Obrázek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63" y="3275013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87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 smtClean="0"/>
              <a:t>Assessment: Q1</a:t>
            </a:r>
            <a:endParaRPr lang="cs-CZ" altLang="en-US" smtClean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012A86-D696-403C-8FCA-227720FA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Public goods and services are</a:t>
            </a:r>
            <a:endParaRPr lang="sk-SK" b="1" dirty="0"/>
          </a:p>
          <a:p>
            <a:pPr>
              <a:defRPr/>
            </a:pPr>
            <a:endParaRPr lang="en-US" sz="2400" b="1" dirty="0"/>
          </a:p>
          <a:p>
            <a:pPr lvl="1">
              <a:lnSpc>
                <a:spcPct val="100000"/>
              </a:lnSpc>
              <a:defRPr/>
            </a:pPr>
            <a:r>
              <a:rPr lang="en-US" sz="2400" dirty="0"/>
              <a:t>A.  all goods and services paid for by government.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/>
              <a:t>B.  goods and services provided by publicly</a:t>
            </a:r>
            <a:r>
              <a:rPr lang="sk-SK" sz="2400" dirty="0"/>
              <a:t> </a:t>
            </a:r>
            <a:r>
              <a:rPr lang="en-US" sz="2400" dirty="0"/>
              <a:t>held companies.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/>
              <a:t>C.  goods and services that would not be adequately provided by the market.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/>
              <a:t>D.  goods and services that are available to</a:t>
            </a:r>
            <a:r>
              <a:rPr lang="sk-SK" sz="2400" dirty="0"/>
              <a:t> </a:t>
            </a:r>
            <a:r>
              <a:rPr lang="en-US" sz="2400" dirty="0"/>
              <a:t>the public.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671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 smtClean="0"/>
              <a:t>Assessment: Q2</a:t>
            </a:r>
            <a:endParaRPr lang="cs-CZ" altLang="en-US" smtClean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D27927-952C-4F20-9DF2-7EF87B35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Establishing and enforcing clearly defined property rights is an example of government  </a:t>
            </a:r>
            <a:endParaRPr lang="sk-SK" b="1" dirty="0"/>
          </a:p>
          <a:p>
            <a:pPr>
              <a:defRPr/>
            </a:pPr>
            <a:endParaRPr lang="en-US" b="1" dirty="0"/>
          </a:p>
          <a:p>
            <a:pPr lvl="1">
              <a:lnSpc>
                <a:spcPct val="100000"/>
              </a:lnSpc>
              <a:defRPr/>
            </a:pPr>
            <a:r>
              <a:rPr lang="en-US" sz="2400" dirty="0">
                <a:ea typeface="+mn-ea"/>
                <a:cs typeface="+mn-cs"/>
              </a:rPr>
              <a:t>A.  providing a social and legal framework.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>
                <a:ea typeface="+mn-ea"/>
                <a:cs typeface="+mn-cs"/>
              </a:rPr>
              <a:t>B.  maintaining competition.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>
                <a:ea typeface="+mn-ea"/>
                <a:cs typeface="+mn-cs"/>
              </a:rPr>
              <a:t>C.  providing public goods and services.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>
                <a:ea typeface="+mn-ea"/>
                <a:cs typeface="+mn-cs"/>
              </a:rPr>
              <a:t>D.  redistributing income.</a:t>
            </a:r>
            <a:endParaRPr lang="cs-CZ" sz="24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3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 smtClean="0"/>
              <a:t>Assessment: Q3</a:t>
            </a:r>
            <a:endParaRPr lang="cs-CZ" altLang="en-US" smtClean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1D64F5-BEC6-44A6-B054-E840F2CEB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Smoke from a factory drops ash all over your car.  Government’s economic function in this case</a:t>
            </a:r>
            <a:r>
              <a:rPr lang="sk-SK" b="1" dirty="0"/>
              <a:t> </a:t>
            </a:r>
            <a:r>
              <a:rPr lang="en-US" b="1" dirty="0"/>
              <a:t>is to</a:t>
            </a:r>
            <a:endParaRPr lang="sk-SK" b="1" dirty="0"/>
          </a:p>
          <a:p>
            <a:pPr>
              <a:defRPr/>
            </a:pPr>
            <a:endParaRPr lang="en-US" b="1" dirty="0"/>
          </a:p>
          <a:p>
            <a:pPr lvl="1">
              <a:lnSpc>
                <a:spcPct val="100000"/>
              </a:lnSpc>
              <a:defRPr/>
            </a:pPr>
            <a:r>
              <a:rPr lang="en-US" sz="2400" dirty="0">
                <a:ea typeface="+mn-ea"/>
                <a:cs typeface="+mn-cs"/>
              </a:rPr>
              <a:t>A.  stabilize the economy.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>
                <a:ea typeface="+mn-ea"/>
                <a:cs typeface="+mn-cs"/>
              </a:rPr>
              <a:t>B.  maintain competition.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>
                <a:ea typeface="+mn-ea"/>
                <a:cs typeface="+mn-cs"/>
              </a:rPr>
              <a:t>C.  provide public goods and services.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>
                <a:ea typeface="+mn-ea"/>
                <a:cs typeface="+mn-cs"/>
              </a:rPr>
              <a:t>D.  correct a negative externality.</a:t>
            </a:r>
            <a:endParaRPr lang="cs-CZ" sz="24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8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en-GB" altLang="cs-CZ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GB" altLang="cs-CZ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cs-CZ" sz="4000"/>
              <a:t>Thank you</a:t>
            </a:r>
            <a:r>
              <a:rPr lang="sk-SK" altLang="cs-CZ" sz="4000"/>
              <a:t> for your attention</a:t>
            </a:r>
            <a:r>
              <a:rPr lang="en-GB" altLang="cs-CZ" sz="4000"/>
              <a:t>!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4149725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5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 noChangeArrowheads="1"/>
          </p:cNvSpPr>
          <p:nvPr>
            <p:ph type="title"/>
          </p:nvPr>
        </p:nvSpPr>
        <p:spPr>
          <a:xfrm>
            <a:off x="671119" y="1255335"/>
            <a:ext cx="10846965" cy="647700"/>
          </a:xfrm>
        </p:spPr>
        <p:txBody>
          <a:bodyPr/>
          <a:lstStyle/>
          <a:p>
            <a:r>
              <a:rPr lang="en-GB" altLang="cs-CZ" dirty="0" smtClean="0"/>
              <a:t>Headlines from your country:</a:t>
            </a:r>
            <a:br>
              <a:rPr lang="en-GB" altLang="cs-CZ" dirty="0" smtClean="0"/>
            </a:br>
            <a:r>
              <a:rPr lang="en-GB" altLang="cs-CZ" dirty="0" smtClean="0"/>
              <a:t>What happened around the world last week?</a:t>
            </a:r>
          </a:p>
        </p:txBody>
      </p:sp>
      <p:pic>
        <p:nvPicPr>
          <p:cNvPr id="21507" name="Zástupný symbol pro obsah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5646" y="3846717"/>
            <a:ext cx="2847975" cy="1600200"/>
          </a:xfrm>
        </p:spPr>
      </p:pic>
      <p:pic>
        <p:nvPicPr>
          <p:cNvPr id="21508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622" y="2894217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78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 noChangeArrowheads="1"/>
          </p:cNvSpPr>
          <p:nvPr>
            <p:ph type="title"/>
          </p:nvPr>
        </p:nvSpPr>
        <p:spPr>
          <a:xfrm>
            <a:off x="620785" y="893122"/>
            <a:ext cx="10763075" cy="647700"/>
          </a:xfrm>
        </p:spPr>
        <p:txBody>
          <a:bodyPr/>
          <a:lstStyle/>
          <a:p>
            <a:pPr eaLnBrk="1" hangingPunct="1"/>
            <a:r>
              <a:rPr lang="en-GB" altLang="cs-CZ" dirty="0" smtClean="0"/>
              <a:t>First week: Public Sector and the Economy</a:t>
            </a:r>
            <a:endParaRPr lang="cs-CZ" altLang="cs-CZ" dirty="0" smtClean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DF8E502E-5EE3-48B1-AEE2-F0E6ED36D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b="6104"/>
          <a:stretch>
            <a:fillRect/>
          </a:stretch>
        </p:blipFill>
        <p:spPr>
          <a:xfrm>
            <a:off x="3071814" y="1989139"/>
            <a:ext cx="6040437" cy="4370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728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 noChangeArrowheads="1"/>
          </p:cNvSpPr>
          <p:nvPr>
            <p:ph type="title"/>
          </p:nvPr>
        </p:nvSpPr>
        <p:spPr>
          <a:xfrm>
            <a:off x="737657" y="988447"/>
            <a:ext cx="10753200" cy="451576"/>
          </a:xfrm>
        </p:spPr>
        <p:txBody>
          <a:bodyPr/>
          <a:lstStyle/>
          <a:p>
            <a:r>
              <a:rPr lang="en-GB" altLang="cs-CZ" dirty="0" smtClean="0"/>
              <a:t>Today: Economic functions of government</a:t>
            </a:r>
          </a:p>
        </p:txBody>
      </p:sp>
      <p:sp>
        <p:nvSpPr>
          <p:cNvPr id="23555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897622" y="2072081"/>
            <a:ext cx="9086167" cy="4060432"/>
          </a:xfrm>
        </p:spPr>
        <p:txBody>
          <a:bodyPr/>
          <a:lstStyle/>
          <a:p>
            <a:r>
              <a:rPr lang="en-GB" altLang="cs-CZ" dirty="0" smtClean="0"/>
              <a:t>Please suggest some economic activities of local, state, and national governments!</a:t>
            </a:r>
          </a:p>
          <a:p>
            <a:pPr lvl="1"/>
            <a:r>
              <a:rPr lang="en-GB" altLang="cs-CZ" dirty="0" smtClean="0"/>
              <a:t>…</a:t>
            </a:r>
          </a:p>
          <a:p>
            <a:pPr lvl="1"/>
            <a:r>
              <a:rPr lang="en-GB" altLang="cs-CZ" dirty="0" smtClean="0"/>
              <a:t>…</a:t>
            </a:r>
          </a:p>
          <a:p>
            <a:pPr lvl="1"/>
            <a:r>
              <a:rPr lang="en-GB" altLang="cs-CZ" dirty="0" smtClean="0"/>
              <a:t>…</a:t>
            </a:r>
          </a:p>
          <a:p>
            <a:endParaRPr lang="en-GB" altLang="cs-CZ" dirty="0" smtClean="0"/>
          </a:p>
        </p:txBody>
      </p:sp>
      <p:pic>
        <p:nvPicPr>
          <p:cNvPr id="5" name="Picture 3" descr="04267F29-A5BA-4A9A-89CD-4624FBD46B42">
            <a:extLst>
              <a:ext uri="{FF2B5EF4-FFF2-40B4-BE49-F238E27FC236}">
                <a16:creationId xmlns:a16="http://schemas.microsoft.com/office/drawing/2014/main" id="{6BAD2DD3-70D0-446C-A12B-65FCB53518F8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4199" y="2693569"/>
            <a:ext cx="4184475" cy="361515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42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mtClean="0"/>
              <a:t>Types of government activities</a:t>
            </a:r>
          </a:p>
        </p:txBody>
      </p:sp>
      <p:sp>
        <p:nvSpPr>
          <p:cNvPr id="24579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855677" y="1853967"/>
            <a:ext cx="9631349" cy="43214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altLang="cs-CZ" b="1" dirty="0" smtClean="0"/>
              <a:t>PRODUCTION </a:t>
            </a:r>
            <a:r>
              <a:rPr lang="en-GB" altLang="cs-CZ" dirty="0" smtClean="0"/>
              <a:t>of goods and services</a:t>
            </a:r>
          </a:p>
          <a:p>
            <a:pPr>
              <a:lnSpc>
                <a:spcPct val="150000"/>
              </a:lnSpc>
            </a:pPr>
            <a:r>
              <a:rPr lang="en-GB" altLang="cs-CZ" b="1" dirty="0" smtClean="0"/>
              <a:t>REGULATION </a:t>
            </a:r>
            <a:r>
              <a:rPr lang="en-GB" altLang="cs-CZ" dirty="0" smtClean="0"/>
              <a:t>and subsidization of private production</a:t>
            </a:r>
          </a:p>
          <a:p>
            <a:pPr>
              <a:lnSpc>
                <a:spcPct val="150000"/>
              </a:lnSpc>
            </a:pPr>
            <a:r>
              <a:rPr lang="en-GB" altLang="cs-CZ" b="1" dirty="0" smtClean="0"/>
              <a:t>PURCHASE </a:t>
            </a:r>
            <a:r>
              <a:rPr lang="en-GB" altLang="cs-CZ" dirty="0" smtClean="0"/>
              <a:t>of goods and services</a:t>
            </a:r>
          </a:p>
          <a:p>
            <a:pPr>
              <a:lnSpc>
                <a:spcPct val="150000"/>
              </a:lnSpc>
            </a:pPr>
            <a:r>
              <a:rPr lang="en-GB" altLang="cs-CZ" b="1" dirty="0" smtClean="0"/>
              <a:t>REDISTRIBUTION </a:t>
            </a:r>
            <a:r>
              <a:rPr lang="en-GB" altLang="cs-CZ" dirty="0" smtClean="0"/>
              <a:t>of income</a:t>
            </a:r>
          </a:p>
          <a:p>
            <a:endParaRPr lang="en-GB" altLang="cs-CZ" b="1" dirty="0" smtClean="0"/>
          </a:p>
          <a:p>
            <a:r>
              <a:rPr lang="en-GB" altLang="cs-CZ" dirty="0" smtClean="0"/>
              <a:t>Payments that transfer money from one to another </a:t>
            </a:r>
            <a:br>
              <a:rPr lang="en-GB" altLang="cs-CZ" dirty="0" smtClean="0"/>
            </a:br>
            <a:r>
              <a:rPr lang="en-GB" altLang="cs-CZ" dirty="0" smtClean="0"/>
              <a:t>– but not in return for the provision of goods and services – are called </a:t>
            </a:r>
            <a:r>
              <a:rPr lang="en-GB" altLang="cs-CZ" b="1" dirty="0" smtClean="0"/>
              <a:t>transfer payments</a:t>
            </a: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30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 noChangeArrowheads="1"/>
          </p:cNvSpPr>
          <p:nvPr>
            <p:ph type="title"/>
          </p:nvPr>
        </p:nvSpPr>
        <p:spPr>
          <a:xfrm>
            <a:off x="728389" y="871002"/>
            <a:ext cx="10753200" cy="451576"/>
          </a:xfrm>
        </p:spPr>
        <p:txBody>
          <a:bodyPr/>
          <a:lstStyle/>
          <a:p>
            <a:r>
              <a:rPr lang="en-GB" altLang="cs-CZ" dirty="0" smtClean="0"/>
              <a:t>What government can and should do 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F39289-BD8A-4323-B268-FE4B6F929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726" y="2276475"/>
            <a:ext cx="8234363" cy="4114800"/>
          </a:xfrm>
        </p:spPr>
        <p:txBody>
          <a:bodyPr/>
          <a:lstStyle/>
          <a:p>
            <a:pPr>
              <a:defRPr/>
            </a:pPr>
            <a:r>
              <a:rPr lang="en-GB" dirty="0">
                <a:hlinkClick r:id="rId2"/>
              </a:rPr>
              <a:t>Can the Government Ru(</a:t>
            </a:r>
            <a:r>
              <a:rPr lang="en-GB" dirty="0" err="1">
                <a:hlinkClick r:id="rId2"/>
              </a:rPr>
              <a:t>i</a:t>
            </a:r>
            <a:r>
              <a:rPr lang="en-GB" dirty="0">
                <a:hlinkClick r:id="rId2"/>
              </a:rPr>
              <a:t>)n the Economy?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pic>
        <p:nvPicPr>
          <p:cNvPr id="25604" name="Obrázek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533775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mtClean="0"/>
              <a:t>Government </a:t>
            </a:r>
            <a:r>
              <a:rPr lang="en-GB" altLang="cs-CZ" u="sng" smtClean="0"/>
              <a:t>COULD</a:t>
            </a:r>
            <a:r>
              <a:rPr lang="en-GB" altLang="cs-CZ" smtClean="0"/>
              <a:t> do all sorts of things</a:t>
            </a:r>
          </a:p>
        </p:txBody>
      </p:sp>
      <p:sp>
        <p:nvSpPr>
          <p:cNvPr id="26627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720000" y="1778466"/>
            <a:ext cx="11032976" cy="4354047"/>
          </a:xfrm>
        </p:spPr>
        <p:txBody>
          <a:bodyPr/>
          <a:lstStyle/>
          <a:p>
            <a:r>
              <a:rPr lang="en-GB" altLang="cs-CZ" dirty="0" smtClean="0"/>
              <a:t>For example, it could provide everyone with an MP3 player, </a:t>
            </a:r>
            <a:endParaRPr lang="cs-CZ" altLang="cs-CZ" dirty="0" smtClean="0"/>
          </a:p>
          <a:p>
            <a:r>
              <a:rPr lang="en-GB" altLang="cs-CZ" dirty="0" smtClean="0"/>
              <a:t>or </a:t>
            </a:r>
            <a:r>
              <a:rPr lang="en-GB" altLang="cs-CZ" dirty="0" smtClean="0"/>
              <a:t>provide everyone with an annual vacation at a theme park. </a:t>
            </a:r>
            <a:endParaRPr lang="cs-CZ" altLang="cs-CZ" dirty="0" smtClean="0"/>
          </a:p>
          <a:p>
            <a:endParaRPr lang="en-GB" altLang="cs-CZ" dirty="0" smtClean="0"/>
          </a:p>
          <a:p>
            <a:r>
              <a:rPr lang="en-GB" altLang="cs-CZ" b="1" dirty="0" smtClean="0"/>
              <a:t>BUT:</a:t>
            </a:r>
            <a:r>
              <a:rPr lang="en-GB" altLang="cs-CZ" dirty="0" smtClean="0"/>
              <a:t> What problems might arise if the government expanded </a:t>
            </a:r>
            <a:endParaRPr lang="cs-CZ" altLang="cs-CZ" dirty="0" smtClean="0"/>
          </a:p>
          <a:p>
            <a:r>
              <a:rPr lang="en-GB" altLang="cs-CZ" dirty="0" smtClean="0"/>
              <a:t>its </a:t>
            </a:r>
            <a:r>
              <a:rPr lang="en-GB" altLang="cs-CZ" dirty="0" smtClean="0"/>
              <a:t>role along these lines?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33" y="3949547"/>
            <a:ext cx="3753170" cy="218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5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 smtClean="0"/>
              <a:t>Government regulation</a:t>
            </a:r>
            <a:endParaRPr lang="cs-CZ" altLang="en-US" smtClean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7AAFEC-94D0-4CF0-91EC-5E395D246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853967"/>
            <a:ext cx="10202466" cy="4420998"/>
          </a:xfrm>
        </p:spPr>
        <p:txBody>
          <a:bodyPr/>
          <a:lstStyle/>
          <a:p>
            <a:pPr>
              <a:defRPr/>
            </a:pPr>
            <a:r>
              <a:rPr lang="en-US" dirty="0"/>
              <a:t>Government imposes lots of rules in the</a:t>
            </a:r>
            <a:r>
              <a:rPr lang="sk-SK" dirty="0"/>
              <a:t> </a:t>
            </a:r>
            <a:r>
              <a:rPr lang="en-US" dirty="0"/>
              <a:t>economy</a:t>
            </a:r>
            <a:r>
              <a:rPr lang="sk-SK" dirty="0"/>
              <a:t> </a:t>
            </a:r>
            <a:endParaRPr lang="sk-SK" dirty="0" smtClean="0"/>
          </a:p>
          <a:p>
            <a:pPr>
              <a:defRPr/>
            </a:pPr>
            <a:r>
              <a:rPr lang="sk-SK" dirty="0" smtClean="0"/>
              <a:t>- </a:t>
            </a:r>
            <a:r>
              <a:rPr lang="en-US" dirty="0"/>
              <a:t>workplace safety regulations,</a:t>
            </a:r>
            <a:r>
              <a:rPr lang="sk-SK" dirty="0"/>
              <a:t> </a:t>
            </a:r>
            <a:r>
              <a:rPr lang="en-US" dirty="0"/>
              <a:t>for example. </a:t>
            </a:r>
            <a:endParaRPr lang="sk-SK" dirty="0"/>
          </a:p>
          <a:p>
            <a:pPr>
              <a:defRPr/>
            </a:pPr>
            <a:r>
              <a:rPr lang="en-US" dirty="0"/>
              <a:t>But some things still go</a:t>
            </a:r>
            <a:r>
              <a:rPr lang="sk-SK" dirty="0"/>
              <a:t> </a:t>
            </a:r>
            <a:r>
              <a:rPr lang="en-US" dirty="0"/>
              <a:t>unregulated. </a:t>
            </a:r>
            <a:endParaRPr lang="sk-SK" dirty="0"/>
          </a:p>
          <a:p>
            <a:pPr>
              <a:defRPr/>
            </a:pPr>
            <a:endParaRPr lang="sk-SK" dirty="0"/>
          </a:p>
          <a:p>
            <a:pPr lvl="1">
              <a:defRPr/>
            </a:pPr>
            <a:r>
              <a:rPr lang="en-US" sz="2400" b="1" i="1" dirty="0"/>
              <a:t>Why not regulate in every</a:t>
            </a:r>
            <a:r>
              <a:rPr lang="sk-SK" sz="2400" b="1" i="1" dirty="0"/>
              <a:t> </a:t>
            </a:r>
            <a:r>
              <a:rPr lang="en-US" sz="2400" b="1" i="1" dirty="0"/>
              <a:t>problem area?  </a:t>
            </a:r>
            <a:endParaRPr lang="cs-CZ" sz="2400" b="1" i="1" dirty="0" smtClean="0"/>
          </a:p>
          <a:p>
            <a:pPr lvl="1">
              <a:defRPr/>
            </a:pPr>
            <a:endParaRPr lang="sk-SK" sz="2400" b="1" i="1" dirty="0"/>
          </a:p>
          <a:p>
            <a:pPr lvl="1">
              <a:defRPr/>
            </a:pPr>
            <a:r>
              <a:rPr lang="en-US" sz="2400" b="1" i="1" dirty="0"/>
              <a:t>What would happen if the</a:t>
            </a:r>
            <a:r>
              <a:rPr lang="sk-SK" sz="2400" b="1" i="1" dirty="0"/>
              <a:t> </a:t>
            </a:r>
            <a:r>
              <a:rPr lang="en-US" sz="2400" b="1" i="1" dirty="0"/>
              <a:t>government decided that all new cars produced in </a:t>
            </a:r>
            <a:r>
              <a:rPr lang="en-US" sz="2400" b="1" i="1" dirty="0" smtClean="0"/>
              <a:t>the </a:t>
            </a:r>
            <a:r>
              <a:rPr lang="sk-SK" sz="2400" b="1" i="1" dirty="0"/>
              <a:t>state </a:t>
            </a:r>
            <a:r>
              <a:rPr lang="en-US" sz="2400" b="1" i="1" dirty="0"/>
              <a:t>must be yellow, since yellow cars are easier for other drivers to see? </a:t>
            </a:r>
            <a:endParaRPr lang="cs-CZ" sz="2400" b="1" i="1" dirty="0" smtClean="0"/>
          </a:p>
          <a:p>
            <a:pPr lvl="1">
              <a:defRPr/>
            </a:pPr>
            <a:endParaRPr lang="sk-SK" sz="2400" b="1" i="1" dirty="0"/>
          </a:p>
          <a:p>
            <a:pPr lvl="1">
              <a:defRPr/>
            </a:pPr>
            <a:r>
              <a:rPr lang="en-US" sz="2400" b="1" i="1" dirty="0"/>
              <a:t>What might be problematic</a:t>
            </a:r>
            <a:r>
              <a:rPr lang="sk-SK" sz="2400" b="1" i="1" dirty="0"/>
              <a:t> </a:t>
            </a:r>
            <a:r>
              <a:rPr lang="en-US" sz="2400" b="1" i="1" dirty="0"/>
              <a:t>about that? 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40223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4"/>
          <p:cNvSpPr>
            <a:spLocks noGrp="1" noChangeArrowheads="1"/>
          </p:cNvSpPr>
          <p:nvPr>
            <p:ph type="title"/>
          </p:nvPr>
        </p:nvSpPr>
        <p:spPr>
          <a:xfrm>
            <a:off x="901132" y="657227"/>
            <a:ext cx="7827962" cy="647700"/>
          </a:xfrm>
        </p:spPr>
        <p:txBody>
          <a:bodyPr/>
          <a:lstStyle/>
          <a:p>
            <a:r>
              <a:rPr lang="en-GB" altLang="en-US" dirty="0" smtClean="0"/>
              <a:t>Economic role of government</a:t>
            </a:r>
            <a:endParaRPr lang="cs-CZ" altLang="en-US" dirty="0" smtClean="0"/>
          </a:p>
        </p:txBody>
      </p:sp>
      <p:sp>
        <p:nvSpPr>
          <p:cNvPr id="28675" name="Zástupný symbol pro obsah 1"/>
          <p:cNvSpPr>
            <a:spLocks noGrp="1" noChangeArrowheads="1"/>
          </p:cNvSpPr>
          <p:nvPr>
            <p:ph idx="1"/>
          </p:nvPr>
        </p:nvSpPr>
        <p:spPr>
          <a:xfrm>
            <a:off x="901132" y="1744911"/>
            <a:ext cx="10155558" cy="3382716"/>
          </a:xfrm>
        </p:spPr>
        <p:txBody>
          <a:bodyPr/>
          <a:lstStyle/>
          <a:p>
            <a:r>
              <a:rPr lang="en-GB" altLang="cs-CZ" dirty="0" smtClean="0"/>
              <a:t>In order to ensure and support economic freedom as well as political freedom, there is envisioned a limited role for the government in economic affairs. </a:t>
            </a:r>
          </a:p>
          <a:p>
            <a:r>
              <a:rPr lang="en-GB" altLang="cs-CZ" dirty="0" smtClean="0"/>
              <a:t>In a market economy such, most economic decisions are made by individual buyers and sellers, not by the government.</a:t>
            </a:r>
          </a:p>
          <a:p>
            <a:endParaRPr lang="en-GB" altLang="cs-CZ" dirty="0" smtClean="0"/>
          </a:p>
        </p:txBody>
      </p:sp>
      <p:pic>
        <p:nvPicPr>
          <p:cNvPr id="2867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16" y="4323873"/>
            <a:ext cx="6153034" cy="185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4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497</TotalTime>
  <Words>598</Words>
  <Application>Microsoft Office PowerPoint</Application>
  <PresentationFormat>Širokoúhlá obrazovka</PresentationFormat>
  <Paragraphs>77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Presentation_MU_EN</vt:lpstr>
      <vt:lpstr>PUBLIC ECONOMICS economic functions of government</vt:lpstr>
      <vt:lpstr>Headlines from your country: What happened around the world last week?</vt:lpstr>
      <vt:lpstr>First week: Public Sector and the Economy</vt:lpstr>
      <vt:lpstr>Today: Economic functions of government</vt:lpstr>
      <vt:lpstr>Types of government activities</vt:lpstr>
      <vt:lpstr>What government can and should do …</vt:lpstr>
      <vt:lpstr>Government COULD do all sorts of things</vt:lpstr>
      <vt:lpstr>Government regulation</vt:lpstr>
      <vt:lpstr>Economic role of government</vt:lpstr>
      <vt:lpstr>Economic role of government</vt:lpstr>
      <vt:lpstr>Group activity: Economic functions of government</vt:lpstr>
      <vt:lpstr>Group activity: Classifying government actions</vt:lpstr>
      <vt:lpstr>Summary</vt:lpstr>
      <vt:lpstr>Assessment: Q1</vt:lpstr>
      <vt:lpstr>Assessment: Q2</vt:lpstr>
      <vt:lpstr>Assessment: Q3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ECONOMICS economic functions of government</dc:title>
  <dc:creator>NB ASUS</dc:creator>
  <cp:lastModifiedBy>NB ASUS</cp:lastModifiedBy>
  <cp:revision>3</cp:revision>
  <cp:lastPrinted>1601-01-01T00:00:00Z</cp:lastPrinted>
  <dcterms:created xsi:type="dcterms:W3CDTF">2020-10-19T10:57:03Z</dcterms:created>
  <dcterms:modified xsi:type="dcterms:W3CDTF">2020-10-19T19:14:13Z</dcterms:modified>
</cp:coreProperties>
</file>