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256" r:id="rId2"/>
    <p:sldId id="297" r:id="rId3"/>
    <p:sldId id="270" r:id="rId4"/>
    <p:sldId id="271" r:id="rId5"/>
    <p:sldId id="292" r:id="rId6"/>
    <p:sldId id="258" r:id="rId7"/>
    <p:sldId id="259" r:id="rId8"/>
    <p:sldId id="295" r:id="rId9"/>
    <p:sldId id="273" r:id="rId10"/>
    <p:sldId id="294" r:id="rId11"/>
    <p:sldId id="272" r:id="rId12"/>
    <p:sldId id="261" r:id="rId13"/>
    <p:sldId id="266" r:id="rId14"/>
    <p:sldId id="260" r:id="rId15"/>
    <p:sldId id="275" r:id="rId16"/>
    <p:sldId id="262" r:id="rId17"/>
    <p:sldId id="282" r:id="rId18"/>
    <p:sldId id="265" r:id="rId19"/>
    <p:sldId id="281" r:id="rId20"/>
    <p:sldId id="284" r:id="rId21"/>
    <p:sldId id="29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C8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48E28-DBE4-49FC-B8C9-55FC9F8C61D0}" v="150" dt="2019-10-08T10:36:5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51" autoAdjust="0"/>
  </p:normalViewPr>
  <p:slideViewPr>
    <p:cSldViewPr>
      <p:cViewPr varScale="1">
        <p:scale>
          <a:sx n="65" d="100"/>
          <a:sy n="65" d="100"/>
        </p:scale>
        <p:origin x="1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š Fišar" userId="899d3d21-abc5-49ea-89a4-4ef161844014" providerId="ADAL" clId="{1DC48E28-DBE4-49FC-B8C9-55FC9F8C61D0}"/>
    <pc:docChg chg="undo redo custSel addSld modSld sldOrd">
      <pc:chgData name="Miloš Fišar" userId="899d3d21-abc5-49ea-89a4-4ef161844014" providerId="ADAL" clId="{1DC48E28-DBE4-49FC-B8C9-55FC9F8C61D0}" dt="2019-10-08T10:37:31.427" v="558" actId="790"/>
      <pc:docMkLst>
        <pc:docMk/>
      </pc:docMkLst>
      <pc:sldChg chg="addSp delSp modSp">
        <pc:chgData name="Miloš Fišar" userId="899d3d21-abc5-49ea-89a4-4ef161844014" providerId="ADAL" clId="{1DC48E28-DBE4-49FC-B8C9-55FC9F8C61D0}" dt="2019-10-08T10:37:31.427" v="558" actId="790"/>
        <pc:sldMkLst>
          <pc:docMk/>
          <pc:sldMk cId="3934525278" sldId="256"/>
        </pc:sldMkLst>
        <pc:spChg chg="mod">
          <ac:chgData name="Miloš Fišar" userId="899d3d21-abc5-49ea-89a4-4ef161844014" providerId="ADAL" clId="{1DC48E28-DBE4-49FC-B8C9-55FC9F8C61D0}" dt="2019-10-08T10:03:53.462" v="38" actId="20577"/>
          <ac:spMkLst>
            <pc:docMk/>
            <pc:sldMk cId="3934525278" sldId="256"/>
            <ac:spMk id="2" creationId="{00000000-0000-0000-0000-000000000000}"/>
          </ac:spMkLst>
        </pc:spChg>
        <pc:spChg chg="del">
          <ac:chgData name="Miloš Fišar" userId="899d3d21-abc5-49ea-89a4-4ef161844014" providerId="ADAL" clId="{1DC48E28-DBE4-49FC-B8C9-55FC9F8C61D0}" dt="2019-10-08T10:03:58.427" v="39" actId="478"/>
          <ac:spMkLst>
            <pc:docMk/>
            <pc:sldMk cId="3934525278" sldId="256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04:11.123" v="40"/>
          <ac:spMkLst>
            <pc:docMk/>
            <pc:sldMk cId="3934525278" sldId="256"/>
            <ac:spMk id="5" creationId="{EB9DA056-ED30-4F0B-A85E-82C6FE49B22C}"/>
          </ac:spMkLst>
        </pc:spChg>
        <pc:spChg chg="add mod">
          <ac:chgData name="Miloš Fišar" userId="899d3d21-abc5-49ea-89a4-4ef161844014" providerId="ADAL" clId="{1DC48E28-DBE4-49FC-B8C9-55FC9F8C61D0}" dt="2019-10-08T10:37:31.427" v="558" actId="790"/>
          <ac:spMkLst>
            <pc:docMk/>
            <pc:sldMk cId="3934525278" sldId="256"/>
            <ac:spMk id="6" creationId="{25A4BCF4-1B2C-4915-BFCC-3BA244CEB703}"/>
          </ac:spMkLst>
        </pc:spChg>
      </pc:sldChg>
      <pc:sldChg chg="modSp">
        <pc:chgData name="Miloš Fišar" userId="899d3d21-abc5-49ea-89a4-4ef161844014" providerId="ADAL" clId="{1DC48E28-DBE4-49FC-B8C9-55FC9F8C61D0}" dt="2019-10-08T10:12:16.922" v="158" actId="27636"/>
        <pc:sldMkLst>
          <pc:docMk/>
          <pc:sldMk cId="831882245" sldId="258"/>
        </pc:sldMkLst>
        <pc:spChg chg="mod">
          <ac:chgData name="Miloš Fišar" userId="899d3d21-abc5-49ea-89a4-4ef161844014" providerId="ADAL" clId="{1DC48E28-DBE4-49FC-B8C9-55FC9F8C61D0}" dt="2019-10-08T10:11:48.171" v="154" actId="255"/>
          <ac:spMkLst>
            <pc:docMk/>
            <pc:sldMk cId="831882245" sldId="258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12:16.922" v="158" actId="27636"/>
          <ac:spMkLst>
            <pc:docMk/>
            <pc:sldMk cId="831882245" sldId="258"/>
            <ac:spMk id="3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13:31.284" v="169" actId="27636"/>
        <pc:sldMkLst>
          <pc:docMk/>
          <pc:sldMk cId="32256626" sldId="259"/>
        </pc:sldMkLst>
        <pc:spChg chg="mod">
          <ac:chgData name="Miloš Fišar" userId="899d3d21-abc5-49ea-89a4-4ef161844014" providerId="ADAL" clId="{1DC48E28-DBE4-49FC-B8C9-55FC9F8C61D0}" dt="2019-10-08T10:12:31.324" v="159" actId="255"/>
          <ac:spMkLst>
            <pc:docMk/>
            <pc:sldMk cId="32256626" sldId="259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13:31.284" v="169" actId="27636"/>
          <ac:spMkLst>
            <pc:docMk/>
            <pc:sldMk cId="32256626" sldId="259"/>
            <ac:spMk id="3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25:29.717" v="353" actId="207"/>
        <pc:sldMkLst>
          <pc:docMk/>
          <pc:sldMk cId="2389383463" sldId="260"/>
        </pc:sldMkLst>
        <pc:spChg chg="mod">
          <ac:chgData name="Miloš Fišar" userId="899d3d21-abc5-49ea-89a4-4ef161844014" providerId="ADAL" clId="{1DC48E28-DBE4-49FC-B8C9-55FC9F8C61D0}" dt="2019-10-08T10:25:04.662" v="344" actId="255"/>
          <ac:spMkLst>
            <pc:docMk/>
            <pc:sldMk cId="2389383463" sldId="260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25:29.717" v="353" actId="207"/>
          <ac:spMkLst>
            <pc:docMk/>
            <pc:sldMk cId="2389383463" sldId="260"/>
            <ac:spMk id="3" creationId="{00000000-0000-0000-0000-000000000000}"/>
          </ac:spMkLst>
        </pc:spChg>
      </pc:sldChg>
      <pc:sldChg chg="addSp delSp modSp">
        <pc:chgData name="Miloš Fišar" userId="899d3d21-abc5-49ea-89a4-4ef161844014" providerId="ADAL" clId="{1DC48E28-DBE4-49FC-B8C9-55FC9F8C61D0}" dt="2019-10-08T10:22:25.244" v="321" actId="255"/>
        <pc:sldMkLst>
          <pc:docMk/>
          <pc:sldMk cId="462467507" sldId="261"/>
        </pc:sldMkLst>
        <pc:spChg chg="mod">
          <ac:chgData name="Miloš Fišar" userId="899d3d21-abc5-49ea-89a4-4ef161844014" providerId="ADAL" clId="{1DC48E28-DBE4-49FC-B8C9-55FC9F8C61D0}" dt="2019-10-08T10:22:25.244" v="321" actId="255"/>
          <ac:spMkLst>
            <pc:docMk/>
            <pc:sldMk cId="462467507" sldId="261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21:23.783" v="316" actId="27636"/>
          <ac:spMkLst>
            <pc:docMk/>
            <pc:sldMk cId="462467507" sldId="261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18:50.496" v="251" actId="478"/>
          <ac:spMkLst>
            <pc:docMk/>
            <pc:sldMk cId="462467507" sldId="261"/>
            <ac:spMk id="4" creationId="{48F0FE62-9F0E-4582-A2EC-EE773AFF656F}"/>
          </ac:spMkLst>
        </pc:spChg>
        <pc:picChg chg="mod">
          <ac:chgData name="Miloš Fišar" userId="899d3d21-abc5-49ea-89a4-4ef161844014" providerId="ADAL" clId="{1DC48E28-DBE4-49FC-B8C9-55FC9F8C61D0}" dt="2019-10-08T10:22:20.057" v="320" actId="1076"/>
          <ac:picMkLst>
            <pc:docMk/>
            <pc:sldMk cId="462467507" sldId="261"/>
            <ac:picMk id="6" creationId="{00000000-0000-0000-0000-000000000000}"/>
          </ac:picMkLst>
        </pc:picChg>
      </pc:sldChg>
      <pc:sldChg chg="modSp">
        <pc:chgData name="Miloš Fišar" userId="899d3d21-abc5-49ea-89a4-4ef161844014" providerId="ADAL" clId="{1DC48E28-DBE4-49FC-B8C9-55FC9F8C61D0}" dt="2019-10-08T10:30:37.747" v="436" actId="14100"/>
        <pc:sldMkLst>
          <pc:docMk/>
          <pc:sldMk cId="3994751559" sldId="262"/>
        </pc:sldMkLst>
        <pc:spChg chg="mod">
          <ac:chgData name="Miloš Fišar" userId="899d3d21-abc5-49ea-89a4-4ef161844014" providerId="ADAL" clId="{1DC48E28-DBE4-49FC-B8C9-55FC9F8C61D0}" dt="2019-10-08T10:30:34.692" v="435" actId="1076"/>
          <ac:spMkLst>
            <pc:docMk/>
            <pc:sldMk cId="3994751559" sldId="262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30:37.747" v="436" actId="14100"/>
          <ac:spMkLst>
            <pc:docMk/>
            <pc:sldMk cId="3994751559" sldId="262"/>
            <ac:spMk id="3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30:17.515" v="431" actId="1076"/>
          <ac:picMkLst>
            <pc:docMk/>
            <pc:sldMk cId="3994751559" sldId="262"/>
            <ac:picMk id="8194" creationId="{00000000-0000-0000-0000-000000000000}"/>
          </ac:picMkLst>
        </pc:picChg>
      </pc:sldChg>
      <pc:sldChg chg="addSp delSp modSp">
        <pc:chgData name="Miloš Fišar" userId="899d3d21-abc5-49ea-89a4-4ef161844014" providerId="ADAL" clId="{1DC48E28-DBE4-49FC-B8C9-55FC9F8C61D0}" dt="2019-10-08T10:35:55.612" v="522" actId="14100"/>
        <pc:sldMkLst>
          <pc:docMk/>
          <pc:sldMk cId="2141642711" sldId="265"/>
        </pc:sldMkLst>
        <pc:spChg chg="mod">
          <ac:chgData name="Miloš Fišar" userId="899d3d21-abc5-49ea-89a4-4ef161844014" providerId="ADAL" clId="{1DC48E28-DBE4-49FC-B8C9-55FC9F8C61D0}" dt="2019-10-08T10:31:18.944" v="448" actId="255"/>
          <ac:spMkLst>
            <pc:docMk/>
            <pc:sldMk cId="2141642711" sldId="265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35:55.612" v="522" actId="14100"/>
          <ac:spMkLst>
            <pc:docMk/>
            <pc:sldMk cId="2141642711" sldId="265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31:12.779" v="447" actId="478"/>
          <ac:spMkLst>
            <pc:docMk/>
            <pc:sldMk cId="2141642711" sldId="265"/>
            <ac:spMk id="4" creationId="{DCDD5271-A3F8-48A6-A255-12B47869FAD1}"/>
          </ac:spMkLst>
        </pc:spChg>
        <pc:spChg chg="add del mod">
          <ac:chgData name="Miloš Fišar" userId="899d3d21-abc5-49ea-89a4-4ef161844014" providerId="ADAL" clId="{1DC48E28-DBE4-49FC-B8C9-55FC9F8C61D0}" dt="2019-10-08T10:31:10.774" v="446" actId="478"/>
          <ac:spMkLst>
            <pc:docMk/>
            <pc:sldMk cId="2141642711" sldId="265"/>
            <ac:spMk id="5" creationId="{05EC20AF-ECFB-45C2-846C-140B81443B2C}"/>
          </ac:spMkLst>
        </pc:spChg>
        <pc:spChg chg="add del mod">
          <ac:chgData name="Miloš Fišar" userId="899d3d21-abc5-49ea-89a4-4ef161844014" providerId="ADAL" clId="{1DC48E28-DBE4-49FC-B8C9-55FC9F8C61D0}" dt="2019-10-08T10:31:08.436" v="445"/>
          <ac:spMkLst>
            <pc:docMk/>
            <pc:sldMk cId="2141642711" sldId="265"/>
            <ac:spMk id="6" creationId="{FB1C91F8-ABC8-4022-8995-F5D52D4A81CF}"/>
          </ac:spMkLst>
        </pc:spChg>
        <pc:spChg chg="add del mod">
          <ac:chgData name="Miloš Fišar" userId="899d3d21-abc5-49ea-89a4-4ef161844014" providerId="ADAL" clId="{1DC48E28-DBE4-49FC-B8C9-55FC9F8C61D0}" dt="2019-10-08T10:33:20.503" v="485" actId="478"/>
          <ac:spMkLst>
            <pc:docMk/>
            <pc:sldMk cId="2141642711" sldId="265"/>
            <ac:spMk id="7" creationId="{88CC87B0-6A0B-41B3-922D-5965F945901C}"/>
          </ac:spMkLst>
        </pc:spChg>
        <pc:picChg chg="add mod ord">
          <ac:chgData name="Miloš Fišar" userId="899d3d21-abc5-49ea-89a4-4ef161844014" providerId="ADAL" clId="{1DC48E28-DBE4-49FC-B8C9-55FC9F8C61D0}" dt="2019-10-08T10:34:47.951" v="507" actId="1076"/>
          <ac:picMkLst>
            <pc:docMk/>
            <pc:sldMk cId="2141642711" sldId="265"/>
            <ac:picMk id="8" creationId="{9E5BFF37-E593-4F8B-8620-3D34188DD94A}"/>
          </ac:picMkLst>
        </pc:picChg>
        <pc:picChg chg="add del mod">
          <ac:chgData name="Miloš Fišar" userId="899d3d21-abc5-49ea-89a4-4ef161844014" providerId="ADAL" clId="{1DC48E28-DBE4-49FC-B8C9-55FC9F8C61D0}" dt="2019-10-08T10:31:07.555" v="444"/>
          <ac:picMkLst>
            <pc:docMk/>
            <pc:sldMk cId="2141642711" sldId="265"/>
            <ac:picMk id="13314" creationId="{00000000-0000-0000-0000-000000000000}"/>
          </ac:picMkLst>
        </pc:picChg>
      </pc:sldChg>
      <pc:sldChg chg="modSp">
        <pc:chgData name="Miloš Fišar" userId="899d3d21-abc5-49ea-89a4-4ef161844014" providerId="ADAL" clId="{1DC48E28-DBE4-49FC-B8C9-55FC9F8C61D0}" dt="2019-10-08T10:24:50.461" v="343" actId="20577"/>
        <pc:sldMkLst>
          <pc:docMk/>
          <pc:sldMk cId="1559330038" sldId="266"/>
        </pc:sldMkLst>
        <pc:spChg chg="mod">
          <ac:chgData name="Miloš Fišar" userId="899d3d21-abc5-49ea-89a4-4ef161844014" providerId="ADAL" clId="{1DC48E28-DBE4-49FC-B8C9-55FC9F8C61D0}" dt="2019-10-08T10:23:27.293" v="322" actId="255"/>
          <ac:spMkLst>
            <pc:docMk/>
            <pc:sldMk cId="1559330038" sldId="266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24:50.461" v="343" actId="20577"/>
          <ac:spMkLst>
            <pc:docMk/>
            <pc:sldMk cId="1559330038" sldId="266"/>
            <ac:spMk id="4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23:51.474" v="325" actId="1076"/>
          <ac:picMkLst>
            <pc:docMk/>
            <pc:sldMk cId="1559330038" sldId="266"/>
            <ac:picMk id="9220" creationId="{00000000-0000-0000-0000-000000000000}"/>
          </ac:picMkLst>
        </pc:picChg>
      </pc:sldChg>
      <pc:sldChg chg="addSp delSp modSp">
        <pc:chgData name="Miloš Fišar" userId="899d3d21-abc5-49ea-89a4-4ef161844014" providerId="ADAL" clId="{1DC48E28-DBE4-49FC-B8C9-55FC9F8C61D0}" dt="2019-10-08T10:08:46.078" v="109" actId="20577"/>
        <pc:sldMkLst>
          <pc:docMk/>
          <pc:sldMk cId="1984409962" sldId="270"/>
        </pc:sldMkLst>
        <pc:spChg chg="mod">
          <ac:chgData name="Miloš Fišar" userId="899d3d21-abc5-49ea-89a4-4ef161844014" providerId="ADAL" clId="{1DC48E28-DBE4-49FC-B8C9-55FC9F8C61D0}" dt="2019-10-08T10:08:24.835" v="106" actId="255"/>
          <ac:spMkLst>
            <pc:docMk/>
            <pc:sldMk cId="1984409962" sldId="270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08:46.078" v="109" actId="20577"/>
          <ac:spMkLst>
            <pc:docMk/>
            <pc:sldMk cId="1984409962" sldId="270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06:34.367" v="77" actId="403"/>
          <ac:spMkLst>
            <pc:docMk/>
            <pc:sldMk cId="1984409962" sldId="270"/>
            <ac:spMk id="4" creationId="{1E15C4BF-874A-48F3-8D7F-2BE35DA31650}"/>
          </ac:spMkLst>
        </pc:spChg>
        <pc:spChg chg="del mod">
          <ac:chgData name="Miloš Fišar" userId="899d3d21-abc5-49ea-89a4-4ef161844014" providerId="ADAL" clId="{1DC48E28-DBE4-49FC-B8C9-55FC9F8C61D0}" dt="2019-10-08T10:06:35.774" v="79"/>
          <ac:spMkLst>
            <pc:docMk/>
            <pc:sldMk cId="1984409962" sldId="270"/>
            <ac:spMk id="7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08:14.052" v="105" actId="1076"/>
          <ac:picMkLst>
            <pc:docMk/>
            <pc:sldMk cId="1984409962" sldId="270"/>
            <ac:picMk id="6" creationId="{00000000-0000-0000-0000-000000000000}"/>
          </ac:picMkLst>
        </pc:picChg>
      </pc:sldChg>
      <pc:sldChg chg="addSp delSp modSp">
        <pc:chgData name="Miloš Fišar" userId="899d3d21-abc5-49ea-89a4-4ef161844014" providerId="ADAL" clId="{1DC48E28-DBE4-49FC-B8C9-55FC9F8C61D0}" dt="2019-10-08T10:10:51.785" v="147" actId="255"/>
        <pc:sldMkLst>
          <pc:docMk/>
          <pc:sldMk cId="0" sldId="271"/>
        </pc:sldMkLst>
        <pc:spChg chg="mod">
          <ac:chgData name="Miloš Fišar" userId="899d3d21-abc5-49ea-89a4-4ef161844014" providerId="ADAL" clId="{1DC48E28-DBE4-49FC-B8C9-55FC9F8C61D0}" dt="2019-10-08T10:10:51.785" v="147" actId="255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09:29.825" v="125" actId="478"/>
          <ac:spMkLst>
            <pc:docMk/>
            <pc:sldMk cId="0" sldId="271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09:33.554" v="126" actId="478"/>
          <ac:spMkLst>
            <pc:docMk/>
            <pc:sldMk cId="0" sldId="271"/>
            <ac:spMk id="4" creationId="{281EFFB8-8DF0-46D7-817B-4D57BBCBC8ED}"/>
          </ac:spMkLst>
        </pc:spChg>
        <pc:spChg chg="add del mod">
          <ac:chgData name="Miloš Fišar" userId="899d3d21-abc5-49ea-89a4-4ef161844014" providerId="ADAL" clId="{1DC48E28-DBE4-49FC-B8C9-55FC9F8C61D0}" dt="2019-10-08T10:09:33.554" v="126" actId="478"/>
          <ac:spMkLst>
            <pc:docMk/>
            <pc:sldMk cId="0" sldId="271"/>
            <ac:spMk id="5" creationId="{48B285DF-1A9D-4BF4-A207-BC8F6548EE90}"/>
          </ac:spMkLst>
        </pc:spChg>
        <pc:spChg chg="add mod">
          <ac:chgData name="Miloš Fišar" userId="899d3d21-abc5-49ea-89a4-4ef161844014" providerId="ADAL" clId="{1DC48E28-DBE4-49FC-B8C9-55FC9F8C61D0}" dt="2019-10-08T10:10:27.991" v="136" actId="27636"/>
          <ac:spMkLst>
            <pc:docMk/>
            <pc:sldMk cId="0" sldId="271"/>
            <ac:spMk id="6" creationId="{351384FC-CC7A-43AD-AB6E-6AB498F3DD47}"/>
          </ac:spMkLst>
        </pc:spChg>
        <pc:picChg chg="add del mod">
          <ac:chgData name="Miloš Fišar" userId="899d3d21-abc5-49ea-89a4-4ef161844014" providerId="ADAL" clId="{1DC48E28-DBE4-49FC-B8C9-55FC9F8C61D0}" dt="2019-10-08T10:09:25.723" v="123"/>
          <ac:picMkLst>
            <pc:docMk/>
            <pc:sldMk cId="0" sldId="271"/>
            <ac:picMk id="8" creationId="{13459182-2529-4B2F-BDBE-F597BE07CF3C}"/>
          </ac:picMkLst>
        </pc:picChg>
        <pc:picChg chg="add del mod">
          <ac:chgData name="Miloš Fišar" userId="899d3d21-abc5-49ea-89a4-4ef161844014" providerId="ADAL" clId="{1DC48E28-DBE4-49FC-B8C9-55FC9F8C61D0}" dt="2019-10-08T10:09:50.232" v="132" actId="1076"/>
          <ac:picMkLst>
            <pc:docMk/>
            <pc:sldMk cId="0" sldId="271"/>
            <ac:picMk id="1026" creationId="{00000000-0000-0000-0000-000000000000}"/>
          </ac:picMkLst>
        </pc:picChg>
      </pc:sldChg>
      <pc:sldChg chg="modSp">
        <pc:chgData name="Miloš Fišar" userId="899d3d21-abc5-49ea-89a4-4ef161844014" providerId="ADAL" clId="{1DC48E28-DBE4-49FC-B8C9-55FC9F8C61D0}" dt="2019-10-08T10:18:38.429" v="249" actId="255"/>
        <pc:sldMkLst>
          <pc:docMk/>
          <pc:sldMk cId="1347460442" sldId="272"/>
        </pc:sldMkLst>
        <pc:spChg chg="mod">
          <ac:chgData name="Miloš Fišar" userId="899d3d21-abc5-49ea-89a4-4ef161844014" providerId="ADAL" clId="{1DC48E28-DBE4-49FC-B8C9-55FC9F8C61D0}" dt="2019-10-08T10:18:38.429" v="249" actId="255"/>
          <ac:spMkLst>
            <pc:docMk/>
            <pc:sldMk cId="1347460442" sldId="272"/>
            <ac:spMk id="6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18:33.855" v="248" actId="1076"/>
          <ac:picMkLst>
            <pc:docMk/>
            <pc:sldMk cId="1347460442" sldId="272"/>
            <ac:picMk id="6150" creationId="{00000000-0000-0000-0000-000000000000}"/>
          </ac:picMkLst>
        </pc:picChg>
      </pc:sldChg>
      <pc:sldChg chg="addSp delSp modSp">
        <pc:chgData name="Miloš Fišar" userId="899d3d21-abc5-49ea-89a4-4ef161844014" providerId="ADAL" clId="{1DC48E28-DBE4-49FC-B8C9-55FC9F8C61D0}" dt="2019-10-08T10:18:10.226" v="244" actId="1037"/>
        <pc:sldMkLst>
          <pc:docMk/>
          <pc:sldMk cId="0" sldId="273"/>
        </pc:sldMkLst>
        <pc:spChg chg="mod">
          <ac:chgData name="Miloš Fišar" userId="899d3d21-abc5-49ea-89a4-4ef161844014" providerId="ADAL" clId="{1DC48E28-DBE4-49FC-B8C9-55FC9F8C61D0}" dt="2019-10-08T10:14:21.980" v="176" actId="255"/>
          <ac:spMkLst>
            <pc:docMk/>
            <pc:sldMk cId="0" sldId="273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17:23.415" v="230" actId="27636"/>
          <ac:spMkLst>
            <pc:docMk/>
            <pc:sldMk cId="0" sldId="273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14:41.443" v="180"/>
          <ac:spMkLst>
            <pc:docMk/>
            <pc:sldMk cId="0" sldId="273"/>
            <ac:spMk id="4" creationId="{5E7CC13D-AECB-4C59-8BFB-632A32E9D684}"/>
          </ac:spMkLst>
        </pc:spChg>
        <pc:spChg chg="add del mod">
          <ac:chgData name="Miloš Fišar" userId="899d3d21-abc5-49ea-89a4-4ef161844014" providerId="ADAL" clId="{1DC48E28-DBE4-49FC-B8C9-55FC9F8C61D0}" dt="2019-10-08T10:14:41.443" v="180"/>
          <ac:spMkLst>
            <pc:docMk/>
            <pc:sldMk cId="0" sldId="273"/>
            <ac:spMk id="5" creationId="{660E2496-CDF8-4E0C-8AF7-D07F2A275F10}"/>
          </ac:spMkLst>
        </pc:spChg>
        <pc:spChg chg="add del mod">
          <ac:chgData name="Miloš Fišar" userId="899d3d21-abc5-49ea-89a4-4ef161844014" providerId="ADAL" clId="{1DC48E28-DBE4-49FC-B8C9-55FC9F8C61D0}" dt="2019-10-08T10:14:51.301" v="183" actId="478"/>
          <ac:spMkLst>
            <pc:docMk/>
            <pc:sldMk cId="0" sldId="273"/>
            <ac:spMk id="6" creationId="{BD50FB21-9E7F-4C30-8A73-A1D77738FFEA}"/>
          </ac:spMkLst>
        </pc:spChg>
        <pc:picChg chg="mod">
          <ac:chgData name="Miloš Fišar" userId="899d3d21-abc5-49ea-89a4-4ef161844014" providerId="ADAL" clId="{1DC48E28-DBE4-49FC-B8C9-55FC9F8C61D0}" dt="2019-10-08T10:18:10.226" v="244" actId="1037"/>
          <ac:picMkLst>
            <pc:docMk/>
            <pc:sldMk cId="0" sldId="273"/>
            <ac:picMk id="3076" creationId="{00000000-0000-0000-0000-000000000000}"/>
          </ac:picMkLst>
        </pc:picChg>
      </pc:sldChg>
      <pc:sldChg chg="addSp delSp modSp">
        <pc:chgData name="Miloš Fišar" userId="899d3d21-abc5-49ea-89a4-4ef161844014" providerId="ADAL" clId="{1DC48E28-DBE4-49FC-B8C9-55FC9F8C61D0}" dt="2019-10-08T10:29:33.448" v="426" actId="1076"/>
        <pc:sldMkLst>
          <pc:docMk/>
          <pc:sldMk cId="0" sldId="275"/>
        </pc:sldMkLst>
        <pc:spChg chg="mod">
          <ac:chgData name="Miloš Fišar" userId="899d3d21-abc5-49ea-89a4-4ef161844014" providerId="ADAL" clId="{1DC48E28-DBE4-49FC-B8C9-55FC9F8C61D0}" dt="2019-10-08T10:27:08.967" v="384"/>
          <ac:spMkLst>
            <pc:docMk/>
            <pc:sldMk cId="0" sldId="275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29:29.252" v="425" actId="14100"/>
          <ac:spMkLst>
            <pc:docMk/>
            <pc:sldMk cId="0" sldId="275"/>
            <ac:spMk id="3" creationId="{00000000-0000-0000-0000-000000000000}"/>
          </ac:spMkLst>
        </pc:spChg>
        <pc:spChg chg="add del mod">
          <ac:chgData name="Miloš Fišar" userId="899d3d21-abc5-49ea-89a4-4ef161844014" providerId="ADAL" clId="{1DC48E28-DBE4-49FC-B8C9-55FC9F8C61D0}" dt="2019-10-08T10:25:52.015" v="356" actId="478"/>
          <ac:spMkLst>
            <pc:docMk/>
            <pc:sldMk cId="0" sldId="275"/>
            <ac:spMk id="5" creationId="{86D94328-A8DB-4D40-A0D1-464A3EA8D031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6" creationId="{9127A50E-BD73-47A3-A797-12C91EB15CC3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7" creationId="{131627E7-6DCF-40D6-9963-B054A23A76A6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8" creationId="{86C541CE-96F3-4A29-87D8-B0815E0B1B07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9" creationId="{A8403014-57DF-43CD-B31C-04D99C2F0230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10" creationId="{4A659B9D-A35F-4C74-9FB1-B280AD52DD20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11" creationId="{F92356A7-49AB-442A-B752-9E86BCBAB341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12" creationId="{C28A7408-6C45-4588-AF8F-7CC2C1800921}"/>
          </ac:spMkLst>
        </pc:spChg>
        <pc:spChg chg="add del mod">
          <ac:chgData name="Miloš Fišar" userId="899d3d21-abc5-49ea-89a4-4ef161844014" providerId="ADAL" clId="{1DC48E28-DBE4-49FC-B8C9-55FC9F8C61D0}" dt="2019-10-08T10:26:53.940" v="379"/>
          <ac:spMkLst>
            <pc:docMk/>
            <pc:sldMk cId="0" sldId="275"/>
            <ac:spMk id="13" creationId="{F2C76E76-2D8B-498E-B375-CB2E386C4DB8}"/>
          </ac:spMkLst>
        </pc:spChg>
        <pc:spChg chg="add mod">
          <ac:chgData name="Miloš Fišar" userId="899d3d21-abc5-49ea-89a4-4ef161844014" providerId="ADAL" clId="{1DC48E28-DBE4-49FC-B8C9-55FC9F8C61D0}" dt="2019-10-08T10:27:11.622" v="385"/>
          <ac:spMkLst>
            <pc:docMk/>
            <pc:sldMk cId="0" sldId="275"/>
            <ac:spMk id="14" creationId="{22526B81-5D75-44D6-9E39-2FFB0E684CB9}"/>
          </ac:spMkLst>
        </pc:spChg>
        <pc:spChg chg="add del mod">
          <ac:chgData name="Miloš Fišar" userId="899d3d21-abc5-49ea-89a4-4ef161844014" providerId="ADAL" clId="{1DC48E28-DBE4-49FC-B8C9-55FC9F8C61D0}" dt="2019-10-08T10:27:23.846" v="386" actId="478"/>
          <ac:spMkLst>
            <pc:docMk/>
            <pc:sldMk cId="0" sldId="275"/>
            <ac:spMk id="15" creationId="{D35B39D1-9286-4F82-B7AA-8E4B394F1BDA}"/>
          </ac:spMkLst>
        </pc:spChg>
        <pc:picChg chg="mod">
          <ac:chgData name="Miloš Fišar" userId="899d3d21-abc5-49ea-89a4-4ef161844014" providerId="ADAL" clId="{1DC48E28-DBE4-49FC-B8C9-55FC9F8C61D0}" dt="2019-10-08T10:29:33.448" v="426" actId="1076"/>
          <ac:picMkLst>
            <pc:docMk/>
            <pc:sldMk cId="0" sldId="275"/>
            <ac:picMk id="11266" creationId="{00000000-0000-0000-0000-000000000000}"/>
          </ac:picMkLst>
        </pc:picChg>
      </pc:sldChg>
      <pc:sldChg chg="modSp">
        <pc:chgData name="Miloš Fišar" userId="899d3d21-abc5-49ea-89a4-4ef161844014" providerId="ADAL" clId="{1DC48E28-DBE4-49FC-B8C9-55FC9F8C61D0}" dt="2019-10-08T10:36:11.734" v="524" actId="12"/>
        <pc:sldMkLst>
          <pc:docMk/>
          <pc:sldMk cId="2896169744" sldId="281"/>
        </pc:sldMkLst>
        <pc:spChg chg="mod">
          <ac:chgData name="Miloš Fišar" userId="899d3d21-abc5-49ea-89a4-4ef161844014" providerId="ADAL" clId="{1DC48E28-DBE4-49FC-B8C9-55FC9F8C61D0}" dt="2019-10-08T10:36:11.734" v="524" actId="12"/>
          <ac:spMkLst>
            <pc:docMk/>
            <pc:sldMk cId="2896169744" sldId="281"/>
            <ac:spMk id="3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30:46.807" v="437" actId="255"/>
        <pc:sldMkLst>
          <pc:docMk/>
          <pc:sldMk cId="0" sldId="282"/>
        </pc:sldMkLst>
        <pc:spChg chg="mod">
          <ac:chgData name="Miloš Fišar" userId="899d3d21-abc5-49ea-89a4-4ef161844014" providerId="ADAL" clId="{1DC48E28-DBE4-49FC-B8C9-55FC9F8C61D0}" dt="2019-10-08T10:30:46.807" v="437" actId="255"/>
          <ac:spMkLst>
            <pc:docMk/>
            <pc:sldMk cId="0" sldId="282"/>
            <ac:spMk id="2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36:33.332" v="526" actId="255"/>
        <pc:sldMkLst>
          <pc:docMk/>
          <pc:sldMk cId="0" sldId="284"/>
        </pc:sldMkLst>
        <pc:spChg chg="mod">
          <ac:chgData name="Miloš Fišar" userId="899d3d21-abc5-49ea-89a4-4ef161844014" providerId="ADAL" clId="{1DC48E28-DBE4-49FC-B8C9-55FC9F8C61D0}" dt="2019-10-08T10:36:28.461" v="525" actId="255"/>
          <ac:spMkLst>
            <pc:docMk/>
            <pc:sldMk cId="0" sldId="284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36:33.332" v="526" actId="255"/>
          <ac:spMkLst>
            <pc:docMk/>
            <pc:sldMk cId="0" sldId="284"/>
            <ac:spMk id="3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36:49.984" v="528" actId="255"/>
        <pc:sldMkLst>
          <pc:docMk/>
          <pc:sldMk cId="0" sldId="291"/>
        </pc:sldMkLst>
        <pc:spChg chg="mod">
          <ac:chgData name="Miloš Fišar" userId="899d3d21-abc5-49ea-89a4-4ef161844014" providerId="ADAL" clId="{1DC48E28-DBE4-49FC-B8C9-55FC9F8C61D0}" dt="2019-10-08T10:36:47.099" v="527" actId="255"/>
          <ac:spMkLst>
            <pc:docMk/>
            <pc:sldMk cId="0" sldId="291"/>
            <ac:spMk id="2" creationId="{00000000-0000-0000-0000-000000000000}"/>
          </ac:spMkLst>
        </pc:spChg>
        <pc:spChg chg="mod">
          <ac:chgData name="Miloš Fišar" userId="899d3d21-abc5-49ea-89a4-4ef161844014" providerId="ADAL" clId="{1DC48E28-DBE4-49FC-B8C9-55FC9F8C61D0}" dt="2019-10-08T10:36:49.984" v="528" actId="255"/>
          <ac:spMkLst>
            <pc:docMk/>
            <pc:sldMk cId="0" sldId="291"/>
            <ac:spMk id="3" creationId="{00000000-0000-0000-0000-000000000000}"/>
          </ac:spMkLst>
        </pc:spChg>
      </pc:sldChg>
      <pc:sldChg chg="modSp">
        <pc:chgData name="Miloš Fišar" userId="899d3d21-abc5-49ea-89a4-4ef161844014" providerId="ADAL" clId="{1DC48E28-DBE4-49FC-B8C9-55FC9F8C61D0}" dt="2019-10-08T10:11:35.163" v="151" actId="1076"/>
        <pc:sldMkLst>
          <pc:docMk/>
          <pc:sldMk cId="2335652921" sldId="292"/>
        </pc:sldMkLst>
        <pc:spChg chg="mod">
          <ac:chgData name="Miloš Fišar" userId="899d3d21-abc5-49ea-89a4-4ef161844014" providerId="ADAL" clId="{1DC48E28-DBE4-49FC-B8C9-55FC9F8C61D0}" dt="2019-10-08T10:11:24.596" v="148" actId="255"/>
          <ac:spMkLst>
            <pc:docMk/>
            <pc:sldMk cId="2335652921" sldId="292"/>
            <ac:spMk id="2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11:35.163" v="151" actId="1076"/>
          <ac:picMkLst>
            <pc:docMk/>
            <pc:sldMk cId="2335652921" sldId="292"/>
            <ac:picMk id="1026" creationId="{00000000-0000-0000-0000-000000000000}"/>
          </ac:picMkLst>
        </pc:picChg>
      </pc:sldChg>
      <pc:sldChg chg="addSp modSp ord">
        <pc:chgData name="Miloš Fišar" userId="899d3d21-abc5-49ea-89a4-4ef161844014" providerId="ADAL" clId="{1DC48E28-DBE4-49FC-B8C9-55FC9F8C61D0}" dt="2019-10-08T10:13:49.448" v="171" actId="33524"/>
        <pc:sldMkLst>
          <pc:docMk/>
          <pc:sldMk cId="82096322" sldId="293"/>
        </pc:sldMkLst>
        <pc:spChg chg="mod">
          <ac:chgData name="Miloš Fišar" userId="899d3d21-abc5-49ea-89a4-4ef161844014" providerId="ADAL" clId="{1DC48E28-DBE4-49FC-B8C9-55FC9F8C61D0}" dt="2019-10-08T10:05:03.368" v="54" actId="20577"/>
          <ac:spMkLst>
            <pc:docMk/>
            <pc:sldMk cId="82096322" sldId="293"/>
            <ac:spMk id="2" creationId="{00000000-0000-0000-0000-000000000000}"/>
          </ac:spMkLst>
        </pc:spChg>
        <pc:spChg chg="add mod">
          <ac:chgData name="Miloš Fišar" userId="899d3d21-abc5-49ea-89a4-4ef161844014" providerId="ADAL" clId="{1DC48E28-DBE4-49FC-B8C9-55FC9F8C61D0}" dt="2019-10-08T10:13:49.448" v="171" actId="33524"/>
          <ac:spMkLst>
            <pc:docMk/>
            <pc:sldMk cId="82096322" sldId="293"/>
            <ac:spMk id="3" creationId="{AED9CFA3-3C7F-499D-B3DD-925C4D6AB7F0}"/>
          </ac:spMkLst>
        </pc:spChg>
        <pc:picChg chg="mod">
          <ac:chgData name="Miloš Fišar" userId="899d3d21-abc5-49ea-89a4-4ef161844014" providerId="ADAL" clId="{1DC48E28-DBE4-49FC-B8C9-55FC9F8C61D0}" dt="2019-10-08T10:05:17.293" v="58" actId="1076"/>
          <ac:picMkLst>
            <pc:docMk/>
            <pc:sldMk cId="82096322" sldId="293"/>
            <ac:picMk id="2050" creationId="{00000000-0000-0000-0000-000000000000}"/>
          </ac:picMkLst>
        </pc:picChg>
      </pc:sldChg>
      <pc:sldChg chg="addSp modSp">
        <pc:chgData name="Miloš Fišar" userId="899d3d21-abc5-49ea-89a4-4ef161844014" providerId="ADAL" clId="{1DC48E28-DBE4-49FC-B8C9-55FC9F8C61D0}" dt="2019-10-08T10:18:22.152" v="245" actId="1440"/>
        <pc:sldMkLst>
          <pc:docMk/>
          <pc:sldMk cId="3958904636" sldId="294"/>
        </pc:sldMkLst>
        <pc:spChg chg="mod">
          <ac:chgData name="Miloš Fišar" userId="899d3d21-abc5-49ea-89a4-4ef161844014" providerId="ADAL" clId="{1DC48E28-DBE4-49FC-B8C9-55FC9F8C61D0}" dt="2019-10-08T10:17:52.231" v="237" actId="20577"/>
          <ac:spMkLst>
            <pc:docMk/>
            <pc:sldMk cId="3958904636" sldId="294"/>
            <ac:spMk id="2" creationId="{00000000-0000-0000-0000-000000000000}"/>
          </ac:spMkLst>
        </pc:spChg>
        <pc:spChg chg="add mod">
          <ac:chgData name="Miloš Fišar" userId="899d3d21-abc5-49ea-89a4-4ef161844014" providerId="ADAL" clId="{1DC48E28-DBE4-49FC-B8C9-55FC9F8C61D0}" dt="2019-10-08T10:17:47.869" v="236"/>
          <ac:spMkLst>
            <pc:docMk/>
            <pc:sldMk cId="3958904636" sldId="294"/>
            <ac:spMk id="3" creationId="{E11B6690-CA78-40BF-9689-A1F5BA46AC3E}"/>
          </ac:spMkLst>
        </pc:spChg>
        <pc:picChg chg="mod">
          <ac:chgData name="Miloš Fišar" userId="899d3d21-abc5-49ea-89a4-4ef161844014" providerId="ADAL" clId="{1DC48E28-DBE4-49FC-B8C9-55FC9F8C61D0}" dt="2019-10-08T10:18:22.152" v="245" actId="1440"/>
          <ac:picMkLst>
            <pc:docMk/>
            <pc:sldMk cId="3958904636" sldId="294"/>
            <ac:picMk id="4098" creationId="{00000000-0000-0000-0000-000000000000}"/>
          </ac:picMkLst>
        </pc:picChg>
      </pc:sldChg>
      <pc:sldChg chg="modSp">
        <pc:chgData name="Miloš Fišar" userId="899d3d21-abc5-49ea-89a4-4ef161844014" providerId="ADAL" clId="{1DC48E28-DBE4-49FC-B8C9-55FC9F8C61D0}" dt="2019-10-08T10:14:14.624" v="175" actId="1076"/>
        <pc:sldMkLst>
          <pc:docMk/>
          <pc:sldMk cId="1318241999" sldId="295"/>
        </pc:sldMkLst>
        <pc:spChg chg="mod">
          <ac:chgData name="Miloš Fišar" userId="899d3d21-abc5-49ea-89a4-4ef161844014" providerId="ADAL" clId="{1DC48E28-DBE4-49FC-B8C9-55FC9F8C61D0}" dt="2019-10-08T10:14:02.681" v="172" actId="255"/>
          <ac:spMkLst>
            <pc:docMk/>
            <pc:sldMk cId="1318241999" sldId="295"/>
            <ac:spMk id="2" creationId="{00000000-0000-0000-0000-000000000000}"/>
          </ac:spMkLst>
        </pc:spChg>
        <pc:picChg chg="mod">
          <ac:chgData name="Miloš Fišar" userId="899d3d21-abc5-49ea-89a4-4ef161844014" providerId="ADAL" clId="{1DC48E28-DBE4-49FC-B8C9-55FC9F8C61D0}" dt="2019-10-08T10:14:14.624" v="175" actId="1076"/>
          <ac:picMkLst>
            <pc:docMk/>
            <pc:sldMk cId="1318241999" sldId="295"/>
            <ac:picMk id="5124" creationId="{00000000-0000-0000-0000-000000000000}"/>
          </ac:picMkLst>
        </pc:picChg>
      </pc:sldChg>
      <pc:sldChg chg="add">
        <pc:chgData name="Miloš Fišar" userId="899d3d21-abc5-49ea-89a4-4ef161844014" providerId="ADAL" clId="{1DC48E28-DBE4-49FC-B8C9-55FC9F8C61D0}" dt="2019-10-08T10:36:54.670" v="529"/>
        <pc:sldMkLst>
          <pc:docMk/>
          <pc:sldMk cId="3446022401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24DFD-51F5-41AE-A5CC-7F81399F9481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79C3-9534-4900-8555-29212F6185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11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79C3-9534-4900-8555-29212F6185E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079C3-9534-4900-8555-29212F6185E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8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1" y="414000"/>
            <a:ext cx="153135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2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70" y="6050486"/>
            <a:ext cx="883257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06" y="2019300"/>
            <a:ext cx="4199158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C186-C9A7-4E29-A5F7-2CF38855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AC33E-7DD1-4B57-8FAF-D24481A83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94996-CF7F-41C4-A194-EE510DD2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E812-266E-4F9E-AC13-B9D7829B057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E90F22-38EE-43A0-9287-A4911421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A22C25-AC8A-48CD-9B9F-F826F33C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2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3F0AF-6825-4F2C-A61A-D57DA563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B874C-CE96-4D5B-B126-448AE5456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3DC3DE-BBA1-4EB0-9410-A5B36F2C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79FFE9-4C42-4F76-B008-733BAC3F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E812-266E-4F9E-AC13-B9D7829B057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58FDB7-472D-4F88-9F66-95738DD0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75F680-5165-431E-AE5D-3D7C131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03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4D297-94CC-4DDA-A055-C7E86412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E43AF-6E38-44F5-99C6-8FC3E469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125332-5FA3-492A-8199-C6015C21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025136-779B-40DB-AF52-70BDF8B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E812-266E-4F9E-AC13-B9D7829B057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A3DDF2-A455-4E0A-9387-34A244F7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117A7E-7F56-4621-BA1E-CB920D4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4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1" y="414000"/>
            <a:ext cx="1520518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4" y="1695076"/>
            <a:ext cx="391380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6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9" y="6059508"/>
            <a:ext cx="858603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19778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sXPXpJ5vMn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000" noProof="0" dirty="0">
                <a:latin typeface="Muni" panose="00000500000000000000" pitchFamily="2" charset="-18"/>
              </a:rPr>
              <a:t>Market Failures</a:t>
            </a:r>
            <a:r>
              <a:rPr lang="cs-CZ" sz="4000" noProof="0" dirty="0">
                <a:latin typeface="Muni" panose="00000500000000000000" pitchFamily="2" charset="-18"/>
              </a:rPr>
              <a:t> </a:t>
            </a:r>
            <a:br>
              <a:rPr lang="cs-CZ" sz="4000" noProof="0" dirty="0">
                <a:latin typeface="Muni" panose="00000500000000000000" pitchFamily="2" charset="-18"/>
              </a:rPr>
            </a:br>
            <a:r>
              <a:rPr lang="en-US" sz="4000" noProof="0" dirty="0">
                <a:latin typeface="Muni" panose="00000500000000000000" pitchFamily="2" charset="-18"/>
              </a:rPr>
              <a:t>&amp;</a:t>
            </a:r>
            <a:r>
              <a:rPr lang="cs-CZ" sz="4000" noProof="0" dirty="0">
                <a:latin typeface="Muni" panose="00000500000000000000" pitchFamily="2" charset="-18"/>
              </a:rPr>
              <a:t> </a:t>
            </a:r>
            <a:r>
              <a:rPr lang="en-US" sz="4000" dirty="0">
                <a:latin typeface="Muni" panose="00000500000000000000" pitchFamily="2" charset="-18"/>
              </a:rPr>
              <a:t>Distributive justice</a:t>
            </a:r>
            <a:endParaRPr lang="en-US" sz="4000" noProof="0" dirty="0">
              <a:latin typeface="Muni" panose="00000500000000000000" pitchFamily="2" charset="-18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25A4BCF4-1B2C-4915-BFCC-3BA244CEB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2480948"/>
          </a:xfrm>
        </p:spPr>
        <p:txBody>
          <a:bodyPr anchor="b"/>
          <a:lstStyle/>
          <a:p>
            <a:r>
              <a:rPr lang="en-US" dirty="0">
                <a:latin typeface="Muni" panose="00000500000000000000" pitchFamily="2" charset="-18"/>
              </a:rPr>
              <a:t>BPV_APEC Public Economics</a:t>
            </a:r>
          </a:p>
        </p:txBody>
      </p:sp>
    </p:spTree>
    <p:extLst>
      <p:ext uri="{BB962C8B-B14F-4D97-AF65-F5344CB8AC3E}">
        <p14:creationId xmlns:p14="http://schemas.microsoft.com/office/powerpoint/2010/main" val="39345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Standard Oil compa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976401"/>
            <a:ext cx="8064500" cy="357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1B6690-CA78-40BF-9689-A1F5BA46A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Rockefeller’s Standard Oil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Monopoly example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9589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Monopoly equilibria</a:t>
            </a:r>
            <a:endParaRPr lang="cs-CZ" sz="2900" dirty="0"/>
          </a:p>
        </p:txBody>
      </p:sp>
      <p:pic>
        <p:nvPicPr>
          <p:cNvPr id="6150" name="Picture 6" descr="monopoly welfare l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70440"/>
            <a:ext cx="5760640" cy="52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6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/>
        <p:txBody>
          <a:bodyPr>
            <a:normAutofit lnSpcReduction="10000"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dirty="0"/>
              <a:t>some of the necessary conditions for market formation exist, but not all of them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dirty="0"/>
              <a:t>firms may enter the market but only satisfy a small proportion of potential demand</a:t>
            </a:r>
            <a:endParaRPr lang="en-US" sz="1600" noProof="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dirty="0"/>
              <a:t>total supply fails to meet needs of customers</a:t>
            </a:r>
            <a:endParaRPr lang="cs-CZ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dirty="0"/>
              <a:t>examples:</a:t>
            </a:r>
            <a:endParaRPr lang="en-US" sz="301" noProof="0" dirty="0">
              <a:solidFill>
                <a:schemeClr val="tx1"/>
              </a:solidFill>
            </a:endParaRPr>
          </a:p>
          <a:p>
            <a:pPr marL="182563" lvl="2" indent="-182563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b="1" dirty="0">
                <a:solidFill>
                  <a:schemeClr val="tx2"/>
                </a:solidFill>
              </a:rPr>
              <a:t>Quasi-public goods</a:t>
            </a:r>
          </a:p>
          <a:p>
            <a:pPr marL="357188" lvl="4" indent="-182563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Partly-diminishable</a:t>
            </a:r>
            <a:r>
              <a:rPr lang="en-US" sz="1600" dirty="0"/>
              <a:t>, and partly-rivalrous</a:t>
            </a:r>
          </a:p>
          <a:p>
            <a:pPr marL="357188" lvl="4" indent="-182563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Partly-excludable</a:t>
            </a:r>
          </a:p>
          <a:p>
            <a:pPr marL="357188" lvl="4" indent="-182563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i="1" dirty="0" err="1"/>
              <a:t>Rejectable</a:t>
            </a:r>
            <a:endParaRPr lang="cs-CZ" sz="1600" i="1" dirty="0"/>
          </a:p>
          <a:p>
            <a:pPr marL="182563" lvl="2" indent="-182563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b="1" dirty="0">
                <a:solidFill>
                  <a:schemeClr val="tx2"/>
                </a:solidFill>
              </a:rPr>
              <a:t>Merit goods</a:t>
            </a:r>
          </a:p>
          <a:p>
            <a:pPr lvl="1"/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noProof="0" dirty="0"/>
              <a:t>Incomplete markets</a:t>
            </a:r>
          </a:p>
        </p:txBody>
      </p:sp>
      <p:pic>
        <p:nvPicPr>
          <p:cNvPr id="6" name="Picture 2" descr="http://s1.favim.com/orig/27/tuesdayaffairs-bridge-cars-photography-separate-with-comma-Favim.com-230185.jpg"/>
          <p:cNvPicPr>
            <a:picLocks noGrp="1" noChangeAspect="1" noChangeArrowheads="1"/>
          </p:cNvPicPr>
          <p:nvPr>
            <p:ph idx="2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t="-80" r="14334" b="80"/>
          <a:stretch/>
        </p:blipFill>
        <p:spPr bwMode="auto">
          <a:xfrm>
            <a:off x="5220072" y="1727076"/>
            <a:ext cx="3564711" cy="356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6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900" noProof="0" dirty="0"/>
              <a:t>Property rights</a:t>
            </a:r>
          </a:p>
        </p:txBody>
      </p:sp>
      <p:pic>
        <p:nvPicPr>
          <p:cNvPr id="9220" name="Picture 4" descr="http://constantine.typepad.com/.a/6a0120a7fc3be9970b017c3230af00970b-p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540001" y="1988840"/>
            <a:ext cx="3686695" cy="368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427984" y="1825625"/>
            <a:ext cx="4716016" cy="43513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Many </a:t>
            </a:r>
            <a:r>
              <a:rPr lang="en-US" sz="1600" b="1" dirty="0"/>
              <a:t>resources</a:t>
            </a:r>
            <a:r>
              <a:rPr lang="en-US" sz="1600" dirty="0"/>
              <a:t> that are directly, or indirectly, used in an exchange have </a:t>
            </a:r>
            <a:r>
              <a:rPr lang="en-US" sz="1600" b="1" dirty="0"/>
              <a:t>no specific or identifiable owner.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common property resources may exist because ownership has never been established.  The government has legislated it, or there is no effective regulation in place, or feasible.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o</a:t>
            </a:r>
            <a:r>
              <a:rPr lang="en-US" sz="1600" dirty="0" err="1"/>
              <a:t>cean</a:t>
            </a:r>
            <a:r>
              <a:rPr lang="en-US" sz="1600" dirty="0"/>
              <a:t> fisheries, atmosphere (over consumption), unowned land and sheep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Solution: convert types of property, gov</a:t>
            </a:r>
            <a:r>
              <a:rPr lang="cs-CZ" sz="1600" dirty="0" err="1"/>
              <a:t>ernmental</a:t>
            </a:r>
            <a:r>
              <a:rPr lang="cs-CZ" sz="1600" dirty="0"/>
              <a:t> </a:t>
            </a:r>
            <a:r>
              <a:rPr lang="en-US" sz="1600" dirty="0"/>
              <a:t>regulations</a:t>
            </a: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5933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noProof="0" dirty="0"/>
              <a:t>Information failure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4693987" cy="461731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Imperfect information – situation when </a:t>
            </a:r>
            <a:r>
              <a:rPr lang="en-US" sz="1600" b="1" noProof="0" dirty="0">
                <a:solidFill>
                  <a:schemeClr val="tx1"/>
                </a:solidFill>
              </a:rPr>
              <a:t>one party of the trade doesn´t have all information </a:t>
            </a:r>
            <a:r>
              <a:rPr lang="en-US" sz="1600" noProof="0" dirty="0">
                <a:solidFill>
                  <a:schemeClr val="tx1"/>
                </a:solidFill>
              </a:rPr>
              <a:t>needed to make proper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Content of products, used car markets, medicine, housing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Solution: government interventions, NGOs initiatives, regulations(labelling content) and certificates (of quality or education).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 dirty="0">
                <a:solidFill>
                  <a:schemeClr val="tx2"/>
                </a:solidFill>
              </a:rPr>
              <a:t>Moral hazard</a:t>
            </a:r>
            <a:r>
              <a:rPr lang="en-US" sz="1600" b="1" noProof="0" dirty="0">
                <a:solidFill>
                  <a:schemeClr val="tx1"/>
                </a:solidFill>
              </a:rPr>
              <a:t> </a:t>
            </a:r>
            <a:r>
              <a:rPr lang="en-US" sz="1600" noProof="0" dirty="0">
                <a:solidFill>
                  <a:schemeClr val="tx1"/>
                </a:solidFill>
              </a:rPr>
              <a:t>- if a party that is insulated from risk has more information about its actions than the party paying for the negative consequences of the risk.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 dirty="0">
                <a:solidFill>
                  <a:schemeClr val="tx2"/>
                </a:solidFill>
              </a:rPr>
              <a:t>Adverse selection</a:t>
            </a:r>
            <a:r>
              <a:rPr lang="en-US" sz="1600" b="1" noProof="0" dirty="0">
                <a:solidFill>
                  <a:schemeClr val="tx1"/>
                </a:solidFill>
              </a:rPr>
              <a:t> </a:t>
            </a:r>
            <a:r>
              <a:rPr lang="en-US" sz="1600" noProof="0" dirty="0">
                <a:solidFill>
                  <a:schemeClr val="tx1"/>
                </a:solidFill>
              </a:rPr>
              <a:t>- market process in which undesired results occur when the "bad" products or services are more likely to be selected.</a:t>
            </a:r>
          </a:p>
        </p:txBody>
      </p:sp>
      <p:pic>
        <p:nvPicPr>
          <p:cNvPr id="10242" name="Picture 2" descr="http://foreignpolicyblogs.com/wp-content/uploads/moral-hazard-6a00d8341ca30853ef010534c0ba14970b-800wi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419872" cy="276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8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22526B81-5D75-44D6-9E39-2FFB0E684C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20" y="1377348"/>
            <a:ext cx="5471616" cy="393751"/>
          </a:xfrm>
        </p:spPr>
        <p:txBody>
          <a:bodyPr/>
          <a:lstStyle/>
          <a:p>
            <a:r>
              <a:rPr lang="cs-CZ" dirty="0">
                <a:hlinkClick r:id="rId2"/>
              </a:rPr>
              <a:t>market </a:t>
            </a:r>
            <a:r>
              <a:rPr lang="cs-CZ" dirty="0" err="1">
                <a:hlinkClick r:id="rId2"/>
              </a:rPr>
              <a:t>of</a:t>
            </a:r>
            <a:r>
              <a:rPr lang="cs-CZ" dirty="0">
                <a:hlinkClick r:id="rId2"/>
              </a:rPr>
              <a:t> second-hand </a:t>
            </a:r>
            <a:r>
              <a:rPr lang="cs-CZ" dirty="0" err="1" smtClean="0">
                <a:hlinkClick r:id="rId2"/>
              </a:rPr>
              <a:t>cars</a:t>
            </a:r>
            <a:r>
              <a:rPr lang="cs-CZ" dirty="0" smtClean="0"/>
              <a:t> (video)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425" y="522953"/>
            <a:ext cx="8064900" cy="451576"/>
          </a:xfrm>
        </p:spPr>
        <p:txBody>
          <a:bodyPr>
            <a:normAutofit fontScale="90000"/>
          </a:bodyPr>
          <a:lstStyle/>
          <a:p>
            <a:r>
              <a:rPr lang="en-US" sz="2900" b="1" noProof="0" dirty="0"/>
              <a:t>The Market for </a:t>
            </a:r>
            <a:r>
              <a:rPr lang="cs-CZ" sz="2900" b="1" noProof="0" dirty="0"/>
              <a:t>„</a:t>
            </a:r>
            <a:r>
              <a:rPr lang="en-US" sz="2900" b="1" noProof="0" dirty="0"/>
              <a:t>Lemons</a:t>
            </a:r>
            <a:r>
              <a:rPr lang="cs-CZ" sz="2900" b="1" noProof="0" dirty="0"/>
              <a:t>“</a:t>
            </a:r>
            <a:endParaRPr lang="en-US" sz="29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29325" cy="3825231"/>
          </a:xfrm>
        </p:spPr>
        <p:txBody>
          <a:bodyPr>
            <a:normAutofit/>
          </a:bodyPr>
          <a:lstStyle/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There are good used cars („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</a:rPr>
              <a:t>lump</a:t>
            </a:r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") and defective used cars ("</a:t>
            </a:r>
            <a:r>
              <a:rPr lang="en-US" sz="1600" b="1" dirty="0">
                <a:solidFill>
                  <a:schemeClr val="tx1"/>
                </a:solidFill>
              </a:rPr>
              <a:t>lemons</a:t>
            </a:r>
            <a:r>
              <a:rPr lang="en-US" sz="1600" dirty="0">
                <a:solidFill>
                  <a:schemeClr val="tx1"/>
                </a:solidFill>
              </a:rPr>
              <a:t>")</a:t>
            </a: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Many important mechanical parts and other elements are hidden from view and not easily accessible for inspection, the buyer of a car does not know beforehand whether it is a peach or a lemon</a:t>
            </a: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Buyer will be willing to pay for it only the price of a car of known average quality </a:t>
            </a:r>
            <a:r>
              <a:rPr lang="en-US" sz="1600" dirty="0">
                <a:solidFill>
                  <a:schemeClr val="tx1"/>
                </a:solidFill>
              </a:rPr>
              <a:t>(average price between lemon and </a:t>
            </a:r>
            <a:r>
              <a:rPr lang="en-US" sz="1600" dirty="0"/>
              <a:t>peach</a:t>
            </a:r>
            <a:r>
              <a:rPr lang="en-US" sz="1600" dirty="0">
                <a:solidFill>
                  <a:schemeClr val="tx1"/>
                </a:solidFill>
              </a:rPr>
              <a:t>). </a:t>
            </a: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means that the </a:t>
            </a:r>
            <a:r>
              <a:rPr lang="en-US" sz="1600" b="1" dirty="0">
                <a:solidFill>
                  <a:schemeClr val="tx1"/>
                </a:solidFill>
              </a:rPr>
              <a:t>owners of peaches will be unable to get a high enough price </a:t>
            </a:r>
            <a:r>
              <a:rPr lang="en-US" sz="1600" dirty="0">
                <a:solidFill>
                  <a:schemeClr val="tx1"/>
                </a:solidFill>
              </a:rPr>
              <a:t>to make selling that car worthwhile.</a:t>
            </a: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Therefore, </a:t>
            </a:r>
            <a:r>
              <a:rPr lang="en-US" sz="1600" b="1" dirty="0">
                <a:solidFill>
                  <a:schemeClr val="tx1"/>
                </a:solidFill>
              </a:rPr>
              <a:t>owners of 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</a:rPr>
              <a:t>lump</a:t>
            </a:r>
            <a:r>
              <a:rPr lang="en-US" sz="1600" b="1" dirty="0" smtClean="0">
                <a:solidFill>
                  <a:schemeClr val="tx1"/>
                </a:solidFill>
              </a:rPr>
              <a:t>s </a:t>
            </a:r>
            <a:r>
              <a:rPr lang="en-US" sz="1600" b="1" dirty="0">
                <a:solidFill>
                  <a:schemeClr val="tx1"/>
                </a:solidFill>
              </a:rPr>
              <a:t>will not </a:t>
            </a:r>
            <a:r>
              <a:rPr lang="en-US" sz="1600" b="1" dirty="0" smtClean="0">
                <a:solidFill>
                  <a:schemeClr val="tx1"/>
                </a:solidFill>
              </a:rPr>
              <a:t>place </a:t>
            </a:r>
            <a:r>
              <a:rPr lang="en-US" sz="1600" b="1" dirty="0">
                <a:solidFill>
                  <a:schemeClr val="tx1"/>
                </a:solidFill>
              </a:rPr>
              <a:t>their cars on the used car market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withdrawal of </a:t>
            </a:r>
            <a:r>
              <a:rPr lang="cs-CZ" sz="1600" dirty="0" err="1">
                <a:solidFill>
                  <a:schemeClr val="tx1"/>
                </a:solidFill>
              </a:rPr>
              <a:t>peaches</a:t>
            </a:r>
            <a:r>
              <a:rPr lang="en-US" sz="1600" dirty="0">
                <a:solidFill>
                  <a:schemeClr val="tx1"/>
                </a:solidFill>
              </a:rPr>
              <a:t> reduces the average </a:t>
            </a:r>
            <a:r>
              <a:rPr lang="en-US" sz="1600" dirty="0" smtClean="0">
                <a:solidFill>
                  <a:schemeClr val="tx1"/>
                </a:solidFill>
              </a:rPr>
              <a:t>quality</a:t>
            </a:r>
            <a:r>
              <a:rPr lang="cs-CZ" sz="1600" dirty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of </a:t>
            </a:r>
            <a:r>
              <a:rPr lang="en-US" sz="1600" dirty="0">
                <a:solidFill>
                  <a:schemeClr val="tx1"/>
                </a:solidFill>
              </a:rPr>
              <a:t>cars on the market, causing buyers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revise downward their expectations for any given car.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4425" y="6381328"/>
            <a:ext cx="5703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George </a:t>
            </a:r>
            <a:r>
              <a:rPr lang="cs-CZ" sz="1000" i="1" dirty="0" err="1"/>
              <a:t>Akerlof</a:t>
            </a:r>
            <a:r>
              <a:rPr lang="cs-CZ" sz="1000" i="1" dirty="0"/>
              <a:t>: </a:t>
            </a:r>
            <a:r>
              <a:rPr lang="en-US" sz="1000" b="1" i="1" dirty="0"/>
              <a:t>The Market for Lemons: Quality Uncertainty and the Market Mechanism</a:t>
            </a:r>
            <a:endParaRPr lang="cs-CZ" sz="10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848" y="374919"/>
            <a:ext cx="2642477" cy="14797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honeygps.com/wp-content/uploads/2014/05/Oct.8.Spec_.Unemploym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8"/>
          <a:stretch/>
        </p:blipFill>
        <p:spPr bwMode="auto">
          <a:xfrm>
            <a:off x="-3368" y="5517232"/>
            <a:ext cx="9155432" cy="22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1" y="1495048"/>
            <a:ext cx="8064900" cy="451576"/>
          </a:xfrm>
        </p:spPr>
        <p:txBody>
          <a:bodyPr/>
          <a:lstStyle/>
          <a:p>
            <a:r>
              <a:rPr lang="en-US" sz="2900" noProof="0" dirty="0"/>
              <a:t>Unemployment, inflation, disequilibrium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2204864"/>
            <a:ext cx="8064900" cy="3600400"/>
          </a:xfrm>
        </p:spPr>
        <p:txBody>
          <a:bodyPr/>
          <a:lstStyle/>
          <a:p>
            <a:r>
              <a:rPr lang="en-US" sz="1600" noProof="0" dirty="0">
                <a:solidFill>
                  <a:schemeClr val="tx1"/>
                </a:solidFill>
              </a:rPr>
              <a:t>Widely recognized symptoms of market failure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Periodic episodes of high unemployment or high inflation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Periods of recessions and depressions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For most economists -&gt; evidence that </a:t>
            </a:r>
            <a:r>
              <a:rPr lang="en-US" sz="1600" i="1" u="sng" noProof="0" dirty="0">
                <a:solidFill>
                  <a:schemeClr val="tx1"/>
                </a:solidFill>
              </a:rPr>
              <a:t>something</a:t>
            </a:r>
            <a:r>
              <a:rPr lang="en-US" sz="1600" noProof="0" dirty="0">
                <a:solidFill>
                  <a:schemeClr val="tx1"/>
                </a:solidFill>
              </a:rPr>
              <a:t> is not working well.</a:t>
            </a:r>
          </a:p>
          <a:p>
            <a:endParaRPr lang="en-US" sz="1600" noProof="0" dirty="0">
              <a:solidFill>
                <a:schemeClr val="tx1"/>
              </a:solidFill>
            </a:endParaRPr>
          </a:p>
          <a:p>
            <a:r>
              <a:rPr lang="en-US" sz="1600" noProof="0" dirty="0">
                <a:solidFill>
                  <a:schemeClr val="tx1"/>
                </a:solidFill>
              </a:rPr>
              <a:t>Economic cycles (growth, recession of GDP)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Stabilization policy (solution and even possible cause)</a:t>
            </a:r>
          </a:p>
        </p:txBody>
      </p:sp>
      <p:pic>
        <p:nvPicPr>
          <p:cNvPr id="5" name="Picture 2" descr="http://mahoneygps.com/wp-content/uploads/2014/05/Oct.8.Spec_.Unemploym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 b="53131"/>
          <a:stretch/>
        </p:blipFill>
        <p:spPr bwMode="auto">
          <a:xfrm>
            <a:off x="-36512" y="-171399"/>
            <a:ext cx="91440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5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900" noProof="0" dirty="0"/>
              <a:t>O</a:t>
            </a:r>
            <a:r>
              <a:rPr lang="en-US" sz="2900" noProof="0" dirty="0" err="1"/>
              <a:t>ther</a:t>
            </a:r>
            <a:r>
              <a:rPr lang="en-US" sz="2900" noProof="0" dirty="0"/>
              <a:t> reasons for government intervention</a:t>
            </a:r>
          </a:p>
        </p:txBody>
      </p:sp>
      <p:pic>
        <p:nvPicPr>
          <p:cNvPr id="12290" name="Picture 2" descr="https://qph.ec.quoracdn.net/main-qimg-86d94b8eb0b4f6fe54c2a9558dd7c08e-c?convert_to_webp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1714500"/>
            <a:ext cx="54483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sychology.iresearchnet.com/wp-content/uploads/2016/01/Distributive-Justice.jpg">
            <a:extLst>
              <a:ext uri="{FF2B5EF4-FFF2-40B4-BE49-F238E27FC236}">
                <a16:creationId xmlns:a16="http://schemas.microsoft.com/office/drawing/2014/main" id="{9E5BFF37-E593-4F8B-8620-3D34188DD94A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6903">
            <a:off x="6306309" y="667941"/>
            <a:ext cx="2232071" cy="204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noProof="0" dirty="0"/>
              <a:t>Distribution of wealth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208464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not market failure per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economy is Pareto efficient says nothing about the </a:t>
            </a:r>
            <a:r>
              <a:rPr lang="cs-CZ" sz="1600" noProof="0" dirty="0" smtClean="0">
                <a:solidFill>
                  <a:schemeClr val="tx1"/>
                </a:solidFill>
              </a:rPr>
              <a:t/>
            </a:r>
            <a:br>
              <a:rPr lang="cs-CZ" sz="1600" noProof="0" dirty="0" smtClean="0">
                <a:solidFill>
                  <a:schemeClr val="tx1"/>
                </a:solidFill>
              </a:rPr>
            </a:br>
            <a:r>
              <a:rPr lang="en-US" sz="1600" noProof="0" dirty="0" smtClean="0">
                <a:solidFill>
                  <a:schemeClr val="tx1"/>
                </a:solidFill>
              </a:rPr>
              <a:t>distribution </a:t>
            </a:r>
            <a:r>
              <a:rPr lang="en-US" sz="1600" noProof="0" dirty="0">
                <a:solidFill>
                  <a:schemeClr val="tx1"/>
                </a:solidFill>
              </a:rPr>
              <a:t>of income or wealth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competitive markets may give rise to a very unequal distribution, </a:t>
            </a:r>
            <a:r>
              <a:rPr lang="cs-CZ" sz="1600" noProof="0" dirty="0" smtClean="0">
                <a:solidFill>
                  <a:schemeClr val="tx1"/>
                </a:solidFill>
              </a:rPr>
              <a:t/>
            </a:r>
            <a:br>
              <a:rPr lang="cs-CZ" sz="1600" noProof="0" dirty="0" smtClean="0">
                <a:solidFill>
                  <a:schemeClr val="tx1"/>
                </a:solidFill>
              </a:rPr>
            </a:br>
            <a:r>
              <a:rPr lang="en-US" sz="1600" noProof="0" dirty="0" smtClean="0">
                <a:solidFill>
                  <a:schemeClr val="tx1"/>
                </a:solidFill>
              </a:rPr>
              <a:t>may </a:t>
            </a:r>
            <a:r>
              <a:rPr lang="en-US" sz="1600" noProof="0" dirty="0">
                <a:solidFill>
                  <a:schemeClr val="tx1"/>
                </a:solidFill>
              </a:rPr>
              <a:t>leave individuals with insufficient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solution: government redistribution of wealth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tx1"/>
                </a:solidFill>
              </a:rPr>
              <a:t>solution as part of problem – inefficiency of redistribution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Distributive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considers whether the distribution of goods among the members of society at a given time is subjectively acceptable.</a:t>
            </a:r>
            <a:endParaRPr lang="en-US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should be based on: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sz="1600" dirty="0"/>
              <a:t>Equity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sz="1600" dirty="0"/>
              <a:t>Equality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sz="1600" dirty="0"/>
              <a:t>Power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sz="1600" dirty="0"/>
              <a:t>Need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sz="1600" dirty="0"/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14164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Public benefit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Argument for government 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Even in </a:t>
            </a:r>
            <a:r>
              <a:rPr lang="cs-CZ" dirty="0" err="1"/>
              <a:t>P</a:t>
            </a:r>
            <a:r>
              <a:rPr lang="en-US" noProof="0" dirty="0" err="1" smtClean="0">
                <a:solidFill>
                  <a:schemeClr val="tx1"/>
                </a:solidFill>
              </a:rPr>
              <a:t>areto</a:t>
            </a:r>
            <a:r>
              <a:rPr lang="en-US" noProof="0" dirty="0" smtClean="0">
                <a:solidFill>
                  <a:schemeClr val="tx1"/>
                </a:solidFill>
              </a:rPr>
              <a:t> </a:t>
            </a:r>
            <a:r>
              <a:rPr lang="en-US" noProof="0" dirty="0">
                <a:solidFill>
                  <a:schemeClr val="tx1"/>
                </a:solidFill>
              </a:rPr>
              <a:t>efficient economy individuals may not act in their own best interest, even full informed consumers may make „bad“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Examples: smokers, seat belts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Solution: regulations (seat belts), taxes (cigarettes)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Paternalism: government know best interest of individuals better than they do themselves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May be connected with externalities (smokers)</a:t>
            </a:r>
          </a:p>
        </p:txBody>
      </p:sp>
    </p:spTree>
    <p:extLst>
      <p:ext uri="{BB962C8B-B14F-4D97-AF65-F5344CB8AC3E}">
        <p14:creationId xmlns:p14="http://schemas.microsoft.com/office/powerpoint/2010/main" val="28961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7827963" cy="647700"/>
          </a:xfrm>
        </p:spPr>
        <p:txBody>
          <a:bodyPr/>
          <a:lstStyle/>
          <a:p>
            <a:r>
              <a:rPr lang="en-GB" altLang="en-US" smtClean="0"/>
              <a:t>Headlines from your country:</a:t>
            </a:r>
            <a:br>
              <a:rPr lang="en-GB" altLang="en-US" smtClean="0"/>
            </a:br>
            <a:r>
              <a:rPr lang="en-GB" altLang="en-US" smtClean="0"/>
              <a:t>What happened around the world last week?</a:t>
            </a:r>
          </a:p>
        </p:txBody>
      </p:sp>
      <p:pic>
        <p:nvPicPr>
          <p:cNvPr id="25603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581525"/>
            <a:ext cx="2847975" cy="1600200"/>
          </a:xfrm>
        </p:spPr>
      </p:pic>
      <p:pic>
        <p:nvPicPr>
          <p:cNvPr id="2560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9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/>
              <a:t>Interrelationships </a:t>
            </a:r>
            <a:r>
              <a:rPr lang="cs-CZ" sz="4000" noProof="0" dirty="0" smtClean="0"/>
              <a:t/>
            </a:r>
            <a:br>
              <a:rPr lang="cs-CZ" sz="4000" noProof="0" dirty="0" smtClean="0"/>
            </a:br>
            <a:r>
              <a:rPr lang="en-US" sz="4000" noProof="0" dirty="0" smtClean="0"/>
              <a:t>of </a:t>
            </a:r>
            <a:r>
              <a:rPr lang="en-US" sz="4000" noProof="0" dirty="0"/>
              <a:t>market failures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065" y="2348880"/>
            <a:ext cx="8064900" cy="4139998"/>
          </a:xfrm>
        </p:spPr>
        <p:txBody>
          <a:bodyPr/>
          <a:lstStyle/>
          <a:p>
            <a:r>
              <a:rPr lang="en-US" sz="1600" noProof="0" dirty="0">
                <a:solidFill>
                  <a:schemeClr val="tx1"/>
                </a:solidFill>
              </a:rPr>
              <a:t>Market failures are not mutually exclusive</a:t>
            </a:r>
          </a:p>
          <a:p>
            <a:endParaRPr lang="en-US" sz="1600" noProof="0" dirty="0">
              <a:solidFill>
                <a:schemeClr val="tx1"/>
              </a:solidFill>
            </a:endParaRPr>
          </a:p>
          <a:p>
            <a:r>
              <a:rPr lang="en-US" sz="1600" noProof="0" dirty="0">
                <a:solidFill>
                  <a:schemeClr val="tx1"/>
                </a:solidFill>
              </a:rPr>
              <a:t>Information problems – missing markets (inexistent supply)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Property rights- missing markets (market with fishing rights)</a:t>
            </a:r>
          </a:p>
          <a:p>
            <a:r>
              <a:rPr lang="en-US" sz="1600" noProof="0" dirty="0">
                <a:solidFill>
                  <a:schemeClr val="tx1"/>
                </a:solidFill>
              </a:rPr>
              <a:t>Public benefit – externalities (smoking)</a:t>
            </a:r>
          </a:p>
          <a:p>
            <a:endParaRPr lang="en-US" sz="1600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02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>
          <a:xfrm>
            <a:off x="540001" y="1447718"/>
            <a:ext cx="3913809" cy="3896711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1800" b="1" dirty="0"/>
              <a:t>To recap </a:t>
            </a:r>
            <a:endParaRPr lang="cs-CZ" sz="1800" b="1" dirty="0"/>
          </a:p>
          <a:p>
            <a:pPr lvl="1">
              <a:lnSpc>
                <a:spcPct val="100000"/>
              </a:lnSpc>
            </a:pPr>
            <a:r>
              <a:rPr lang="en-US" sz="1800" b="1" dirty="0"/>
              <a:t>microeconomics‘ concepts</a:t>
            </a:r>
            <a:r>
              <a:rPr lang="en-US" sz="1800" b="1" dirty="0" smtClean="0"/>
              <a:t>:</a:t>
            </a:r>
            <a:endParaRPr lang="cs-CZ" sz="1800" b="1" dirty="0" smtClean="0"/>
          </a:p>
          <a:p>
            <a:pPr lvl="1">
              <a:lnSpc>
                <a:spcPct val="100000"/>
              </a:lnSpc>
            </a:pPr>
            <a:endParaRPr lang="en-US" sz="1800" b="1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invisible hand</a:t>
            </a:r>
            <a:r>
              <a:rPr lang="cs-CZ" sz="1800" dirty="0"/>
              <a:t> </a:t>
            </a:r>
            <a:r>
              <a:rPr lang="en-US" sz="1800" dirty="0"/>
              <a:t>of competitive</a:t>
            </a:r>
            <a:r>
              <a:rPr lang="cs-CZ" sz="1800" dirty="0"/>
              <a:t> </a:t>
            </a:r>
            <a:r>
              <a:rPr lang="en-US" sz="1800" dirty="0"/>
              <a:t>markets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Price mechanism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Pareto efficiency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Individual´s welfare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Perfect competition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900" b="1" noProof="0" dirty="0"/>
              <a:t>Market efficiency</a:t>
            </a:r>
            <a:endParaRPr lang="en-US" sz="2900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15C4BF-874A-48F3-8D7F-2BE35DA316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512" y="5733256"/>
            <a:ext cx="8207920" cy="7200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i="1" dirty="0">
                <a:solidFill>
                  <a:srgbClr val="00287D"/>
                </a:solidFill>
              </a:rPr>
              <a:t>„If private markets are efficient, </a:t>
            </a:r>
            <a:r>
              <a:rPr lang="cs-CZ" sz="1600" i="1" dirty="0" smtClean="0">
                <a:solidFill>
                  <a:srgbClr val="00287D"/>
                </a:solidFill>
              </a:rPr>
              <a:t/>
            </a:r>
            <a:br>
              <a:rPr lang="cs-CZ" sz="1600" i="1" dirty="0" smtClean="0">
                <a:solidFill>
                  <a:srgbClr val="00287D"/>
                </a:solidFill>
              </a:rPr>
            </a:br>
            <a:r>
              <a:rPr lang="en-US" sz="1600" i="1" dirty="0" smtClean="0">
                <a:solidFill>
                  <a:srgbClr val="00287D"/>
                </a:solidFill>
              </a:rPr>
              <a:t>why </a:t>
            </a:r>
            <a:r>
              <a:rPr lang="en-US" sz="1600" i="1" dirty="0">
                <a:solidFill>
                  <a:srgbClr val="00287D"/>
                </a:solidFill>
              </a:rPr>
              <a:t>should there be an economic role for government?“ </a:t>
            </a:r>
          </a:p>
        </p:txBody>
      </p:sp>
      <p:pic>
        <p:nvPicPr>
          <p:cNvPr id="6" name="Zástupný symbol pro obsah 5" descr="micro3.5.gif"/>
          <p:cNvPicPr>
            <a:picLocks noGrp="1" noChangeAspect="1"/>
          </p:cNvPicPr>
          <p:nvPr>
            <p:ph idx="28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478472"/>
            <a:ext cx="5178777" cy="41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 anchor="t"/>
          <a:lstStyle/>
          <a:p>
            <a:r>
              <a:rPr lang="en-US" sz="2900" noProof="0" dirty="0"/>
              <a:t>Market failures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1384FC-CC7A-43AD-AB6E-6AB498F3DD4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283968" y="1690271"/>
            <a:ext cx="4319490" cy="41400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Conditions under which markets are not </a:t>
            </a:r>
            <a:r>
              <a:rPr lang="cs-CZ" sz="2000" dirty="0" err="1" smtClean="0"/>
              <a:t>Pareto</a:t>
            </a:r>
            <a:r>
              <a:rPr lang="cs-CZ" sz="2000" dirty="0" smtClean="0"/>
              <a:t> </a:t>
            </a:r>
            <a:r>
              <a:rPr lang="en-US" sz="2000" dirty="0" smtClean="0"/>
              <a:t>efficient</a:t>
            </a:r>
            <a:endParaRPr lang="en-US" sz="2000" dirty="0"/>
          </a:p>
          <a:p>
            <a:r>
              <a:rPr lang="en-US" sz="2000" dirty="0"/>
              <a:t>Reasons for government interventions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CAUSES OF MARKET FAILURES:</a:t>
            </a: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914400" lvl="1" indent="-514350">
              <a:buFont typeface="+mj-lt"/>
              <a:buAutoNum type="romanUcPeriod"/>
            </a:pPr>
            <a:r>
              <a:rPr lang="en-US" sz="1900" b="1" dirty="0"/>
              <a:t>Public goods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b="1" dirty="0"/>
              <a:t>Failure of competition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b="1" dirty="0"/>
              <a:t>Information asymmetry/failures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b="1" dirty="0"/>
              <a:t>Externalities/Spillovers</a:t>
            </a:r>
            <a:endParaRPr lang="en-US" sz="1900" i="1" dirty="0"/>
          </a:p>
          <a:p>
            <a:pPr marL="914400" lvl="1" indent="-514350">
              <a:buFont typeface="+mj-lt"/>
              <a:buAutoNum type="romanUcPeriod"/>
            </a:pPr>
            <a:r>
              <a:rPr lang="en-US" sz="1900" dirty="0"/>
              <a:t>Incomplete markets or Missing markets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dirty="0"/>
              <a:t>Unemployment, inflation, disequilibrium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dirty="0"/>
              <a:t>Property rights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dirty="0"/>
              <a:t>Distribution of wealth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1900" dirty="0"/>
              <a:t>Public benefit</a:t>
            </a:r>
          </a:p>
          <a:p>
            <a:endParaRPr lang="cs-CZ" dirty="0"/>
          </a:p>
        </p:txBody>
      </p:sp>
      <p:pic>
        <p:nvPicPr>
          <p:cNvPr id="1026" name="Picture 2" descr="Výsledek obrázku pro market fail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690271"/>
            <a:ext cx="3527944" cy="41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0" dirty="0"/>
              <a:t>I. </a:t>
            </a:r>
            <a:r>
              <a:rPr lang="en-US" sz="2900" dirty="0"/>
              <a:t>Public </a:t>
            </a:r>
            <a:r>
              <a:rPr lang="en-US" sz="2900" dirty="0" smtClean="0"/>
              <a:t>goods</a:t>
            </a:r>
            <a:endParaRPr lang="en-US" sz="2900" dirty="0"/>
          </a:p>
        </p:txBody>
      </p:sp>
      <p:pic>
        <p:nvPicPr>
          <p:cNvPr id="1026" name="Picture 2" descr="Výsledek obrázku pro public goo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84784"/>
            <a:ext cx="6912767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900" dirty="0"/>
              <a:t>Public good</a:t>
            </a:r>
            <a:r>
              <a:rPr lang="cs-CZ" sz="2900" dirty="0"/>
              <a:t>s</a:t>
            </a:r>
            <a:endParaRPr lang="en-US" sz="2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4459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cs-CZ" sz="1600" dirty="0">
                <a:solidFill>
                  <a:schemeClr val="tx1"/>
                </a:solidFill>
              </a:rPr>
              <a:t>Goods that:</a:t>
            </a:r>
          </a:p>
          <a:p>
            <a:pPr lvl="1">
              <a:lnSpc>
                <a:spcPct val="150000"/>
              </a:lnSpc>
            </a:pPr>
            <a:r>
              <a:rPr lang="en-US" altLang="cs-CZ" sz="1600" dirty="0">
                <a:solidFill>
                  <a:schemeClr val="tx1"/>
                </a:solidFill>
              </a:rPr>
              <a:t>will not be supplied by market</a:t>
            </a:r>
          </a:p>
          <a:p>
            <a:pPr lvl="1">
              <a:lnSpc>
                <a:spcPct val="150000"/>
              </a:lnSpc>
            </a:pPr>
            <a:r>
              <a:rPr lang="en-US" altLang="cs-CZ" sz="1600" dirty="0">
                <a:solidFill>
                  <a:schemeClr val="tx1"/>
                </a:solidFill>
              </a:rPr>
              <a:t>if supplied, </a:t>
            </a:r>
            <a:r>
              <a:rPr lang="cs-CZ" altLang="cs-CZ" sz="1600" dirty="0" err="1" smtClean="0"/>
              <a:t>then</a:t>
            </a:r>
            <a:r>
              <a:rPr lang="cs-CZ" altLang="cs-CZ" sz="1600" dirty="0" smtClean="0"/>
              <a:t> </a:t>
            </a:r>
            <a:r>
              <a:rPr lang="en-US" altLang="cs-CZ" sz="1600" dirty="0" smtClean="0">
                <a:solidFill>
                  <a:schemeClr val="tx1"/>
                </a:solidFill>
              </a:rPr>
              <a:t>in </a:t>
            </a:r>
            <a:r>
              <a:rPr lang="en-US" altLang="cs-CZ" sz="1600" dirty="0">
                <a:solidFill>
                  <a:schemeClr val="tx1"/>
                </a:solidFill>
              </a:rPr>
              <a:t>insufficient quantity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cs-CZ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cs-CZ" sz="1600" dirty="0">
                <a:solidFill>
                  <a:schemeClr val="tx1"/>
                </a:solidFill>
              </a:rPr>
              <a:t>Example:  national defense, navigational aids (light house)</a:t>
            </a:r>
          </a:p>
          <a:p>
            <a:pPr>
              <a:lnSpc>
                <a:spcPct val="150000"/>
              </a:lnSpc>
            </a:pPr>
            <a:r>
              <a:rPr lang="en-US" altLang="cs-CZ" sz="1600" dirty="0">
                <a:solidFill>
                  <a:schemeClr val="tx1"/>
                </a:solidFill>
              </a:rPr>
              <a:t>Characteristics: </a:t>
            </a:r>
          </a:p>
          <a:p>
            <a:pPr lvl="1">
              <a:lnSpc>
                <a:spcPct val="150000"/>
              </a:lnSpc>
            </a:pPr>
            <a:r>
              <a:rPr lang="en-US" altLang="cs-CZ" sz="1400" b="1" i="1" dirty="0">
                <a:solidFill>
                  <a:schemeClr val="tx1"/>
                </a:solidFill>
              </a:rPr>
              <a:t>Non-rival consumption </a:t>
            </a:r>
            <a:endParaRPr lang="en-US" altLang="cs-CZ" sz="1400" dirty="0"/>
          </a:p>
          <a:p>
            <a:pPr lvl="2">
              <a:lnSpc>
                <a:spcPct val="150000"/>
              </a:lnSpc>
            </a:pPr>
            <a:r>
              <a:rPr lang="en-US" altLang="cs-CZ" sz="1400" dirty="0">
                <a:solidFill>
                  <a:schemeClr val="tx1"/>
                </a:solidFill>
              </a:rPr>
              <a:t>it’s not desirable to exclude anyone from the benefits (MC of providing to an additional person = 0). Private provision → underconsumption or undersupply</a:t>
            </a:r>
          </a:p>
          <a:p>
            <a:pPr lvl="1">
              <a:lnSpc>
                <a:spcPct val="150000"/>
              </a:lnSpc>
            </a:pPr>
            <a:r>
              <a:rPr lang="en-US" altLang="cs-CZ" sz="1400" b="1" i="1" dirty="0">
                <a:solidFill>
                  <a:schemeClr val="tx1"/>
                </a:solidFill>
              </a:rPr>
              <a:t>Non-excludability</a:t>
            </a:r>
            <a:endParaRPr lang="en-US" altLang="cs-CZ" sz="1400" b="1" dirty="0"/>
          </a:p>
          <a:p>
            <a:pPr lvl="2">
              <a:lnSpc>
                <a:spcPct val="150000"/>
              </a:lnSpc>
            </a:pPr>
            <a:r>
              <a:rPr lang="en-US" altLang="cs-CZ" sz="1400" dirty="0">
                <a:solidFill>
                  <a:schemeClr val="tx1"/>
                </a:solidFill>
              </a:rPr>
              <a:t>it’s not feasible to exclude anyone from the benefits of the good (cost of exclusion is too </a:t>
            </a:r>
            <a:r>
              <a:rPr lang="en-US" altLang="cs-CZ" sz="1400" dirty="0"/>
              <a:t>high) → free </a:t>
            </a:r>
            <a:r>
              <a:rPr lang="en-US" altLang="cs-CZ" sz="1400" dirty="0">
                <a:solidFill>
                  <a:schemeClr val="tx1"/>
                </a:solidFill>
              </a:rPr>
              <a:t>rider problem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Free-rider problem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Public goods x </a:t>
            </a:r>
            <a:r>
              <a:rPr lang="en-US" altLang="cs-CZ" sz="1600" dirty="0">
                <a:solidFill>
                  <a:schemeClr val="tx1"/>
                </a:solidFill>
              </a:rPr>
              <a:t>Publicly provided goods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2900" noProof="0" dirty="0"/>
              <a:t>II. </a:t>
            </a:r>
            <a:r>
              <a:rPr lang="en-US" sz="2900" noProof="0" dirty="0"/>
              <a:t>Failure or lack of 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noProof="0" dirty="0">
                <a:solidFill>
                  <a:schemeClr val="tx2"/>
                </a:solidFill>
              </a:rPr>
              <a:t>Perfect competition</a:t>
            </a:r>
          </a:p>
          <a:p>
            <a:pPr lvl="1"/>
            <a:r>
              <a:rPr lang="en-US" sz="1800" dirty="0"/>
              <a:t>numerous sellers </a:t>
            </a:r>
            <a:endParaRPr lang="en-US" sz="1800" noProof="0" dirty="0">
              <a:solidFill>
                <a:schemeClr val="tx1"/>
              </a:solidFill>
            </a:endParaRPr>
          </a:p>
          <a:p>
            <a:pPr lvl="1"/>
            <a:r>
              <a:rPr lang="en-US" sz="1800" noProof="0" dirty="0">
                <a:solidFill>
                  <a:schemeClr val="tx1"/>
                </a:solidFill>
              </a:rPr>
              <a:t>sellers cannot influence prices</a:t>
            </a:r>
          </a:p>
          <a:p>
            <a:pPr lvl="1"/>
            <a:r>
              <a:rPr lang="en-US" sz="1800" noProof="0" dirty="0">
                <a:solidFill>
                  <a:schemeClr val="tx1"/>
                </a:solidFill>
              </a:rPr>
              <a:t>homogeneous product</a:t>
            </a:r>
          </a:p>
          <a:p>
            <a:pPr lvl="1"/>
            <a:r>
              <a:rPr lang="en-US" sz="1800" noProof="0" dirty="0">
                <a:solidFill>
                  <a:schemeClr val="tx1"/>
                </a:solidFill>
              </a:rPr>
              <a:t>no barriers to enter the market </a:t>
            </a:r>
          </a:p>
          <a:p>
            <a:pPr lvl="1"/>
            <a:r>
              <a:rPr lang="en-US" sz="1800" dirty="0"/>
              <a:t>theoretical concept</a:t>
            </a:r>
            <a:endParaRPr lang="en-US" sz="1800" noProof="0" dirty="0">
              <a:solidFill>
                <a:schemeClr val="tx1"/>
              </a:solidFill>
            </a:endParaRPr>
          </a:p>
          <a:p>
            <a:pPr lvl="1"/>
            <a:endParaRPr lang="en-US" noProof="0" dirty="0">
              <a:solidFill>
                <a:schemeClr val="tx1"/>
              </a:solidFill>
            </a:endParaRPr>
          </a:p>
          <a:p>
            <a:r>
              <a:rPr lang="en-US" b="1" i="1" noProof="0" dirty="0">
                <a:solidFill>
                  <a:schemeClr val="tx2"/>
                </a:solidFill>
              </a:rPr>
              <a:t>Imperfect markets</a:t>
            </a:r>
          </a:p>
          <a:p>
            <a:pPr lvl="1"/>
            <a:r>
              <a:rPr lang="en-US" sz="1700" dirty="0"/>
              <a:t>an economic structure, </a:t>
            </a:r>
            <a:r>
              <a:rPr lang="en-US" sz="1900" b="1" dirty="0"/>
              <a:t>which </a:t>
            </a:r>
            <a:r>
              <a:rPr lang="en-US" sz="2100" b="1" dirty="0"/>
              <a:t>does not fulfill</a:t>
            </a:r>
            <a:r>
              <a:rPr lang="en-US" sz="2100" dirty="0"/>
              <a:t> </a:t>
            </a:r>
            <a:r>
              <a:rPr lang="en-US" sz="1700" dirty="0"/>
              <a:t>the conditions of </a:t>
            </a:r>
            <a:r>
              <a:rPr lang="en-US" sz="2100" b="1" dirty="0"/>
              <a:t>the perfect competition</a:t>
            </a:r>
            <a:endParaRPr lang="cs-CZ" sz="2100" b="1" dirty="0"/>
          </a:p>
          <a:p>
            <a:pPr lvl="1"/>
            <a:endParaRPr lang="en-US" sz="2100" b="1" dirty="0"/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b="1" dirty="0"/>
              <a:t>Monopoly</a:t>
            </a:r>
            <a:r>
              <a:rPr lang="en-US" sz="2100" dirty="0"/>
              <a:t>: </a:t>
            </a:r>
            <a:r>
              <a:rPr lang="en-US" sz="1800" dirty="0"/>
              <a:t>Single seller dominates the entire market.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Duopoly: </a:t>
            </a:r>
            <a:r>
              <a:rPr lang="en-US" sz="1800" dirty="0"/>
              <a:t>Two sellers share the whole market.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b="1" dirty="0"/>
              <a:t>Oligopoly</a:t>
            </a:r>
            <a:r>
              <a:rPr lang="en-US" sz="1800" dirty="0"/>
              <a:t>: Few sellers are there who either act in collusion or competition.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 err="1"/>
              <a:t>Monospony</a:t>
            </a:r>
            <a:r>
              <a:rPr lang="en-US" sz="2100" dirty="0"/>
              <a:t>: </a:t>
            </a:r>
            <a:r>
              <a:rPr lang="en-US" sz="1800" dirty="0"/>
              <a:t>Many sellers and a single buyer.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 err="1"/>
              <a:t>Oligospony</a:t>
            </a:r>
            <a:r>
              <a:rPr lang="en-US" sz="2100" dirty="0"/>
              <a:t>: </a:t>
            </a:r>
            <a:r>
              <a:rPr lang="en-US" sz="1800" dirty="0"/>
              <a:t>Many sellers and few buyers.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b="1" dirty="0"/>
              <a:t>Monopolistic Competition</a:t>
            </a:r>
            <a:r>
              <a:rPr lang="en-US" sz="2100" dirty="0"/>
              <a:t>: </a:t>
            </a:r>
            <a:r>
              <a:rPr lang="en-US" sz="1800" dirty="0"/>
              <a:t>Numerous sellers offering unique products.</a:t>
            </a:r>
          </a:p>
        </p:txBody>
      </p:sp>
    </p:spTree>
    <p:extLst>
      <p:ext uri="{BB962C8B-B14F-4D97-AF65-F5344CB8AC3E}">
        <p14:creationId xmlns:p14="http://schemas.microsoft.com/office/powerpoint/2010/main" val="322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Perfect market equilibria</a:t>
            </a:r>
            <a:endParaRPr lang="cs-CZ" sz="2900" dirty="0"/>
          </a:p>
        </p:txBody>
      </p:sp>
      <p:pic>
        <p:nvPicPr>
          <p:cNvPr id="5124" name="Picture 4" descr="http://www.economicsonline.co.uk/Business%20economics%20graphs/PC-Industry-price-m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80" y="1412776"/>
            <a:ext cx="69150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4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>
          <a:xfrm>
            <a:off x="539354" y="1484784"/>
            <a:ext cx="4968750" cy="446449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2"/>
                </a:solidFill>
              </a:rPr>
              <a:t>Types of the monopoly</a:t>
            </a:r>
          </a:p>
          <a:p>
            <a:pPr marL="596900" lvl="2" indent="-400050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noProof="0" dirty="0">
                <a:solidFill>
                  <a:schemeClr val="tx1"/>
                </a:solidFill>
              </a:rPr>
              <a:t>Geographic monopoly</a:t>
            </a:r>
          </a:p>
          <a:p>
            <a:pPr marL="596900" lvl="2" indent="-400050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noProof="0" dirty="0">
                <a:solidFill>
                  <a:schemeClr val="tx1"/>
                </a:solidFill>
              </a:rPr>
              <a:t>Natural monopoly</a:t>
            </a:r>
          </a:p>
          <a:p>
            <a:pPr marL="596900" lvl="2" indent="-400050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noProof="0" dirty="0">
                <a:solidFill>
                  <a:schemeClr val="tx1"/>
                </a:solidFill>
              </a:rPr>
              <a:t>Technological monopoly</a:t>
            </a:r>
          </a:p>
          <a:p>
            <a:pPr marL="596900" lvl="2" indent="-400050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en-US" sz="1600" noProof="0" dirty="0">
                <a:solidFill>
                  <a:schemeClr val="tx1"/>
                </a:solidFill>
              </a:rPr>
              <a:t>Government granted monopoly</a:t>
            </a:r>
            <a:endParaRPr lang="cs-CZ" sz="1600" noProof="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2"/>
                </a:solidFill>
              </a:rPr>
              <a:t>Monopoly exists on the markets, where: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Exists only one company on the market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There are no substitutes of the goods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There are very high barriers to enter the market</a:t>
            </a:r>
            <a:endParaRPr lang="cs-CZ" sz="1600" noProof="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2"/>
                </a:solidFill>
              </a:rPr>
              <a:t>Monopoly solutions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Supporting competition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Regulations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Public ownership</a:t>
            </a:r>
          </a:p>
          <a:p>
            <a:pPr marL="539750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solidFill>
                  <a:schemeClr val="tx1"/>
                </a:solidFill>
              </a:rPr>
              <a:t>Simply doing nothing</a:t>
            </a: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noProof="0" dirty="0"/>
              <a:t>Monopoly</a:t>
            </a:r>
          </a:p>
        </p:txBody>
      </p:sp>
      <p:pic>
        <p:nvPicPr>
          <p:cNvPr id="3076" name="Picture 4" descr="http://www.fasttrackteaching.com/burns/Unit_3_Industry/standard_oil_octopus_big.jpg"/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101246"/>
            <a:ext cx="3564731" cy="484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nMuniNew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onMuniNew" id="{2EA13614-B432-434C-AE5B-593E061E2672}" vid="{94E4FD61-5477-4439-9919-3414758CFFCB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904</Words>
  <Application>Microsoft Office PowerPoint</Application>
  <PresentationFormat>Předvádění na obrazovce (4:3)</PresentationFormat>
  <Paragraphs>158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Muni</vt:lpstr>
      <vt:lpstr>Tahoma</vt:lpstr>
      <vt:lpstr>Wingdings</vt:lpstr>
      <vt:lpstr>EconMuniNew</vt:lpstr>
      <vt:lpstr>Market Failures  &amp; Distributive justice</vt:lpstr>
      <vt:lpstr>Headlines from your country: What happened around the world last week?</vt:lpstr>
      <vt:lpstr>Market efficiency</vt:lpstr>
      <vt:lpstr>Market failures</vt:lpstr>
      <vt:lpstr>I. Public goods</vt:lpstr>
      <vt:lpstr>Public goods</vt:lpstr>
      <vt:lpstr>II. Failure or lack of competition</vt:lpstr>
      <vt:lpstr>Perfect market equilibria</vt:lpstr>
      <vt:lpstr>Monopoly</vt:lpstr>
      <vt:lpstr>Monopoly example</vt:lpstr>
      <vt:lpstr>Monopoly equilibria</vt:lpstr>
      <vt:lpstr>Incomplete markets</vt:lpstr>
      <vt:lpstr>Property rights</vt:lpstr>
      <vt:lpstr>Information failure</vt:lpstr>
      <vt:lpstr>The Market for „Lemons“</vt:lpstr>
      <vt:lpstr>Unemployment, inflation, disequilibrium</vt:lpstr>
      <vt:lpstr>Other reasons for government intervention</vt:lpstr>
      <vt:lpstr>Distribution of wealth</vt:lpstr>
      <vt:lpstr>Public benefit</vt:lpstr>
      <vt:lpstr>Interrelationships  of market failures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Failures</dc:title>
  <dc:creator>Miloš Fišar</dc:creator>
  <cp:lastModifiedBy>NB ASUS</cp:lastModifiedBy>
  <cp:revision>129</cp:revision>
  <dcterms:created xsi:type="dcterms:W3CDTF">2013-10-03T11:28:16Z</dcterms:created>
  <dcterms:modified xsi:type="dcterms:W3CDTF">2020-11-03T14:34:34Z</dcterms:modified>
</cp:coreProperties>
</file>