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2"/>
  </p:notesMasterIdLst>
  <p:sldIdLst>
    <p:sldId id="257" r:id="rId5"/>
    <p:sldId id="258" r:id="rId6"/>
    <p:sldId id="545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441" r:id="rId26"/>
    <p:sldId id="358" r:id="rId27"/>
    <p:sldId id="359" r:id="rId28"/>
    <p:sldId id="429" r:id="rId29"/>
    <p:sldId id="430" r:id="rId30"/>
    <p:sldId id="431" r:id="rId31"/>
    <p:sldId id="432" r:id="rId32"/>
    <p:sldId id="433" r:id="rId33"/>
    <p:sldId id="437" r:id="rId34"/>
    <p:sldId id="438" r:id="rId35"/>
    <p:sldId id="439" r:id="rId36"/>
    <p:sldId id="278" r:id="rId37"/>
    <p:sldId id="279" r:id="rId38"/>
    <p:sldId id="280" r:id="rId39"/>
    <p:sldId id="435" r:id="rId40"/>
    <p:sldId id="436" r:id="rId41"/>
    <p:sldId id="282" r:id="rId42"/>
    <p:sldId id="283" r:id="rId43"/>
    <p:sldId id="287" r:id="rId44"/>
    <p:sldId id="357" r:id="rId45"/>
    <p:sldId id="542" r:id="rId46"/>
    <p:sldId id="541" r:id="rId47"/>
    <p:sldId id="383" r:id="rId48"/>
    <p:sldId id="419" r:id="rId49"/>
    <p:sldId id="420" r:id="rId50"/>
    <p:sldId id="421" r:id="rId51"/>
    <p:sldId id="422" r:id="rId52"/>
    <p:sldId id="543" r:id="rId53"/>
    <p:sldId id="544" r:id="rId54"/>
    <p:sldId id="537" r:id="rId55"/>
    <p:sldId id="538" r:id="rId56"/>
    <p:sldId id="539" r:id="rId57"/>
    <p:sldId id="297" r:id="rId58"/>
    <p:sldId id="547" r:id="rId59"/>
    <p:sldId id="546" r:id="rId60"/>
    <p:sldId id="418" r:id="rId6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732F11-F2A5-01D5-7566-6603FD3C80DF}" v="1" dt="2020-11-21T10:07:11.109"/>
    <p1510:client id="{BAE827C7-FC77-4E3C-AA73-D4A30C390413}" v="13" dt="2020-11-21T10:22:40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EEA0A-F8D4-40F7-8AF0-933F5923B0C3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1D08FDE3-C0D0-4A7A-B12C-CB056C78DBB8}">
      <dgm:prSet phldrT="[Text]" custT="1"/>
      <dgm:spPr/>
      <dgm:t>
        <a:bodyPr/>
        <a:lstStyle/>
        <a:p>
          <a:r>
            <a:rPr lang="cs-CZ" sz="2800" b="1" dirty="0"/>
            <a:t>Nový nebo jedinečný</a:t>
          </a:r>
        </a:p>
      </dgm:t>
    </dgm:pt>
    <dgm:pt modelId="{62511AF9-AF04-48D5-846B-6974AAA6925C}" type="parTrans" cxnId="{4D30E059-10F0-4915-9A92-9122319BF201}">
      <dgm:prSet/>
      <dgm:spPr/>
      <dgm:t>
        <a:bodyPr/>
        <a:lstStyle/>
        <a:p>
          <a:endParaRPr lang="cs-CZ" sz="1800" b="1"/>
        </a:p>
      </dgm:t>
    </dgm:pt>
    <dgm:pt modelId="{304D5D2C-1FC3-4E8A-BACD-1439C72C1721}" type="sibTrans" cxnId="{4D30E059-10F0-4915-9A92-9122319BF201}">
      <dgm:prSet/>
      <dgm:spPr/>
      <dgm:t>
        <a:bodyPr/>
        <a:lstStyle/>
        <a:p>
          <a:endParaRPr lang="cs-CZ" sz="1800" b="1"/>
        </a:p>
      </dgm:t>
    </dgm:pt>
    <dgm:pt modelId="{E8CC5E0B-0EFD-46D5-845B-0768F568AB54}">
      <dgm:prSet phldrT="[Text]" custT="1"/>
      <dgm:spPr/>
      <dgm:t>
        <a:bodyPr/>
        <a:lstStyle/>
        <a:p>
          <a:r>
            <a:rPr lang="cs-CZ" sz="2800" b="1" dirty="0"/>
            <a:t>Omezený čas</a:t>
          </a:r>
        </a:p>
      </dgm:t>
    </dgm:pt>
    <dgm:pt modelId="{D4ED3FD7-1565-4BDC-B7A6-4013B23162E7}" type="parTrans" cxnId="{9478287C-E482-4B08-8F87-D09310553116}">
      <dgm:prSet/>
      <dgm:spPr/>
      <dgm:t>
        <a:bodyPr/>
        <a:lstStyle/>
        <a:p>
          <a:endParaRPr lang="cs-CZ" sz="1800" b="1"/>
        </a:p>
      </dgm:t>
    </dgm:pt>
    <dgm:pt modelId="{17245256-6A6E-42DE-8D92-F492A6CE1EC5}" type="sibTrans" cxnId="{9478287C-E482-4B08-8F87-D09310553116}">
      <dgm:prSet/>
      <dgm:spPr/>
      <dgm:t>
        <a:bodyPr/>
        <a:lstStyle/>
        <a:p>
          <a:endParaRPr lang="cs-CZ" sz="1800" b="1"/>
        </a:p>
      </dgm:t>
    </dgm:pt>
    <dgm:pt modelId="{CD6C7420-C07E-4AE2-B72A-DC845BA53EB4}">
      <dgm:prSet phldrT="[Text]" custT="1"/>
      <dgm:spPr/>
      <dgm:t>
        <a:bodyPr/>
        <a:lstStyle/>
        <a:p>
          <a:r>
            <a:rPr lang="cs-CZ" sz="2800" b="1" dirty="0"/>
            <a:t>Složitý</a:t>
          </a:r>
        </a:p>
      </dgm:t>
    </dgm:pt>
    <dgm:pt modelId="{4899C207-A882-4411-8D87-3B3BD5C05EC6}" type="parTrans" cxnId="{EA164D9C-D14A-4276-B073-AAB42898F1EA}">
      <dgm:prSet/>
      <dgm:spPr/>
      <dgm:t>
        <a:bodyPr/>
        <a:lstStyle/>
        <a:p>
          <a:endParaRPr lang="cs-CZ" sz="1800" b="1"/>
        </a:p>
      </dgm:t>
    </dgm:pt>
    <dgm:pt modelId="{BF988BDE-6C49-4A2F-B9E2-92651FA56D7F}" type="sibTrans" cxnId="{EA164D9C-D14A-4276-B073-AAB42898F1EA}">
      <dgm:prSet/>
      <dgm:spPr/>
      <dgm:t>
        <a:bodyPr/>
        <a:lstStyle/>
        <a:p>
          <a:endParaRPr lang="cs-CZ" sz="1800" b="1"/>
        </a:p>
      </dgm:t>
    </dgm:pt>
    <dgm:pt modelId="{53D4A4CE-6A75-43A4-987E-93B6DDA176A7}">
      <dgm:prSet phldrT="[Text]" custT="1"/>
      <dgm:spPr/>
      <dgm:t>
        <a:bodyPr/>
        <a:lstStyle/>
        <a:p>
          <a:r>
            <a:rPr lang="cs-CZ" sz="2800" b="1" dirty="0"/>
            <a:t>Žádoucí výstup (cíl)</a:t>
          </a:r>
        </a:p>
      </dgm:t>
    </dgm:pt>
    <dgm:pt modelId="{5163000E-D008-49DC-B131-076455A41E0D}" type="parTrans" cxnId="{1BB87B26-56FA-4856-A88B-86DE8F954A62}">
      <dgm:prSet/>
      <dgm:spPr/>
      <dgm:t>
        <a:bodyPr/>
        <a:lstStyle/>
        <a:p>
          <a:endParaRPr lang="cs-CZ" sz="1800" b="1"/>
        </a:p>
      </dgm:t>
    </dgm:pt>
    <dgm:pt modelId="{7A52EFAA-29E1-4102-8FB0-2EAC37D90967}" type="sibTrans" cxnId="{1BB87B26-56FA-4856-A88B-86DE8F954A62}">
      <dgm:prSet/>
      <dgm:spPr/>
      <dgm:t>
        <a:bodyPr/>
        <a:lstStyle/>
        <a:p>
          <a:endParaRPr lang="cs-CZ" sz="1800" b="1"/>
        </a:p>
      </dgm:t>
    </dgm:pt>
    <dgm:pt modelId="{0764E462-2F9F-4A9D-931E-240B8428C0F4}">
      <dgm:prSet phldrT="[Text]" custT="1"/>
      <dgm:spPr/>
      <dgm:t>
        <a:bodyPr/>
        <a:lstStyle/>
        <a:p>
          <a:r>
            <a:rPr lang="cs-CZ" sz="2800" b="1" dirty="0"/>
            <a:t>Požadavky na čas, náklady a výstupy</a:t>
          </a:r>
        </a:p>
      </dgm:t>
    </dgm:pt>
    <dgm:pt modelId="{ACB25B3E-565F-4755-9BA4-7F67211145F3}" type="parTrans" cxnId="{6DC1051C-CC17-413C-A3D5-13D9E94E2DBF}">
      <dgm:prSet/>
      <dgm:spPr/>
      <dgm:t>
        <a:bodyPr/>
        <a:lstStyle/>
        <a:p>
          <a:endParaRPr lang="cs-CZ" sz="1800" b="1"/>
        </a:p>
      </dgm:t>
    </dgm:pt>
    <dgm:pt modelId="{AC8E44C7-5821-4699-ACD2-24D2248AFB2D}" type="sibTrans" cxnId="{6DC1051C-CC17-413C-A3D5-13D9E94E2DBF}">
      <dgm:prSet/>
      <dgm:spPr/>
      <dgm:t>
        <a:bodyPr/>
        <a:lstStyle/>
        <a:p>
          <a:endParaRPr lang="cs-CZ" sz="1800" b="1"/>
        </a:p>
      </dgm:t>
    </dgm:pt>
    <dgm:pt modelId="{41D81382-0306-440E-905E-5E78133B46CE}" type="pres">
      <dgm:prSet presAssocID="{4D4EEA0A-F8D4-40F7-8AF0-933F5923B0C3}" presName="diagram" presStyleCnt="0">
        <dgm:presLayoutVars>
          <dgm:dir/>
          <dgm:resizeHandles val="exact"/>
        </dgm:presLayoutVars>
      </dgm:prSet>
      <dgm:spPr/>
    </dgm:pt>
    <dgm:pt modelId="{F1F075A7-9AFF-4F71-9BD3-AE3BEC1EE66B}" type="pres">
      <dgm:prSet presAssocID="{1D08FDE3-C0D0-4A7A-B12C-CB056C78DBB8}" presName="node" presStyleLbl="node1" presStyleIdx="0" presStyleCnt="5" custScaleX="33131" custScaleY="16213" custLinFactNeighborX="-13321" custLinFactNeighborY="2375">
        <dgm:presLayoutVars>
          <dgm:bulletEnabled val="1"/>
        </dgm:presLayoutVars>
      </dgm:prSet>
      <dgm:spPr/>
    </dgm:pt>
    <dgm:pt modelId="{09E92ED1-8F03-46AA-B106-57609C9C9ED6}" type="pres">
      <dgm:prSet presAssocID="{304D5D2C-1FC3-4E8A-BACD-1439C72C1721}" presName="sibTrans" presStyleCnt="0"/>
      <dgm:spPr/>
    </dgm:pt>
    <dgm:pt modelId="{03D68CA6-3FD6-4C0D-A84A-41A04324D46D}" type="pres">
      <dgm:prSet presAssocID="{E8CC5E0B-0EFD-46D5-845B-0768F568AB54}" presName="node" presStyleLbl="node1" presStyleIdx="1" presStyleCnt="5" custScaleX="31792" custScaleY="9697" custLinFactNeighborX="-19701" custLinFactNeighborY="-10504">
        <dgm:presLayoutVars>
          <dgm:bulletEnabled val="1"/>
        </dgm:presLayoutVars>
      </dgm:prSet>
      <dgm:spPr/>
    </dgm:pt>
    <dgm:pt modelId="{7DE3F028-1E59-420E-9B92-0359184B2382}" type="pres">
      <dgm:prSet presAssocID="{17245256-6A6E-42DE-8D92-F492A6CE1EC5}" presName="sibTrans" presStyleCnt="0"/>
      <dgm:spPr/>
    </dgm:pt>
    <dgm:pt modelId="{CCF4E2CA-469C-4223-97E5-7D9DEFA1E7E0}" type="pres">
      <dgm:prSet presAssocID="{CD6C7420-C07E-4AE2-B72A-DC845BA53EB4}" presName="node" presStyleLbl="node1" presStyleIdx="2" presStyleCnt="5" custScaleX="31792" custScaleY="19103" custLinFactNeighborX="60292" custLinFactNeighborY="-23698">
        <dgm:presLayoutVars>
          <dgm:bulletEnabled val="1"/>
        </dgm:presLayoutVars>
      </dgm:prSet>
      <dgm:spPr/>
    </dgm:pt>
    <dgm:pt modelId="{A9C749D3-09F7-4AFD-B94C-2773C22AD2C0}" type="pres">
      <dgm:prSet presAssocID="{BF988BDE-6C49-4A2F-B9E2-92651FA56D7F}" presName="sibTrans" presStyleCnt="0"/>
      <dgm:spPr/>
    </dgm:pt>
    <dgm:pt modelId="{61246D3E-9875-478C-8914-A16D3EBF3931}" type="pres">
      <dgm:prSet presAssocID="{53D4A4CE-6A75-43A4-987E-93B6DDA176A7}" presName="node" presStyleLbl="node1" presStyleIdx="3" presStyleCnt="5" custScaleX="40344" custScaleY="7939" custLinFactNeighborX="-35700" custLinFactNeighborY="9133">
        <dgm:presLayoutVars>
          <dgm:bulletEnabled val="1"/>
        </dgm:presLayoutVars>
      </dgm:prSet>
      <dgm:spPr/>
    </dgm:pt>
    <dgm:pt modelId="{B05C5BDD-A25B-4114-97C3-ED6491B787E1}" type="pres">
      <dgm:prSet presAssocID="{7A52EFAA-29E1-4102-8FB0-2EAC37D90967}" presName="sibTrans" presStyleCnt="0"/>
      <dgm:spPr/>
    </dgm:pt>
    <dgm:pt modelId="{09CCD16D-72CB-4EEE-B663-9DF6489392AD}" type="pres">
      <dgm:prSet presAssocID="{0764E462-2F9F-4A9D-931E-240B8428C0F4}" presName="node" presStyleLbl="node1" presStyleIdx="4" presStyleCnt="5" custScaleX="31792" custScaleY="19103" custLinFactNeighborX="35993" custLinFactNeighborY="2979">
        <dgm:presLayoutVars>
          <dgm:bulletEnabled val="1"/>
        </dgm:presLayoutVars>
      </dgm:prSet>
      <dgm:spPr/>
    </dgm:pt>
  </dgm:ptLst>
  <dgm:cxnLst>
    <dgm:cxn modelId="{6DC1051C-CC17-413C-A3D5-13D9E94E2DBF}" srcId="{4D4EEA0A-F8D4-40F7-8AF0-933F5923B0C3}" destId="{0764E462-2F9F-4A9D-931E-240B8428C0F4}" srcOrd="4" destOrd="0" parTransId="{ACB25B3E-565F-4755-9BA4-7F67211145F3}" sibTransId="{AC8E44C7-5821-4699-ACD2-24D2248AFB2D}"/>
    <dgm:cxn modelId="{1BB87B26-56FA-4856-A88B-86DE8F954A62}" srcId="{4D4EEA0A-F8D4-40F7-8AF0-933F5923B0C3}" destId="{53D4A4CE-6A75-43A4-987E-93B6DDA176A7}" srcOrd="3" destOrd="0" parTransId="{5163000E-D008-49DC-B131-076455A41E0D}" sibTransId="{7A52EFAA-29E1-4102-8FB0-2EAC37D90967}"/>
    <dgm:cxn modelId="{8B908132-7FF8-45B8-AAAB-97538AEB8A03}" type="presOf" srcId="{4D4EEA0A-F8D4-40F7-8AF0-933F5923B0C3}" destId="{41D81382-0306-440E-905E-5E78133B46CE}" srcOrd="0" destOrd="0" presId="urn:microsoft.com/office/officeart/2005/8/layout/default"/>
    <dgm:cxn modelId="{6BBDDF3E-AF21-454F-AB7D-66DEAC2CA399}" type="presOf" srcId="{CD6C7420-C07E-4AE2-B72A-DC845BA53EB4}" destId="{CCF4E2CA-469C-4223-97E5-7D9DEFA1E7E0}" srcOrd="0" destOrd="0" presId="urn:microsoft.com/office/officeart/2005/8/layout/default"/>
    <dgm:cxn modelId="{FCF78066-A68F-4EE6-B8EC-3643CD577C5E}" type="presOf" srcId="{E8CC5E0B-0EFD-46D5-845B-0768F568AB54}" destId="{03D68CA6-3FD6-4C0D-A84A-41A04324D46D}" srcOrd="0" destOrd="0" presId="urn:microsoft.com/office/officeart/2005/8/layout/default"/>
    <dgm:cxn modelId="{4D30E059-10F0-4915-9A92-9122319BF201}" srcId="{4D4EEA0A-F8D4-40F7-8AF0-933F5923B0C3}" destId="{1D08FDE3-C0D0-4A7A-B12C-CB056C78DBB8}" srcOrd="0" destOrd="0" parTransId="{62511AF9-AF04-48D5-846B-6974AAA6925C}" sibTransId="{304D5D2C-1FC3-4E8A-BACD-1439C72C1721}"/>
    <dgm:cxn modelId="{9478287C-E482-4B08-8F87-D09310553116}" srcId="{4D4EEA0A-F8D4-40F7-8AF0-933F5923B0C3}" destId="{E8CC5E0B-0EFD-46D5-845B-0768F568AB54}" srcOrd="1" destOrd="0" parTransId="{D4ED3FD7-1565-4BDC-B7A6-4013B23162E7}" sibTransId="{17245256-6A6E-42DE-8D92-F492A6CE1EC5}"/>
    <dgm:cxn modelId="{EA164D9C-D14A-4276-B073-AAB42898F1EA}" srcId="{4D4EEA0A-F8D4-40F7-8AF0-933F5923B0C3}" destId="{CD6C7420-C07E-4AE2-B72A-DC845BA53EB4}" srcOrd="2" destOrd="0" parTransId="{4899C207-A882-4411-8D87-3B3BD5C05EC6}" sibTransId="{BF988BDE-6C49-4A2F-B9E2-92651FA56D7F}"/>
    <dgm:cxn modelId="{0383A2D0-F80A-4657-AE3D-C56DF129354B}" type="presOf" srcId="{0764E462-2F9F-4A9D-931E-240B8428C0F4}" destId="{09CCD16D-72CB-4EEE-B663-9DF6489392AD}" srcOrd="0" destOrd="0" presId="urn:microsoft.com/office/officeart/2005/8/layout/default"/>
    <dgm:cxn modelId="{89FEB8DF-A1D0-4722-ACE1-4D68FD2D8154}" type="presOf" srcId="{53D4A4CE-6A75-43A4-987E-93B6DDA176A7}" destId="{61246D3E-9875-478C-8914-A16D3EBF3931}" srcOrd="0" destOrd="0" presId="urn:microsoft.com/office/officeart/2005/8/layout/default"/>
    <dgm:cxn modelId="{FCC3A8EA-82AF-46C6-96E2-17689C013531}" type="presOf" srcId="{1D08FDE3-C0D0-4A7A-B12C-CB056C78DBB8}" destId="{F1F075A7-9AFF-4F71-9BD3-AE3BEC1EE66B}" srcOrd="0" destOrd="0" presId="urn:microsoft.com/office/officeart/2005/8/layout/default"/>
    <dgm:cxn modelId="{5C88E09B-3E2A-4F14-A1EE-FB6007E89EC2}" type="presParOf" srcId="{41D81382-0306-440E-905E-5E78133B46CE}" destId="{F1F075A7-9AFF-4F71-9BD3-AE3BEC1EE66B}" srcOrd="0" destOrd="0" presId="urn:microsoft.com/office/officeart/2005/8/layout/default"/>
    <dgm:cxn modelId="{F7DE8B8F-76A7-4F44-9FE6-E5EC450D1567}" type="presParOf" srcId="{41D81382-0306-440E-905E-5E78133B46CE}" destId="{09E92ED1-8F03-46AA-B106-57609C9C9ED6}" srcOrd="1" destOrd="0" presId="urn:microsoft.com/office/officeart/2005/8/layout/default"/>
    <dgm:cxn modelId="{3A64A447-14FA-4CC2-B588-C821C0E5246F}" type="presParOf" srcId="{41D81382-0306-440E-905E-5E78133B46CE}" destId="{03D68CA6-3FD6-4C0D-A84A-41A04324D46D}" srcOrd="2" destOrd="0" presId="urn:microsoft.com/office/officeart/2005/8/layout/default"/>
    <dgm:cxn modelId="{37726A38-D051-444C-A5C8-000AA8DD46A6}" type="presParOf" srcId="{41D81382-0306-440E-905E-5E78133B46CE}" destId="{7DE3F028-1E59-420E-9B92-0359184B2382}" srcOrd="3" destOrd="0" presId="urn:microsoft.com/office/officeart/2005/8/layout/default"/>
    <dgm:cxn modelId="{D243D674-16BB-4446-90D5-BA9497913A86}" type="presParOf" srcId="{41D81382-0306-440E-905E-5E78133B46CE}" destId="{CCF4E2CA-469C-4223-97E5-7D9DEFA1E7E0}" srcOrd="4" destOrd="0" presId="urn:microsoft.com/office/officeart/2005/8/layout/default"/>
    <dgm:cxn modelId="{BDDD18A4-5828-4A19-9033-93B68F33DFA8}" type="presParOf" srcId="{41D81382-0306-440E-905E-5E78133B46CE}" destId="{A9C749D3-09F7-4AFD-B94C-2773C22AD2C0}" srcOrd="5" destOrd="0" presId="urn:microsoft.com/office/officeart/2005/8/layout/default"/>
    <dgm:cxn modelId="{6D08B76D-42A5-4F8D-B36F-A36E9E14DAFD}" type="presParOf" srcId="{41D81382-0306-440E-905E-5E78133B46CE}" destId="{61246D3E-9875-478C-8914-A16D3EBF3931}" srcOrd="6" destOrd="0" presId="urn:microsoft.com/office/officeart/2005/8/layout/default"/>
    <dgm:cxn modelId="{0ADC3137-5C4F-473D-992E-303364BF55B0}" type="presParOf" srcId="{41D81382-0306-440E-905E-5E78133B46CE}" destId="{B05C5BDD-A25B-4114-97C3-ED6491B787E1}" srcOrd="7" destOrd="0" presId="urn:microsoft.com/office/officeart/2005/8/layout/default"/>
    <dgm:cxn modelId="{FBEB91AE-437F-4AEF-BCDF-89961A8EA2FA}" type="presParOf" srcId="{41D81382-0306-440E-905E-5E78133B46CE}" destId="{09CCD16D-72CB-4EEE-B663-9DF6489392A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8B5721-92F2-4220-AE47-5CB7738A2AE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6BEBF26-B23A-450A-896A-3A9FF41E5215}">
      <dgm:prSet phldrT="[Text]"/>
      <dgm:spPr/>
      <dgm:t>
        <a:bodyPr/>
        <a:lstStyle/>
        <a:p>
          <a:r>
            <a:rPr lang="cs-CZ" b="1" dirty="0"/>
            <a:t>PŘEDPROJEKTOVÁ FÁZE</a:t>
          </a:r>
        </a:p>
      </dgm:t>
    </dgm:pt>
    <dgm:pt modelId="{E1A0A039-E4CD-4C51-A693-39CDB1106480}" type="parTrans" cxnId="{EF7F75D9-86E3-40AD-A75E-E376E14B014C}">
      <dgm:prSet/>
      <dgm:spPr/>
      <dgm:t>
        <a:bodyPr/>
        <a:lstStyle/>
        <a:p>
          <a:endParaRPr lang="cs-CZ"/>
        </a:p>
      </dgm:t>
    </dgm:pt>
    <dgm:pt modelId="{F999DEDE-6063-4D11-A960-9602B0480A6C}" type="sibTrans" cxnId="{EF7F75D9-86E3-40AD-A75E-E376E14B014C}">
      <dgm:prSet/>
      <dgm:spPr/>
      <dgm:t>
        <a:bodyPr/>
        <a:lstStyle/>
        <a:p>
          <a:endParaRPr lang="cs-CZ"/>
        </a:p>
      </dgm:t>
    </dgm:pt>
    <dgm:pt modelId="{B6AADCE7-EF77-4106-81CB-9D6360B61FDC}">
      <dgm:prSet phldrT="[Text]"/>
      <dgm:spPr/>
      <dgm:t>
        <a:bodyPr/>
        <a:lstStyle/>
        <a:p>
          <a:r>
            <a:rPr lang="cs-CZ" b="1" dirty="0"/>
            <a:t>FÁZE ŘÍZENÍ PROJEKTU</a:t>
          </a:r>
          <a:endParaRPr lang="cs-CZ" dirty="0"/>
        </a:p>
      </dgm:t>
    </dgm:pt>
    <dgm:pt modelId="{3084F319-DD7E-4CCD-9F91-8E7338C5B26A}" type="parTrans" cxnId="{CB0D14E3-FBFD-4116-A171-086F8DC4FAED}">
      <dgm:prSet/>
      <dgm:spPr/>
      <dgm:t>
        <a:bodyPr/>
        <a:lstStyle/>
        <a:p>
          <a:endParaRPr lang="cs-CZ"/>
        </a:p>
      </dgm:t>
    </dgm:pt>
    <dgm:pt modelId="{9892D015-6F62-490F-8809-E1A84E261DF1}" type="sibTrans" cxnId="{CB0D14E3-FBFD-4116-A171-086F8DC4FAED}">
      <dgm:prSet/>
      <dgm:spPr/>
      <dgm:t>
        <a:bodyPr/>
        <a:lstStyle/>
        <a:p>
          <a:endParaRPr lang="cs-CZ"/>
        </a:p>
      </dgm:t>
    </dgm:pt>
    <dgm:pt modelId="{6DFF1CB9-018B-47F4-A4BF-F7F9A6E2E834}">
      <dgm:prSet phldrT="[Text]"/>
      <dgm:spPr/>
      <dgm:t>
        <a:bodyPr/>
        <a:lstStyle/>
        <a:p>
          <a:r>
            <a:rPr lang="cs-CZ" b="1" dirty="0"/>
            <a:t>POPROJEKTOVÁ FÁZE</a:t>
          </a:r>
          <a:endParaRPr lang="cs-CZ" dirty="0"/>
        </a:p>
      </dgm:t>
    </dgm:pt>
    <dgm:pt modelId="{8502FDF3-85C1-41FB-8C7F-0C878F3D8B1F}" type="parTrans" cxnId="{E7E3158C-AB89-41D2-B64C-D42721671716}">
      <dgm:prSet/>
      <dgm:spPr/>
      <dgm:t>
        <a:bodyPr/>
        <a:lstStyle/>
        <a:p>
          <a:endParaRPr lang="cs-CZ"/>
        </a:p>
      </dgm:t>
    </dgm:pt>
    <dgm:pt modelId="{EB607E82-28ED-43F8-A98D-1B0C3FC23E44}" type="sibTrans" cxnId="{E7E3158C-AB89-41D2-B64C-D42721671716}">
      <dgm:prSet/>
      <dgm:spPr/>
      <dgm:t>
        <a:bodyPr/>
        <a:lstStyle/>
        <a:p>
          <a:endParaRPr lang="cs-CZ"/>
        </a:p>
      </dgm:t>
    </dgm:pt>
    <dgm:pt modelId="{05F755FB-BD8A-4BDC-B069-8EB1D6BBD617}" type="pres">
      <dgm:prSet presAssocID="{798B5721-92F2-4220-AE47-5CB7738A2AE1}" presName="Name0" presStyleCnt="0">
        <dgm:presLayoutVars>
          <dgm:dir/>
          <dgm:resizeHandles val="exact"/>
        </dgm:presLayoutVars>
      </dgm:prSet>
      <dgm:spPr/>
    </dgm:pt>
    <dgm:pt modelId="{A1A415A2-D344-4493-BC4F-AEFE07A8608C}" type="pres">
      <dgm:prSet presAssocID="{36BEBF26-B23A-450A-896A-3A9FF41E5215}" presName="node" presStyleLbl="node1" presStyleIdx="0" presStyleCnt="3">
        <dgm:presLayoutVars>
          <dgm:bulletEnabled val="1"/>
        </dgm:presLayoutVars>
      </dgm:prSet>
      <dgm:spPr/>
    </dgm:pt>
    <dgm:pt modelId="{0EBF5BCE-5AE6-48E7-A886-6181CD6105E7}" type="pres">
      <dgm:prSet presAssocID="{F999DEDE-6063-4D11-A960-9602B0480A6C}" presName="sibTrans" presStyleLbl="sibTrans2D1" presStyleIdx="0" presStyleCnt="2"/>
      <dgm:spPr/>
    </dgm:pt>
    <dgm:pt modelId="{F7D17A4C-8A18-4518-8D35-FB84CA2BE1C8}" type="pres">
      <dgm:prSet presAssocID="{F999DEDE-6063-4D11-A960-9602B0480A6C}" presName="connectorText" presStyleLbl="sibTrans2D1" presStyleIdx="0" presStyleCnt="2"/>
      <dgm:spPr/>
    </dgm:pt>
    <dgm:pt modelId="{12E97563-41ED-414A-B5FB-406BCB2E6B95}" type="pres">
      <dgm:prSet presAssocID="{B6AADCE7-EF77-4106-81CB-9D6360B61FDC}" presName="node" presStyleLbl="node1" presStyleIdx="1" presStyleCnt="3">
        <dgm:presLayoutVars>
          <dgm:bulletEnabled val="1"/>
        </dgm:presLayoutVars>
      </dgm:prSet>
      <dgm:spPr/>
    </dgm:pt>
    <dgm:pt modelId="{144CFCC5-8A34-4090-AB43-77AC5B361B99}" type="pres">
      <dgm:prSet presAssocID="{9892D015-6F62-490F-8809-E1A84E261DF1}" presName="sibTrans" presStyleLbl="sibTrans2D1" presStyleIdx="1" presStyleCnt="2"/>
      <dgm:spPr/>
    </dgm:pt>
    <dgm:pt modelId="{3D5C42AC-668C-4FB7-8445-3697F2118829}" type="pres">
      <dgm:prSet presAssocID="{9892D015-6F62-490F-8809-E1A84E261DF1}" presName="connectorText" presStyleLbl="sibTrans2D1" presStyleIdx="1" presStyleCnt="2"/>
      <dgm:spPr/>
    </dgm:pt>
    <dgm:pt modelId="{F0B9311C-347D-40B5-B97A-CC1BECA640DC}" type="pres">
      <dgm:prSet presAssocID="{6DFF1CB9-018B-47F4-A4BF-F7F9A6E2E834}" presName="node" presStyleLbl="node1" presStyleIdx="2" presStyleCnt="3">
        <dgm:presLayoutVars>
          <dgm:bulletEnabled val="1"/>
        </dgm:presLayoutVars>
      </dgm:prSet>
      <dgm:spPr/>
    </dgm:pt>
  </dgm:ptLst>
  <dgm:cxnLst>
    <dgm:cxn modelId="{8E178A13-64B7-490F-B143-A34A64A0283B}" type="presOf" srcId="{36BEBF26-B23A-450A-896A-3A9FF41E5215}" destId="{A1A415A2-D344-4493-BC4F-AEFE07A8608C}" srcOrd="0" destOrd="0" presId="urn:microsoft.com/office/officeart/2005/8/layout/process1"/>
    <dgm:cxn modelId="{C74AFF35-FA5D-4A69-BCC9-B31BCCBA73DC}" type="presOf" srcId="{F999DEDE-6063-4D11-A960-9602B0480A6C}" destId="{F7D17A4C-8A18-4518-8D35-FB84CA2BE1C8}" srcOrd="1" destOrd="0" presId="urn:microsoft.com/office/officeart/2005/8/layout/process1"/>
    <dgm:cxn modelId="{283A535C-65BC-4ED7-BD07-B2EA55DB4329}" type="presOf" srcId="{6DFF1CB9-018B-47F4-A4BF-F7F9A6E2E834}" destId="{F0B9311C-347D-40B5-B97A-CC1BECA640DC}" srcOrd="0" destOrd="0" presId="urn:microsoft.com/office/officeart/2005/8/layout/process1"/>
    <dgm:cxn modelId="{DE7EDA74-F835-4010-9D68-1192BC1C6A24}" type="presOf" srcId="{798B5721-92F2-4220-AE47-5CB7738A2AE1}" destId="{05F755FB-BD8A-4BDC-B069-8EB1D6BBD617}" srcOrd="0" destOrd="0" presId="urn:microsoft.com/office/officeart/2005/8/layout/process1"/>
    <dgm:cxn modelId="{E7E3158C-AB89-41D2-B64C-D42721671716}" srcId="{798B5721-92F2-4220-AE47-5CB7738A2AE1}" destId="{6DFF1CB9-018B-47F4-A4BF-F7F9A6E2E834}" srcOrd="2" destOrd="0" parTransId="{8502FDF3-85C1-41FB-8C7F-0C878F3D8B1F}" sibTransId="{EB607E82-28ED-43F8-A98D-1B0C3FC23E44}"/>
    <dgm:cxn modelId="{D465BD98-37CF-4269-AA72-D6B2CF7587B1}" type="presOf" srcId="{9892D015-6F62-490F-8809-E1A84E261DF1}" destId="{3D5C42AC-668C-4FB7-8445-3697F2118829}" srcOrd="1" destOrd="0" presId="urn:microsoft.com/office/officeart/2005/8/layout/process1"/>
    <dgm:cxn modelId="{63C627B7-30D3-4777-B250-6CC0BDFCC62D}" type="presOf" srcId="{F999DEDE-6063-4D11-A960-9602B0480A6C}" destId="{0EBF5BCE-5AE6-48E7-A886-6181CD6105E7}" srcOrd="0" destOrd="0" presId="urn:microsoft.com/office/officeart/2005/8/layout/process1"/>
    <dgm:cxn modelId="{979D3DD4-1801-4500-84D7-3616E172132B}" type="presOf" srcId="{B6AADCE7-EF77-4106-81CB-9D6360B61FDC}" destId="{12E97563-41ED-414A-B5FB-406BCB2E6B95}" srcOrd="0" destOrd="0" presId="urn:microsoft.com/office/officeart/2005/8/layout/process1"/>
    <dgm:cxn modelId="{EF7F75D9-86E3-40AD-A75E-E376E14B014C}" srcId="{798B5721-92F2-4220-AE47-5CB7738A2AE1}" destId="{36BEBF26-B23A-450A-896A-3A9FF41E5215}" srcOrd="0" destOrd="0" parTransId="{E1A0A039-E4CD-4C51-A693-39CDB1106480}" sibTransId="{F999DEDE-6063-4D11-A960-9602B0480A6C}"/>
    <dgm:cxn modelId="{CB0D14E3-FBFD-4116-A171-086F8DC4FAED}" srcId="{798B5721-92F2-4220-AE47-5CB7738A2AE1}" destId="{B6AADCE7-EF77-4106-81CB-9D6360B61FDC}" srcOrd="1" destOrd="0" parTransId="{3084F319-DD7E-4CCD-9F91-8E7338C5B26A}" sibTransId="{9892D015-6F62-490F-8809-E1A84E261DF1}"/>
    <dgm:cxn modelId="{C79E56E3-12B2-47F9-86CD-6461949C24E6}" type="presOf" srcId="{9892D015-6F62-490F-8809-E1A84E261DF1}" destId="{144CFCC5-8A34-4090-AB43-77AC5B361B99}" srcOrd="0" destOrd="0" presId="urn:microsoft.com/office/officeart/2005/8/layout/process1"/>
    <dgm:cxn modelId="{63FCD196-27BA-4FB5-B557-0D2AF6FFDBE0}" type="presParOf" srcId="{05F755FB-BD8A-4BDC-B069-8EB1D6BBD617}" destId="{A1A415A2-D344-4493-BC4F-AEFE07A8608C}" srcOrd="0" destOrd="0" presId="urn:microsoft.com/office/officeart/2005/8/layout/process1"/>
    <dgm:cxn modelId="{8C8AB5E9-D8BD-41E0-B409-FD1BE2C1F3E3}" type="presParOf" srcId="{05F755FB-BD8A-4BDC-B069-8EB1D6BBD617}" destId="{0EBF5BCE-5AE6-48E7-A886-6181CD6105E7}" srcOrd="1" destOrd="0" presId="urn:microsoft.com/office/officeart/2005/8/layout/process1"/>
    <dgm:cxn modelId="{6CC9269B-20C4-48B9-8165-4A66A8287A8E}" type="presParOf" srcId="{0EBF5BCE-5AE6-48E7-A886-6181CD6105E7}" destId="{F7D17A4C-8A18-4518-8D35-FB84CA2BE1C8}" srcOrd="0" destOrd="0" presId="urn:microsoft.com/office/officeart/2005/8/layout/process1"/>
    <dgm:cxn modelId="{7493A54B-F678-4E25-885A-A39A90863144}" type="presParOf" srcId="{05F755FB-BD8A-4BDC-B069-8EB1D6BBD617}" destId="{12E97563-41ED-414A-B5FB-406BCB2E6B95}" srcOrd="2" destOrd="0" presId="urn:microsoft.com/office/officeart/2005/8/layout/process1"/>
    <dgm:cxn modelId="{F15105BD-FF84-4396-8F18-9D11DDFED227}" type="presParOf" srcId="{05F755FB-BD8A-4BDC-B069-8EB1D6BBD617}" destId="{144CFCC5-8A34-4090-AB43-77AC5B361B99}" srcOrd="3" destOrd="0" presId="urn:microsoft.com/office/officeart/2005/8/layout/process1"/>
    <dgm:cxn modelId="{BFF6CD52-2E1F-45E6-AA6A-FD99F4223AF7}" type="presParOf" srcId="{144CFCC5-8A34-4090-AB43-77AC5B361B99}" destId="{3D5C42AC-668C-4FB7-8445-3697F2118829}" srcOrd="0" destOrd="0" presId="urn:microsoft.com/office/officeart/2005/8/layout/process1"/>
    <dgm:cxn modelId="{6C5F2855-EDCE-4A22-B96C-CCF0B4E91CE0}" type="presParOf" srcId="{05F755FB-BD8A-4BDC-B069-8EB1D6BBD617}" destId="{F0B9311C-347D-40B5-B97A-CC1BECA640D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CDFA9B-D551-4964-B124-B462F7A527FD}" type="doc">
      <dgm:prSet loTypeId="urn:microsoft.com/office/officeart/2005/8/layout/process3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cs-CZ"/>
        </a:p>
      </dgm:t>
    </dgm:pt>
    <dgm:pt modelId="{14C450E1-D7C9-4943-B511-CF892DF4F1A3}">
      <dgm:prSet phldrT="[Text]" custT="1"/>
      <dgm:spPr/>
      <dgm:t>
        <a:bodyPr/>
        <a:lstStyle/>
        <a:p>
          <a:r>
            <a:rPr lang="cs-CZ" sz="2400" b="1" dirty="0"/>
            <a:t>PŘEDPROJEKTOVÁ FÁZE</a:t>
          </a:r>
        </a:p>
      </dgm:t>
    </dgm:pt>
    <dgm:pt modelId="{8A0689BE-B66B-40C0-A934-16128F5D4661}" type="parTrans" cxnId="{ECB4B632-91D8-48F7-B752-E1697D19F89C}">
      <dgm:prSet/>
      <dgm:spPr/>
      <dgm:t>
        <a:bodyPr/>
        <a:lstStyle/>
        <a:p>
          <a:endParaRPr lang="cs-CZ" sz="1800" b="1"/>
        </a:p>
      </dgm:t>
    </dgm:pt>
    <dgm:pt modelId="{DDBF8552-DF07-4243-8181-BA9EB028F525}" type="sibTrans" cxnId="{ECB4B632-91D8-48F7-B752-E1697D19F89C}">
      <dgm:prSet custT="1"/>
      <dgm:spPr/>
      <dgm:t>
        <a:bodyPr/>
        <a:lstStyle/>
        <a:p>
          <a:endParaRPr lang="cs-CZ" sz="2000" b="1"/>
        </a:p>
      </dgm:t>
    </dgm:pt>
    <dgm:pt modelId="{CF9F8DB6-B36A-4F2F-9B8A-E3526F320B37}">
      <dgm:prSet phldrT="[Text]" custT="1"/>
      <dgm:spPr/>
      <dgm:t>
        <a:bodyPr/>
        <a:lstStyle/>
        <a:p>
          <a:r>
            <a:rPr lang="cs-CZ" sz="2400" b="1" dirty="0"/>
            <a:t>Studie příležitosti</a:t>
          </a:r>
        </a:p>
      </dgm:t>
    </dgm:pt>
    <dgm:pt modelId="{88DD24D6-C8D9-4691-AF7E-D1AB7AA79978}" type="parTrans" cxnId="{14234DBD-2602-4AAD-A7F0-1430A4A361ED}">
      <dgm:prSet/>
      <dgm:spPr/>
      <dgm:t>
        <a:bodyPr/>
        <a:lstStyle/>
        <a:p>
          <a:endParaRPr lang="cs-CZ" sz="1800" b="1"/>
        </a:p>
      </dgm:t>
    </dgm:pt>
    <dgm:pt modelId="{C1E9B122-8A26-4C29-9187-094417623C92}" type="sibTrans" cxnId="{14234DBD-2602-4AAD-A7F0-1430A4A361ED}">
      <dgm:prSet/>
      <dgm:spPr/>
      <dgm:t>
        <a:bodyPr/>
        <a:lstStyle/>
        <a:p>
          <a:endParaRPr lang="cs-CZ" sz="1800" b="1"/>
        </a:p>
      </dgm:t>
    </dgm:pt>
    <dgm:pt modelId="{9B7484C7-57FE-41DC-8FFB-C789F164AB2F}">
      <dgm:prSet phldrT="[Text]" custT="1"/>
      <dgm:spPr/>
      <dgm:t>
        <a:bodyPr/>
        <a:lstStyle/>
        <a:p>
          <a:r>
            <a:rPr lang="cs-CZ" sz="2400" b="1" dirty="0"/>
            <a:t>FÁZE ŘÍZENÍ PROJEKTU</a:t>
          </a:r>
        </a:p>
      </dgm:t>
    </dgm:pt>
    <dgm:pt modelId="{C25044FE-8CEC-41E5-A066-17EC0AD8C510}" type="parTrans" cxnId="{E9CF2ED0-A631-457B-82AC-C9332EF58E95}">
      <dgm:prSet/>
      <dgm:spPr/>
      <dgm:t>
        <a:bodyPr/>
        <a:lstStyle/>
        <a:p>
          <a:endParaRPr lang="cs-CZ" sz="1800" b="1"/>
        </a:p>
      </dgm:t>
    </dgm:pt>
    <dgm:pt modelId="{002A2617-7516-4A6C-A383-E8A9EE6DC2FB}" type="sibTrans" cxnId="{E9CF2ED0-A631-457B-82AC-C9332EF58E95}">
      <dgm:prSet custT="1"/>
      <dgm:spPr/>
      <dgm:t>
        <a:bodyPr/>
        <a:lstStyle/>
        <a:p>
          <a:endParaRPr lang="cs-CZ" sz="2000" b="1"/>
        </a:p>
      </dgm:t>
    </dgm:pt>
    <dgm:pt modelId="{FCB525D3-B12C-474B-9EE5-5010894A0581}">
      <dgm:prSet phldrT="[Text]" custT="1"/>
      <dgm:spPr/>
      <dgm:t>
        <a:bodyPr/>
        <a:lstStyle/>
        <a:p>
          <a:r>
            <a:rPr lang="cs-CZ" sz="2400" b="1" dirty="0"/>
            <a:t>Zahájení</a:t>
          </a:r>
        </a:p>
      </dgm:t>
    </dgm:pt>
    <dgm:pt modelId="{74752AFE-F189-414B-9618-645A9D25A64D}" type="parTrans" cxnId="{D12B6F0D-142F-4333-975C-095D4EFDDD67}">
      <dgm:prSet/>
      <dgm:spPr/>
      <dgm:t>
        <a:bodyPr/>
        <a:lstStyle/>
        <a:p>
          <a:endParaRPr lang="cs-CZ" sz="1800" b="1"/>
        </a:p>
      </dgm:t>
    </dgm:pt>
    <dgm:pt modelId="{DC10BCE7-9781-460E-872E-414A618A79B1}" type="sibTrans" cxnId="{D12B6F0D-142F-4333-975C-095D4EFDDD67}">
      <dgm:prSet/>
      <dgm:spPr/>
      <dgm:t>
        <a:bodyPr/>
        <a:lstStyle/>
        <a:p>
          <a:endParaRPr lang="cs-CZ" sz="1800" b="1"/>
        </a:p>
      </dgm:t>
    </dgm:pt>
    <dgm:pt modelId="{C7C990F8-5D32-4619-AAC1-853891294804}">
      <dgm:prSet phldrT="[Text]" custT="1"/>
      <dgm:spPr/>
      <dgm:t>
        <a:bodyPr/>
        <a:lstStyle/>
        <a:p>
          <a:r>
            <a:rPr lang="cs-CZ" sz="2400" b="1" dirty="0"/>
            <a:t>POPROJEKTOVÁ FÁZE</a:t>
          </a:r>
        </a:p>
      </dgm:t>
    </dgm:pt>
    <dgm:pt modelId="{C9E20BA5-46CA-4564-8353-E2C2F334C8A1}" type="parTrans" cxnId="{612C38BB-31FB-43C7-842D-C0EDF01ED6D3}">
      <dgm:prSet/>
      <dgm:spPr/>
      <dgm:t>
        <a:bodyPr/>
        <a:lstStyle/>
        <a:p>
          <a:endParaRPr lang="cs-CZ" sz="1800" b="1"/>
        </a:p>
      </dgm:t>
    </dgm:pt>
    <dgm:pt modelId="{C1977033-5C23-45D2-A072-C47A427EF152}" type="sibTrans" cxnId="{612C38BB-31FB-43C7-842D-C0EDF01ED6D3}">
      <dgm:prSet/>
      <dgm:spPr/>
      <dgm:t>
        <a:bodyPr/>
        <a:lstStyle/>
        <a:p>
          <a:endParaRPr lang="cs-CZ" sz="1800" b="1"/>
        </a:p>
      </dgm:t>
    </dgm:pt>
    <dgm:pt modelId="{BAA32034-F6F9-4926-BF5A-E45B0ACA28AA}">
      <dgm:prSet phldrT="[Text]" custT="1"/>
      <dgm:spPr/>
      <dgm:t>
        <a:bodyPr/>
        <a:lstStyle/>
        <a:p>
          <a:r>
            <a:rPr lang="cs-CZ" sz="2400" b="1" dirty="0"/>
            <a:t>Přínosy</a:t>
          </a:r>
        </a:p>
      </dgm:t>
    </dgm:pt>
    <dgm:pt modelId="{B7DFA21C-5F1C-4C3E-8331-A7AEB448E6C2}" type="parTrans" cxnId="{3690E429-D1E6-4F2A-BD1A-513B627DFFF9}">
      <dgm:prSet/>
      <dgm:spPr/>
      <dgm:t>
        <a:bodyPr/>
        <a:lstStyle/>
        <a:p>
          <a:endParaRPr lang="cs-CZ" sz="1800" b="1"/>
        </a:p>
      </dgm:t>
    </dgm:pt>
    <dgm:pt modelId="{BA3649BD-4A36-4A71-B289-11697C4C0762}" type="sibTrans" cxnId="{3690E429-D1E6-4F2A-BD1A-513B627DFFF9}">
      <dgm:prSet/>
      <dgm:spPr/>
      <dgm:t>
        <a:bodyPr/>
        <a:lstStyle/>
        <a:p>
          <a:endParaRPr lang="cs-CZ" sz="1800" b="1"/>
        </a:p>
      </dgm:t>
    </dgm:pt>
    <dgm:pt modelId="{FA49F4E4-FA3B-43C4-A611-3FAA4CC0711E}">
      <dgm:prSet phldrT="[Text]" custT="1"/>
      <dgm:spPr/>
      <dgm:t>
        <a:bodyPr/>
        <a:lstStyle/>
        <a:p>
          <a:r>
            <a:rPr lang="en-US" sz="2400" b="1" dirty="0"/>
            <a:t>Lessons learned</a:t>
          </a:r>
          <a:endParaRPr lang="cs-CZ" sz="2400" b="1" dirty="0"/>
        </a:p>
      </dgm:t>
    </dgm:pt>
    <dgm:pt modelId="{9B95A84F-07D9-49EE-818A-83ABC780D1ED}" type="parTrans" cxnId="{C2F414E3-183F-4723-B510-C6AD3ABB8F70}">
      <dgm:prSet/>
      <dgm:spPr/>
      <dgm:t>
        <a:bodyPr/>
        <a:lstStyle/>
        <a:p>
          <a:endParaRPr lang="cs-CZ" sz="1800" b="1"/>
        </a:p>
      </dgm:t>
    </dgm:pt>
    <dgm:pt modelId="{197A1489-27AE-4CC9-9202-7438344FAF34}" type="sibTrans" cxnId="{C2F414E3-183F-4723-B510-C6AD3ABB8F70}">
      <dgm:prSet/>
      <dgm:spPr/>
      <dgm:t>
        <a:bodyPr/>
        <a:lstStyle/>
        <a:p>
          <a:endParaRPr lang="cs-CZ" sz="1800" b="1"/>
        </a:p>
      </dgm:t>
    </dgm:pt>
    <dgm:pt modelId="{863986CA-058F-49D9-8CAF-B02DAA5CF2D3}">
      <dgm:prSet phldrT="[Text]" custT="1"/>
      <dgm:spPr/>
      <dgm:t>
        <a:bodyPr/>
        <a:lstStyle/>
        <a:p>
          <a:r>
            <a:rPr lang="cs-CZ" sz="2400" b="1" dirty="0"/>
            <a:t>Studie proveditelnosti</a:t>
          </a:r>
        </a:p>
      </dgm:t>
    </dgm:pt>
    <dgm:pt modelId="{93B6D223-282A-442C-A860-748B98295653}" type="parTrans" cxnId="{6AACE550-2560-4430-9D07-D9C2311ACFDB}">
      <dgm:prSet/>
      <dgm:spPr/>
      <dgm:t>
        <a:bodyPr/>
        <a:lstStyle/>
        <a:p>
          <a:endParaRPr lang="cs-CZ"/>
        </a:p>
      </dgm:t>
    </dgm:pt>
    <dgm:pt modelId="{B35A2065-2599-4611-8EF8-C1CDF598A1A6}" type="sibTrans" cxnId="{6AACE550-2560-4430-9D07-D9C2311ACFDB}">
      <dgm:prSet/>
      <dgm:spPr/>
      <dgm:t>
        <a:bodyPr/>
        <a:lstStyle/>
        <a:p>
          <a:endParaRPr lang="cs-CZ"/>
        </a:p>
      </dgm:t>
    </dgm:pt>
    <dgm:pt modelId="{723AFC75-6633-4FB8-AA01-089FCF1E82E2}">
      <dgm:prSet phldrT="[Text]" custT="1"/>
      <dgm:spPr/>
      <dgm:t>
        <a:bodyPr/>
        <a:lstStyle/>
        <a:p>
          <a:r>
            <a:rPr lang="cs-CZ" sz="2400" b="1" dirty="0"/>
            <a:t>Strategie</a:t>
          </a:r>
        </a:p>
      </dgm:t>
    </dgm:pt>
    <dgm:pt modelId="{06D6E9B5-DAE3-4E42-8FD8-C8B345C00878}" type="parTrans" cxnId="{D7C5B12F-38E3-484A-86A4-DAEEE5EFEBAD}">
      <dgm:prSet/>
      <dgm:spPr/>
      <dgm:t>
        <a:bodyPr/>
        <a:lstStyle/>
        <a:p>
          <a:endParaRPr lang="cs-CZ"/>
        </a:p>
      </dgm:t>
    </dgm:pt>
    <dgm:pt modelId="{EEE4F526-AD65-4D59-AA13-9ADF7F7D5046}" type="sibTrans" cxnId="{D7C5B12F-38E3-484A-86A4-DAEEE5EFEBAD}">
      <dgm:prSet/>
      <dgm:spPr/>
      <dgm:t>
        <a:bodyPr/>
        <a:lstStyle/>
        <a:p>
          <a:endParaRPr lang="cs-CZ"/>
        </a:p>
      </dgm:t>
    </dgm:pt>
    <dgm:pt modelId="{5AFC8B61-DE5F-4C8F-809B-DBAF5493D181}">
      <dgm:prSet phldrT="[Text]" custT="1"/>
      <dgm:spPr/>
      <dgm:t>
        <a:bodyPr/>
        <a:lstStyle/>
        <a:p>
          <a:r>
            <a:rPr lang="cs-CZ" sz="2400" b="1" dirty="0"/>
            <a:t>Plánování</a:t>
          </a:r>
        </a:p>
      </dgm:t>
    </dgm:pt>
    <dgm:pt modelId="{19283D23-0216-4E7B-AA55-6B5EC950EF15}" type="parTrans" cxnId="{816F5F7C-5B0D-4250-A571-42A7D8B7EB54}">
      <dgm:prSet/>
      <dgm:spPr/>
      <dgm:t>
        <a:bodyPr/>
        <a:lstStyle/>
        <a:p>
          <a:endParaRPr lang="cs-CZ"/>
        </a:p>
      </dgm:t>
    </dgm:pt>
    <dgm:pt modelId="{04FD12D1-CB5B-4A6D-A16F-0D66DCB622FE}" type="sibTrans" cxnId="{816F5F7C-5B0D-4250-A571-42A7D8B7EB54}">
      <dgm:prSet/>
      <dgm:spPr/>
      <dgm:t>
        <a:bodyPr/>
        <a:lstStyle/>
        <a:p>
          <a:endParaRPr lang="cs-CZ"/>
        </a:p>
      </dgm:t>
    </dgm:pt>
    <dgm:pt modelId="{0E680424-5260-4EBE-90D8-4996FCA01EC4}">
      <dgm:prSet phldrT="[Text]" custT="1"/>
      <dgm:spPr/>
      <dgm:t>
        <a:bodyPr/>
        <a:lstStyle/>
        <a:p>
          <a:r>
            <a:rPr lang="cs-CZ" sz="2400" b="1" dirty="0"/>
            <a:t>Realizace + kontrola</a:t>
          </a:r>
        </a:p>
      </dgm:t>
    </dgm:pt>
    <dgm:pt modelId="{1DAE7479-3CB5-414E-87D4-086C33F931D7}" type="parTrans" cxnId="{AE6CF67C-8531-465F-AD40-78D88B7C57B3}">
      <dgm:prSet/>
      <dgm:spPr/>
      <dgm:t>
        <a:bodyPr/>
        <a:lstStyle/>
        <a:p>
          <a:endParaRPr lang="cs-CZ"/>
        </a:p>
      </dgm:t>
    </dgm:pt>
    <dgm:pt modelId="{4994543B-6C16-4395-B154-2950CA26668D}" type="sibTrans" cxnId="{AE6CF67C-8531-465F-AD40-78D88B7C57B3}">
      <dgm:prSet/>
      <dgm:spPr/>
      <dgm:t>
        <a:bodyPr/>
        <a:lstStyle/>
        <a:p>
          <a:endParaRPr lang="cs-CZ"/>
        </a:p>
      </dgm:t>
    </dgm:pt>
    <dgm:pt modelId="{CE21FF8E-F5DD-4D04-A379-73F61527F6E9}">
      <dgm:prSet phldrT="[Text]" custT="1"/>
      <dgm:spPr/>
      <dgm:t>
        <a:bodyPr/>
        <a:lstStyle/>
        <a:p>
          <a:r>
            <a:rPr lang="cs-CZ" sz="2400" b="1" dirty="0"/>
            <a:t>Ukončení</a:t>
          </a:r>
        </a:p>
      </dgm:t>
    </dgm:pt>
    <dgm:pt modelId="{2306FCB5-2DC5-4194-A64C-5FF9E6760C4F}" type="parTrans" cxnId="{77494892-4364-4B6B-91EA-68357AFE0BFB}">
      <dgm:prSet/>
      <dgm:spPr/>
      <dgm:t>
        <a:bodyPr/>
        <a:lstStyle/>
        <a:p>
          <a:endParaRPr lang="cs-CZ"/>
        </a:p>
      </dgm:t>
    </dgm:pt>
    <dgm:pt modelId="{101E06B0-AF3A-40B9-BD19-CD0F1BB33B6E}" type="sibTrans" cxnId="{77494892-4364-4B6B-91EA-68357AFE0BFB}">
      <dgm:prSet/>
      <dgm:spPr/>
      <dgm:t>
        <a:bodyPr/>
        <a:lstStyle/>
        <a:p>
          <a:endParaRPr lang="cs-CZ"/>
        </a:p>
      </dgm:t>
    </dgm:pt>
    <dgm:pt modelId="{D3E9D26E-DB4C-4F05-B21C-74A2003F6E5F}" type="pres">
      <dgm:prSet presAssocID="{DFCDFA9B-D551-4964-B124-B462F7A527FD}" presName="linearFlow" presStyleCnt="0">
        <dgm:presLayoutVars>
          <dgm:dir/>
          <dgm:animLvl val="lvl"/>
          <dgm:resizeHandles val="exact"/>
        </dgm:presLayoutVars>
      </dgm:prSet>
      <dgm:spPr/>
    </dgm:pt>
    <dgm:pt modelId="{505F9B89-2E80-4DB7-92FE-6F487C1EA3D4}" type="pres">
      <dgm:prSet presAssocID="{14C450E1-D7C9-4943-B511-CF892DF4F1A3}" presName="composite" presStyleCnt="0"/>
      <dgm:spPr/>
    </dgm:pt>
    <dgm:pt modelId="{92D1765E-6787-44E3-AA2E-A0F6427EB297}" type="pres">
      <dgm:prSet presAssocID="{14C450E1-D7C9-4943-B511-CF892DF4F1A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68DCC4F-785F-4774-85C1-3280DE1BA88F}" type="pres">
      <dgm:prSet presAssocID="{14C450E1-D7C9-4943-B511-CF892DF4F1A3}" presName="parSh" presStyleLbl="node1" presStyleIdx="0" presStyleCnt="3" custScaleX="152514" custScaleY="106155"/>
      <dgm:spPr/>
    </dgm:pt>
    <dgm:pt modelId="{7BFB810F-6181-4805-A971-DD7F70906C91}" type="pres">
      <dgm:prSet presAssocID="{14C450E1-D7C9-4943-B511-CF892DF4F1A3}" presName="desTx" presStyleLbl="fgAcc1" presStyleIdx="0" presStyleCnt="3" custScaleX="127742">
        <dgm:presLayoutVars>
          <dgm:bulletEnabled val="1"/>
        </dgm:presLayoutVars>
      </dgm:prSet>
      <dgm:spPr/>
    </dgm:pt>
    <dgm:pt modelId="{9801E785-3786-4FFD-9F8D-6DBC6887EFC6}" type="pres">
      <dgm:prSet presAssocID="{DDBF8552-DF07-4243-8181-BA9EB028F525}" presName="sibTrans" presStyleLbl="sibTrans2D1" presStyleIdx="0" presStyleCnt="2"/>
      <dgm:spPr/>
    </dgm:pt>
    <dgm:pt modelId="{1EF7542E-3404-4DD3-8605-054F751CFBF7}" type="pres">
      <dgm:prSet presAssocID="{DDBF8552-DF07-4243-8181-BA9EB028F525}" presName="connTx" presStyleLbl="sibTrans2D1" presStyleIdx="0" presStyleCnt="2"/>
      <dgm:spPr/>
    </dgm:pt>
    <dgm:pt modelId="{717D3DA5-9F53-4338-9BAC-48CCE43EA262}" type="pres">
      <dgm:prSet presAssocID="{9B7484C7-57FE-41DC-8FFB-C789F164AB2F}" presName="composite" presStyleCnt="0"/>
      <dgm:spPr/>
    </dgm:pt>
    <dgm:pt modelId="{2EBD6943-2F14-483F-9D72-49DD1709E3A9}" type="pres">
      <dgm:prSet presAssocID="{9B7484C7-57FE-41DC-8FFB-C789F164AB2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F59281C-F9AE-47BC-9C15-0BEEF226CCDC}" type="pres">
      <dgm:prSet presAssocID="{9B7484C7-57FE-41DC-8FFB-C789F164AB2F}" presName="parSh" presStyleLbl="node1" presStyleIdx="1" presStyleCnt="3"/>
      <dgm:spPr/>
    </dgm:pt>
    <dgm:pt modelId="{D7425B59-5881-4518-B3A0-7501DDE3081C}" type="pres">
      <dgm:prSet presAssocID="{9B7484C7-57FE-41DC-8FFB-C789F164AB2F}" presName="desTx" presStyleLbl="fgAcc1" presStyleIdx="1" presStyleCnt="3" custScaleX="112067">
        <dgm:presLayoutVars>
          <dgm:bulletEnabled val="1"/>
        </dgm:presLayoutVars>
      </dgm:prSet>
      <dgm:spPr/>
    </dgm:pt>
    <dgm:pt modelId="{A5F332B9-3C7D-4701-95EC-ADDBB82B8B8D}" type="pres">
      <dgm:prSet presAssocID="{002A2617-7516-4A6C-A383-E8A9EE6DC2FB}" presName="sibTrans" presStyleLbl="sibTrans2D1" presStyleIdx="1" presStyleCnt="2"/>
      <dgm:spPr/>
    </dgm:pt>
    <dgm:pt modelId="{B9368B97-6BB9-444C-BA3C-32AE55705590}" type="pres">
      <dgm:prSet presAssocID="{002A2617-7516-4A6C-A383-E8A9EE6DC2FB}" presName="connTx" presStyleLbl="sibTrans2D1" presStyleIdx="1" presStyleCnt="2"/>
      <dgm:spPr/>
    </dgm:pt>
    <dgm:pt modelId="{02899BFF-0C70-4215-8A4A-B5D551F65DF7}" type="pres">
      <dgm:prSet presAssocID="{C7C990F8-5D32-4619-AAC1-853891294804}" presName="composite" presStyleCnt="0"/>
      <dgm:spPr/>
    </dgm:pt>
    <dgm:pt modelId="{C566040C-9FB3-4425-B909-82BE9157415B}" type="pres">
      <dgm:prSet presAssocID="{C7C990F8-5D32-4619-AAC1-853891294804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8A90DF0-E74E-4793-A068-40AD9B4E671B}" type="pres">
      <dgm:prSet presAssocID="{C7C990F8-5D32-4619-AAC1-853891294804}" presName="parSh" presStyleLbl="node1" presStyleIdx="2" presStyleCnt="3" custScaleX="127807"/>
      <dgm:spPr/>
    </dgm:pt>
    <dgm:pt modelId="{F9C8A58F-C34B-4EA2-BEAC-93F5AC59E7C2}" type="pres">
      <dgm:prSet presAssocID="{C7C990F8-5D32-4619-AAC1-853891294804}" presName="desTx" presStyleLbl="fgAcc1" presStyleIdx="2" presStyleCnt="3" custScaleX="100552">
        <dgm:presLayoutVars>
          <dgm:bulletEnabled val="1"/>
        </dgm:presLayoutVars>
      </dgm:prSet>
      <dgm:spPr/>
    </dgm:pt>
  </dgm:ptLst>
  <dgm:cxnLst>
    <dgm:cxn modelId="{D112EF03-35B8-4BF5-9933-591DD363388D}" type="presOf" srcId="{002A2617-7516-4A6C-A383-E8A9EE6DC2FB}" destId="{A5F332B9-3C7D-4701-95EC-ADDBB82B8B8D}" srcOrd="0" destOrd="0" presId="urn:microsoft.com/office/officeart/2005/8/layout/process3"/>
    <dgm:cxn modelId="{D12B6F0D-142F-4333-975C-095D4EFDDD67}" srcId="{9B7484C7-57FE-41DC-8FFB-C789F164AB2F}" destId="{FCB525D3-B12C-474B-9EE5-5010894A0581}" srcOrd="0" destOrd="0" parTransId="{74752AFE-F189-414B-9618-645A9D25A64D}" sibTransId="{DC10BCE7-9781-460E-872E-414A618A79B1}"/>
    <dgm:cxn modelId="{7679F821-1D87-4539-922C-F10FDEE4454B}" type="presOf" srcId="{FA49F4E4-FA3B-43C4-A611-3FAA4CC0711E}" destId="{F9C8A58F-C34B-4EA2-BEAC-93F5AC59E7C2}" srcOrd="0" destOrd="1" presId="urn:microsoft.com/office/officeart/2005/8/layout/process3"/>
    <dgm:cxn modelId="{41816E24-5876-4739-8ECB-00E1799D1D39}" type="presOf" srcId="{863986CA-058F-49D9-8CAF-B02DAA5CF2D3}" destId="{7BFB810F-6181-4805-A971-DD7F70906C91}" srcOrd="0" destOrd="1" presId="urn:microsoft.com/office/officeart/2005/8/layout/process3"/>
    <dgm:cxn modelId="{3690E429-D1E6-4F2A-BD1A-513B627DFFF9}" srcId="{C7C990F8-5D32-4619-AAC1-853891294804}" destId="{BAA32034-F6F9-4926-BF5A-E45B0ACA28AA}" srcOrd="0" destOrd="0" parTransId="{B7DFA21C-5F1C-4C3E-8331-A7AEB448E6C2}" sibTransId="{BA3649BD-4A36-4A71-B289-11697C4C0762}"/>
    <dgm:cxn modelId="{CB3C0C2C-DA90-4E24-A57C-34E51E7D6D0E}" type="presOf" srcId="{CF9F8DB6-B36A-4F2F-9B8A-E3526F320B37}" destId="{7BFB810F-6181-4805-A971-DD7F70906C91}" srcOrd="0" destOrd="0" presId="urn:microsoft.com/office/officeart/2005/8/layout/process3"/>
    <dgm:cxn modelId="{D7C5B12F-38E3-484A-86A4-DAEEE5EFEBAD}" srcId="{14C450E1-D7C9-4943-B511-CF892DF4F1A3}" destId="{723AFC75-6633-4FB8-AA01-089FCF1E82E2}" srcOrd="2" destOrd="0" parTransId="{06D6E9B5-DAE3-4E42-8FD8-C8B345C00878}" sibTransId="{EEE4F526-AD65-4D59-AA13-9ADF7F7D5046}"/>
    <dgm:cxn modelId="{1EC5D330-897C-47AA-B4E0-0294C1B56760}" type="presOf" srcId="{DDBF8552-DF07-4243-8181-BA9EB028F525}" destId="{9801E785-3786-4FFD-9F8D-6DBC6887EFC6}" srcOrd="0" destOrd="0" presId="urn:microsoft.com/office/officeart/2005/8/layout/process3"/>
    <dgm:cxn modelId="{ECB4B632-91D8-48F7-B752-E1697D19F89C}" srcId="{DFCDFA9B-D551-4964-B124-B462F7A527FD}" destId="{14C450E1-D7C9-4943-B511-CF892DF4F1A3}" srcOrd="0" destOrd="0" parTransId="{8A0689BE-B66B-40C0-A934-16128F5D4661}" sibTransId="{DDBF8552-DF07-4243-8181-BA9EB028F525}"/>
    <dgm:cxn modelId="{BFA7A85F-E1EC-468A-B213-C626002F6FD3}" type="presOf" srcId="{14C450E1-D7C9-4943-B511-CF892DF4F1A3}" destId="{E68DCC4F-785F-4774-85C1-3280DE1BA88F}" srcOrd="1" destOrd="0" presId="urn:microsoft.com/office/officeart/2005/8/layout/process3"/>
    <dgm:cxn modelId="{0F8C0664-8060-414F-963C-DE06ABBE66D7}" type="presOf" srcId="{BAA32034-F6F9-4926-BF5A-E45B0ACA28AA}" destId="{F9C8A58F-C34B-4EA2-BEAC-93F5AC59E7C2}" srcOrd="0" destOrd="0" presId="urn:microsoft.com/office/officeart/2005/8/layout/process3"/>
    <dgm:cxn modelId="{95B42768-3A3B-46C8-B172-BDBFF3840E57}" type="presOf" srcId="{0E680424-5260-4EBE-90D8-4996FCA01EC4}" destId="{D7425B59-5881-4518-B3A0-7501DDE3081C}" srcOrd="0" destOrd="2" presId="urn:microsoft.com/office/officeart/2005/8/layout/process3"/>
    <dgm:cxn modelId="{9E28B949-3368-46F4-9C5C-5AD310A4964F}" type="presOf" srcId="{14C450E1-D7C9-4943-B511-CF892DF4F1A3}" destId="{92D1765E-6787-44E3-AA2E-A0F6427EB297}" srcOrd="0" destOrd="0" presId="urn:microsoft.com/office/officeart/2005/8/layout/process3"/>
    <dgm:cxn modelId="{C92F3A70-2EC4-4491-B45F-D596EA11A32B}" type="presOf" srcId="{DDBF8552-DF07-4243-8181-BA9EB028F525}" destId="{1EF7542E-3404-4DD3-8605-054F751CFBF7}" srcOrd="1" destOrd="0" presId="urn:microsoft.com/office/officeart/2005/8/layout/process3"/>
    <dgm:cxn modelId="{6AACE550-2560-4430-9D07-D9C2311ACFDB}" srcId="{14C450E1-D7C9-4943-B511-CF892DF4F1A3}" destId="{863986CA-058F-49D9-8CAF-B02DAA5CF2D3}" srcOrd="1" destOrd="0" parTransId="{93B6D223-282A-442C-A860-748B98295653}" sibTransId="{B35A2065-2599-4611-8EF8-C1CDF598A1A6}"/>
    <dgm:cxn modelId="{8179DF74-2572-4E5F-82FB-4174B271B6DC}" type="presOf" srcId="{C7C990F8-5D32-4619-AAC1-853891294804}" destId="{C566040C-9FB3-4425-B909-82BE9157415B}" srcOrd="0" destOrd="0" presId="urn:microsoft.com/office/officeart/2005/8/layout/process3"/>
    <dgm:cxn modelId="{F1389A7B-21B9-4192-A248-BBAF1C7F301A}" type="presOf" srcId="{DFCDFA9B-D551-4964-B124-B462F7A527FD}" destId="{D3E9D26E-DB4C-4F05-B21C-74A2003F6E5F}" srcOrd="0" destOrd="0" presId="urn:microsoft.com/office/officeart/2005/8/layout/process3"/>
    <dgm:cxn modelId="{816F5F7C-5B0D-4250-A571-42A7D8B7EB54}" srcId="{9B7484C7-57FE-41DC-8FFB-C789F164AB2F}" destId="{5AFC8B61-DE5F-4C8F-809B-DBAF5493D181}" srcOrd="1" destOrd="0" parTransId="{19283D23-0216-4E7B-AA55-6B5EC950EF15}" sibTransId="{04FD12D1-CB5B-4A6D-A16F-0D66DCB622FE}"/>
    <dgm:cxn modelId="{AE6CF67C-8531-465F-AD40-78D88B7C57B3}" srcId="{9B7484C7-57FE-41DC-8FFB-C789F164AB2F}" destId="{0E680424-5260-4EBE-90D8-4996FCA01EC4}" srcOrd="2" destOrd="0" parTransId="{1DAE7479-3CB5-414E-87D4-086C33F931D7}" sibTransId="{4994543B-6C16-4395-B154-2950CA26668D}"/>
    <dgm:cxn modelId="{586C6680-7C24-428F-92FD-1B457333F0A8}" type="presOf" srcId="{CE21FF8E-F5DD-4D04-A379-73F61527F6E9}" destId="{D7425B59-5881-4518-B3A0-7501DDE3081C}" srcOrd="0" destOrd="3" presId="urn:microsoft.com/office/officeart/2005/8/layout/process3"/>
    <dgm:cxn modelId="{22855180-11D8-43FD-B2C1-181CE6F6DAB9}" type="presOf" srcId="{C7C990F8-5D32-4619-AAC1-853891294804}" destId="{88A90DF0-E74E-4793-A068-40AD9B4E671B}" srcOrd="1" destOrd="0" presId="urn:microsoft.com/office/officeart/2005/8/layout/process3"/>
    <dgm:cxn modelId="{0C80EB88-D6FC-4310-90D8-5CC2EFB2DAE2}" type="presOf" srcId="{723AFC75-6633-4FB8-AA01-089FCF1E82E2}" destId="{7BFB810F-6181-4805-A971-DD7F70906C91}" srcOrd="0" destOrd="2" presId="urn:microsoft.com/office/officeart/2005/8/layout/process3"/>
    <dgm:cxn modelId="{77494892-4364-4B6B-91EA-68357AFE0BFB}" srcId="{9B7484C7-57FE-41DC-8FFB-C789F164AB2F}" destId="{CE21FF8E-F5DD-4D04-A379-73F61527F6E9}" srcOrd="3" destOrd="0" parTransId="{2306FCB5-2DC5-4194-A64C-5FF9E6760C4F}" sibTransId="{101E06B0-AF3A-40B9-BD19-CD0F1BB33B6E}"/>
    <dgm:cxn modelId="{612C38BB-31FB-43C7-842D-C0EDF01ED6D3}" srcId="{DFCDFA9B-D551-4964-B124-B462F7A527FD}" destId="{C7C990F8-5D32-4619-AAC1-853891294804}" srcOrd="2" destOrd="0" parTransId="{C9E20BA5-46CA-4564-8353-E2C2F334C8A1}" sibTransId="{C1977033-5C23-45D2-A072-C47A427EF152}"/>
    <dgm:cxn modelId="{14234DBD-2602-4AAD-A7F0-1430A4A361ED}" srcId="{14C450E1-D7C9-4943-B511-CF892DF4F1A3}" destId="{CF9F8DB6-B36A-4F2F-9B8A-E3526F320B37}" srcOrd="0" destOrd="0" parTransId="{88DD24D6-C8D9-4691-AF7E-D1AB7AA79978}" sibTransId="{C1E9B122-8A26-4C29-9187-094417623C92}"/>
    <dgm:cxn modelId="{797670CF-8FB5-405C-A194-09FBF0B4CE61}" type="presOf" srcId="{FCB525D3-B12C-474B-9EE5-5010894A0581}" destId="{D7425B59-5881-4518-B3A0-7501DDE3081C}" srcOrd="0" destOrd="0" presId="urn:microsoft.com/office/officeart/2005/8/layout/process3"/>
    <dgm:cxn modelId="{E9CF2ED0-A631-457B-82AC-C9332EF58E95}" srcId="{DFCDFA9B-D551-4964-B124-B462F7A527FD}" destId="{9B7484C7-57FE-41DC-8FFB-C789F164AB2F}" srcOrd="1" destOrd="0" parTransId="{C25044FE-8CEC-41E5-A066-17EC0AD8C510}" sibTransId="{002A2617-7516-4A6C-A383-E8A9EE6DC2FB}"/>
    <dgm:cxn modelId="{0323D6DA-08ED-4327-A87D-D392AA5A7F2D}" type="presOf" srcId="{9B7484C7-57FE-41DC-8FFB-C789F164AB2F}" destId="{EF59281C-F9AE-47BC-9C15-0BEEF226CCDC}" srcOrd="1" destOrd="0" presId="urn:microsoft.com/office/officeart/2005/8/layout/process3"/>
    <dgm:cxn modelId="{A25C00E3-7DD2-4A1A-8EEC-6F9213CDDD2B}" type="presOf" srcId="{9B7484C7-57FE-41DC-8FFB-C789F164AB2F}" destId="{2EBD6943-2F14-483F-9D72-49DD1709E3A9}" srcOrd="0" destOrd="0" presId="urn:microsoft.com/office/officeart/2005/8/layout/process3"/>
    <dgm:cxn modelId="{C2F414E3-183F-4723-B510-C6AD3ABB8F70}" srcId="{C7C990F8-5D32-4619-AAC1-853891294804}" destId="{FA49F4E4-FA3B-43C4-A611-3FAA4CC0711E}" srcOrd="1" destOrd="0" parTransId="{9B95A84F-07D9-49EE-818A-83ABC780D1ED}" sibTransId="{197A1489-27AE-4CC9-9202-7438344FAF34}"/>
    <dgm:cxn modelId="{85986BFC-34A2-43CC-AA35-504465FBD620}" type="presOf" srcId="{002A2617-7516-4A6C-A383-E8A9EE6DC2FB}" destId="{B9368B97-6BB9-444C-BA3C-32AE55705590}" srcOrd="1" destOrd="0" presId="urn:microsoft.com/office/officeart/2005/8/layout/process3"/>
    <dgm:cxn modelId="{7A3BF8FD-E90B-48BE-8099-D46FFF1B24C0}" type="presOf" srcId="{5AFC8B61-DE5F-4C8F-809B-DBAF5493D181}" destId="{D7425B59-5881-4518-B3A0-7501DDE3081C}" srcOrd="0" destOrd="1" presId="urn:microsoft.com/office/officeart/2005/8/layout/process3"/>
    <dgm:cxn modelId="{608ABD33-2A0C-4BC4-B13D-6723154AEE61}" type="presParOf" srcId="{D3E9D26E-DB4C-4F05-B21C-74A2003F6E5F}" destId="{505F9B89-2E80-4DB7-92FE-6F487C1EA3D4}" srcOrd="0" destOrd="0" presId="urn:microsoft.com/office/officeart/2005/8/layout/process3"/>
    <dgm:cxn modelId="{B8F638C5-98E1-416E-95A4-83AC7076AB1A}" type="presParOf" srcId="{505F9B89-2E80-4DB7-92FE-6F487C1EA3D4}" destId="{92D1765E-6787-44E3-AA2E-A0F6427EB297}" srcOrd="0" destOrd="0" presId="urn:microsoft.com/office/officeart/2005/8/layout/process3"/>
    <dgm:cxn modelId="{3D9C229A-2D6F-452E-9558-5138935FDC8B}" type="presParOf" srcId="{505F9B89-2E80-4DB7-92FE-6F487C1EA3D4}" destId="{E68DCC4F-785F-4774-85C1-3280DE1BA88F}" srcOrd="1" destOrd="0" presId="urn:microsoft.com/office/officeart/2005/8/layout/process3"/>
    <dgm:cxn modelId="{A5B7B7F1-ED1F-457D-96E1-F713A1FE1AC2}" type="presParOf" srcId="{505F9B89-2E80-4DB7-92FE-6F487C1EA3D4}" destId="{7BFB810F-6181-4805-A971-DD7F70906C91}" srcOrd="2" destOrd="0" presId="urn:microsoft.com/office/officeart/2005/8/layout/process3"/>
    <dgm:cxn modelId="{09C03159-B13F-44FC-9533-7479668CA9DA}" type="presParOf" srcId="{D3E9D26E-DB4C-4F05-B21C-74A2003F6E5F}" destId="{9801E785-3786-4FFD-9F8D-6DBC6887EFC6}" srcOrd="1" destOrd="0" presId="urn:microsoft.com/office/officeart/2005/8/layout/process3"/>
    <dgm:cxn modelId="{DF556CB0-119C-41A6-9021-908FAC250557}" type="presParOf" srcId="{9801E785-3786-4FFD-9F8D-6DBC6887EFC6}" destId="{1EF7542E-3404-4DD3-8605-054F751CFBF7}" srcOrd="0" destOrd="0" presId="urn:microsoft.com/office/officeart/2005/8/layout/process3"/>
    <dgm:cxn modelId="{7D00F5D2-9A4D-45F0-A85B-2AE84288CECB}" type="presParOf" srcId="{D3E9D26E-DB4C-4F05-B21C-74A2003F6E5F}" destId="{717D3DA5-9F53-4338-9BAC-48CCE43EA262}" srcOrd="2" destOrd="0" presId="urn:microsoft.com/office/officeart/2005/8/layout/process3"/>
    <dgm:cxn modelId="{5FF95FE1-99D4-40C7-8BB8-5CD395B002F4}" type="presParOf" srcId="{717D3DA5-9F53-4338-9BAC-48CCE43EA262}" destId="{2EBD6943-2F14-483F-9D72-49DD1709E3A9}" srcOrd="0" destOrd="0" presId="urn:microsoft.com/office/officeart/2005/8/layout/process3"/>
    <dgm:cxn modelId="{3190463C-0FE0-4881-8CC0-94ADA81CCA3E}" type="presParOf" srcId="{717D3DA5-9F53-4338-9BAC-48CCE43EA262}" destId="{EF59281C-F9AE-47BC-9C15-0BEEF226CCDC}" srcOrd="1" destOrd="0" presId="urn:microsoft.com/office/officeart/2005/8/layout/process3"/>
    <dgm:cxn modelId="{9AE17CAD-15BB-4C7C-B7FA-201B91122FF7}" type="presParOf" srcId="{717D3DA5-9F53-4338-9BAC-48CCE43EA262}" destId="{D7425B59-5881-4518-B3A0-7501DDE3081C}" srcOrd="2" destOrd="0" presId="urn:microsoft.com/office/officeart/2005/8/layout/process3"/>
    <dgm:cxn modelId="{90902D88-8CE5-433F-9E80-A5156C1153F6}" type="presParOf" srcId="{D3E9D26E-DB4C-4F05-B21C-74A2003F6E5F}" destId="{A5F332B9-3C7D-4701-95EC-ADDBB82B8B8D}" srcOrd="3" destOrd="0" presId="urn:microsoft.com/office/officeart/2005/8/layout/process3"/>
    <dgm:cxn modelId="{7F8B981E-4E99-4117-9A8D-A10E56FDF258}" type="presParOf" srcId="{A5F332B9-3C7D-4701-95EC-ADDBB82B8B8D}" destId="{B9368B97-6BB9-444C-BA3C-32AE55705590}" srcOrd="0" destOrd="0" presId="urn:microsoft.com/office/officeart/2005/8/layout/process3"/>
    <dgm:cxn modelId="{28A6202E-AD9E-4821-9A3A-84E52189F21A}" type="presParOf" srcId="{D3E9D26E-DB4C-4F05-B21C-74A2003F6E5F}" destId="{02899BFF-0C70-4215-8A4A-B5D551F65DF7}" srcOrd="4" destOrd="0" presId="urn:microsoft.com/office/officeart/2005/8/layout/process3"/>
    <dgm:cxn modelId="{6EF086C9-C609-4716-85CB-41319AC039E9}" type="presParOf" srcId="{02899BFF-0C70-4215-8A4A-B5D551F65DF7}" destId="{C566040C-9FB3-4425-B909-82BE9157415B}" srcOrd="0" destOrd="0" presId="urn:microsoft.com/office/officeart/2005/8/layout/process3"/>
    <dgm:cxn modelId="{76F6B343-7DC4-45DC-86C9-35598E0BBABA}" type="presParOf" srcId="{02899BFF-0C70-4215-8A4A-B5D551F65DF7}" destId="{88A90DF0-E74E-4793-A068-40AD9B4E671B}" srcOrd="1" destOrd="0" presId="urn:microsoft.com/office/officeart/2005/8/layout/process3"/>
    <dgm:cxn modelId="{64C4AE10-5E7B-4F2D-BE57-94911A329469}" type="presParOf" srcId="{02899BFF-0C70-4215-8A4A-B5D551F65DF7}" destId="{F9C8A58F-C34B-4EA2-BEAC-93F5AC59E7C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8B5721-92F2-4220-AE47-5CB7738A2AE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6BEBF26-B23A-450A-896A-3A9FF41E5215}">
      <dgm:prSet phldrT="[Text]"/>
      <dgm:spPr/>
      <dgm:t>
        <a:bodyPr/>
        <a:lstStyle/>
        <a:p>
          <a:r>
            <a:rPr lang="cs-CZ" b="1" dirty="0"/>
            <a:t>PŘEDPROJEKTOVÁ FÁZE</a:t>
          </a:r>
        </a:p>
      </dgm:t>
    </dgm:pt>
    <dgm:pt modelId="{E1A0A039-E4CD-4C51-A693-39CDB1106480}" type="parTrans" cxnId="{EF7F75D9-86E3-40AD-A75E-E376E14B014C}">
      <dgm:prSet/>
      <dgm:spPr/>
      <dgm:t>
        <a:bodyPr/>
        <a:lstStyle/>
        <a:p>
          <a:endParaRPr lang="cs-CZ"/>
        </a:p>
      </dgm:t>
    </dgm:pt>
    <dgm:pt modelId="{F999DEDE-6063-4D11-A960-9602B0480A6C}" type="sibTrans" cxnId="{EF7F75D9-86E3-40AD-A75E-E376E14B014C}">
      <dgm:prSet/>
      <dgm:spPr/>
      <dgm:t>
        <a:bodyPr/>
        <a:lstStyle/>
        <a:p>
          <a:endParaRPr lang="cs-CZ"/>
        </a:p>
      </dgm:t>
    </dgm:pt>
    <dgm:pt modelId="{B6AADCE7-EF77-4106-81CB-9D6360B61FDC}">
      <dgm:prSet phldrT="[Text]"/>
      <dgm:spPr/>
      <dgm:t>
        <a:bodyPr/>
        <a:lstStyle/>
        <a:p>
          <a:r>
            <a:rPr lang="cs-CZ" b="1" dirty="0"/>
            <a:t>FÁZE ŘÍZENÍ PROJEKTU</a:t>
          </a:r>
          <a:endParaRPr lang="cs-CZ" dirty="0"/>
        </a:p>
      </dgm:t>
    </dgm:pt>
    <dgm:pt modelId="{3084F319-DD7E-4CCD-9F91-8E7338C5B26A}" type="parTrans" cxnId="{CB0D14E3-FBFD-4116-A171-086F8DC4FAED}">
      <dgm:prSet/>
      <dgm:spPr/>
      <dgm:t>
        <a:bodyPr/>
        <a:lstStyle/>
        <a:p>
          <a:endParaRPr lang="cs-CZ"/>
        </a:p>
      </dgm:t>
    </dgm:pt>
    <dgm:pt modelId="{9892D015-6F62-490F-8809-E1A84E261DF1}" type="sibTrans" cxnId="{CB0D14E3-FBFD-4116-A171-086F8DC4FAED}">
      <dgm:prSet/>
      <dgm:spPr/>
      <dgm:t>
        <a:bodyPr/>
        <a:lstStyle/>
        <a:p>
          <a:endParaRPr lang="cs-CZ"/>
        </a:p>
      </dgm:t>
    </dgm:pt>
    <dgm:pt modelId="{6DFF1CB9-018B-47F4-A4BF-F7F9A6E2E834}">
      <dgm:prSet phldrT="[Text]"/>
      <dgm:spPr/>
      <dgm:t>
        <a:bodyPr/>
        <a:lstStyle/>
        <a:p>
          <a:r>
            <a:rPr lang="cs-CZ" b="1" dirty="0"/>
            <a:t>POPROJEKTOVÁ FÁZE</a:t>
          </a:r>
          <a:endParaRPr lang="cs-CZ" dirty="0"/>
        </a:p>
      </dgm:t>
    </dgm:pt>
    <dgm:pt modelId="{8502FDF3-85C1-41FB-8C7F-0C878F3D8B1F}" type="parTrans" cxnId="{E7E3158C-AB89-41D2-B64C-D42721671716}">
      <dgm:prSet/>
      <dgm:spPr/>
      <dgm:t>
        <a:bodyPr/>
        <a:lstStyle/>
        <a:p>
          <a:endParaRPr lang="cs-CZ"/>
        </a:p>
      </dgm:t>
    </dgm:pt>
    <dgm:pt modelId="{EB607E82-28ED-43F8-A98D-1B0C3FC23E44}" type="sibTrans" cxnId="{E7E3158C-AB89-41D2-B64C-D42721671716}">
      <dgm:prSet/>
      <dgm:spPr/>
      <dgm:t>
        <a:bodyPr/>
        <a:lstStyle/>
        <a:p>
          <a:endParaRPr lang="cs-CZ"/>
        </a:p>
      </dgm:t>
    </dgm:pt>
    <dgm:pt modelId="{05F755FB-BD8A-4BDC-B069-8EB1D6BBD617}" type="pres">
      <dgm:prSet presAssocID="{798B5721-92F2-4220-AE47-5CB7738A2AE1}" presName="Name0" presStyleCnt="0">
        <dgm:presLayoutVars>
          <dgm:dir/>
          <dgm:resizeHandles val="exact"/>
        </dgm:presLayoutVars>
      </dgm:prSet>
      <dgm:spPr/>
    </dgm:pt>
    <dgm:pt modelId="{A1A415A2-D344-4493-BC4F-AEFE07A8608C}" type="pres">
      <dgm:prSet presAssocID="{36BEBF26-B23A-450A-896A-3A9FF41E5215}" presName="node" presStyleLbl="node1" presStyleIdx="0" presStyleCnt="3">
        <dgm:presLayoutVars>
          <dgm:bulletEnabled val="1"/>
        </dgm:presLayoutVars>
      </dgm:prSet>
      <dgm:spPr/>
    </dgm:pt>
    <dgm:pt modelId="{0EBF5BCE-5AE6-48E7-A886-6181CD6105E7}" type="pres">
      <dgm:prSet presAssocID="{F999DEDE-6063-4D11-A960-9602B0480A6C}" presName="sibTrans" presStyleLbl="sibTrans2D1" presStyleIdx="0" presStyleCnt="2"/>
      <dgm:spPr/>
    </dgm:pt>
    <dgm:pt modelId="{F7D17A4C-8A18-4518-8D35-FB84CA2BE1C8}" type="pres">
      <dgm:prSet presAssocID="{F999DEDE-6063-4D11-A960-9602B0480A6C}" presName="connectorText" presStyleLbl="sibTrans2D1" presStyleIdx="0" presStyleCnt="2"/>
      <dgm:spPr/>
    </dgm:pt>
    <dgm:pt modelId="{12E97563-41ED-414A-B5FB-406BCB2E6B95}" type="pres">
      <dgm:prSet presAssocID="{B6AADCE7-EF77-4106-81CB-9D6360B61FDC}" presName="node" presStyleLbl="node1" presStyleIdx="1" presStyleCnt="3">
        <dgm:presLayoutVars>
          <dgm:bulletEnabled val="1"/>
        </dgm:presLayoutVars>
      </dgm:prSet>
      <dgm:spPr/>
    </dgm:pt>
    <dgm:pt modelId="{144CFCC5-8A34-4090-AB43-77AC5B361B99}" type="pres">
      <dgm:prSet presAssocID="{9892D015-6F62-490F-8809-E1A84E261DF1}" presName="sibTrans" presStyleLbl="sibTrans2D1" presStyleIdx="1" presStyleCnt="2"/>
      <dgm:spPr/>
    </dgm:pt>
    <dgm:pt modelId="{3D5C42AC-668C-4FB7-8445-3697F2118829}" type="pres">
      <dgm:prSet presAssocID="{9892D015-6F62-490F-8809-E1A84E261DF1}" presName="connectorText" presStyleLbl="sibTrans2D1" presStyleIdx="1" presStyleCnt="2"/>
      <dgm:spPr/>
    </dgm:pt>
    <dgm:pt modelId="{F0B9311C-347D-40B5-B97A-CC1BECA640DC}" type="pres">
      <dgm:prSet presAssocID="{6DFF1CB9-018B-47F4-A4BF-F7F9A6E2E834}" presName="node" presStyleLbl="node1" presStyleIdx="2" presStyleCnt="3">
        <dgm:presLayoutVars>
          <dgm:bulletEnabled val="1"/>
        </dgm:presLayoutVars>
      </dgm:prSet>
      <dgm:spPr/>
    </dgm:pt>
  </dgm:ptLst>
  <dgm:cxnLst>
    <dgm:cxn modelId="{8E178A13-64B7-490F-B143-A34A64A0283B}" type="presOf" srcId="{36BEBF26-B23A-450A-896A-3A9FF41E5215}" destId="{A1A415A2-D344-4493-BC4F-AEFE07A8608C}" srcOrd="0" destOrd="0" presId="urn:microsoft.com/office/officeart/2005/8/layout/process1"/>
    <dgm:cxn modelId="{C74AFF35-FA5D-4A69-BCC9-B31BCCBA73DC}" type="presOf" srcId="{F999DEDE-6063-4D11-A960-9602B0480A6C}" destId="{F7D17A4C-8A18-4518-8D35-FB84CA2BE1C8}" srcOrd="1" destOrd="0" presId="urn:microsoft.com/office/officeart/2005/8/layout/process1"/>
    <dgm:cxn modelId="{283A535C-65BC-4ED7-BD07-B2EA55DB4329}" type="presOf" srcId="{6DFF1CB9-018B-47F4-A4BF-F7F9A6E2E834}" destId="{F0B9311C-347D-40B5-B97A-CC1BECA640DC}" srcOrd="0" destOrd="0" presId="urn:microsoft.com/office/officeart/2005/8/layout/process1"/>
    <dgm:cxn modelId="{DE7EDA74-F835-4010-9D68-1192BC1C6A24}" type="presOf" srcId="{798B5721-92F2-4220-AE47-5CB7738A2AE1}" destId="{05F755FB-BD8A-4BDC-B069-8EB1D6BBD617}" srcOrd="0" destOrd="0" presId="urn:microsoft.com/office/officeart/2005/8/layout/process1"/>
    <dgm:cxn modelId="{E7E3158C-AB89-41D2-B64C-D42721671716}" srcId="{798B5721-92F2-4220-AE47-5CB7738A2AE1}" destId="{6DFF1CB9-018B-47F4-A4BF-F7F9A6E2E834}" srcOrd="2" destOrd="0" parTransId="{8502FDF3-85C1-41FB-8C7F-0C878F3D8B1F}" sibTransId="{EB607E82-28ED-43F8-A98D-1B0C3FC23E44}"/>
    <dgm:cxn modelId="{D465BD98-37CF-4269-AA72-D6B2CF7587B1}" type="presOf" srcId="{9892D015-6F62-490F-8809-E1A84E261DF1}" destId="{3D5C42AC-668C-4FB7-8445-3697F2118829}" srcOrd="1" destOrd="0" presId="urn:microsoft.com/office/officeart/2005/8/layout/process1"/>
    <dgm:cxn modelId="{63C627B7-30D3-4777-B250-6CC0BDFCC62D}" type="presOf" srcId="{F999DEDE-6063-4D11-A960-9602B0480A6C}" destId="{0EBF5BCE-5AE6-48E7-A886-6181CD6105E7}" srcOrd="0" destOrd="0" presId="urn:microsoft.com/office/officeart/2005/8/layout/process1"/>
    <dgm:cxn modelId="{979D3DD4-1801-4500-84D7-3616E172132B}" type="presOf" srcId="{B6AADCE7-EF77-4106-81CB-9D6360B61FDC}" destId="{12E97563-41ED-414A-B5FB-406BCB2E6B95}" srcOrd="0" destOrd="0" presId="urn:microsoft.com/office/officeart/2005/8/layout/process1"/>
    <dgm:cxn modelId="{EF7F75D9-86E3-40AD-A75E-E376E14B014C}" srcId="{798B5721-92F2-4220-AE47-5CB7738A2AE1}" destId="{36BEBF26-B23A-450A-896A-3A9FF41E5215}" srcOrd="0" destOrd="0" parTransId="{E1A0A039-E4CD-4C51-A693-39CDB1106480}" sibTransId="{F999DEDE-6063-4D11-A960-9602B0480A6C}"/>
    <dgm:cxn modelId="{CB0D14E3-FBFD-4116-A171-086F8DC4FAED}" srcId="{798B5721-92F2-4220-AE47-5CB7738A2AE1}" destId="{B6AADCE7-EF77-4106-81CB-9D6360B61FDC}" srcOrd="1" destOrd="0" parTransId="{3084F319-DD7E-4CCD-9F91-8E7338C5B26A}" sibTransId="{9892D015-6F62-490F-8809-E1A84E261DF1}"/>
    <dgm:cxn modelId="{C79E56E3-12B2-47F9-86CD-6461949C24E6}" type="presOf" srcId="{9892D015-6F62-490F-8809-E1A84E261DF1}" destId="{144CFCC5-8A34-4090-AB43-77AC5B361B99}" srcOrd="0" destOrd="0" presId="urn:microsoft.com/office/officeart/2005/8/layout/process1"/>
    <dgm:cxn modelId="{63FCD196-27BA-4FB5-B557-0D2AF6FFDBE0}" type="presParOf" srcId="{05F755FB-BD8A-4BDC-B069-8EB1D6BBD617}" destId="{A1A415A2-D344-4493-BC4F-AEFE07A8608C}" srcOrd="0" destOrd="0" presId="urn:microsoft.com/office/officeart/2005/8/layout/process1"/>
    <dgm:cxn modelId="{8C8AB5E9-D8BD-41E0-B409-FD1BE2C1F3E3}" type="presParOf" srcId="{05F755FB-BD8A-4BDC-B069-8EB1D6BBD617}" destId="{0EBF5BCE-5AE6-48E7-A886-6181CD6105E7}" srcOrd="1" destOrd="0" presId="urn:microsoft.com/office/officeart/2005/8/layout/process1"/>
    <dgm:cxn modelId="{6CC9269B-20C4-48B9-8165-4A66A8287A8E}" type="presParOf" srcId="{0EBF5BCE-5AE6-48E7-A886-6181CD6105E7}" destId="{F7D17A4C-8A18-4518-8D35-FB84CA2BE1C8}" srcOrd="0" destOrd="0" presId="urn:microsoft.com/office/officeart/2005/8/layout/process1"/>
    <dgm:cxn modelId="{7493A54B-F678-4E25-885A-A39A90863144}" type="presParOf" srcId="{05F755FB-BD8A-4BDC-B069-8EB1D6BBD617}" destId="{12E97563-41ED-414A-B5FB-406BCB2E6B95}" srcOrd="2" destOrd="0" presId="urn:microsoft.com/office/officeart/2005/8/layout/process1"/>
    <dgm:cxn modelId="{F15105BD-FF84-4396-8F18-9D11DDFED227}" type="presParOf" srcId="{05F755FB-BD8A-4BDC-B069-8EB1D6BBD617}" destId="{144CFCC5-8A34-4090-AB43-77AC5B361B99}" srcOrd="3" destOrd="0" presId="urn:microsoft.com/office/officeart/2005/8/layout/process1"/>
    <dgm:cxn modelId="{BFF6CD52-2E1F-45E6-AA6A-FD99F4223AF7}" type="presParOf" srcId="{144CFCC5-8A34-4090-AB43-77AC5B361B99}" destId="{3D5C42AC-668C-4FB7-8445-3697F2118829}" srcOrd="0" destOrd="0" presId="urn:microsoft.com/office/officeart/2005/8/layout/process1"/>
    <dgm:cxn modelId="{6C5F2855-EDCE-4A22-B96C-CCF0B4E91CE0}" type="presParOf" srcId="{05F755FB-BD8A-4BDC-B069-8EB1D6BBD617}" destId="{F0B9311C-347D-40B5-B97A-CC1BECA640D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CDFA9B-D551-4964-B124-B462F7A527FD}" type="doc">
      <dgm:prSet loTypeId="urn:microsoft.com/office/officeart/2005/8/layout/process3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cs-CZ"/>
        </a:p>
      </dgm:t>
    </dgm:pt>
    <dgm:pt modelId="{14C450E1-D7C9-4943-B511-CF892DF4F1A3}">
      <dgm:prSet phldrT="[Text]" custT="1"/>
      <dgm:spPr/>
      <dgm:t>
        <a:bodyPr/>
        <a:lstStyle/>
        <a:p>
          <a:r>
            <a:rPr lang="cs-CZ" sz="2400" b="1" dirty="0"/>
            <a:t>PŘEDPROJEKTOVÁ FÁZE</a:t>
          </a:r>
        </a:p>
      </dgm:t>
    </dgm:pt>
    <dgm:pt modelId="{8A0689BE-B66B-40C0-A934-16128F5D4661}" type="parTrans" cxnId="{ECB4B632-91D8-48F7-B752-E1697D19F89C}">
      <dgm:prSet/>
      <dgm:spPr/>
      <dgm:t>
        <a:bodyPr/>
        <a:lstStyle/>
        <a:p>
          <a:endParaRPr lang="cs-CZ" sz="1800" b="1"/>
        </a:p>
      </dgm:t>
    </dgm:pt>
    <dgm:pt modelId="{DDBF8552-DF07-4243-8181-BA9EB028F525}" type="sibTrans" cxnId="{ECB4B632-91D8-48F7-B752-E1697D19F89C}">
      <dgm:prSet custT="1"/>
      <dgm:spPr/>
      <dgm:t>
        <a:bodyPr/>
        <a:lstStyle/>
        <a:p>
          <a:endParaRPr lang="cs-CZ" sz="2000" b="1"/>
        </a:p>
      </dgm:t>
    </dgm:pt>
    <dgm:pt modelId="{CF9F8DB6-B36A-4F2F-9B8A-E3526F320B37}">
      <dgm:prSet phldrT="[Text]" custT="1"/>
      <dgm:spPr/>
      <dgm:t>
        <a:bodyPr/>
        <a:lstStyle/>
        <a:p>
          <a:r>
            <a:rPr lang="cs-CZ" sz="2400" b="1" dirty="0"/>
            <a:t>Studie příležitosti</a:t>
          </a:r>
        </a:p>
      </dgm:t>
    </dgm:pt>
    <dgm:pt modelId="{88DD24D6-C8D9-4691-AF7E-D1AB7AA79978}" type="parTrans" cxnId="{14234DBD-2602-4AAD-A7F0-1430A4A361ED}">
      <dgm:prSet/>
      <dgm:spPr/>
      <dgm:t>
        <a:bodyPr/>
        <a:lstStyle/>
        <a:p>
          <a:endParaRPr lang="cs-CZ" sz="1800" b="1"/>
        </a:p>
      </dgm:t>
    </dgm:pt>
    <dgm:pt modelId="{C1E9B122-8A26-4C29-9187-094417623C92}" type="sibTrans" cxnId="{14234DBD-2602-4AAD-A7F0-1430A4A361ED}">
      <dgm:prSet/>
      <dgm:spPr/>
      <dgm:t>
        <a:bodyPr/>
        <a:lstStyle/>
        <a:p>
          <a:endParaRPr lang="cs-CZ" sz="1800" b="1"/>
        </a:p>
      </dgm:t>
    </dgm:pt>
    <dgm:pt modelId="{9B7484C7-57FE-41DC-8FFB-C789F164AB2F}">
      <dgm:prSet phldrT="[Text]" custT="1"/>
      <dgm:spPr/>
      <dgm:t>
        <a:bodyPr/>
        <a:lstStyle/>
        <a:p>
          <a:r>
            <a:rPr lang="cs-CZ" sz="2400" b="1" dirty="0"/>
            <a:t>FÁZE ŘÍZENÍ PROJEKTU</a:t>
          </a:r>
        </a:p>
      </dgm:t>
    </dgm:pt>
    <dgm:pt modelId="{C25044FE-8CEC-41E5-A066-17EC0AD8C510}" type="parTrans" cxnId="{E9CF2ED0-A631-457B-82AC-C9332EF58E95}">
      <dgm:prSet/>
      <dgm:spPr/>
      <dgm:t>
        <a:bodyPr/>
        <a:lstStyle/>
        <a:p>
          <a:endParaRPr lang="cs-CZ" sz="1800" b="1"/>
        </a:p>
      </dgm:t>
    </dgm:pt>
    <dgm:pt modelId="{002A2617-7516-4A6C-A383-E8A9EE6DC2FB}" type="sibTrans" cxnId="{E9CF2ED0-A631-457B-82AC-C9332EF58E95}">
      <dgm:prSet custT="1"/>
      <dgm:spPr/>
      <dgm:t>
        <a:bodyPr/>
        <a:lstStyle/>
        <a:p>
          <a:endParaRPr lang="cs-CZ" sz="2000" b="1"/>
        </a:p>
      </dgm:t>
    </dgm:pt>
    <dgm:pt modelId="{FCB525D3-B12C-474B-9EE5-5010894A0581}">
      <dgm:prSet phldrT="[Text]" custT="1"/>
      <dgm:spPr/>
      <dgm:t>
        <a:bodyPr/>
        <a:lstStyle/>
        <a:p>
          <a:r>
            <a:rPr lang="cs-CZ" sz="2400" b="1" dirty="0"/>
            <a:t>Zahájení</a:t>
          </a:r>
        </a:p>
      </dgm:t>
    </dgm:pt>
    <dgm:pt modelId="{74752AFE-F189-414B-9618-645A9D25A64D}" type="parTrans" cxnId="{D12B6F0D-142F-4333-975C-095D4EFDDD67}">
      <dgm:prSet/>
      <dgm:spPr/>
      <dgm:t>
        <a:bodyPr/>
        <a:lstStyle/>
        <a:p>
          <a:endParaRPr lang="cs-CZ" sz="1800" b="1"/>
        </a:p>
      </dgm:t>
    </dgm:pt>
    <dgm:pt modelId="{DC10BCE7-9781-460E-872E-414A618A79B1}" type="sibTrans" cxnId="{D12B6F0D-142F-4333-975C-095D4EFDDD67}">
      <dgm:prSet/>
      <dgm:spPr/>
      <dgm:t>
        <a:bodyPr/>
        <a:lstStyle/>
        <a:p>
          <a:endParaRPr lang="cs-CZ" sz="1800" b="1"/>
        </a:p>
      </dgm:t>
    </dgm:pt>
    <dgm:pt modelId="{C7C990F8-5D32-4619-AAC1-853891294804}">
      <dgm:prSet phldrT="[Text]" custT="1"/>
      <dgm:spPr/>
      <dgm:t>
        <a:bodyPr/>
        <a:lstStyle/>
        <a:p>
          <a:r>
            <a:rPr lang="cs-CZ" sz="2400" b="1" dirty="0"/>
            <a:t>POPROJEKTOVÁ FÁZE</a:t>
          </a:r>
        </a:p>
      </dgm:t>
    </dgm:pt>
    <dgm:pt modelId="{C9E20BA5-46CA-4564-8353-E2C2F334C8A1}" type="parTrans" cxnId="{612C38BB-31FB-43C7-842D-C0EDF01ED6D3}">
      <dgm:prSet/>
      <dgm:spPr/>
      <dgm:t>
        <a:bodyPr/>
        <a:lstStyle/>
        <a:p>
          <a:endParaRPr lang="cs-CZ" sz="1800" b="1"/>
        </a:p>
      </dgm:t>
    </dgm:pt>
    <dgm:pt modelId="{C1977033-5C23-45D2-A072-C47A427EF152}" type="sibTrans" cxnId="{612C38BB-31FB-43C7-842D-C0EDF01ED6D3}">
      <dgm:prSet/>
      <dgm:spPr/>
      <dgm:t>
        <a:bodyPr/>
        <a:lstStyle/>
        <a:p>
          <a:endParaRPr lang="cs-CZ" sz="1800" b="1"/>
        </a:p>
      </dgm:t>
    </dgm:pt>
    <dgm:pt modelId="{BAA32034-F6F9-4926-BF5A-E45B0ACA28AA}">
      <dgm:prSet phldrT="[Text]" custT="1"/>
      <dgm:spPr/>
      <dgm:t>
        <a:bodyPr/>
        <a:lstStyle/>
        <a:p>
          <a:r>
            <a:rPr lang="cs-CZ" sz="2400" b="1" dirty="0"/>
            <a:t>Přínosy</a:t>
          </a:r>
        </a:p>
      </dgm:t>
    </dgm:pt>
    <dgm:pt modelId="{B7DFA21C-5F1C-4C3E-8331-A7AEB448E6C2}" type="parTrans" cxnId="{3690E429-D1E6-4F2A-BD1A-513B627DFFF9}">
      <dgm:prSet/>
      <dgm:spPr/>
      <dgm:t>
        <a:bodyPr/>
        <a:lstStyle/>
        <a:p>
          <a:endParaRPr lang="cs-CZ" sz="1800" b="1"/>
        </a:p>
      </dgm:t>
    </dgm:pt>
    <dgm:pt modelId="{BA3649BD-4A36-4A71-B289-11697C4C0762}" type="sibTrans" cxnId="{3690E429-D1E6-4F2A-BD1A-513B627DFFF9}">
      <dgm:prSet/>
      <dgm:spPr/>
      <dgm:t>
        <a:bodyPr/>
        <a:lstStyle/>
        <a:p>
          <a:endParaRPr lang="cs-CZ" sz="1800" b="1"/>
        </a:p>
      </dgm:t>
    </dgm:pt>
    <dgm:pt modelId="{FA49F4E4-FA3B-43C4-A611-3FAA4CC0711E}">
      <dgm:prSet phldrT="[Text]" custT="1"/>
      <dgm:spPr/>
      <dgm:t>
        <a:bodyPr/>
        <a:lstStyle/>
        <a:p>
          <a:r>
            <a:rPr lang="en-US" sz="2400" b="1" dirty="0"/>
            <a:t>Lessons learned</a:t>
          </a:r>
          <a:endParaRPr lang="cs-CZ" sz="2400" b="1" dirty="0"/>
        </a:p>
      </dgm:t>
    </dgm:pt>
    <dgm:pt modelId="{9B95A84F-07D9-49EE-818A-83ABC780D1ED}" type="parTrans" cxnId="{C2F414E3-183F-4723-B510-C6AD3ABB8F70}">
      <dgm:prSet/>
      <dgm:spPr/>
      <dgm:t>
        <a:bodyPr/>
        <a:lstStyle/>
        <a:p>
          <a:endParaRPr lang="cs-CZ" sz="1800" b="1"/>
        </a:p>
      </dgm:t>
    </dgm:pt>
    <dgm:pt modelId="{197A1489-27AE-4CC9-9202-7438344FAF34}" type="sibTrans" cxnId="{C2F414E3-183F-4723-B510-C6AD3ABB8F70}">
      <dgm:prSet/>
      <dgm:spPr/>
      <dgm:t>
        <a:bodyPr/>
        <a:lstStyle/>
        <a:p>
          <a:endParaRPr lang="cs-CZ" sz="1800" b="1"/>
        </a:p>
      </dgm:t>
    </dgm:pt>
    <dgm:pt modelId="{863986CA-058F-49D9-8CAF-B02DAA5CF2D3}">
      <dgm:prSet phldrT="[Text]" custT="1"/>
      <dgm:spPr/>
      <dgm:t>
        <a:bodyPr/>
        <a:lstStyle/>
        <a:p>
          <a:r>
            <a:rPr lang="cs-CZ" sz="2400" b="1" dirty="0"/>
            <a:t>Studie proveditelnosti</a:t>
          </a:r>
        </a:p>
      </dgm:t>
    </dgm:pt>
    <dgm:pt modelId="{93B6D223-282A-442C-A860-748B98295653}" type="parTrans" cxnId="{6AACE550-2560-4430-9D07-D9C2311ACFDB}">
      <dgm:prSet/>
      <dgm:spPr/>
      <dgm:t>
        <a:bodyPr/>
        <a:lstStyle/>
        <a:p>
          <a:endParaRPr lang="cs-CZ"/>
        </a:p>
      </dgm:t>
    </dgm:pt>
    <dgm:pt modelId="{B35A2065-2599-4611-8EF8-C1CDF598A1A6}" type="sibTrans" cxnId="{6AACE550-2560-4430-9D07-D9C2311ACFDB}">
      <dgm:prSet/>
      <dgm:spPr/>
      <dgm:t>
        <a:bodyPr/>
        <a:lstStyle/>
        <a:p>
          <a:endParaRPr lang="cs-CZ"/>
        </a:p>
      </dgm:t>
    </dgm:pt>
    <dgm:pt modelId="{723AFC75-6633-4FB8-AA01-089FCF1E82E2}">
      <dgm:prSet phldrT="[Text]" custT="1"/>
      <dgm:spPr/>
      <dgm:t>
        <a:bodyPr/>
        <a:lstStyle/>
        <a:p>
          <a:r>
            <a:rPr lang="cs-CZ" sz="2400" b="1" dirty="0"/>
            <a:t>Strategie</a:t>
          </a:r>
        </a:p>
      </dgm:t>
    </dgm:pt>
    <dgm:pt modelId="{06D6E9B5-DAE3-4E42-8FD8-C8B345C00878}" type="parTrans" cxnId="{D7C5B12F-38E3-484A-86A4-DAEEE5EFEBAD}">
      <dgm:prSet/>
      <dgm:spPr/>
      <dgm:t>
        <a:bodyPr/>
        <a:lstStyle/>
        <a:p>
          <a:endParaRPr lang="cs-CZ"/>
        </a:p>
      </dgm:t>
    </dgm:pt>
    <dgm:pt modelId="{EEE4F526-AD65-4D59-AA13-9ADF7F7D5046}" type="sibTrans" cxnId="{D7C5B12F-38E3-484A-86A4-DAEEE5EFEBAD}">
      <dgm:prSet/>
      <dgm:spPr/>
      <dgm:t>
        <a:bodyPr/>
        <a:lstStyle/>
        <a:p>
          <a:endParaRPr lang="cs-CZ"/>
        </a:p>
      </dgm:t>
    </dgm:pt>
    <dgm:pt modelId="{5AFC8B61-DE5F-4C8F-809B-DBAF5493D181}">
      <dgm:prSet phldrT="[Text]" custT="1"/>
      <dgm:spPr/>
      <dgm:t>
        <a:bodyPr/>
        <a:lstStyle/>
        <a:p>
          <a:r>
            <a:rPr lang="cs-CZ" sz="2400" b="1" dirty="0"/>
            <a:t>Plánování</a:t>
          </a:r>
        </a:p>
      </dgm:t>
    </dgm:pt>
    <dgm:pt modelId="{19283D23-0216-4E7B-AA55-6B5EC950EF15}" type="parTrans" cxnId="{816F5F7C-5B0D-4250-A571-42A7D8B7EB54}">
      <dgm:prSet/>
      <dgm:spPr/>
      <dgm:t>
        <a:bodyPr/>
        <a:lstStyle/>
        <a:p>
          <a:endParaRPr lang="cs-CZ"/>
        </a:p>
      </dgm:t>
    </dgm:pt>
    <dgm:pt modelId="{04FD12D1-CB5B-4A6D-A16F-0D66DCB622FE}" type="sibTrans" cxnId="{816F5F7C-5B0D-4250-A571-42A7D8B7EB54}">
      <dgm:prSet/>
      <dgm:spPr/>
      <dgm:t>
        <a:bodyPr/>
        <a:lstStyle/>
        <a:p>
          <a:endParaRPr lang="cs-CZ"/>
        </a:p>
      </dgm:t>
    </dgm:pt>
    <dgm:pt modelId="{0E680424-5260-4EBE-90D8-4996FCA01EC4}">
      <dgm:prSet phldrT="[Text]" custT="1"/>
      <dgm:spPr/>
      <dgm:t>
        <a:bodyPr/>
        <a:lstStyle/>
        <a:p>
          <a:r>
            <a:rPr lang="cs-CZ" sz="2400" b="1" dirty="0"/>
            <a:t>Realizace + kontrola</a:t>
          </a:r>
        </a:p>
      </dgm:t>
    </dgm:pt>
    <dgm:pt modelId="{1DAE7479-3CB5-414E-87D4-086C33F931D7}" type="parTrans" cxnId="{AE6CF67C-8531-465F-AD40-78D88B7C57B3}">
      <dgm:prSet/>
      <dgm:spPr/>
      <dgm:t>
        <a:bodyPr/>
        <a:lstStyle/>
        <a:p>
          <a:endParaRPr lang="cs-CZ"/>
        </a:p>
      </dgm:t>
    </dgm:pt>
    <dgm:pt modelId="{4994543B-6C16-4395-B154-2950CA26668D}" type="sibTrans" cxnId="{AE6CF67C-8531-465F-AD40-78D88B7C57B3}">
      <dgm:prSet/>
      <dgm:spPr/>
      <dgm:t>
        <a:bodyPr/>
        <a:lstStyle/>
        <a:p>
          <a:endParaRPr lang="cs-CZ"/>
        </a:p>
      </dgm:t>
    </dgm:pt>
    <dgm:pt modelId="{CE21FF8E-F5DD-4D04-A379-73F61527F6E9}">
      <dgm:prSet phldrT="[Text]" custT="1"/>
      <dgm:spPr/>
      <dgm:t>
        <a:bodyPr/>
        <a:lstStyle/>
        <a:p>
          <a:r>
            <a:rPr lang="cs-CZ" sz="2400" b="1" dirty="0"/>
            <a:t>Ukončení</a:t>
          </a:r>
        </a:p>
      </dgm:t>
    </dgm:pt>
    <dgm:pt modelId="{2306FCB5-2DC5-4194-A64C-5FF9E6760C4F}" type="parTrans" cxnId="{77494892-4364-4B6B-91EA-68357AFE0BFB}">
      <dgm:prSet/>
      <dgm:spPr/>
      <dgm:t>
        <a:bodyPr/>
        <a:lstStyle/>
        <a:p>
          <a:endParaRPr lang="cs-CZ"/>
        </a:p>
      </dgm:t>
    </dgm:pt>
    <dgm:pt modelId="{101E06B0-AF3A-40B9-BD19-CD0F1BB33B6E}" type="sibTrans" cxnId="{77494892-4364-4B6B-91EA-68357AFE0BFB}">
      <dgm:prSet/>
      <dgm:spPr/>
      <dgm:t>
        <a:bodyPr/>
        <a:lstStyle/>
        <a:p>
          <a:endParaRPr lang="cs-CZ"/>
        </a:p>
      </dgm:t>
    </dgm:pt>
    <dgm:pt modelId="{D3E9D26E-DB4C-4F05-B21C-74A2003F6E5F}" type="pres">
      <dgm:prSet presAssocID="{DFCDFA9B-D551-4964-B124-B462F7A527FD}" presName="linearFlow" presStyleCnt="0">
        <dgm:presLayoutVars>
          <dgm:dir/>
          <dgm:animLvl val="lvl"/>
          <dgm:resizeHandles val="exact"/>
        </dgm:presLayoutVars>
      </dgm:prSet>
      <dgm:spPr/>
    </dgm:pt>
    <dgm:pt modelId="{505F9B89-2E80-4DB7-92FE-6F487C1EA3D4}" type="pres">
      <dgm:prSet presAssocID="{14C450E1-D7C9-4943-B511-CF892DF4F1A3}" presName="composite" presStyleCnt="0"/>
      <dgm:spPr/>
    </dgm:pt>
    <dgm:pt modelId="{92D1765E-6787-44E3-AA2E-A0F6427EB297}" type="pres">
      <dgm:prSet presAssocID="{14C450E1-D7C9-4943-B511-CF892DF4F1A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68DCC4F-785F-4774-85C1-3280DE1BA88F}" type="pres">
      <dgm:prSet presAssocID="{14C450E1-D7C9-4943-B511-CF892DF4F1A3}" presName="parSh" presStyleLbl="node1" presStyleIdx="0" presStyleCnt="3" custScaleX="152514" custScaleY="106155"/>
      <dgm:spPr/>
    </dgm:pt>
    <dgm:pt modelId="{7BFB810F-6181-4805-A971-DD7F70906C91}" type="pres">
      <dgm:prSet presAssocID="{14C450E1-D7C9-4943-B511-CF892DF4F1A3}" presName="desTx" presStyleLbl="fgAcc1" presStyleIdx="0" presStyleCnt="3" custScaleX="127742">
        <dgm:presLayoutVars>
          <dgm:bulletEnabled val="1"/>
        </dgm:presLayoutVars>
      </dgm:prSet>
      <dgm:spPr/>
    </dgm:pt>
    <dgm:pt modelId="{9801E785-3786-4FFD-9F8D-6DBC6887EFC6}" type="pres">
      <dgm:prSet presAssocID="{DDBF8552-DF07-4243-8181-BA9EB028F525}" presName="sibTrans" presStyleLbl="sibTrans2D1" presStyleIdx="0" presStyleCnt="2"/>
      <dgm:spPr/>
    </dgm:pt>
    <dgm:pt modelId="{1EF7542E-3404-4DD3-8605-054F751CFBF7}" type="pres">
      <dgm:prSet presAssocID="{DDBF8552-DF07-4243-8181-BA9EB028F525}" presName="connTx" presStyleLbl="sibTrans2D1" presStyleIdx="0" presStyleCnt="2"/>
      <dgm:spPr/>
    </dgm:pt>
    <dgm:pt modelId="{717D3DA5-9F53-4338-9BAC-48CCE43EA262}" type="pres">
      <dgm:prSet presAssocID="{9B7484C7-57FE-41DC-8FFB-C789F164AB2F}" presName="composite" presStyleCnt="0"/>
      <dgm:spPr/>
    </dgm:pt>
    <dgm:pt modelId="{2EBD6943-2F14-483F-9D72-49DD1709E3A9}" type="pres">
      <dgm:prSet presAssocID="{9B7484C7-57FE-41DC-8FFB-C789F164AB2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F59281C-F9AE-47BC-9C15-0BEEF226CCDC}" type="pres">
      <dgm:prSet presAssocID="{9B7484C7-57FE-41DC-8FFB-C789F164AB2F}" presName="parSh" presStyleLbl="node1" presStyleIdx="1" presStyleCnt="3"/>
      <dgm:spPr/>
    </dgm:pt>
    <dgm:pt modelId="{D7425B59-5881-4518-B3A0-7501DDE3081C}" type="pres">
      <dgm:prSet presAssocID="{9B7484C7-57FE-41DC-8FFB-C789F164AB2F}" presName="desTx" presStyleLbl="fgAcc1" presStyleIdx="1" presStyleCnt="3" custScaleX="112067">
        <dgm:presLayoutVars>
          <dgm:bulletEnabled val="1"/>
        </dgm:presLayoutVars>
      </dgm:prSet>
      <dgm:spPr/>
    </dgm:pt>
    <dgm:pt modelId="{A5F332B9-3C7D-4701-95EC-ADDBB82B8B8D}" type="pres">
      <dgm:prSet presAssocID="{002A2617-7516-4A6C-A383-E8A9EE6DC2FB}" presName="sibTrans" presStyleLbl="sibTrans2D1" presStyleIdx="1" presStyleCnt="2"/>
      <dgm:spPr/>
    </dgm:pt>
    <dgm:pt modelId="{B9368B97-6BB9-444C-BA3C-32AE55705590}" type="pres">
      <dgm:prSet presAssocID="{002A2617-7516-4A6C-A383-E8A9EE6DC2FB}" presName="connTx" presStyleLbl="sibTrans2D1" presStyleIdx="1" presStyleCnt="2"/>
      <dgm:spPr/>
    </dgm:pt>
    <dgm:pt modelId="{02899BFF-0C70-4215-8A4A-B5D551F65DF7}" type="pres">
      <dgm:prSet presAssocID="{C7C990F8-5D32-4619-AAC1-853891294804}" presName="composite" presStyleCnt="0"/>
      <dgm:spPr/>
    </dgm:pt>
    <dgm:pt modelId="{C566040C-9FB3-4425-B909-82BE9157415B}" type="pres">
      <dgm:prSet presAssocID="{C7C990F8-5D32-4619-AAC1-853891294804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8A90DF0-E74E-4793-A068-40AD9B4E671B}" type="pres">
      <dgm:prSet presAssocID="{C7C990F8-5D32-4619-AAC1-853891294804}" presName="parSh" presStyleLbl="node1" presStyleIdx="2" presStyleCnt="3" custScaleX="127807"/>
      <dgm:spPr/>
    </dgm:pt>
    <dgm:pt modelId="{F9C8A58F-C34B-4EA2-BEAC-93F5AC59E7C2}" type="pres">
      <dgm:prSet presAssocID="{C7C990F8-5D32-4619-AAC1-853891294804}" presName="desTx" presStyleLbl="fgAcc1" presStyleIdx="2" presStyleCnt="3" custScaleX="100552">
        <dgm:presLayoutVars>
          <dgm:bulletEnabled val="1"/>
        </dgm:presLayoutVars>
      </dgm:prSet>
      <dgm:spPr/>
    </dgm:pt>
  </dgm:ptLst>
  <dgm:cxnLst>
    <dgm:cxn modelId="{D112EF03-35B8-4BF5-9933-591DD363388D}" type="presOf" srcId="{002A2617-7516-4A6C-A383-E8A9EE6DC2FB}" destId="{A5F332B9-3C7D-4701-95EC-ADDBB82B8B8D}" srcOrd="0" destOrd="0" presId="urn:microsoft.com/office/officeart/2005/8/layout/process3"/>
    <dgm:cxn modelId="{D12B6F0D-142F-4333-975C-095D4EFDDD67}" srcId="{9B7484C7-57FE-41DC-8FFB-C789F164AB2F}" destId="{FCB525D3-B12C-474B-9EE5-5010894A0581}" srcOrd="0" destOrd="0" parTransId="{74752AFE-F189-414B-9618-645A9D25A64D}" sibTransId="{DC10BCE7-9781-460E-872E-414A618A79B1}"/>
    <dgm:cxn modelId="{7679F821-1D87-4539-922C-F10FDEE4454B}" type="presOf" srcId="{FA49F4E4-FA3B-43C4-A611-3FAA4CC0711E}" destId="{F9C8A58F-C34B-4EA2-BEAC-93F5AC59E7C2}" srcOrd="0" destOrd="1" presId="urn:microsoft.com/office/officeart/2005/8/layout/process3"/>
    <dgm:cxn modelId="{41816E24-5876-4739-8ECB-00E1799D1D39}" type="presOf" srcId="{863986CA-058F-49D9-8CAF-B02DAA5CF2D3}" destId="{7BFB810F-6181-4805-A971-DD7F70906C91}" srcOrd="0" destOrd="1" presId="urn:microsoft.com/office/officeart/2005/8/layout/process3"/>
    <dgm:cxn modelId="{3690E429-D1E6-4F2A-BD1A-513B627DFFF9}" srcId="{C7C990F8-5D32-4619-AAC1-853891294804}" destId="{BAA32034-F6F9-4926-BF5A-E45B0ACA28AA}" srcOrd="0" destOrd="0" parTransId="{B7DFA21C-5F1C-4C3E-8331-A7AEB448E6C2}" sibTransId="{BA3649BD-4A36-4A71-B289-11697C4C0762}"/>
    <dgm:cxn modelId="{CB3C0C2C-DA90-4E24-A57C-34E51E7D6D0E}" type="presOf" srcId="{CF9F8DB6-B36A-4F2F-9B8A-E3526F320B37}" destId="{7BFB810F-6181-4805-A971-DD7F70906C91}" srcOrd="0" destOrd="0" presId="urn:microsoft.com/office/officeart/2005/8/layout/process3"/>
    <dgm:cxn modelId="{D7C5B12F-38E3-484A-86A4-DAEEE5EFEBAD}" srcId="{14C450E1-D7C9-4943-B511-CF892DF4F1A3}" destId="{723AFC75-6633-4FB8-AA01-089FCF1E82E2}" srcOrd="2" destOrd="0" parTransId="{06D6E9B5-DAE3-4E42-8FD8-C8B345C00878}" sibTransId="{EEE4F526-AD65-4D59-AA13-9ADF7F7D5046}"/>
    <dgm:cxn modelId="{1EC5D330-897C-47AA-B4E0-0294C1B56760}" type="presOf" srcId="{DDBF8552-DF07-4243-8181-BA9EB028F525}" destId="{9801E785-3786-4FFD-9F8D-6DBC6887EFC6}" srcOrd="0" destOrd="0" presId="urn:microsoft.com/office/officeart/2005/8/layout/process3"/>
    <dgm:cxn modelId="{ECB4B632-91D8-48F7-B752-E1697D19F89C}" srcId="{DFCDFA9B-D551-4964-B124-B462F7A527FD}" destId="{14C450E1-D7C9-4943-B511-CF892DF4F1A3}" srcOrd="0" destOrd="0" parTransId="{8A0689BE-B66B-40C0-A934-16128F5D4661}" sibTransId="{DDBF8552-DF07-4243-8181-BA9EB028F525}"/>
    <dgm:cxn modelId="{BFA7A85F-E1EC-468A-B213-C626002F6FD3}" type="presOf" srcId="{14C450E1-D7C9-4943-B511-CF892DF4F1A3}" destId="{E68DCC4F-785F-4774-85C1-3280DE1BA88F}" srcOrd="1" destOrd="0" presId="urn:microsoft.com/office/officeart/2005/8/layout/process3"/>
    <dgm:cxn modelId="{0F8C0664-8060-414F-963C-DE06ABBE66D7}" type="presOf" srcId="{BAA32034-F6F9-4926-BF5A-E45B0ACA28AA}" destId="{F9C8A58F-C34B-4EA2-BEAC-93F5AC59E7C2}" srcOrd="0" destOrd="0" presId="urn:microsoft.com/office/officeart/2005/8/layout/process3"/>
    <dgm:cxn modelId="{95B42768-3A3B-46C8-B172-BDBFF3840E57}" type="presOf" srcId="{0E680424-5260-4EBE-90D8-4996FCA01EC4}" destId="{D7425B59-5881-4518-B3A0-7501DDE3081C}" srcOrd="0" destOrd="2" presId="urn:microsoft.com/office/officeart/2005/8/layout/process3"/>
    <dgm:cxn modelId="{9E28B949-3368-46F4-9C5C-5AD310A4964F}" type="presOf" srcId="{14C450E1-D7C9-4943-B511-CF892DF4F1A3}" destId="{92D1765E-6787-44E3-AA2E-A0F6427EB297}" srcOrd="0" destOrd="0" presId="urn:microsoft.com/office/officeart/2005/8/layout/process3"/>
    <dgm:cxn modelId="{C92F3A70-2EC4-4491-B45F-D596EA11A32B}" type="presOf" srcId="{DDBF8552-DF07-4243-8181-BA9EB028F525}" destId="{1EF7542E-3404-4DD3-8605-054F751CFBF7}" srcOrd="1" destOrd="0" presId="urn:microsoft.com/office/officeart/2005/8/layout/process3"/>
    <dgm:cxn modelId="{6AACE550-2560-4430-9D07-D9C2311ACFDB}" srcId="{14C450E1-D7C9-4943-B511-CF892DF4F1A3}" destId="{863986CA-058F-49D9-8CAF-B02DAA5CF2D3}" srcOrd="1" destOrd="0" parTransId="{93B6D223-282A-442C-A860-748B98295653}" sibTransId="{B35A2065-2599-4611-8EF8-C1CDF598A1A6}"/>
    <dgm:cxn modelId="{8179DF74-2572-4E5F-82FB-4174B271B6DC}" type="presOf" srcId="{C7C990F8-5D32-4619-AAC1-853891294804}" destId="{C566040C-9FB3-4425-B909-82BE9157415B}" srcOrd="0" destOrd="0" presId="urn:microsoft.com/office/officeart/2005/8/layout/process3"/>
    <dgm:cxn modelId="{F1389A7B-21B9-4192-A248-BBAF1C7F301A}" type="presOf" srcId="{DFCDFA9B-D551-4964-B124-B462F7A527FD}" destId="{D3E9D26E-DB4C-4F05-B21C-74A2003F6E5F}" srcOrd="0" destOrd="0" presId="urn:microsoft.com/office/officeart/2005/8/layout/process3"/>
    <dgm:cxn modelId="{816F5F7C-5B0D-4250-A571-42A7D8B7EB54}" srcId="{9B7484C7-57FE-41DC-8FFB-C789F164AB2F}" destId="{5AFC8B61-DE5F-4C8F-809B-DBAF5493D181}" srcOrd="1" destOrd="0" parTransId="{19283D23-0216-4E7B-AA55-6B5EC950EF15}" sibTransId="{04FD12D1-CB5B-4A6D-A16F-0D66DCB622FE}"/>
    <dgm:cxn modelId="{AE6CF67C-8531-465F-AD40-78D88B7C57B3}" srcId="{9B7484C7-57FE-41DC-8FFB-C789F164AB2F}" destId="{0E680424-5260-4EBE-90D8-4996FCA01EC4}" srcOrd="2" destOrd="0" parTransId="{1DAE7479-3CB5-414E-87D4-086C33F931D7}" sibTransId="{4994543B-6C16-4395-B154-2950CA26668D}"/>
    <dgm:cxn modelId="{586C6680-7C24-428F-92FD-1B457333F0A8}" type="presOf" srcId="{CE21FF8E-F5DD-4D04-A379-73F61527F6E9}" destId="{D7425B59-5881-4518-B3A0-7501DDE3081C}" srcOrd="0" destOrd="3" presId="urn:microsoft.com/office/officeart/2005/8/layout/process3"/>
    <dgm:cxn modelId="{22855180-11D8-43FD-B2C1-181CE6F6DAB9}" type="presOf" srcId="{C7C990F8-5D32-4619-AAC1-853891294804}" destId="{88A90DF0-E74E-4793-A068-40AD9B4E671B}" srcOrd="1" destOrd="0" presId="urn:microsoft.com/office/officeart/2005/8/layout/process3"/>
    <dgm:cxn modelId="{0C80EB88-D6FC-4310-90D8-5CC2EFB2DAE2}" type="presOf" srcId="{723AFC75-6633-4FB8-AA01-089FCF1E82E2}" destId="{7BFB810F-6181-4805-A971-DD7F70906C91}" srcOrd="0" destOrd="2" presId="urn:microsoft.com/office/officeart/2005/8/layout/process3"/>
    <dgm:cxn modelId="{77494892-4364-4B6B-91EA-68357AFE0BFB}" srcId="{9B7484C7-57FE-41DC-8FFB-C789F164AB2F}" destId="{CE21FF8E-F5DD-4D04-A379-73F61527F6E9}" srcOrd="3" destOrd="0" parTransId="{2306FCB5-2DC5-4194-A64C-5FF9E6760C4F}" sibTransId="{101E06B0-AF3A-40B9-BD19-CD0F1BB33B6E}"/>
    <dgm:cxn modelId="{612C38BB-31FB-43C7-842D-C0EDF01ED6D3}" srcId="{DFCDFA9B-D551-4964-B124-B462F7A527FD}" destId="{C7C990F8-5D32-4619-AAC1-853891294804}" srcOrd="2" destOrd="0" parTransId="{C9E20BA5-46CA-4564-8353-E2C2F334C8A1}" sibTransId="{C1977033-5C23-45D2-A072-C47A427EF152}"/>
    <dgm:cxn modelId="{14234DBD-2602-4AAD-A7F0-1430A4A361ED}" srcId="{14C450E1-D7C9-4943-B511-CF892DF4F1A3}" destId="{CF9F8DB6-B36A-4F2F-9B8A-E3526F320B37}" srcOrd="0" destOrd="0" parTransId="{88DD24D6-C8D9-4691-AF7E-D1AB7AA79978}" sibTransId="{C1E9B122-8A26-4C29-9187-094417623C92}"/>
    <dgm:cxn modelId="{797670CF-8FB5-405C-A194-09FBF0B4CE61}" type="presOf" srcId="{FCB525D3-B12C-474B-9EE5-5010894A0581}" destId="{D7425B59-5881-4518-B3A0-7501DDE3081C}" srcOrd="0" destOrd="0" presId="urn:microsoft.com/office/officeart/2005/8/layout/process3"/>
    <dgm:cxn modelId="{E9CF2ED0-A631-457B-82AC-C9332EF58E95}" srcId="{DFCDFA9B-D551-4964-B124-B462F7A527FD}" destId="{9B7484C7-57FE-41DC-8FFB-C789F164AB2F}" srcOrd="1" destOrd="0" parTransId="{C25044FE-8CEC-41E5-A066-17EC0AD8C510}" sibTransId="{002A2617-7516-4A6C-A383-E8A9EE6DC2FB}"/>
    <dgm:cxn modelId="{0323D6DA-08ED-4327-A87D-D392AA5A7F2D}" type="presOf" srcId="{9B7484C7-57FE-41DC-8FFB-C789F164AB2F}" destId="{EF59281C-F9AE-47BC-9C15-0BEEF226CCDC}" srcOrd="1" destOrd="0" presId="urn:microsoft.com/office/officeart/2005/8/layout/process3"/>
    <dgm:cxn modelId="{A25C00E3-7DD2-4A1A-8EEC-6F9213CDDD2B}" type="presOf" srcId="{9B7484C7-57FE-41DC-8FFB-C789F164AB2F}" destId="{2EBD6943-2F14-483F-9D72-49DD1709E3A9}" srcOrd="0" destOrd="0" presId="urn:microsoft.com/office/officeart/2005/8/layout/process3"/>
    <dgm:cxn modelId="{C2F414E3-183F-4723-B510-C6AD3ABB8F70}" srcId="{C7C990F8-5D32-4619-AAC1-853891294804}" destId="{FA49F4E4-FA3B-43C4-A611-3FAA4CC0711E}" srcOrd="1" destOrd="0" parTransId="{9B95A84F-07D9-49EE-818A-83ABC780D1ED}" sibTransId="{197A1489-27AE-4CC9-9202-7438344FAF34}"/>
    <dgm:cxn modelId="{85986BFC-34A2-43CC-AA35-504465FBD620}" type="presOf" srcId="{002A2617-7516-4A6C-A383-E8A9EE6DC2FB}" destId="{B9368B97-6BB9-444C-BA3C-32AE55705590}" srcOrd="1" destOrd="0" presId="urn:microsoft.com/office/officeart/2005/8/layout/process3"/>
    <dgm:cxn modelId="{7A3BF8FD-E90B-48BE-8099-D46FFF1B24C0}" type="presOf" srcId="{5AFC8B61-DE5F-4C8F-809B-DBAF5493D181}" destId="{D7425B59-5881-4518-B3A0-7501DDE3081C}" srcOrd="0" destOrd="1" presId="urn:microsoft.com/office/officeart/2005/8/layout/process3"/>
    <dgm:cxn modelId="{608ABD33-2A0C-4BC4-B13D-6723154AEE61}" type="presParOf" srcId="{D3E9D26E-DB4C-4F05-B21C-74A2003F6E5F}" destId="{505F9B89-2E80-4DB7-92FE-6F487C1EA3D4}" srcOrd="0" destOrd="0" presId="urn:microsoft.com/office/officeart/2005/8/layout/process3"/>
    <dgm:cxn modelId="{B8F638C5-98E1-416E-95A4-83AC7076AB1A}" type="presParOf" srcId="{505F9B89-2E80-4DB7-92FE-6F487C1EA3D4}" destId="{92D1765E-6787-44E3-AA2E-A0F6427EB297}" srcOrd="0" destOrd="0" presId="urn:microsoft.com/office/officeart/2005/8/layout/process3"/>
    <dgm:cxn modelId="{3D9C229A-2D6F-452E-9558-5138935FDC8B}" type="presParOf" srcId="{505F9B89-2E80-4DB7-92FE-6F487C1EA3D4}" destId="{E68DCC4F-785F-4774-85C1-3280DE1BA88F}" srcOrd="1" destOrd="0" presId="urn:microsoft.com/office/officeart/2005/8/layout/process3"/>
    <dgm:cxn modelId="{A5B7B7F1-ED1F-457D-96E1-F713A1FE1AC2}" type="presParOf" srcId="{505F9B89-2E80-4DB7-92FE-6F487C1EA3D4}" destId="{7BFB810F-6181-4805-A971-DD7F70906C91}" srcOrd="2" destOrd="0" presId="urn:microsoft.com/office/officeart/2005/8/layout/process3"/>
    <dgm:cxn modelId="{09C03159-B13F-44FC-9533-7479668CA9DA}" type="presParOf" srcId="{D3E9D26E-DB4C-4F05-B21C-74A2003F6E5F}" destId="{9801E785-3786-4FFD-9F8D-6DBC6887EFC6}" srcOrd="1" destOrd="0" presId="urn:microsoft.com/office/officeart/2005/8/layout/process3"/>
    <dgm:cxn modelId="{DF556CB0-119C-41A6-9021-908FAC250557}" type="presParOf" srcId="{9801E785-3786-4FFD-9F8D-6DBC6887EFC6}" destId="{1EF7542E-3404-4DD3-8605-054F751CFBF7}" srcOrd="0" destOrd="0" presId="urn:microsoft.com/office/officeart/2005/8/layout/process3"/>
    <dgm:cxn modelId="{7D00F5D2-9A4D-45F0-A85B-2AE84288CECB}" type="presParOf" srcId="{D3E9D26E-DB4C-4F05-B21C-74A2003F6E5F}" destId="{717D3DA5-9F53-4338-9BAC-48CCE43EA262}" srcOrd="2" destOrd="0" presId="urn:microsoft.com/office/officeart/2005/8/layout/process3"/>
    <dgm:cxn modelId="{5FF95FE1-99D4-40C7-8BB8-5CD395B002F4}" type="presParOf" srcId="{717D3DA5-9F53-4338-9BAC-48CCE43EA262}" destId="{2EBD6943-2F14-483F-9D72-49DD1709E3A9}" srcOrd="0" destOrd="0" presId="urn:microsoft.com/office/officeart/2005/8/layout/process3"/>
    <dgm:cxn modelId="{3190463C-0FE0-4881-8CC0-94ADA81CCA3E}" type="presParOf" srcId="{717D3DA5-9F53-4338-9BAC-48CCE43EA262}" destId="{EF59281C-F9AE-47BC-9C15-0BEEF226CCDC}" srcOrd="1" destOrd="0" presId="urn:microsoft.com/office/officeart/2005/8/layout/process3"/>
    <dgm:cxn modelId="{9AE17CAD-15BB-4C7C-B7FA-201B91122FF7}" type="presParOf" srcId="{717D3DA5-9F53-4338-9BAC-48CCE43EA262}" destId="{D7425B59-5881-4518-B3A0-7501DDE3081C}" srcOrd="2" destOrd="0" presId="urn:microsoft.com/office/officeart/2005/8/layout/process3"/>
    <dgm:cxn modelId="{90902D88-8CE5-433F-9E80-A5156C1153F6}" type="presParOf" srcId="{D3E9D26E-DB4C-4F05-B21C-74A2003F6E5F}" destId="{A5F332B9-3C7D-4701-95EC-ADDBB82B8B8D}" srcOrd="3" destOrd="0" presId="urn:microsoft.com/office/officeart/2005/8/layout/process3"/>
    <dgm:cxn modelId="{7F8B981E-4E99-4117-9A8D-A10E56FDF258}" type="presParOf" srcId="{A5F332B9-3C7D-4701-95EC-ADDBB82B8B8D}" destId="{B9368B97-6BB9-444C-BA3C-32AE55705590}" srcOrd="0" destOrd="0" presId="urn:microsoft.com/office/officeart/2005/8/layout/process3"/>
    <dgm:cxn modelId="{28A6202E-AD9E-4821-9A3A-84E52189F21A}" type="presParOf" srcId="{D3E9D26E-DB4C-4F05-B21C-74A2003F6E5F}" destId="{02899BFF-0C70-4215-8A4A-B5D551F65DF7}" srcOrd="4" destOrd="0" presId="urn:microsoft.com/office/officeart/2005/8/layout/process3"/>
    <dgm:cxn modelId="{6EF086C9-C609-4716-85CB-41319AC039E9}" type="presParOf" srcId="{02899BFF-0C70-4215-8A4A-B5D551F65DF7}" destId="{C566040C-9FB3-4425-B909-82BE9157415B}" srcOrd="0" destOrd="0" presId="urn:microsoft.com/office/officeart/2005/8/layout/process3"/>
    <dgm:cxn modelId="{76F6B343-7DC4-45DC-86C9-35598E0BBABA}" type="presParOf" srcId="{02899BFF-0C70-4215-8A4A-B5D551F65DF7}" destId="{88A90DF0-E74E-4793-A068-40AD9B4E671B}" srcOrd="1" destOrd="0" presId="urn:microsoft.com/office/officeart/2005/8/layout/process3"/>
    <dgm:cxn modelId="{64C4AE10-5E7B-4F2D-BE57-94911A329469}" type="presParOf" srcId="{02899BFF-0C70-4215-8A4A-B5D551F65DF7}" destId="{F9C8A58F-C34B-4EA2-BEAC-93F5AC59E7C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075A7-9AFF-4F71-9BD3-AE3BEC1EE66B}">
      <dsp:nvSpPr>
        <dsp:cNvPr id="0" name=""/>
        <dsp:cNvSpPr/>
      </dsp:nvSpPr>
      <dsp:spPr>
        <a:xfrm>
          <a:off x="0" y="1148213"/>
          <a:ext cx="3394071" cy="9965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Nový nebo jedinečný</a:t>
          </a:r>
        </a:p>
      </dsp:txBody>
      <dsp:txXfrm>
        <a:off x="0" y="1148213"/>
        <a:ext cx="3394071" cy="996554"/>
      </dsp:txXfrm>
    </dsp:sp>
    <dsp:sp modelId="{03D68CA6-3FD6-4C0D-A84A-41A04324D46D}">
      <dsp:nvSpPr>
        <dsp:cNvPr id="0" name=""/>
        <dsp:cNvSpPr/>
      </dsp:nvSpPr>
      <dsp:spPr>
        <a:xfrm>
          <a:off x="2402653" y="556845"/>
          <a:ext cx="3256898" cy="5960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Omezený čas</a:t>
          </a:r>
        </a:p>
      </dsp:txBody>
      <dsp:txXfrm>
        <a:off x="2402653" y="556845"/>
        <a:ext cx="3256898" cy="596039"/>
      </dsp:txXfrm>
    </dsp:sp>
    <dsp:sp modelId="{CCF4E2CA-469C-4223-97E5-7D9DEFA1E7E0}">
      <dsp:nvSpPr>
        <dsp:cNvPr id="0" name=""/>
        <dsp:cNvSpPr/>
      </dsp:nvSpPr>
      <dsp:spPr>
        <a:xfrm>
          <a:off x="8704632" y="0"/>
          <a:ext cx="3256898" cy="11741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Složitý</a:t>
          </a:r>
        </a:p>
      </dsp:txBody>
      <dsp:txXfrm>
        <a:off x="8704632" y="0"/>
        <a:ext cx="3256898" cy="1174192"/>
      </dsp:txXfrm>
    </dsp:sp>
    <dsp:sp modelId="{61246D3E-9875-478C-8914-A16D3EBF3931}">
      <dsp:nvSpPr>
        <dsp:cNvPr id="0" name=""/>
        <dsp:cNvSpPr/>
      </dsp:nvSpPr>
      <dsp:spPr>
        <a:xfrm>
          <a:off x="0" y="4016522"/>
          <a:ext cx="4132999" cy="4879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Žádoucí výstup (cíl)</a:t>
          </a:r>
        </a:p>
      </dsp:txBody>
      <dsp:txXfrm>
        <a:off x="0" y="4016522"/>
        <a:ext cx="4132999" cy="487981"/>
      </dsp:txXfrm>
    </dsp:sp>
    <dsp:sp modelId="{09CCD16D-72CB-4EEE-B663-9DF6489392AD}">
      <dsp:nvSpPr>
        <dsp:cNvPr id="0" name=""/>
        <dsp:cNvSpPr/>
      </dsp:nvSpPr>
      <dsp:spPr>
        <a:xfrm>
          <a:off x="8704632" y="3295152"/>
          <a:ext cx="3256898" cy="11741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Požadavky na čas, náklady a výstupy</a:t>
          </a:r>
        </a:p>
      </dsp:txBody>
      <dsp:txXfrm>
        <a:off x="8704632" y="3295152"/>
        <a:ext cx="3256898" cy="1174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415A2-D344-4493-BC4F-AEFE07A8608C}">
      <dsp:nvSpPr>
        <dsp:cNvPr id="0" name=""/>
        <dsp:cNvSpPr/>
      </dsp:nvSpPr>
      <dsp:spPr>
        <a:xfrm>
          <a:off x="9552" y="1450533"/>
          <a:ext cx="2855158" cy="1713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PŘEDPROJEKTOVÁ FÁZE</a:t>
          </a:r>
        </a:p>
      </dsp:txBody>
      <dsp:txXfrm>
        <a:off x="59727" y="1500708"/>
        <a:ext cx="2754808" cy="1612745"/>
      </dsp:txXfrm>
    </dsp:sp>
    <dsp:sp modelId="{0EBF5BCE-5AE6-48E7-A886-6181CD6105E7}">
      <dsp:nvSpPr>
        <dsp:cNvPr id="0" name=""/>
        <dsp:cNvSpPr/>
      </dsp:nvSpPr>
      <dsp:spPr>
        <a:xfrm>
          <a:off x="3150227" y="1953041"/>
          <a:ext cx="605293" cy="708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/>
        </a:p>
      </dsp:txBody>
      <dsp:txXfrm>
        <a:off x="3150227" y="2094657"/>
        <a:ext cx="423705" cy="424847"/>
      </dsp:txXfrm>
    </dsp:sp>
    <dsp:sp modelId="{12E97563-41ED-414A-B5FB-406BCB2E6B95}">
      <dsp:nvSpPr>
        <dsp:cNvPr id="0" name=""/>
        <dsp:cNvSpPr/>
      </dsp:nvSpPr>
      <dsp:spPr>
        <a:xfrm>
          <a:off x="4006774" y="1450533"/>
          <a:ext cx="2855158" cy="1713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FÁZE ŘÍZENÍ PROJEKTU</a:t>
          </a:r>
          <a:endParaRPr lang="cs-CZ" sz="2100" kern="1200" dirty="0"/>
        </a:p>
      </dsp:txBody>
      <dsp:txXfrm>
        <a:off x="4056949" y="1500708"/>
        <a:ext cx="2754808" cy="1612745"/>
      </dsp:txXfrm>
    </dsp:sp>
    <dsp:sp modelId="{144CFCC5-8A34-4090-AB43-77AC5B361B99}">
      <dsp:nvSpPr>
        <dsp:cNvPr id="0" name=""/>
        <dsp:cNvSpPr/>
      </dsp:nvSpPr>
      <dsp:spPr>
        <a:xfrm>
          <a:off x="7147449" y="1953041"/>
          <a:ext cx="605293" cy="708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/>
        </a:p>
      </dsp:txBody>
      <dsp:txXfrm>
        <a:off x="7147449" y="2094657"/>
        <a:ext cx="423705" cy="424847"/>
      </dsp:txXfrm>
    </dsp:sp>
    <dsp:sp modelId="{F0B9311C-347D-40B5-B97A-CC1BECA640DC}">
      <dsp:nvSpPr>
        <dsp:cNvPr id="0" name=""/>
        <dsp:cNvSpPr/>
      </dsp:nvSpPr>
      <dsp:spPr>
        <a:xfrm>
          <a:off x="8003996" y="1450533"/>
          <a:ext cx="2855158" cy="1713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POPROJEKTOVÁ FÁZE</a:t>
          </a:r>
          <a:endParaRPr lang="cs-CZ" sz="2100" kern="1200" dirty="0"/>
        </a:p>
      </dsp:txBody>
      <dsp:txXfrm>
        <a:off x="8054171" y="1500708"/>
        <a:ext cx="2754808" cy="16127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DCC4F-785F-4774-85C1-3280DE1BA88F}">
      <dsp:nvSpPr>
        <dsp:cNvPr id="0" name=""/>
        <dsp:cNvSpPr/>
      </dsp:nvSpPr>
      <dsp:spPr>
        <a:xfrm>
          <a:off x="10806" y="736736"/>
          <a:ext cx="3540895" cy="14787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PŘEDPROJEKTOVÁ FÁZE</a:t>
          </a:r>
        </a:p>
      </dsp:txBody>
      <dsp:txXfrm>
        <a:off x="10806" y="736736"/>
        <a:ext cx="3540895" cy="985834"/>
      </dsp:txXfrm>
    </dsp:sp>
    <dsp:sp modelId="{7BFB810F-6181-4805-A971-DD7F70906C91}">
      <dsp:nvSpPr>
        <dsp:cNvPr id="0" name=""/>
        <dsp:cNvSpPr/>
      </dsp:nvSpPr>
      <dsp:spPr>
        <a:xfrm>
          <a:off x="773896" y="1654434"/>
          <a:ext cx="2965767" cy="25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Studie příležitosti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Studie proveditelnosti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Strategie</a:t>
          </a:r>
        </a:p>
      </dsp:txBody>
      <dsp:txXfrm>
        <a:off x="847704" y="1728242"/>
        <a:ext cx="2818151" cy="2372384"/>
      </dsp:txXfrm>
    </dsp:sp>
    <dsp:sp modelId="{9801E785-3786-4FFD-9F8D-6DBC6887EFC6}">
      <dsp:nvSpPr>
        <dsp:cNvPr id="0" name=""/>
        <dsp:cNvSpPr/>
      </dsp:nvSpPr>
      <dsp:spPr>
        <a:xfrm rot="21571094">
          <a:off x="3831759" y="920898"/>
          <a:ext cx="593765" cy="578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/>
        </a:p>
      </dsp:txBody>
      <dsp:txXfrm>
        <a:off x="3831762" y="1037233"/>
        <a:ext cx="420355" cy="346820"/>
      </dsp:txXfrm>
    </dsp:sp>
    <dsp:sp modelId="{EF59281C-F9AE-47BC-9C15-0BEEF226CCDC}">
      <dsp:nvSpPr>
        <dsp:cNvPr id="0" name=""/>
        <dsp:cNvSpPr/>
      </dsp:nvSpPr>
      <dsp:spPr>
        <a:xfrm>
          <a:off x="4671974" y="758171"/>
          <a:ext cx="2321685" cy="13122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FÁZE ŘÍZENÍ PROJEKTU</a:t>
          </a:r>
        </a:p>
      </dsp:txBody>
      <dsp:txXfrm>
        <a:off x="4671974" y="758171"/>
        <a:ext cx="2321685" cy="874828"/>
      </dsp:txXfrm>
    </dsp:sp>
    <dsp:sp modelId="{D7425B59-5881-4518-B3A0-7501DDE3081C}">
      <dsp:nvSpPr>
        <dsp:cNvPr id="0" name=""/>
        <dsp:cNvSpPr/>
      </dsp:nvSpPr>
      <dsp:spPr>
        <a:xfrm>
          <a:off x="5007422" y="1632999"/>
          <a:ext cx="2601843" cy="25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Zahájení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Plánování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Realizace + kontrola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Ukončení</a:t>
          </a:r>
        </a:p>
      </dsp:txBody>
      <dsp:txXfrm>
        <a:off x="5081230" y="1706807"/>
        <a:ext cx="2454227" cy="2372384"/>
      </dsp:txXfrm>
    </dsp:sp>
    <dsp:sp modelId="{A5F332B9-3C7D-4701-95EC-ADDBB82B8B8D}">
      <dsp:nvSpPr>
        <dsp:cNvPr id="0" name=""/>
        <dsp:cNvSpPr/>
      </dsp:nvSpPr>
      <dsp:spPr>
        <a:xfrm>
          <a:off x="7380639" y="906569"/>
          <a:ext cx="820395" cy="578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-39579"/>
            <a:lumOff val="423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/>
        </a:p>
      </dsp:txBody>
      <dsp:txXfrm>
        <a:off x="7380639" y="1022175"/>
        <a:ext cx="646985" cy="346820"/>
      </dsp:txXfrm>
    </dsp:sp>
    <dsp:sp modelId="{88A90DF0-E74E-4793-A068-40AD9B4E671B}">
      <dsp:nvSpPr>
        <dsp:cNvPr id="0" name=""/>
        <dsp:cNvSpPr/>
      </dsp:nvSpPr>
      <dsp:spPr>
        <a:xfrm>
          <a:off x="8541576" y="758171"/>
          <a:ext cx="2967277" cy="13122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POPROJEKTOVÁ FÁZE</a:t>
          </a:r>
        </a:p>
      </dsp:txBody>
      <dsp:txXfrm>
        <a:off x="8541576" y="758171"/>
        <a:ext cx="2967277" cy="874828"/>
      </dsp:txXfrm>
    </dsp:sp>
    <dsp:sp modelId="{F9C8A58F-C34B-4EA2-BEAC-93F5AC59E7C2}">
      <dsp:nvSpPr>
        <dsp:cNvPr id="0" name=""/>
        <dsp:cNvSpPr/>
      </dsp:nvSpPr>
      <dsp:spPr>
        <a:xfrm>
          <a:off x="9333490" y="1632999"/>
          <a:ext cx="2334501" cy="25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Přínosy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Lessons learned</a:t>
          </a:r>
          <a:endParaRPr lang="cs-CZ" sz="2400" b="1" kern="1200" dirty="0"/>
        </a:p>
      </dsp:txBody>
      <dsp:txXfrm>
        <a:off x="9401865" y="1701374"/>
        <a:ext cx="2197751" cy="23832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415A2-D344-4493-BC4F-AEFE07A8608C}">
      <dsp:nvSpPr>
        <dsp:cNvPr id="0" name=""/>
        <dsp:cNvSpPr/>
      </dsp:nvSpPr>
      <dsp:spPr>
        <a:xfrm>
          <a:off x="9552" y="1450533"/>
          <a:ext cx="2855158" cy="1713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PŘEDPROJEKTOVÁ FÁZE</a:t>
          </a:r>
        </a:p>
      </dsp:txBody>
      <dsp:txXfrm>
        <a:off x="59727" y="1500708"/>
        <a:ext cx="2754808" cy="1612745"/>
      </dsp:txXfrm>
    </dsp:sp>
    <dsp:sp modelId="{0EBF5BCE-5AE6-48E7-A886-6181CD6105E7}">
      <dsp:nvSpPr>
        <dsp:cNvPr id="0" name=""/>
        <dsp:cNvSpPr/>
      </dsp:nvSpPr>
      <dsp:spPr>
        <a:xfrm>
          <a:off x="3150227" y="1953041"/>
          <a:ext cx="605293" cy="708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/>
        </a:p>
      </dsp:txBody>
      <dsp:txXfrm>
        <a:off x="3150227" y="2094657"/>
        <a:ext cx="423705" cy="424847"/>
      </dsp:txXfrm>
    </dsp:sp>
    <dsp:sp modelId="{12E97563-41ED-414A-B5FB-406BCB2E6B95}">
      <dsp:nvSpPr>
        <dsp:cNvPr id="0" name=""/>
        <dsp:cNvSpPr/>
      </dsp:nvSpPr>
      <dsp:spPr>
        <a:xfrm>
          <a:off x="4006774" y="1450533"/>
          <a:ext cx="2855158" cy="1713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FÁZE ŘÍZENÍ PROJEKTU</a:t>
          </a:r>
          <a:endParaRPr lang="cs-CZ" sz="2100" kern="1200" dirty="0"/>
        </a:p>
      </dsp:txBody>
      <dsp:txXfrm>
        <a:off x="4056949" y="1500708"/>
        <a:ext cx="2754808" cy="1612745"/>
      </dsp:txXfrm>
    </dsp:sp>
    <dsp:sp modelId="{144CFCC5-8A34-4090-AB43-77AC5B361B99}">
      <dsp:nvSpPr>
        <dsp:cNvPr id="0" name=""/>
        <dsp:cNvSpPr/>
      </dsp:nvSpPr>
      <dsp:spPr>
        <a:xfrm>
          <a:off x="7147449" y="1953041"/>
          <a:ext cx="605293" cy="708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/>
        </a:p>
      </dsp:txBody>
      <dsp:txXfrm>
        <a:off x="7147449" y="2094657"/>
        <a:ext cx="423705" cy="424847"/>
      </dsp:txXfrm>
    </dsp:sp>
    <dsp:sp modelId="{F0B9311C-347D-40B5-B97A-CC1BECA640DC}">
      <dsp:nvSpPr>
        <dsp:cNvPr id="0" name=""/>
        <dsp:cNvSpPr/>
      </dsp:nvSpPr>
      <dsp:spPr>
        <a:xfrm>
          <a:off x="8003996" y="1450533"/>
          <a:ext cx="2855158" cy="1713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POPROJEKTOVÁ FÁZE</a:t>
          </a:r>
          <a:endParaRPr lang="cs-CZ" sz="2100" kern="1200" dirty="0"/>
        </a:p>
      </dsp:txBody>
      <dsp:txXfrm>
        <a:off x="8054171" y="1500708"/>
        <a:ext cx="2754808" cy="16127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19920-6074-4B98-8D38-A98875199D28}" type="datetimeFigureOut">
              <a:rPr lang="cs-CZ" smtClean="0"/>
              <a:t>21.11.2020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959DE-9F35-4CA9-85F3-8B2B2E3106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46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has </a:t>
            </a:r>
            <a:r>
              <a:rPr lang="cs-CZ" dirty="0" err="1"/>
              <a:t>changed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last </a:t>
            </a:r>
            <a:r>
              <a:rPr lang="cs-CZ" dirty="0" err="1"/>
              <a:t>years</a:t>
            </a:r>
            <a:r>
              <a:rPr lang="cs-CZ" baseline="0" dirty="0"/>
              <a:t> </a:t>
            </a:r>
            <a:r>
              <a:rPr lang="cs-CZ" baseline="0" dirty="0" err="1"/>
              <a:t>that</a:t>
            </a:r>
            <a:r>
              <a:rPr lang="cs-CZ" baseline="0" dirty="0"/>
              <a:t> </a:t>
            </a:r>
            <a:r>
              <a:rPr lang="cs-CZ" baseline="0" dirty="0" err="1"/>
              <a:t>caused</a:t>
            </a:r>
            <a:r>
              <a:rPr lang="cs-CZ" baseline="0" dirty="0"/>
              <a:t> </a:t>
            </a:r>
            <a:r>
              <a:rPr lang="cs-CZ" baseline="0" dirty="0" err="1"/>
              <a:t>an</a:t>
            </a:r>
            <a:r>
              <a:rPr lang="cs-CZ" baseline="0" dirty="0"/>
              <a:t> </a:t>
            </a:r>
            <a:r>
              <a:rPr lang="cs-CZ" baseline="0" dirty="0" err="1"/>
              <a:t>increase</a:t>
            </a:r>
            <a:r>
              <a:rPr lang="cs-CZ" baseline="0" dirty="0"/>
              <a:t> in these </a:t>
            </a:r>
            <a:r>
              <a:rPr lang="cs-CZ" baseline="0" dirty="0" err="1"/>
              <a:t>challenges</a:t>
            </a:r>
            <a:r>
              <a:rPr lang="cs-CZ" baseline="0" dirty="0"/>
              <a:t>?</a:t>
            </a:r>
          </a:p>
          <a:p>
            <a:r>
              <a:rPr lang="cs-CZ" baseline="0" dirty="0" err="1"/>
              <a:t>What</a:t>
            </a:r>
            <a:r>
              <a:rPr lang="cs-CZ" baseline="0" dirty="0"/>
              <a:t> </a:t>
            </a:r>
            <a:r>
              <a:rPr lang="cs-CZ" baseline="0" dirty="0" err="1"/>
              <a:t>new</a:t>
            </a:r>
            <a:r>
              <a:rPr lang="cs-CZ" baseline="0" dirty="0"/>
              <a:t> </a:t>
            </a:r>
            <a:r>
              <a:rPr lang="cs-CZ" baseline="0" dirty="0" err="1"/>
              <a:t>skills</a:t>
            </a:r>
            <a:r>
              <a:rPr lang="cs-CZ" baseline="0" dirty="0"/>
              <a:t> and </a:t>
            </a:r>
            <a:r>
              <a:rPr lang="cs-CZ" baseline="0" dirty="0" err="1"/>
              <a:t>competencies</a:t>
            </a:r>
            <a:r>
              <a:rPr lang="cs-CZ" baseline="0" dirty="0"/>
              <a:t> are </a:t>
            </a:r>
            <a:r>
              <a:rPr lang="cs-CZ" baseline="0" dirty="0" err="1"/>
              <a:t>required</a:t>
            </a:r>
            <a:r>
              <a:rPr lang="cs-CZ" baseline="0" dirty="0"/>
              <a:t> </a:t>
            </a:r>
            <a:r>
              <a:rPr lang="cs-CZ" baseline="0" dirty="0" err="1"/>
              <a:t>today</a:t>
            </a:r>
            <a:r>
              <a:rPr lang="cs-CZ" baseline="0" dirty="0"/>
              <a:t>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710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024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301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Conducting a feasibility study is always beneficial to the project as it gives you and other stakeholders a clear picture of your idea.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684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Payback period</a:t>
            </a:r>
          </a:p>
          <a:p>
            <a:r>
              <a:rPr lang="en-US"/>
              <a:t>For example, if a company invests $300,000 in a new production line, and the production line then produces cash flow of $100,000 per year, then the payback period is 3.0 years ($300,000 initial investment / $100,000 annual payback). </a:t>
            </a:r>
            <a:endParaRPr lang="cs-CZ"/>
          </a:p>
          <a:p>
            <a:endParaRPr lang="cs-CZ"/>
          </a:p>
          <a:p>
            <a:r>
              <a:rPr lang="cs-CZ"/>
              <a:t>ROI </a:t>
            </a:r>
          </a:p>
          <a:p>
            <a:r>
              <a:rPr lang="cs-CZ"/>
              <a:t>- </a:t>
            </a:r>
            <a:r>
              <a:rPr lang="en-US"/>
              <a:t>used to evaluate </a:t>
            </a:r>
            <a:r>
              <a:rPr lang="cs-CZ"/>
              <a:t>the efficiency </a:t>
            </a:r>
            <a:r>
              <a:rPr lang="en-US"/>
              <a:t>of an investment or to compare the efficiency of a number of different investments</a:t>
            </a:r>
            <a:br>
              <a:rPr lang="en-US"/>
            </a:br>
            <a:r>
              <a:rPr lang="cs-CZ"/>
              <a:t>- project is acceptable when ROI</a:t>
            </a:r>
            <a:r>
              <a:rPr lang="en-US"/>
              <a:t>&gt;</a:t>
            </a:r>
            <a:r>
              <a:rPr lang="cs-CZ"/>
              <a:t>1 (but time is</a:t>
            </a:r>
            <a:r>
              <a:rPr lang="cs-CZ" baseline="0"/>
              <a:t> for the life span of the product, not project!)</a:t>
            </a:r>
            <a:endParaRPr lang="cs-CZ"/>
          </a:p>
          <a:p>
            <a:r>
              <a:rPr lang="cs-CZ"/>
              <a:t>- Compare more projects</a:t>
            </a:r>
            <a:r>
              <a:rPr lang="cs-CZ" baseline="0"/>
              <a:t> – choose the one with higher ROI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417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CFt</a:t>
            </a:r>
            <a:r>
              <a:rPr lang="cs-CZ" dirty="0"/>
              <a:t> – cash</a:t>
            </a:r>
            <a:r>
              <a:rPr lang="cs-CZ" baseline="0" dirty="0"/>
              <a:t> </a:t>
            </a:r>
            <a:r>
              <a:rPr lang="cs-CZ" baseline="0" dirty="0" err="1"/>
              <a:t>flow</a:t>
            </a:r>
            <a:r>
              <a:rPr lang="cs-CZ" baseline="0" dirty="0"/>
              <a:t> in a </a:t>
            </a:r>
            <a:r>
              <a:rPr lang="cs-CZ" baseline="0" dirty="0" err="1"/>
              <a:t>year</a:t>
            </a:r>
            <a:r>
              <a:rPr lang="cs-CZ" baseline="0" dirty="0"/>
              <a:t> t</a:t>
            </a:r>
          </a:p>
          <a:p>
            <a:r>
              <a:rPr lang="cs-CZ" baseline="0" dirty="0"/>
              <a:t>r- </a:t>
            </a:r>
            <a:r>
              <a:rPr lang="cs-CZ" baseline="0" dirty="0" err="1"/>
              <a:t>an</a:t>
            </a:r>
            <a:r>
              <a:rPr lang="cs-CZ" baseline="0" dirty="0"/>
              <a:t> </a:t>
            </a:r>
            <a:r>
              <a:rPr lang="cs-CZ" baseline="0" dirty="0" err="1"/>
              <a:t>alternative</a:t>
            </a:r>
            <a:r>
              <a:rPr lang="cs-CZ" baseline="0" dirty="0"/>
              <a:t> </a:t>
            </a:r>
            <a:r>
              <a:rPr lang="cs-CZ" baseline="0" dirty="0" err="1"/>
              <a:t>discount</a:t>
            </a:r>
            <a:r>
              <a:rPr lang="cs-CZ" baseline="0" dirty="0"/>
              <a:t> </a:t>
            </a:r>
            <a:r>
              <a:rPr lang="cs-CZ" baseline="0" dirty="0" err="1"/>
              <a:t>rate</a:t>
            </a:r>
            <a:endParaRPr lang="cs-CZ" baseline="0" dirty="0"/>
          </a:p>
          <a:p>
            <a:r>
              <a:rPr lang="cs-CZ" baseline="0" dirty="0" err="1"/>
              <a:t>Used</a:t>
            </a:r>
            <a:r>
              <a:rPr lang="cs-CZ" baseline="0" dirty="0"/>
              <a:t> in O2 </a:t>
            </a:r>
            <a:r>
              <a:rPr lang="cs-CZ" baseline="0" dirty="0" err="1"/>
              <a:t>for</a:t>
            </a:r>
            <a:r>
              <a:rPr lang="cs-CZ" baseline="0" dirty="0"/>
              <a:t> </a:t>
            </a:r>
            <a:r>
              <a:rPr lang="cs-CZ" baseline="0" dirty="0" err="1"/>
              <a:t>every</a:t>
            </a:r>
            <a:r>
              <a:rPr lang="cs-CZ" baseline="0" dirty="0"/>
              <a:t> single </a:t>
            </a:r>
            <a:r>
              <a:rPr lang="cs-CZ" baseline="0" dirty="0" err="1"/>
              <a:t>project</a:t>
            </a:r>
            <a:endParaRPr lang="cs-CZ" baseline="0" dirty="0"/>
          </a:p>
          <a:p>
            <a:endParaRPr lang="cs-CZ" baseline="0" dirty="0"/>
          </a:p>
          <a:p>
            <a:r>
              <a:rPr lang="cs-CZ" baseline="0" dirty="0"/>
              <a:t>IRR – </a:t>
            </a:r>
            <a:r>
              <a:rPr lang="cs-CZ" baseline="0" dirty="0" err="1"/>
              <a:t>discount</a:t>
            </a:r>
            <a:r>
              <a:rPr lang="cs-CZ" baseline="0" dirty="0"/>
              <a:t> </a:t>
            </a:r>
            <a:r>
              <a:rPr lang="cs-CZ" baseline="0" dirty="0" err="1"/>
              <a:t>rate</a:t>
            </a:r>
            <a:r>
              <a:rPr lang="cs-CZ" baseline="0" dirty="0"/>
              <a:t> </a:t>
            </a:r>
            <a:r>
              <a:rPr lang="cs-CZ" baseline="0" dirty="0" err="1"/>
              <a:t>when</a:t>
            </a:r>
            <a:r>
              <a:rPr lang="cs-CZ" baseline="0" dirty="0"/>
              <a:t> NPV=0, IRR </a:t>
            </a:r>
            <a:r>
              <a:rPr lang="cs-CZ" baseline="0" dirty="0" err="1"/>
              <a:t>should</a:t>
            </a:r>
            <a:r>
              <a:rPr lang="cs-CZ" baseline="0" dirty="0"/>
              <a:t> </a:t>
            </a:r>
            <a:r>
              <a:rPr lang="cs-CZ" baseline="0" dirty="0" err="1"/>
              <a:t>be</a:t>
            </a:r>
            <a:r>
              <a:rPr lang="cs-CZ" baseline="0" dirty="0"/>
              <a:t> </a:t>
            </a:r>
            <a:r>
              <a:rPr lang="cs-CZ" baseline="0" dirty="0" err="1"/>
              <a:t>higher</a:t>
            </a:r>
            <a:r>
              <a:rPr lang="cs-CZ" baseline="0" dirty="0"/>
              <a:t> </a:t>
            </a:r>
            <a:r>
              <a:rPr lang="cs-CZ" baseline="0" dirty="0" err="1"/>
              <a:t>than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discount</a:t>
            </a:r>
            <a:r>
              <a:rPr lang="cs-CZ" baseline="0" dirty="0"/>
              <a:t> </a:t>
            </a:r>
            <a:r>
              <a:rPr lang="cs-CZ" baseline="0" dirty="0" err="1"/>
              <a:t>rate</a:t>
            </a:r>
            <a:r>
              <a:rPr lang="cs-CZ" baseline="0" dirty="0"/>
              <a:t> set</a:t>
            </a:r>
          </a:p>
          <a:p>
            <a:r>
              <a:rPr lang="cs-CZ" baseline="0" dirty="0"/>
              <a:t>- Project </a:t>
            </a:r>
            <a:r>
              <a:rPr lang="cs-CZ" baseline="0" dirty="0" err="1"/>
              <a:t>comparison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357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Purpose</a:t>
            </a:r>
            <a:r>
              <a:rPr lang="cs-CZ" baseline="0" dirty="0"/>
              <a:t> – </a:t>
            </a:r>
            <a:r>
              <a:rPr lang="cs-CZ" baseline="0" dirty="0" err="1"/>
              <a:t>why</a:t>
            </a:r>
            <a:r>
              <a:rPr lang="cs-CZ" baseline="0" dirty="0"/>
              <a:t> are </a:t>
            </a:r>
            <a:r>
              <a:rPr lang="cs-CZ" baseline="0" dirty="0" err="1"/>
              <a:t>we</a:t>
            </a:r>
            <a:r>
              <a:rPr lang="cs-CZ" baseline="0" dirty="0"/>
              <a:t> </a:t>
            </a:r>
            <a:r>
              <a:rPr lang="cs-CZ" baseline="0" dirty="0" err="1"/>
              <a:t>doing</a:t>
            </a:r>
            <a:r>
              <a:rPr lang="cs-CZ" baseline="0" dirty="0"/>
              <a:t> </a:t>
            </a:r>
            <a:r>
              <a:rPr lang="cs-CZ" baseline="0" dirty="0" err="1"/>
              <a:t>this</a:t>
            </a:r>
            <a:r>
              <a:rPr lang="cs-CZ" baseline="0" dirty="0"/>
              <a:t>?</a:t>
            </a:r>
          </a:p>
          <a:p>
            <a:r>
              <a:rPr lang="cs-CZ" baseline="0" dirty="0" err="1"/>
              <a:t>Outcomes</a:t>
            </a:r>
            <a:r>
              <a:rPr lang="cs-CZ" baseline="0" dirty="0"/>
              <a:t> – WHAT?</a:t>
            </a:r>
          </a:p>
          <a:p>
            <a:r>
              <a:rPr lang="cs-CZ" baseline="0" dirty="0" err="1"/>
              <a:t>Activities</a:t>
            </a:r>
            <a:r>
              <a:rPr lang="cs-CZ" baseline="0" dirty="0"/>
              <a:t> – HOW?</a:t>
            </a:r>
          </a:p>
          <a:p>
            <a:r>
              <a:rPr lang="cs-CZ" baseline="0" dirty="0" err="1"/>
              <a:t>Indicators</a:t>
            </a:r>
            <a:r>
              <a:rPr lang="cs-CZ" baseline="0" dirty="0"/>
              <a:t> – </a:t>
            </a:r>
            <a:r>
              <a:rPr lang="cs-CZ" baseline="0" dirty="0" err="1"/>
              <a:t>recommended</a:t>
            </a:r>
            <a:r>
              <a:rPr lang="cs-CZ" baseline="0" dirty="0"/>
              <a:t> </a:t>
            </a:r>
            <a:r>
              <a:rPr lang="cs-CZ" baseline="0" dirty="0" err="1"/>
              <a:t>at</a:t>
            </a:r>
            <a:r>
              <a:rPr lang="cs-CZ" baseline="0" dirty="0"/>
              <a:t> least </a:t>
            </a:r>
            <a:r>
              <a:rPr lang="cs-CZ" baseline="0" dirty="0" err="1"/>
              <a:t>two</a:t>
            </a:r>
            <a:r>
              <a:rPr lang="cs-CZ" baseline="0" dirty="0"/>
              <a:t> – </a:t>
            </a:r>
            <a:r>
              <a:rPr lang="cs-CZ" baseline="0" dirty="0" err="1"/>
              <a:t>one</a:t>
            </a:r>
            <a:r>
              <a:rPr lang="cs-CZ" baseline="0" dirty="0"/>
              <a:t> </a:t>
            </a:r>
            <a:r>
              <a:rPr lang="cs-CZ" baseline="0" dirty="0" err="1"/>
              <a:t>can</a:t>
            </a:r>
            <a:r>
              <a:rPr lang="cs-CZ" baseline="0" dirty="0"/>
              <a:t> </a:t>
            </a:r>
            <a:r>
              <a:rPr lang="cs-CZ" baseline="0" dirty="0" err="1"/>
              <a:t>be</a:t>
            </a:r>
            <a:r>
              <a:rPr lang="cs-CZ" baseline="0" dirty="0"/>
              <a:t> </a:t>
            </a:r>
            <a:r>
              <a:rPr lang="cs-CZ" baseline="0" dirty="0" err="1"/>
              <a:t>misleading</a:t>
            </a:r>
            <a:r>
              <a:rPr lang="cs-CZ" baseline="0" dirty="0"/>
              <a:t>; </a:t>
            </a:r>
          </a:p>
          <a:p>
            <a:r>
              <a:rPr lang="cs-CZ" baseline="0" dirty="0"/>
              <a:t>IF – THEN </a:t>
            </a:r>
            <a:r>
              <a:rPr lang="cs-CZ" baseline="0" dirty="0" err="1"/>
              <a:t>hypotheses</a:t>
            </a:r>
            <a:endParaRPr lang="cs-CZ" baseline="0" dirty="0"/>
          </a:p>
          <a:p>
            <a:r>
              <a:rPr lang="cs-CZ" baseline="0" dirty="0" err="1"/>
              <a:t>Raises</a:t>
            </a:r>
            <a:r>
              <a:rPr lang="cs-CZ" baseline="0" dirty="0"/>
              <a:t> many </a:t>
            </a:r>
            <a:r>
              <a:rPr lang="cs-CZ" baseline="0" dirty="0" err="1"/>
              <a:t>questions</a:t>
            </a:r>
            <a:r>
              <a:rPr lang="cs-CZ" baseline="0" dirty="0"/>
              <a:t> </a:t>
            </a:r>
            <a:r>
              <a:rPr lang="cs-CZ" baseline="0" dirty="0" err="1"/>
              <a:t>about</a:t>
            </a:r>
            <a:r>
              <a:rPr lang="cs-CZ" baseline="0" dirty="0"/>
              <a:t> </a:t>
            </a:r>
            <a:r>
              <a:rPr lang="cs-CZ" baseline="0" dirty="0" err="1"/>
              <a:t>sustainability</a:t>
            </a:r>
            <a:r>
              <a:rPr lang="cs-CZ" baseline="0" dirty="0"/>
              <a:t>, </a:t>
            </a:r>
            <a:r>
              <a:rPr lang="cs-CZ" baseline="0" dirty="0" err="1"/>
              <a:t>benefits</a:t>
            </a:r>
            <a:r>
              <a:rPr lang="cs-CZ" baseline="0" dirty="0"/>
              <a:t>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project</a:t>
            </a:r>
            <a:endParaRPr lang="cs-CZ" baseline="0" dirty="0"/>
          </a:p>
          <a:p>
            <a:r>
              <a:rPr lang="cs-CZ" baseline="0" dirty="0" err="1"/>
              <a:t>Careful</a:t>
            </a:r>
            <a:r>
              <a:rPr lang="cs-CZ" baseline="0" dirty="0"/>
              <a:t> </a:t>
            </a:r>
            <a:r>
              <a:rPr lang="cs-CZ" baseline="0" dirty="0" err="1"/>
              <a:t>about</a:t>
            </a:r>
            <a:r>
              <a:rPr lang="cs-CZ" baseline="0" dirty="0"/>
              <a:t> </a:t>
            </a:r>
            <a:r>
              <a:rPr lang="cs-CZ" baseline="0" dirty="0" err="1"/>
              <a:t>tautology</a:t>
            </a:r>
            <a:r>
              <a:rPr lang="cs-CZ" baseline="0" dirty="0"/>
              <a:t> (</a:t>
            </a:r>
            <a:r>
              <a:rPr lang="cs-CZ" baseline="0" dirty="0" err="1"/>
              <a:t>outcomes</a:t>
            </a:r>
            <a:r>
              <a:rPr lang="cs-CZ" baseline="0" dirty="0"/>
              <a:t> and </a:t>
            </a:r>
            <a:r>
              <a:rPr lang="cs-CZ" baseline="0" dirty="0" err="1"/>
              <a:t>purpose</a:t>
            </a:r>
            <a:r>
              <a:rPr lang="cs-CZ" baseline="0" dirty="0"/>
              <a:t>) – </a:t>
            </a:r>
            <a:r>
              <a:rPr lang="cs-CZ" baseline="0" dirty="0" err="1"/>
              <a:t>same</a:t>
            </a:r>
            <a:r>
              <a:rPr lang="cs-CZ" baseline="0" dirty="0"/>
              <a:t> </a:t>
            </a:r>
            <a:r>
              <a:rPr lang="cs-CZ" baseline="0" dirty="0" err="1"/>
              <a:t>outcomes</a:t>
            </a:r>
            <a:r>
              <a:rPr lang="cs-CZ" baseline="0" dirty="0"/>
              <a:t> and </a:t>
            </a:r>
            <a:r>
              <a:rPr lang="cs-CZ" baseline="0" dirty="0" err="1"/>
              <a:t>same</a:t>
            </a:r>
            <a:r>
              <a:rPr lang="cs-CZ" baseline="0" dirty="0"/>
              <a:t> </a:t>
            </a:r>
            <a:r>
              <a:rPr lang="cs-CZ" baseline="0" dirty="0" err="1"/>
              <a:t>purpose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not </a:t>
            </a:r>
            <a:r>
              <a:rPr lang="cs-CZ" baseline="0" dirty="0" err="1"/>
              <a:t>possibble</a:t>
            </a:r>
            <a:endParaRPr lang="cs-CZ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27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27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Produktivita nebo nižší náklady mohou pomoct záměru projektu (lepší publikace)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412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PŘ je hlavně o tom, se rozhodnout, čemu se věnovat a co řídit/dělat a stejně tak se umět vědomě rozhodnout, na co se vykašlat  ... tedy udělat si na papíře přehled hlavních oblastí  PŘ pro váš projekt, seřadit si je do pořadí a pak se hlavně věnovat těm nahoře, v menší míře těm uprostřed a jen letmo hlídat/sledovat ty věci dole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455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165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  <a:p>
            <a:r>
              <a:rPr lang="cs-CZ" dirty="0"/>
              <a:t>PMI – </a:t>
            </a:r>
            <a:r>
              <a:rPr lang="cs-CZ" dirty="0" err="1"/>
              <a:t>starts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initiation</a:t>
            </a:r>
            <a:r>
              <a:rPr lang="cs-CZ" dirty="0"/>
              <a:t> </a:t>
            </a:r>
            <a:r>
              <a:rPr lang="cs-CZ" dirty="0" err="1"/>
              <a:t>phase</a:t>
            </a:r>
            <a:r>
              <a:rPr lang="cs-CZ" dirty="0"/>
              <a:t> –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contains</a:t>
            </a:r>
            <a:r>
              <a:rPr lang="cs-CZ" dirty="0"/>
              <a:t> </a:t>
            </a:r>
            <a:r>
              <a:rPr lang="cs-CZ" dirty="0" err="1"/>
              <a:t>inputs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are </a:t>
            </a:r>
            <a:r>
              <a:rPr lang="cs-CZ" dirty="0" err="1"/>
              <a:t>created</a:t>
            </a:r>
            <a:r>
              <a:rPr lang="cs-CZ" baseline="0" dirty="0"/>
              <a:t> </a:t>
            </a:r>
            <a:r>
              <a:rPr lang="cs-CZ" baseline="0" dirty="0" err="1"/>
              <a:t>before</a:t>
            </a:r>
            <a:r>
              <a:rPr lang="cs-CZ" baseline="0" dirty="0"/>
              <a:t> </a:t>
            </a:r>
            <a:r>
              <a:rPr lang="cs-CZ" baseline="0" dirty="0" err="1"/>
              <a:t>this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r>
              <a:rPr lang="cs-CZ" baseline="0" dirty="0"/>
              <a:t>; </a:t>
            </a:r>
            <a:r>
              <a:rPr lang="cs-CZ" baseline="0" dirty="0" err="1"/>
              <a:t>it</a:t>
            </a:r>
            <a:r>
              <a:rPr lang="cs-CZ" baseline="0" dirty="0"/>
              <a:t> </a:t>
            </a:r>
            <a:r>
              <a:rPr lang="cs-CZ" baseline="0" dirty="0" err="1"/>
              <a:t>contains</a:t>
            </a:r>
            <a:r>
              <a:rPr lang="cs-CZ" baseline="0" dirty="0"/>
              <a:t> a lot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what</a:t>
            </a:r>
            <a:r>
              <a:rPr lang="cs-CZ" baseline="0" dirty="0"/>
              <a:t> </a:t>
            </a:r>
            <a:r>
              <a:rPr lang="cs-CZ" baseline="0" dirty="0" err="1"/>
              <a:t>we</a:t>
            </a:r>
            <a:r>
              <a:rPr lang="cs-CZ" baseline="0" dirty="0"/>
              <a:t> call </a:t>
            </a:r>
            <a:r>
              <a:rPr lang="cs-CZ" baseline="0" dirty="0" err="1"/>
              <a:t>pre-project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endParaRPr lang="cs-CZ" baseline="0" dirty="0"/>
          </a:p>
          <a:p>
            <a:r>
              <a:rPr lang="cs-CZ" baseline="0" dirty="0"/>
              <a:t>PRINCE2 – </a:t>
            </a:r>
            <a:r>
              <a:rPr lang="cs-CZ" baseline="0" dirty="0" err="1"/>
              <a:t>starts</a:t>
            </a:r>
            <a:r>
              <a:rPr lang="cs-CZ" baseline="0" dirty="0"/>
              <a:t> </a:t>
            </a:r>
            <a:r>
              <a:rPr lang="cs-CZ" baseline="0" dirty="0" err="1"/>
              <a:t>with</a:t>
            </a:r>
            <a:r>
              <a:rPr lang="cs-CZ" baseline="0" dirty="0"/>
              <a:t> </a:t>
            </a:r>
            <a:r>
              <a:rPr lang="cs-CZ" baseline="0" dirty="0" err="1"/>
              <a:t>planning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initiation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r>
              <a:rPr lang="cs-CZ" baseline="0" dirty="0"/>
              <a:t> – </a:t>
            </a:r>
            <a:r>
              <a:rPr lang="cs-CZ" baseline="0" dirty="0" err="1"/>
              <a:t>i.e</a:t>
            </a:r>
            <a:r>
              <a:rPr lang="cs-CZ" baseline="0" dirty="0"/>
              <a:t>. </a:t>
            </a:r>
            <a:r>
              <a:rPr lang="cs-CZ" baseline="0" dirty="0" err="1"/>
              <a:t>similar</a:t>
            </a:r>
            <a:r>
              <a:rPr lang="cs-CZ" baseline="0" dirty="0"/>
              <a:t> to </a:t>
            </a:r>
            <a:r>
              <a:rPr lang="cs-CZ" baseline="0" dirty="0" err="1"/>
              <a:t>pre-project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endParaRPr lang="cs-CZ" baseline="0" dirty="0"/>
          </a:p>
          <a:p>
            <a:r>
              <a:rPr lang="cs-CZ" baseline="0" dirty="0" err="1"/>
              <a:t>Pre-project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endParaRPr lang="cs-CZ" baseline="0" dirty="0"/>
          </a:p>
          <a:p>
            <a:r>
              <a:rPr lang="cs-CZ" baseline="0" dirty="0"/>
              <a:t>– </a:t>
            </a:r>
            <a:r>
              <a:rPr lang="cs-CZ" baseline="0" dirty="0" err="1"/>
              <a:t>time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</a:t>
            </a:r>
            <a:r>
              <a:rPr lang="cs-CZ" baseline="0" dirty="0" err="1"/>
              <a:t>often</a:t>
            </a:r>
            <a:r>
              <a:rPr lang="cs-CZ" baseline="0" dirty="0"/>
              <a:t> </a:t>
            </a:r>
            <a:r>
              <a:rPr lang="cs-CZ" baseline="0" dirty="0" err="1"/>
              <a:t>poorly</a:t>
            </a:r>
            <a:r>
              <a:rPr lang="cs-CZ" baseline="0" dirty="0"/>
              <a:t> </a:t>
            </a:r>
            <a:r>
              <a:rPr lang="cs-CZ" baseline="0" dirty="0" err="1"/>
              <a:t>managed</a:t>
            </a:r>
            <a:r>
              <a:rPr lang="cs-CZ" baseline="0" dirty="0"/>
              <a:t> – „</a:t>
            </a:r>
            <a:r>
              <a:rPr lang="cs-CZ" baseline="0" dirty="0" err="1"/>
              <a:t>we</a:t>
            </a:r>
            <a:r>
              <a:rPr lang="cs-CZ" baseline="0" dirty="0"/>
              <a:t> are </a:t>
            </a:r>
            <a:r>
              <a:rPr lang="cs-CZ" baseline="0" dirty="0" err="1"/>
              <a:t>lacking</a:t>
            </a:r>
            <a:r>
              <a:rPr lang="cs-CZ" baseline="0" dirty="0"/>
              <a:t> </a:t>
            </a:r>
            <a:r>
              <a:rPr lang="cs-CZ" baseline="0" dirty="0" err="1"/>
              <a:t>time</a:t>
            </a:r>
            <a:r>
              <a:rPr lang="cs-CZ" baseline="0" dirty="0"/>
              <a:t>“</a:t>
            </a:r>
          </a:p>
          <a:p>
            <a:r>
              <a:rPr lang="cs-CZ" baseline="0" dirty="0"/>
              <a:t>– and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focus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on </a:t>
            </a:r>
            <a:r>
              <a:rPr lang="cs-CZ" baseline="0" dirty="0" err="1"/>
              <a:t>executing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r>
              <a:rPr lang="cs-CZ" baseline="0" dirty="0"/>
              <a:t> – </a:t>
            </a:r>
            <a:r>
              <a:rPr lang="cs-CZ" baseline="0" dirty="0" err="1"/>
              <a:t>pre-project</a:t>
            </a:r>
            <a:r>
              <a:rPr lang="cs-CZ" baseline="0" dirty="0"/>
              <a:t> do not </a:t>
            </a:r>
            <a:r>
              <a:rPr lang="cs-CZ" baseline="0" dirty="0" err="1"/>
              <a:t>bring</a:t>
            </a:r>
            <a:r>
              <a:rPr lang="cs-CZ" baseline="0" dirty="0"/>
              <a:t> </a:t>
            </a:r>
            <a:r>
              <a:rPr lang="cs-CZ" baseline="0" dirty="0" err="1"/>
              <a:t>anything</a:t>
            </a:r>
            <a:r>
              <a:rPr lang="cs-CZ" baseline="0" dirty="0"/>
              <a:t> and </a:t>
            </a:r>
            <a:r>
              <a:rPr lang="cs-CZ" baseline="0" dirty="0" err="1"/>
              <a:t>after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project</a:t>
            </a:r>
            <a:r>
              <a:rPr lang="cs-CZ" baseline="0" dirty="0"/>
              <a:t> </a:t>
            </a:r>
            <a:r>
              <a:rPr lang="cs-CZ" baseline="0" dirty="0" err="1"/>
              <a:t>there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no </a:t>
            </a:r>
            <a:r>
              <a:rPr lang="cs-CZ" baseline="0" dirty="0" err="1"/>
              <a:t>time</a:t>
            </a:r>
            <a:r>
              <a:rPr lang="cs-CZ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cs-CZ" baseline="0" dirty="0" err="1"/>
              <a:t>Underestimation</a:t>
            </a:r>
            <a:r>
              <a:rPr lang="cs-CZ" baseline="0" dirty="0"/>
              <a:t>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pre-project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r>
              <a:rPr lang="cs-CZ" baseline="0" dirty="0"/>
              <a:t> </a:t>
            </a:r>
            <a:r>
              <a:rPr lang="cs-CZ" baseline="0" dirty="0" err="1"/>
              <a:t>can</a:t>
            </a:r>
            <a:r>
              <a:rPr lang="cs-CZ" baseline="0" dirty="0"/>
              <a:t> </a:t>
            </a:r>
            <a:r>
              <a:rPr lang="cs-CZ" baseline="0" dirty="0" err="1"/>
              <a:t>have</a:t>
            </a:r>
            <a:r>
              <a:rPr lang="cs-CZ" baseline="0" dirty="0"/>
              <a:t> </a:t>
            </a:r>
            <a:r>
              <a:rPr lang="cs-CZ" baseline="0" dirty="0" err="1"/>
              <a:t>serious</a:t>
            </a:r>
            <a:r>
              <a:rPr lang="cs-CZ" baseline="0" dirty="0"/>
              <a:t> </a:t>
            </a:r>
            <a:r>
              <a:rPr lang="cs-CZ" baseline="0" dirty="0" err="1"/>
              <a:t>consequences</a:t>
            </a:r>
            <a:endParaRPr lang="cs-CZ" baseline="0" dirty="0"/>
          </a:p>
          <a:p>
            <a:pPr marL="171450" indent="-171450">
              <a:buFontTx/>
              <a:buChar char="-"/>
            </a:pPr>
            <a:r>
              <a:rPr lang="cs-CZ" baseline="0" dirty="0" err="1"/>
              <a:t>Example</a:t>
            </a:r>
            <a:r>
              <a:rPr lang="cs-CZ" baseline="0" dirty="0"/>
              <a:t> </a:t>
            </a:r>
            <a:r>
              <a:rPr lang="cs-CZ" baseline="0" dirty="0" err="1"/>
              <a:t>with</a:t>
            </a:r>
            <a:r>
              <a:rPr lang="cs-CZ" baseline="0" dirty="0"/>
              <a:t> </a:t>
            </a:r>
            <a:r>
              <a:rPr lang="cs-CZ" baseline="0" dirty="0" err="1"/>
              <a:t>Snezka</a:t>
            </a:r>
            <a:endParaRPr lang="cs-CZ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107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401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460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  <a:p>
            <a:r>
              <a:rPr lang="cs-CZ" dirty="0"/>
              <a:t>PMI – </a:t>
            </a:r>
            <a:r>
              <a:rPr lang="cs-CZ" dirty="0" err="1"/>
              <a:t>starts</a:t>
            </a:r>
            <a:r>
              <a:rPr lang="cs-CZ" dirty="0"/>
              <a:t> with </a:t>
            </a:r>
            <a:r>
              <a:rPr lang="cs-CZ" dirty="0" err="1"/>
              <a:t>initiation</a:t>
            </a:r>
            <a:r>
              <a:rPr lang="cs-CZ" dirty="0"/>
              <a:t> </a:t>
            </a:r>
            <a:r>
              <a:rPr lang="cs-CZ" dirty="0" err="1"/>
              <a:t>phase</a:t>
            </a:r>
            <a:r>
              <a:rPr lang="cs-CZ" dirty="0"/>
              <a:t> –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contains</a:t>
            </a:r>
            <a:r>
              <a:rPr lang="cs-CZ" dirty="0"/>
              <a:t> </a:t>
            </a:r>
            <a:r>
              <a:rPr lang="cs-CZ" dirty="0" err="1"/>
              <a:t>inputs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are </a:t>
            </a:r>
            <a:r>
              <a:rPr lang="cs-CZ" dirty="0" err="1"/>
              <a:t>created</a:t>
            </a:r>
            <a:r>
              <a:rPr lang="cs-CZ" baseline="0" dirty="0"/>
              <a:t> </a:t>
            </a:r>
            <a:r>
              <a:rPr lang="cs-CZ" baseline="0" dirty="0" err="1"/>
              <a:t>before</a:t>
            </a:r>
            <a:r>
              <a:rPr lang="cs-CZ" baseline="0" dirty="0"/>
              <a:t> </a:t>
            </a:r>
            <a:r>
              <a:rPr lang="cs-CZ" baseline="0" dirty="0" err="1"/>
              <a:t>this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r>
              <a:rPr lang="cs-CZ" baseline="0" dirty="0"/>
              <a:t>; </a:t>
            </a:r>
            <a:r>
              <a:rPr lang="cs-CZ" baseline="0" dirty="0" err="1"/>
              <a:t>it</a:t>
            </a:r>
            <a:r>
              <a:rPr lang="cs-CZ" baseline="0" dirty="0"/>
              <a:t> </a:t>
            </a:r>
            <a:r>
              <a:rPr lang="cs-CZ" baseline="0" dirty="0" err="1"/>
              <a:t>contains</a:t>
            </a:r>
            <a:r>
              <a:rPr lang="cs-CZ" baseline="0" dirty="0"/>
              <a:t> a lot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what</a:t>
            </a:r>
            <a:r>
              <a:rPr lang="cs-CZ" baseline="0" dirty="0"/>
              <a:t> </a:t>
            </a:r>
            <a:r>
              <a:rPr lang="cs-CZ" baseline="0" dirty="0" err="1"/>
              <a:t>we</a:t>
            </a:r>
            <a:r>
              <a:rPr lang="cs-CZ" baseline="0" dirty="0"/>
              <a:t> call </a:t>
            </a:r>
            <a:r>
              <a:rPr lang="cs-CZ" baseline="0" dirty="0" err="1"/>
              <a:t>pre-project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endParaRPr lang="cs-CZ" baseline="0" dirty="0"/>
          </a:p>
          <a:p>
            <a:r>
              <a:rPr lang="cs-CZ" baseline="0" dirty="0"/>
              <a:t>PRINCE2 – </a:t>
            </a:r>
            <a:r>
              <a:rPr lang="cs-CZ" baseline="0" dirty="0" err="1"/>
              <a:t>starts</a:t>
            </a:r>
            <a:r>
              <a:rPr lang="cs-CZ" baseline="0" dirty="0"/>
              <a:t> with </a:t>
            </a:r>
            <a:r>
              <a:rPr lang="cs-CZ" baseline="0" dirty="0" err="1"/>
              <a:t>planning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initiation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r>
              <a:rPr lang="cs-CZ" baseline="0" dirty="0"/>
              <a:t> – </a:t>
            </a:r>
            <a:r>
              <a:rPr lang="cs-CZ" baseline="0" dirty="0" err="1"/>
              <a:t>i.e</a:t>
            </a:r>
            <a:r>
              <a:rPr lang="cs-CZ" baseline="0" dirty="0"/>
              <a:t>. </a:t>
            </a:r>
            <a:r>
              <a:rPr lang="cs-CZ" baseline="0" dirty="0" err="1"/>
              <a:t>similar</a:t>
            </a:r>
            <a:r>
              <a:rPr lang="cs-CZ" baseline="0" dirty="0"/>
              <a:t> to </a:t>
            </a:r>
            <a:r>
              <a:rPr lang="cs-CZ" baseline="0" dirty="0" err="1"/>
              <a:t>pre-project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endParaRPr lang="cs-CZ" baseline="0" dirty="0"/>
          </a:p>
          <a:p>
            <a:r>
              <a:rPr lang="cs-CZ" baseline="0" dirty="0" err="1"/>
              <a:t>Pre-project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endParaRPr lang="cs-CZ" baseline="0" dirty="0"/>
          </a:p>
          <a:p>
            <a:r>
              <a:rPr lang="cs-CZ" baseline="0" dirty="0"/>
              <a:t>– </a:t>
            </a:r>
            <a:r>
              <a:rPr lang="cs-CZ" baseline="0" dirty="0" err="1"/>
              <a:t>time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</a:t>
            </a:r>
            <a:r>
              <a:rPr lang="cs-CZ" baseline="0" dirty="0" err="1"/>
              <a:t>often</a:t>
            </a:r>
            <a:r>
              <a:rPr lang="cs-CZ" baseline="0" dirty="0"/>
              <a:t> </a:t>
            </a:r>
            <a:r>
              <a:rPr lang="cs-CZ" baseline="0" dirty="0" err="1"/>
              <a:t>poorly</a:t>
            </a:r>
            <a:r>
              <a:rPr lang="cs-CZ" baseline="0" dirty="0"/>
              <a:t> </a:t>
            </a:r>
            <a:r>
              <a:rPr lang="cs-CZ" baseline="0" dirty="0" err="1"/>
              <a:t>managed</a:t>
            </a:r>
            <a:r>
              <a:rPr lang="cs-CZ" baseline="0" dirty="0"/>
              <a:t> – „</a:t>
            </a:r>
            <a:r>
              <a:rPr lang="cs-CZ" baseline="0" dirty="0" err="1"/>
              <a:t>we</a:t>
            </a:r>
            <a:r>
              <a:rPr lang="cs-CZ" baseline="0" dirty="0"/>
              <a:t> are </a:t>
            </a:r>
            <a:r>
              <a:rPr lang="cs-CZ" baseline="0" dirty="0" err="1"/>
              <a:t>lacking</a:t>
            </a:r>
            <a:r>
              <a:rPr lang="cs-CZ" baseline="0" dirty="0"/>
              <a:t> </a:t>
            </a:r>
            <a:r>
              <a:rPr lang="cs-CZ" baseline="0" dirty="0" err="1"/>
              <a:t>time</a:t>
            </a:r>
            <a:r>
              <a:rPr lang="cs-CZ" baseline="0" dirty="0"/>
              <a:t>“</a:t>
            </a:r>
          </a:p>
          <a:p>
            <a:r>
              <a:rPr lang="cs-CZ" baseline="0" dirty="0"/>
              <a:t>– and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focus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on </a:t>
            </a:r>
            <a:r>
              <a:rPr lang="cs-CZ" baseline="0" dirty="0" err="1"/>
              <a:t>executing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r>
              <a:rPr lang="cs-CZ" baseline="0" dirty="0"/>
              <a:t> – </a:t>
            </a:r>
            <a:r>
              <a:rPr lang="cs-CZ" baseline="0" dirty="0" err="1"/>
              <a:t>pre-project</a:t>
            </a:r>
            <a:r>
              <a:rPr lang="cs-CZ" baseline="0" dirty="0"/>
              <a:t> do not </a:t>
            </a:r>
            <a:r>
              <a:rPr lang="cs-CZ" baseline="0" dirty="0" err="1"/>
              <a:t>bring</a:t>
            </a:r>
            <a:r>
              <a:rPr lang="cs-CZ" baseline="0" dirty="0"/>
              <a:t> </a:t>
            </a:r>
            <a:r>
              <a:rPr lang="cs-CZ" baseline="0" dirty="0" err="1"/>
              <a:t>anything</a:t>
            </a:r>
            <a:r>
              <a:rPr lang="cs-CZ" baseline="0" dirty="0"/>
              <a:t> and </a:t>
            </a:r>
            <a:r>
              <a:rPr lang="cs-CZ" baseline="0" dirty="0" err="1"/>
              <a:t>after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project</a:t>
            </a:r>
            <a:r>
              <a:rPr lang="cs-CZ" baseline="0" dirty="0"/>
              <a:t> </a:t>
            </a:r>
            <a:r>
              <a:rPr lang="cs-CZ" baseline="0" dirty="0" err="1"/>
              <a:t>there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no </a:t>
            </a:r>
            <a:r>
              <a:rPr lang="cs-CZ" baseline="0" dirty="0" err="1"/>
              <a:t>time</a:t>
            </a:r>
            <a:r>
              <a:rPr lang="cs-CZ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cs-CZ" baseline="0" dirty="0" err="1"/>
              <a:t>Underestimation</a:t>
            </a:r>
            <a:r>
              <a:rPr lang="cs-CZ" baseline="0" dirty="0"/>
              <a:t>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pre-project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r>
              <a:rPr lang="cs-CZ" baseline="0" dirty="0"/>
              <a:t> </a:t>
            </a:r>
            <a:r>
              <a:rPr lang="cs-CZ" baseline="0" dirty="0" err="1"/>
              <a:t>can</a:t>
            </a:r>
            <a:r>
              <a:rPr lang="cs-CZ" baseline="0" dirty="0"/>
              <a:t> </a:t>
            </a:r>
            <a:r>
              <a:rPr lang="cs-CZ" baseline="0" dirty="0" err="1"/>
              <a:t>have</a:t>
            </a:r>
            <a:r>
              <a:rPr lang="cs-CZ" baseline="0" dirty="0"/>
              <a:t> </a:t>
            </a:r>
            <a:r>
              <a:rPr lang="cs-CZ" baseline="0" dirty="0" err="1"/>
              <a:t>serious</a:t>
            </a:r>
            <a:r>
              <a:rPr lang="cs-CZ" baseline="0" dirty="0"/>
              <a:t> </a:t>
            </a:r>
            <a:r>
              <a:rPr lang="cs-CZ" baseline="0" dirty="0" err="1"/>
              <a:t>consequences</a:t>
            </a:r>
            <a:endParaRPr lang="cs-CZ" baseline="0" dirty="0"/>
          </a:p>
          <a:p>
            <a:pPr marL="171450" indent="-171450">
              <a:buFontTx/>
              <a:buChar char="-"/>
            </a:pPr>
            <a:r>
              <a:rPr lang="cs-CZ" baseline="0" dirty="0" err="1"/>
              <a:t>Example</a:t>
            </a:r>
            <a:r>
              <a:rPr lang="cs-CZ" baseline="0" dirty="0"/>
              <a:t> with </a:t>
            </a:r>
            <a:r>
              <a:rPr lang="cs-CZ" baseline="0" dirty="0" err="1"/>
              <a:t>Snezka</a:t>
            </a:r>
            <a:endParaRPr lang="cs-CZ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429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42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3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7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3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2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B9006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B9006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B9006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B9006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911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925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75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01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2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73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5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81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96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30017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ojectsmart.co.uk/introduction-to-project-management.php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YBMfTorE6A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erwin@email.cz" TargetMode="External"/><Relationship Id="rId2" Type="http://schemas.openxmlformats.org/officeDocument/2006/relationships/hyperlink" Target="mailto:talpova@econ.muni.cz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mi.org/~/media/PDF/RCP/PwC_PPPM_Trends_2012.ash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Projektový management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69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2F58A9D-13FC-4A42-BA8C-A1851BEB9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26A68F-E776-4CC9-A991-56189BF657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0FFFE9-8CF9-45DA-9746-DABF932E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 fontScale="90000"/>
          </a:bodyPr>
          <a:lstStyle/>
          <a:p>
            <a:r>
              <a:rPr lang="cs-CZ" dirty="0" err="1"/>
              <a:t>Waterfall</a:t>
            </a:r>
            <a:r>
              <a:rPr lang="cs-CZ" dirty="0"/>
              <a:t> vs. </a:t>
            </a:r>
            <a:r>
              <a:rPr lang="cs-CZ" dirty="0" err="1"/>
              <a:t>agile</a:t>
            </a:r>
            <a:endParaRPr lang="cs-CZ" dirty="0"/>
          </a:p>
        </p:txBody>
      </p:sp>
      <p:pic>
        <p:nvPicPr>
          <p:cNvPr id="7" name="Zástupný obsah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7812283E-9B0F-4F02-8034-3709A6F2D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65" y="1251283"/>
            <a:ext cx="9443328" cy="4996083"/>
          </a:xfrm>
          <a:noFill/>
        </p:spPr>
      </p:pic>
    </p:spTree>
    <p:extLst>
      <p:ext uri="{BB962C8B-B14F-4D97-AF65-F5344CB8AC3E}">
        <p14:creationId xmlns:p14="http://schemas.microsoft.com/office/powerpoint/2010/main" val="2838344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projekt?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Výsledek obrázku pro noah's 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5" y="1758189"/>
            <a:ext cx="11675706" cy="479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/>
        </p:nvGraphicFramePr>
        <p:xfrm>
          <a:off x="4530" y="1353144"/>
          <a:ext cx="11961531" cy="5199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2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F075A7-9AFF-4F71-9BD3-AE3BEC1EE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1F075A7-9AFF-4F71-9BD3-AE3BEC1EE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1F075A7-9AFF-4F71-9BD3-AE3BEC1EE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D68CA6-3FD6-4C0D-A84A-41A04324D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03D68CA6-3FD6-4C0D-A84A-41A04324D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03D68CA6-3FD6-4C0D-A84A-41A04324D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F4E2CA-469C-4223-97E5-7D9DEFA1E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CCF4E2CA-469C-4223-97E5-7D9DEFA1E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CCF4E2CA-469C-4223-97E5-7D9DEFA1E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246D3E-9875-478C-8914-A16D3EBF3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61246D3E-9875-478C-8914-A16D3EBF3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61246D3E-9875-478C-8914-A16D3EBF3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CCD16D-72CB-4EEE-B663-9DF648939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09CCD16D-72CB-4EEE-B663-9DF648939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09CCD16D-72CB-4EEE-B663-9DF648939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r>
              <a:rPr lang="cs-CZ" altLang="cs-CZ" sz="2400" dirty="0"/>
              <a:t>= dočasné úsilí vynaložené na vytvoření unikátního výsledku (produktu / služby)</a:t>
            </a:r>
          </a:p>
          <a:p>
            <a:endParaRPr lang="cs-CZ" altLang="cs-CZ" sz="2400" dirty="0"/>
          </a:p>
          <a:p>
            <a:pPr marL="457200" indent="-457200">
              <a:buFontTx/>
              <a:buChar char="-"/>
            </a:pPr>
            <a:r>
              <a:rPr lang="cs-CZ" altLang="cs-CZ" sz="2400" dirty="0"/>
              <a:t>dočasnost</a:t>
            </a:r>
          </a:p>
          <a:p>
            <a:pPr marL="457200" indent="-457200">
              <a:buFontTx/>
              <a:buChar char="-"/>
            </a:pPr>
            <a:r>
              <a:rPr lang="cs-CZ" altLang="cs-CZ" sz="2400" dirty="0"/>
              <a:t>unikátnost </a:t>
            </a:r>
            <a:r>
              <a:rPr lang="cs-CZ" altLang="cs-CZ" sz="1800" dirty="0"/>
              <a:t>(cíl, technologie, lidé, vnější vlivy a rizika)</a:t>
            </a:r>
          </a:p>
          <a:p>
            <a:pPr marL="457200" indent="-457200">
              <a:buFontTx/>
              <a:buChar char="-"/>
            </a:pPr>
            <a:r>
              <a:rPr lang="cs-CZ" altLang="cs-CZ" sz="2400" dirty="0"/>
              <a:t>jedinečnost</a:t>
            </a:r>
          </a:p>
          <a:p>
            <a:pPr marL="457200" indent="-457200">
              <a:buFontTx/>
              <a:buChar char="-"/>
            </a:pPr>
            <a:r>
              <a:rPr lang="cs-CZ" altLang="cs-CZ" sz="2400" dirty="0"/>
              <a:t>omezení </a:t>
            </a:r>
            <a:r>
              <a:rPr lang="cs-CZ" altLang="cs-CZ" sz="2000" dirty="0"/>
              <a:t>(čas, zdroje)</a:t>
            </a:r>
          </a:p>
          <a:p>
            <a:pPr marL="457200" indent="-457200">
              <a:buFontTx/>
              <a:buChar char="-"/>
            </a:pPr>
            <a:r>
              <a:rPr lang="cs-CZ" altLang="cs-CZ" sz="2400" dirty="0"/>
              <a:t>složitost</a:t>
            </a:r>
          </a:p>
          <a:p>
            <a:pPr marL="457200" indent="-457200">
              <a:buFontTx/>
              <a:buChar char="-"/>
            </a:pPr>
            <a:r>
              <a:rPr lang="cs-CZ" altLang="cs-CZ" sz="2400" dirty="0"/>
              <a:t>rizikovost</a:t>
            </a:r>
          </a:p>
          <a:p>
            <a:pPr marL="457200" indent="-457200">
              <a:buFontTx/>
              <a:buChar char="-"/>
            </a:pPr>
            <a:endParaRPr lang="cs-CZ" altLang="cs-CZ" sz="2400" dirty="0"/>
          </a:p>
          <a:p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Co je projekt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cs-CZ" dirty="0"/>
              <a:t>Které charakteristiky splňuje Váš projekt? (aneb charakteristiky projektů na MU)</a:t>
            </a:r>
          </a:p>
          <a:p>
            <a:r>
              <a:rPr lang="cs-CZ" dirty="0"/>
              <a:t>Kdo je projektový manažer?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988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DE9609-7FF6-45D2-A9EA-1ABEE9EA04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7F46F0-F15B-4BBC-919A-036777A9E0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A253813-CFF5-4751-A8F4-0EF69899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a není projekt?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4B5F1EA-710A-42D6-A2FD-5088363CC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3" t="50000" r="19376" b="13026"/>
          <a:stretch/>
        </p:blipFill>
        <p:spPr bwMode="auto">
          <a:xfrm>
            <a:off x="1270535" y="1323976"/>
            <a:ext cx="9143358" cy="464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7ABD5A8E-82D0-436E-96AB-F51A7C8BC818}"/>
              </a:ext>
            </a:extLst>
          </p:cNvPr>
          <p:cNvSpPr/>
          <p:nvPr/>
        </p:nvSpPr>
        <p:spPr>
          <a:xfrm>
            <a:off x="416720" y="8549208"/>
            <a:ext cx="12047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Rosenau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 M. D.,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Githens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 G. D. (2011).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Successful Project Management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 John Wiley &amp; Sons Inc.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F13F9C6-8C1E-4A6A-AAE8-D638089F8998}"/>
              </a:ext>
            </a:extLst>
          </p:cNvPr>
          <p:cNvSpPr/>
          <p:nvPr/>
        </p:nvSpPr>
        <p:spPr>
          <a:xfrm>
            <a:off x="569120" y="8701608"/>
            <a:ext cx="12047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Rosenau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 M. D.,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Githens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 G. D. (2011).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Successful Project Management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 John Wiley &amp; Sons Inc.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F45DA2B-C5B9-4040-B565-EBA6CB6105BB}"/>
              </a:ext>
            </a:extLst>
          </p:cNvPr>
          <p:cNvSpPr/>
          <p:nvPr/>
        </p:nvSpPr>
        <p:spPr>
          <a:xfrm>
            <a:off x="721520" y="8854008"/>
            <a:ext cx="12047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Rosenau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 M. D.,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Githens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 G. D. (2011).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Successful Project Management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 John Wiley &amp; Sons Inc.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B417821-4FA8-4D21-B62B-5EDBB658F93E}"/>
              </a:ext>
            </a:extLst>
          </p:cNvPr>
          <p:cNvSpPr txBox="1"/>
          <p:nvPr/>
        </p:nvSpPr>
        <p:spPr>
          <a:xfrm>
            <a:off x="1270535" y="5919369"/>
            <a:ext cx="63863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Rosenau, M. D., &amp;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Githens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 G. D. (2011).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Successful Project Management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 John Wiley &amp; Sons Inc.</a:t>
            </a:r>
          </a:p>
        </p:txBody>
      </p:sp>
    </p:spTree>
    <p:extLst>
      <p:ext uri="{BB962C8B-B14F-4D97-AF65-F5344CB8AC3E}">
        <p14:creationId xmlns:p14="http://schemas.microsoft.com/office/powerpoint/2010/main" val="1600387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EF3ABE6-260F-4E14-BDD5-01F39F9199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735D2C-4DB5-4C13-955A-45DAC66C23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143744-92B7-42F3-9444-2C17B8453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to projekt?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50CD75A-D3E3-4882-BC8B-36C05BFAC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2800" dirty="0"/>
              <a:t>Fulfilling a new traveler request at an operations center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Designing a report to track metrics for management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Factory production of a car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Developing new functionality in an information dashboard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Preparing standard reports to management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Establishing an operations center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916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19C72B-C7D5-4E1A-836E-FDF19DAD65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9C687B-A9E5-4CC2-A2CC-0F54DEADBC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D75907-7CCE-465B-B293-C8D85B164E9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Program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AAE8814-C4B3-4A0D-A1A2-29EC68445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Program, portfolio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4D5DF6C-EDBD-4FEA-BC2C-DAD725BB43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Portfolio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6F770F5-A9C2-4D01-AE1E-BA2B6553F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kern="0" dirty="0"/>
              <a:t>Více projektů</a:t>
            </a:r>
          </a:p>
          <a:p>
            <a:r>
              <a:rPr lang="cs-CZ" kern="0" dirty="0"/>
              <a:t>Koordinace za účelem dosažení strategického cíle</a:t>
            </a:r>
          </a:p>
          <a:p>
            <a:r>
              <a:rPr lang="cs-CZ" dirty="0"/>
              <a:t>Většinou dlouhodobé, časově omezené</a:t>
            </a:r>
          </a:p>
          <a:p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135C2C0-7BB7-4439-81E8-92FEDC641D99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cs-CZ" dirty="0"/>
              <a:t>Více projektů a programů, ne nutně souvisejících</a:t>
            </a:r>
          </a:p>
          <a:p>
            <a:r>
              <a:rPr lang="cs-CZ" dirty="0"/>
              <a:t>Bez začátku a konce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8521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projektového řízení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492877" y="1397000"/>
          <a:ext cx="10868708" cy="461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239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9548" y="874090"/>
          <a:ext cx="11678798" cy="4911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58049" y="3205784"/>
            <a:ext cx="1581149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Logický rámec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157400" y="4508679"/>
            <a:ext cx="1059483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WBS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157400" y="3058342"/>
            <a:ext cx="996000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157400" y="5146970"/>
            <a:ext cx="1803634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Analýza rizik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258049" y="4827825"/>
            <a:ext cx="1894976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Analýza </a:t>
            </a:r>
            <a:r>
              <a:rPr kumimoji="0" lang="cs-CZ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stakeholderů</a:t>
            </a:r>
            <a:endParaRPr kumimoji="0" lang="cs-CZ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57400" y="3780021"/>
            <a:ext cx="1059483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Gannt</a:t>
            </a:r>
            <a:endParaRPr kumimoji="0" lang="cs-CZ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157400" y="5785261"/>
            <a:ext cx="1581149" cy="1148474"/>
          </a:xfrm>
          <a:prstGeom prst="flowChartPunchedTap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Plánovací poker</a:t>
            </a: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cs-CZ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418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projektového řízení</a:t>
            </a:r>
          </a:p>
        </p:txBody>
      </p:sp>
      <p:pic>
        <p:nvPicPr>
          <p:cNvPr id="4098" name="Picture 2" descr="https://encrypted-tbn3.gstatic.com/images?q=tbn:ANd9GcSeIiSf5loA8QAJftDHyxVtRqj3wMo7lCfmQXbmxOz7SZfx295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" b="4329"/>
          <a:stretch/>
        </p:blipFill>
        <p:spPr bwMode="auto">
          <a:xfrm>
            <a:off x="3279748" y="2017237"/>
            <a:ext cx="5056489" cy="348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ěticípá hvězda 4"/>
          <p:cNvSpPr/>
          <p:nvPr/>
        </p:nvSpPr>
        <p:spPr bwMode="auto">
          <a:xfrm>
            <a:off x="8099536" y="4891249"/>
            <a:ext cx="1147628" cy="759459"/>
          </a:xfrm>
          <a:prstGeom prst="star5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6535" tIns="38268" rIns="76535" bIns="3826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65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5F7BAE"/>
              </a:solidFill>
              <a:effectLst/>
              <a:uLnTx/>
              <a:uFillTx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7" name="Pěticípá hvězda 6"/>
          <p:cNvSpPr/>
          <p:nvPr/>
        </p:nvSpPr>
        <p:spPr bwMode="auto">
          <a:xfrm>
            <a:off x="1961197" y="2017237"/>
            <a:ext cx="1147628" cy="759459"/>
          </a:xfrm>
          <a:prstGeom prst="star5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6535" tIns="38268" rIns="76535" bIns="3826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65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5F7BAE"/>
              </a:solidFill>
              <a:effectLst/>
              <a:uLnTx/>
              <a:uFillTx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95246" y="5826028"/>
            <a:ext cx="76930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787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Source: 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hlinkClick r:id="rId4"/>
              </a:rPr>
              <a:t>https://www.projectsmart.co.uk/introduction-to-project-management.php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75381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894E3C-DEF1-4324-A61F-DA4339066E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9C63BE-E4CC-4563-946C-DF2E8138F4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7D577C-6106-4FDC-A73E-2A6763F6A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Kužel nejistoty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70C45E71-529C-4576-B9C6-CC6D3675C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668" y="1406453"/>
            <a:ext cx="8352174" cy="49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9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 a Vaše očekávání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61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5075710-BE19-46F0-8830-D687342D0C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3DCEEB-2F27-4996-87CE-854EC59440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020446-7A6A-4E4C-89AD-C9ABC1931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Projektový cyklus vs. úsilí</a:t>
            </a:r>
          </a:p>
        </p:txBody>
      </p:sp>
      <p:pic>
        <p:nvPicPr>
          <p:cNvPr id="15" name="Zástupný obsah 14">
            <a:extLst>
              <a:ext uri="{FF2B5EF4-FFF2-40B4-BE49-F238E27FC236}">
                <a16:creationId xmlns:a16="http://schemas.microsoft.com/office/drawing/2014/main" id="{7A282486-E35E-4DAF-A749-57FC99CA3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202" y="1692275"/>
            <a:ext cx="9997184" cy="4140200"/>
          </a:xfrm>
        </p:spPr>
      </p:pic>
    </p:spTree>
    <p:extLst>
      <p:ext uri="{BB962C8B-B14F-4D97-AF65-F5344CB8AC3E}">
        <p14:creationId xmlns:p14="http://schemas.microsoft.com/office/powerpoint/2010/main" val="1387640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1FB865-DB0B-41ED-AF5E-65350816A3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C294C2-28C5-488C-B789-CFBA57A864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0F1CF7-A389-4D72-B7E0-AF8B19E4B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je správné pořadí projektových fází?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84F37D-A5C7-49AE-9E87-43D22AA7F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/>
              <a:t>Zahájení, monitoring, plánování, realizace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Zahájení, plánování, realizace, ukončení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Zahájení, realizace, monitoring, ukončení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1430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3AA684-46E9-4ED4-9582-AF2E2BB58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5A10FE-7322-4B0B-9CF1-DA78CD1B8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7205BF-D74C-4A1A-9A93-8B014D18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část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1B793CD-32E8-4A26-BA77-92280CA847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512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projektového řízení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492877" y="1397000"/>
          <a:ext cx="10868708" cy="461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410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9548" y="874090"/>
          <a:ext cx="11678798" cy="4911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58049" y="3205784"/>
            <a:ext cx="1581149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Logický rámec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157400" y="4508679"/>
            <a:ext cx="1059483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WBS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157400" y="3058342"/>
            <a:ext cx="996000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157400" y="5146970"/>
            <a:ext cx="1803634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Analýza rizik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258049" y="4827825"/>
            <a:ext cx="1894976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Analýza </a:t>
            </a:r>
            <a:r>
              <a:rPr kumimoji="0" lang="cs-CZ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stakeholderů</a:t>
            </a:r>
            <a:endParaRPr kumimoji="0" lang="cs-CZ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57400" y="3780021"/>
            <a:ext cx="1059483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Gannt</a:t>
            </a:r>
            <a:endParaRPr kumimoji="0" lang="cs-CZ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157400" y="5785261"/>
            <a:ext cx="1581149" cy="1148474"/>
          </a:xfrm>
          <a:prstGeom prst="flowChartPunchedTap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Plánovací poker</a:t>
            </a: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cs-CZ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016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32BA77-FD87-4A8A-8C14-4F52989AE8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Sylva Žáková Talpová, Jan Žák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59DC57-7418-4618-8CCF-52B1C3D27C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25</a:t>
            </a:fld>
            <a:endParaRPr lang="cs-CZ" altLang="cs-CZ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0290DBAF-F7DD-4C44-87F3-1C42EBCBE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PMI </a:t>
            </a:r>
            <a:r>
              <a:rPr lang="cs-CZ" dirty="0" err="1"/>
              <a:t>Phases</a:t>
            </a:r>
            <a:endParaRPr lang="en-US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BC97626-4273-4D99-A8BD-8D64BDB74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1" y="1189407"/>
            <a:ext cx="5370832" cy="5411417"/>
          </a:xfrm>
          <a:noFill/>
        </p:spPr>
      </p:pic>
    </p:spTree>
    <p:extLst>
      <p:ext uri="{BB962C8B-B14F-4D97-AF65-F5344CB8AC3E}">
        <p14:creationId xmlns:p14="http://schemas.microsoft.com/office/powerpoint/2010/main" val="1835316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F4C254-6E25-497C-87FA-647EA08FCF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56D09A-5326-41D8-8A10-21429EAED5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86A27E-6098-44FE-99CC-E7FABD5CD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PMI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cycle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A1E79C9-627E-45EF-88C4-064526318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6" y="1307341"/>
            <a:ext cx="6276974" cy="5082716"/>
          </a:xfrm>
        </p:spPr>
      </p:pic>
    </p:spTree>
    <p:extLst>
      <p:ext uri="{BB962C8B-B14F-4D97-AF65-F5344CB8AC3E}">
        <p14:creationId xmlns:p14="http://schemas.microsoft.com/office/powerpoint/2010/main" val="3459997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6E24CC-2060-4002-9156-7092B7F922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A9920B-50F9-4B09-AC12-D9979AC281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0A99D4-8CDC-4256-8D11-77806861B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PRINCE2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717E1BA2-0BC5-4811-A74A-175D189BC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13" y="1590676"/>
            <a:ext cx="9234056" cy="3910012"/>
          </a:xfrm>
        </p:spPr>
      </p:pic>
    </p:spTree>
    <p:extLst>
      <p:ext uri="{BB962C8B-B14F-4D97-AF65-F5344CB8AC3E}">
        <p14:creationId xmlns:p14="http://schemas.microsoft.com/office/powerpoint/2010/main" val="3242455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85FD8E-4168-43C4-8424-65722AA257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788E01-9EFA-43AA-B5B6-704E9B762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646743-8FA9-4F2E-8677-7DDB443C7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SCRUM</a:t>
            </a:r>
          </a:p>
        </p:txBody>
      </p:sp>
      <p:pic>
        <p:nvPicPr>
          <p:cNvPr id="7" name="Zástupný obsah 6" descr="Obsah obrázku text, snímek obrazovky, kreslení&#10;&#10;Popis byl vytvořen automaticky">
            <a:extLst>
              <a:ext uri="{FF2B5EF4-FFF2-40B4-BE49-F238E27FC236}">
                <a16:creationId xmlns:a16="http://schemas.microsoft.com/office/drawing/2014/main" id="{8A55DAD4-6BB5-4F72-9C1E-B0F7B3594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69" y="1776412"/>
            <a:ext cx="5962650" cy="3971925"/>
          </a:xfrm>
        </p:spPr>
      </p:pic>
    </p:spTree>
    <p:extLst>
      <p:ext uri="{BB962C8B-B14F-4D97-AF65-F5344CB8AC3E}">
        <p14:creationId xmlns:p14="http://schemas.microsoft.com/office/powerpoint/2010/main" val="4239033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F3FED38E-DF96-4907-BB29-ED20D4B89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48705"/>
            <a:ext cx="6848475" cy="6657292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BF7F08-932D-4D01-9346-8BB56D5B1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C3BB8C-4911-4829-9566-C16EDA6898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23970F-A167-4871-955D-C7305583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48705"/>
            <a:ext cx="10753200" cy="451576"/>
          </a:xfrm>
        </p:spPr>
        <p:txBody>
          <a:bodyPr/>
          <a:lstStyle/>
          <a:p>
            <a:r>
              <a:rPr lang="cs-CZ" dirty="0"/>
              <a:t>Organizační struktury</a:t>
            </a:r>
          </a:p>
        </p:txBody>
      </p:sp>
    </p:spTree>
    <p:extLst>
      <p:ext uri="{BB962C8B-B14F-4D97-AF65-F5344CB8AC3E}">
        <p14:creationId xmlns:p14="http://schemas.microsoft.com/office/powerpoint/2010/main" val="150127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76C40B-3B01-468D-93D8-498A42FCBB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ECEBF9-FF69-4894-A6EE-6C7E4E05B0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234084-FD13-4E64-B4C0-1FA556125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část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24035DD-98CB-4C21-A248-92D5848A6F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32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543E972-4359-4564-9995-1BD8F1166EE2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"/>
          <a:stretch/>
        </p:blipFill>
        <p:spPr>
          <a:xfrm>
            <a:off x="719137" y="1695074"/>
            <a:ext cx="5218413" cy="3896711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BF4895-C936-421A-934B-6FE8CF9489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Sylva Žáková Talpová, Jan Žák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B12483-E1DA-4DC5-8218-F97848A74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30</a:t>
            </a:fld>
            <a:endParaRPr lang="cs-CZ" altLang="cs-CZ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211CC934-4A16-441A-B5E8-A0DD454A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Organizační struktury vs. projekty</a:t>
            </a:r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FE55BCE-35A4-4938-B1E0-0FF1C0E0BD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" r="3922"/>
          <a:stretch/>
        </p:blipFill>
        <p:spPr>
          <a:xfrm>
            <a:off x="6251280" y="1667024"/>
            <a:ext cx="5219998" cy="41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8215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DD1710-A24B-456D-A70F-478219A8D8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04DD2E-7B75-405D-941A-55534962CE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698EAE-3B99-4E99-BF6F-CC50F4561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struktury vs. projekty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1FA83C8-EC38-4758-B459-51A2C2C46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146" y="1692275"/>
            <a:ext cx="5519295" cy="4140200"/>
          </a:xfrm>
        </p:spPr>
      </p:pic>
    </p:spTree>
    <p:extLst>
      <p:ext uri="{BB962C8B-B14F-4D97-AF65-F5344CB8AC3E}">
        <p14:creationId xmlns:p14="http://schemas.microsoft.com/office/powerpoint/2010/main" val="1442598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Základny PM - </a:t>
            </a:r>
            <a:r>
              <a:rPr lang="cs-CZ" altLang="cs-CZ" dirty="0" err="1"/>
              <a:t>trojimperativ</a:t>
            </a:r>
            <a:endParaRPr lang="cs-CZ" altLang="cs-CZ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400" dirty="0"/>
              <a:t>	Projekt je jedinečný sled aktivit a úkolů, který má:</a:t>
            </a:r>
          </a:p>
          <a:p>
            <a:pPr lvl="1" eaLnBrk="1" hangingPunct="1"/>
            <a:r>
              <a:rPr lang="cs-CZ" altLang="cs-CZ" sz="2000" dirty="0"/>
              <a:t>dán specifický cíl;</a:t>
            </a:r>
          </a:p>
          <a:p>
            <a:pPr lvl="1" eaLnBrk="1" hangingPunct="1"/>
            <a:r>
              <a:rPr lang="cs-CZ" altLang="cs-CZ" sz="2000" dirty="0"/>
              <a:t>definována časová omezení působnosti;</a:t>
            </a:r>
          </a:p>
          <a:p>
            <a:pPr lvl="1" eaLnBrk="1" hangingPunct="1"/>
            <a:r>
              <a:rPr lang="cs-CZ" altLang="cs-CZ" dirty="0"/>
              <a:t>z</a:t>
            </a:r>
            <a:r>
              <a:rPr lang="cs-CZ" altLang="cs-CZ" sz="2000" dirty="0"/>
              <a:t>droje na realizaci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162299" y="2857500"/>
            <a:ext cx="7915275" cy="3873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	Rozsah	(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max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	Čas (min)		             		    Náklady (min)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 bwMode="auto">
          <a:xfrm>
            <a:off x="5014117" y="3318502"/>
            <a:ext cx="4928048" cy="2227748"/>
          </a:xfrm>
          <a:prstGeom prst="triangle">
            <a:avLst/>
          </a:prstGeom>
          <a:solidFill>
            <a:schemeClr val="accent2">
              <a:lumMod val="50000"/>
              <a:alpha val="24901"/>
            </a:schemeClr>
          </a:solidFill>
          <a:ln w="254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35" tIns="38268" rIns="76535" bIns="3826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65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cxnSp>
        <p:nvCxnSpPr>
          <p:cNvPr id="9" name="Přímá spojnice se šipkou 8"/>
          <p:cNvCxnSpPr/>
          <p:nvPr/>
        </p:nvCxnSpPr>
        <p:spPr bwMode="auto">
          <a:xfrm>
            <a:off x="7450582" y="4628337"/>
            <a:ext cx="1991471" cy="724713"/>
          </a:xfrm>
          <a:prstGeom prst="straightConnector1">
            <a:avLst/>
          </a:prstGeom>
          <a:solidFill>
            <a:srgbClr val="6796EB">
              <a:alpha val="24901"/>
            </a:srgbClr>
          </a:solidFill>
          <a:ln w="762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Přímá spojnice se šipkou 9"/>
          <p:cNvCxnSpPr/>
          <p:nvPr/>
        </p:nvCxnSpPr>
        <p:spPr bwMode="auto">
          <a:xfrm flipH="1">
            <a:off x="5486400" y="4628337"/>
            <a:ext cx="1991741" cy="810090"/>
          </a:xfrm>
          <a:prstGeom prst="straightConnector1">
            <a:avLst/>
          </a:prstGeom>
          <a:solidFill>
            <a:srgbClr val="6796EB">
              <a:alpha val="24901"/>
            </a:srgbClr>
          </a:solidFill>
          <a:ln w="762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se šipkou 10"/>
          <p:cNvCxnSpPr/>
          <p:nvPr/>
        </p:nvCxnSpPr>
        <p:spPr bwMode="auto">
          <a:xfrm flipV="1">
            <a:off x="7478141" y="3571875"/>
            <a:ext cx="0" cy="1056462"/>
          </a:xfrm>
          <a:prstGeom prst="straightConnector1">
            <a:avLst/>
          </a:prstGeom>
          <a:solidFill>
            <a:srgbClr val="6796EB">
              <a:alpha val="24901"/>
            </a:srgbClr>
          </a:solidFill>
          <a:ln w="762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28593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Překážky splnění podmínek </a:t>
            </a:r>
            <a:r>
              <a:rPr lang="cs-CZ" altLang="cs-CZ" dirty="0" err="1"/>
              <a:t>trojimperativu</a:t>
            </a:r>
            <a:r>
              <a:rPr lang="cs-CZ" altLang="cs-CZ" dirty="0"/>
              <a:t> (1/3)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2000" indent="0" eaLnBrk="1" hangingPunct="1">
              <a:buNone/>
            </a:pPr>
            <a:endParaRPr lang="cs-CZ" altLang="cs-CZ" dirty="0"/>
          </a:p>
          <a:p>
            <a:pPr marL="72000" indent="0" eaLnBrk="1" hangingPunct="1">
              <a:buNone/>
            </a:pPr>
            <a:r>
              <a:rPr lang="cs-CZ" altLang="cs-CZ" dirty="0"/>
              <a:t>Problémy s provedením (kvalitou)</a:t>
            </a:r>
          </a:p>
          <a:p>
            <a:pPr lvl="1" eaLnBrk="1" hangingPunct="1"/>
            <a:r>
              <a:rPr lang="cs-CZ" altLang="cs-CZ" sz="2800" dirty="0"/>
              <a:t>špatná komunikace mezi zákazníkem a dodavatelem;</a:t>
            </a:r>
          </a:p>
          <a:p>
            <a:pPr lvl="1" eaLnBrk="1" hangingPunct="1"/>
            <a:r>
              <a:rPr lang="cs-CZ" altLang="cs-CZ" sz="2800" dirty="0"/>
              <a:t>příliš ambiciózní předpoklady;</a:t>
            </a:r>
          </a:p>
          <a:p>
            <a:pPr lvl="1" eaLnBrk="1" hangingPunct="1"/>
            <a:r>
              <a:rPr lang="cs-CZ" altLang="cs-CZ" sz="2800" dirty="0"/>
              <a:t>chyby dodavatele při plánování či realizaci.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700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Překážky splnění podmínek </a:t>
            </a:r>
            <a:r>
              <a:rPr lang="cs-CZ" altLang="cs-CZ" dirty="0" err="1"/>
              <a:t>trojimperativu</a:t>
            </a:r>
            <a:r>
              <a:rPr lang="cs-CZ" altLang="cs-CZ" dirty="0"/>
              <a:t> (2/3)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2000" indent="0" eaLnBrk="1" hangingPunct="1">
              <a:buNone/>
            </a:pPr>
            <a:endParaRPr lang="cs-CZ" altLang="cs-CZ" dirty="0"/>
          </a:p>
          <a:p>
            <a:pPr marL="72000" indent="0" eaLnBrk="1" hangingPunct="1">
              <a:buNone/>
            </a:pPr>
            <a:r>
              <a:rPr lang="cs-CZ" altLang="cs-CZ" dirty="0"/>
              <a:t>Problémy s časem</a:t>
            </a:r>
          </a:p>
          <a:p>
            <a:pPr lvl="1" eaLnBrk="1" hangingPunct="1"/>
            <a:r>
              <a:rPr lang="cs-CZ" altLang="cs-CZ" sz="2800" dirty="0"/>
              <a:t>nedostatek zdrojů</a:t>
            </a:r>
          </a:p>
          <a:p>
            <a:pPr lvl="1" eaLnBrk="1" hangingPunct="1"/>
            <a:r>
              <a:rPr lang="cs-CZ" altLang="cs-CZ" sz="2800" dirty="0"/>
              <a:t>nadměrný důraz na kvalitu provedení</a:t>
            </a:r>
          </a:p>
          <a:p>
            <a:pPr lvl="1" eaLnBrk="1" hangingPunct="1"/>
            <a:r>
              <a:rPr lang="cs-CZ" altLang="cs-CZ" sz="2800" dirty="0"/>
              <a:t>syndrom studenta</a:t>
            </a:r>
          </a:p>
          <a:p>
            <a:pPr lvl="1" eaLnBrk="1" hangingPunct="1"/>
            <a:endParaRPr lang="cs-CZ" altLang="cs-CZ" sz="20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303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Překážky splnění podmínek </a:t>
            </a:r>
            <a:r>
              <a:rPr lang="cs-CZ" altLang="cs-CZ" dirty="0" err="1"/>
              <a:t>trojimperativu</a:t>
            </a:r>
            <a:r>
              <a:rPr lang="cs-CZ" altLang="cs-CZ" dirty="0"/>
              <a:t> (3/3)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2000" indent="0" eaLnBrk="1" hangingPunct="1">
              <a:buNone/>
            </a:pPr>
            <a:endParaRPr lang="cs-CZ" altLang="cs-CZ" dirty="0"/>
          </a:p>
          <a:p>
            <a:pPr marL="72000" indent="0" eaLnBrk="1" hangingPunct="1">
              <a:buNone/>
            </a:pPr>
            <a:r>
              <a:rPr lang="cs-CZ" altLang="cs-CZ" dirty="0"/>
              <a:t>Problémy s náklady</a:t>
            </a:r>
          </a:p>
          <a:p>
            <a:pPr lvl="1" eaLnBrk="1" hangingPunct="1"/>
            <a:r>
              <a:rPr lang="cs-CZ" altLang="cs-CZ" sz="2800" dirty="0"/>
              <a:t>„soutěž lhářů“</a:t>
            </a:r>
          </a:p>
          <a:p>
            <a:pPr lvl="1" eaLnBrk="1" hangingPunct="1"/>
            <a:r>
              <a:rPr lang="cs-CZ" altLang="cs-CZ" sz="2800" dirty="0"/>
              <a:t>důsledek řešení časových skluzů</a:t>
            </a:r>
          </a:p>
          <a:p>
            <a:pPr lvl="1" eaLnBrk="1" hangingPunct="1"/>
            <a:r>
              <a:rPr lang="cs-CZ" altLang="cs-CZ" sz="2800" dirty="0"/>
              <a:t>příliš optimistické počáteční odhady</a:t>
            </a:r>
          </a:p>
          <a:p>
            <a:pPr lvl="1" eaLnBrk="1" hangingPunct="1"/>
            <a:r>
              <a:rPr lang="cs-CZ" altLang="cs-CZ" sz="2800" dirty="0"/>
              <a:t>chyby při kalkulaci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062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2034BC-F550-4B33-870E-1353246D29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A4B3DA-AEBB-4899-92BA-5ED0D372C7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0CEB92-71C8-4F35-BA26-CBB735B3A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PRINCE2 </a:t>
            </a:r>
            <a:r>
              <a:rPr lang="cs-CZ" dirty="0" err="1"/>
              <a:t>approach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26450FC-F9DF-45E1-B5FF-372BED0EF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374177"/>
            <a:ext cx="5051374" cy="4458298"/>
          </a:xfrm>
        </p:spPr>
      </p:pic>
    </p:spTree>
    <p:extLst>
      <p:ext uri="{BB962C8B-B14F-4D97-AF65-F5344CB8AC3E}">
        <p14:creationId xmlns:p14="http://schemas.microsoft.com/office/powerpoint/2010/main" val="2964941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51C11CF-C709-4328-8AEC-6216D3D96C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1B850A-B36B-4D14-9BC3-171EA78B61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636A906-D756-4A1B-897C-1DB139641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Agile</a:t>
            </a:r>
            <a:r>
              <a:rPr lang="cs-CZ" dirty="0"/>
              <a:t> </a:t>
            </a:r>
            <a:r>
              <a:rPr lang="cs-CZ" dirty="0" err="1"/>
              <a:t>approach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56E4DC3-1017-4392-9E3D-C17F21BE4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1893643"/>
            <a:ext cx="7144544" cy="3297482"/>
          </a:xfrm>
        </p:spPr>
      </p:pic>
    </p:spTree>
    <p:extLst>
      <p:ext uri="{BB962C8B-B14F-4D97-AF65-F5344CB8AC3E}">
        <p14:creationId xmlns:p14="http://schemas.microsoft.com/office/powerpoint/2010/main" val="28529511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opravdu chcete? PROJEKTOVÝ CÍL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AutoShape 2" descr="Výsledek obrázku pro cinderella shoe"/>
          <p:cNvSpPr>
            <a:spLocks noChangeAspect="1" noChangeArrowheads="1"/>
          </p:cNvSpPr>
          <p:nvPr/>
        </p:nvSpPr>
        <p:spPr bwMode="auto">
          <a:xfrm>
            <a:off x="145852" y="-1259085"/>
            <a:ext cx="4679156" cy="26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535" tIns="38268" rIns="76535" bIns="382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AutoShape 4" descr="Výsledek obrázku pro cinderella shoe"/>
          <p:cNvSpPr>
            <a:spLocks noChangeAspect="1" noChangeArrowheads="1"/>
          </p:cNvSpPr>
          <p:nvPr/>
        </p:nvSpPr>
        <p:spPr bwMode="auto">
          <a:xfrm>
            <a:off x="288727" y="-1151929"/>
            <a:ext cx="4679156" cy="26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535" tIns="38268" rIns="76535" bIns="382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6150" name="Picture 6" descr="Výsledek obrázku pro cinderella sh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15" y="1378460"/>
            <a:ext cx="8978498" cy="50504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590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6000" y="1480096"/>
            <a:ext cx="10753200" cy="4139998"/>
          </a:xfrm>
        </p:spPr>
        <p:txBody>
          <a:bodyPr/>
          <a:lstStyle/>
          <a:p>
            <a:r>
              <a:rPr lang="cs-CZ" dirty="0"/>
              <a:t>Jaký je cíl Vašeho projektu?</a:t>
            </a:r>
          </a:p>
          <a:p>
            <a:r>
              <a:rPr lang="cs-CZ" dirty="0"/>
              <a:t>Je stanoven dobře?</a:t>
            </a:r>
          </a:p>
          <a:p>
            <a:pPr marL="72000" indent="0">
              <a:buNone/>
            </a:pPr>
            <a:r>
              <a:rPr lang="cs-CZ" dirty="0"/>
              <a:t>SMART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/>
              <a:t>Specific</a:t>
            </a:r>
            <a:r>
              <a:rPr lang="en-US" sz="2400" dirty="0"/>
              <a:t> – target a specific area for improvement.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/>
              <a:t>Measurable</a:t>
            </a:r>
            <a:r>
              <a:rPr lang="en-US" sz="2400" dirty="0"/>
              <a:t> – quantify or at least suggest an indicator of progress.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/>
              <a:t>Assignable</a:t>
            </a:r>
            <a:r>
              <a:rPr lang="en-US" sz="2400" dirty="0"/>
              <a:t> – specify who will do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/>
              <a:t>Realistic</a:t>
            </a:r>
            <a:r>
              <a:rPr lang="en-US" sz="2400" dirty="0"/>
              <a:t> –</a:t>
            </a:r>
            <a:r>
              <a:rPr lang="cs-CZ" sz="2400" dirty="0"/>
              <a:t> </a:t>
            </a:r>
            <a:r>
              <a:rPr lang="en-US" sz="2400" dirty="0"/>
              <a:t>what results can realistically be achieved</a:t>
            </a:r>
            <a:r>
              <a:rPr lang="cs-CZ" sz="2400" dirty="0"/>
              <a:t> with </a:t>
            </a:r>
            <a:r>
              <a:rPr lang="en-US" sz="2400" dirty="0"/>
              <a:t>available resources.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/>
              <a:t>Time-related</a:t>
            </a:r>
            <a:r>
              <a:rPr lang="en-US" sz="2400" dirty="0"/>
              <a:t> – specify when the result(s) can be achieved.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4" name="AutoShape 2" descr="Výsledek obrázku pro cinderella shoe"/>
          <p:cNvSpPr>
            <a:spLocks noChangeAspect="1" noChangeArrowheads="1"/>
          </p:cNvSpPr>
          <p:nvPr/>
        </p:nvSpPr>
        <p:spPr bwMode="auto">
          <a:xfrm>
            <a:off x="145852" y="-1259085"/>
            <a:ext cx="4679156" cy="26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535" tIns="38268" rIns="76535" bIns="382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AutoShape 4" descr="Výsledek obrázku pro cinderella shoe"/>
          <p:cNvSpPr>
            <a:spLocks noChangeAspect="1" noChangeArrowheads="1"/>
          </p:cNvSpPr>
          <p:nvPr/>
        </p:nvSpPr>
        <p:spPr bwMode="auto">
          <a:xfrm>
            <a:off x="288727" y="-1151929"/>
            <a:ext cx="4679156" cy="26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535" tIns="38268" rIns="76535" bIns="382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78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je dobré řídit projekty?</a:t>
            </a:r>
          </a:p>
        </p:txBody>
      </p:sp>
      <p:pic>
        <p:nvPicPr>
          <p:cNvPr id="6" name="0YBMfTorE6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79544" y="1749923"/>
            <a:ext cx="6105237" cy="343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250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Zainteresované strany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kdo je důležitý a proč?</a:t>
            </a:r>
          </a:p>
          <a:p>
            <a:r>
              <a:rPr lang="cs-CZ" dirty="0"/>
              <a:t>příklady </a:t>
            </a:r>
            <a:r>
              <a:rPr lang="cs-CZ" dirty="0" err="1"/>
              <a:t>stakeholderů</a:t>
            </a:r>
            <a:endParaRPr lang="cs-CZ" dirty="0"/>
          </a:p>
          <a:p>
            <a:r>
              <a:rPr lang="cs-CZ" dirty="0"/>
              <a:t>analýza </a:t>
            </a:r>
            <a:r>
              <a:rPr lang="cs-CZ" dirty="0" err="1"/>
              <a:t>stakeholderů</a:t>
            </a:r>
            <a:endParaRPr lang="cs-CZ" dirty="0"/>
          </a:p>
          <a:p>
            <a:r>
              <a:rPr lang="cs-CZ" dirty="0"/>
              <a:t>co u nich sledovat?</a:t>
            </a:r>
          </a:p>
          <a:p>
            <a:r>
              <a:rPr lang="cs-CZ" dirty="0"/>
              <a:t>strategie, komunikace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858874" y="903525"/>
            <a:ext cx="1894976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Analýza </a:t>
            </a:r>
            <a:r>
              <a:rPr kumimoji="0" lang="cs-CZ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stakeholderů</a:t>
            </a:r>
            <a:endParaRPr kumimoji="0" lang="cs-CZ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547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část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723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0312A5-46E5-4302-8090-157CBB06F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AC31C9-86C3-4F23-AAB3-B34534A3F7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pic>
        <p:nvPicPr>
          <p:cNvPr id="5" name="Obrázek 4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01B4821D-A60C-4DA7-9C2A-8E72EB6CD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2" y="1285875"/>
            <a:ext cx="35718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16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F51314-1B0D-4E40-95C3-5C9176100F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3286E3-C911-46B0-94E3-89E9EF262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1A9681-934D-4754-829F-0C853442E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Agenda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FB42E1-575E-4025-9ED8-3A84EB0AC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Opportunity</a:t>
            </a:r>
            <a:r>
              <a:rPr lang="cs-CZ" dirty="0"/>
              <a:t> study</a:t>
            </a:r>
          </a:p>
          <a:p>
            <a:r>
              <a:rPr lang="cs-CZ" dirty="0" err="1"/>
              <a:t>Feasibility</a:t>
            </a:r>
            <a:r>
              <a:rPr lang="cs-CZ" dirty="0"/>
              <a:t> study</a:t>
            </a:r>
          </a:p>
          <a:p>
            <a:r>
              <a:rPr lang="cs-CZ" dirty="0"/>
              <a:t>Ekonomické zhodnocení projektu</a:t>
            </a:r>
          </a:p>
          <a:p>
            <a:r>
              <a:rPr lang="cs-CZ" dirty="0"/>
              <a:t>Logický rámec</a:t>
            </a:r>
          </a:p>
        </p:txBody>
      </p:sp>
    </p:spTree>
    <p:extLst>
      <p:ext uri="{BB962C8B-B14F-4D97-AF65-F5344CB8AC3E}">
        <p14:creationId xmlns:p14="http://schemas.microsoft.com/office/powerpoint/2010/main" val="5814202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Feasibility</a:t>
            </a:r>
            <a:r>
              <a:rPr lang="cs-CZ" dirty="0"/>
              <a:t> study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Stojí nápad za investici (finanční, časovou,…)?</a:t>
            </a:r>
          </a:p>
          <a:p>
            <a:r>
              <a:rPr lang="cs-CZ" dirty="0"/>
              <a:t>Jak by se dalo jinak dospět k cíli?</a:t>
            </a:r>
          </a:p>
          <a:p>
            <a:endParaRPr lang="cs-CZ" dirty="0"/>
          </a:p>
          <a:p>
            <a:r>
              <a:rPr lang="cs-CZ" sz="2250" dirty="0" err="1"/>
              <a:t>Feasibility</a:t>
            </a:r>
            <a:r>
              <a:rPr lang="cs-CZ" sz="2250" dirty="0"/>
              <a:t> study se využívá k určení životaschopnosti nápadu</a:t>
            </a:r>
          </a:p>
          <a:p>
            <a:r>
              <a:rPr lang="cs-CZ" sz="2250" dirty="0"/>
              <a:t>Projekt konkretizuje (</a:t>
            </a:r>
            <a:r>
              <a:rPr lang="cs-CZ" sz="2250" dirty="0" err="1"/>
              <a:t>trojimperativ</a:t>
            </a:r>
            <a:r>
              <a:rPr lang="cs-CZ" sz="2250" dirty="0"/>
              <a:t> aj.)</a:t>
            </a:r>
          </a:p>
          <a:p>
            <a:r>
              <a:rPr lang="cs-CZ" sz="2250" dirty="0"/>
              <a:t>Vyhodnocuje možnosti úspěchu projektu (objektivita, investoři)</a:t>
            </a:r>
          </a:p>
        </p:txBody>
      </p:sp>
    </p:spTree>
    <p:extLst>
      <p:ext uri="{BB962C8B-B14F-4D97-AF65-F5344CB8AC3E}">
        <p14:creationId xmlns:p14="http://schemas.microsoft.com/office/powerpoint/2010/main" val="35543637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Feasibility</a:t>
            </a:r>
            <a:r>
              <a:rPr lang="cs-CZ" dirty="0"/>
              <a:t> study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Oblasti k řešení: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Technická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Finanční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Právní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Provozní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Časová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HR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 err="1"/>
              <a:t>Options</a:t>
            </a:r>
            <a:r>
              <a:rPr lang="cs-CZ" dirty="0"/>
              <a:t>, </a:t>
            </a:r>
            <a:r>
              <a:rPr lang="cs-CZ" dirty="0" err="1"/>
              <a:t>criteria</a:t>
            </a:r>
            <a:r>
              <a:rPr lang="cs-CZ" dirty="0"/>
              <a:t>, </a:t>
            </a:r>
            <a:r>
              <a:rPr lang="cs-CZ" dirty="0" err="1"/>
              <a:t>weights</a:t>
            </a:r>
            <a:r>
              <a:rPr lang="cs-CZ" dirty="0"/>
              <a:t>, </a:t>
            </a:r>
            <a:r>
              <a:rPr lang="cs-CZ" dirty="0" err="1"/>
              <a:t>comparison</a:t>
            </a:r>
            <a:r>
              <a:rPr lang="cs-CZ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0218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Feasibility</a:t>
            </a:r>
            <a:r>
              <a:rPr lang="cs-CZ" dirty="0"/>
              <a:t> study – proč ji dělat?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Pomáhá projektovému týmu i stakeholderům k vyjasnění a zpřesnění projektu, navrhuje alternativy</a:t>
            </a:r>
          </a:p>
          <a:p>
            <a:r>
              <a:rPr lang="cs-CZ" dirty="0"/>
              <a:t>Zužuje možnosti řešení</a:t>
            </a:r>
          </a:p>
          <a:p>
            <a:r>
              <a:rPr lang="cs-CZ" dirty="0" err="1"/>
              <a:t>Ïdentifikuje</a:t>
            </a:r>
            <a:r>
              <a:rPr lang="cs-CZ" dirty="0"/>
              <a:t> důvody, proč projekt dělat</a:t>
            </a:r>
          </a:p>
          <a:p>
            <a:r>
              <a:rPr lang="cs-CZ" dirty="0"/>
              <a:t>Zvyšuje šanci na úspěch zhodnocením více proměnných</a:t>
            </a:r>
          </a:p>
          <a:p>
            <a:r>
              <a:rPr lang="cs-CZ" dirty="0"/>
              <a:t>Většinou</a:t>
            </a:r>
            <a:r>
              <a:rPr lang="cs-CZ" dirty="0">
                <a:sym typeface="Wingdings" panose="05000000000000000000" pitchFamily="2" charset="2"/>
              </a:rPr>
              <a:t> zrychluje rozhodování o projektu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5696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assesment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projects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u="sng" dirty="0" err="1"/>
                  <a:t>Payback</a:t>
                </a:r>
                <a:r>
                  <a:rPr lang="cs-CZ" u="sng" dirty="0"/>
                  <a:t> period </a:t>
                </a:r>
                <a:r>
                  <a:rPr lang="cs-CZ" dirty="0"/>
                  <a:t>- </a:t>
                </a:r>
                <a:r>
                  <a:rPr lang="en-US" b="1" dirty="0"/>
                  <a:t>the time </a:t>
                </a:r>
                <a:r>
                  <a:rPr lang="en-US" dirty="0"/>
                  <a:t>required for the amount invested in an asset to be repaid by the net cash outflow generated by the asset</a:t>
                </a:r>
                <a:endParaRPr lang="cs-CZ" dirty="0"/>
              </a:p>
              <a:p>
                <a:endParaRPr lang="cs-CZ" dirty="0"/>
              </a:p>
              <a:p>
                <a:r>
                  <a:rPr lang="cs-CZ" u="sng" dirty="0"/>
                  <a:t>ROI</a:t>
                </a:r>
                <a:r>
                  <a:rPr lang="cs-CZ" dirty="0"/>
                  <a:t> -</a:t>
                </a:r>
                <a:r>
                  <a:rPr lang="en-US" dirty="0"/>
                  <a:t>measures the amount of return on an investment relative to the investment’s cost</a:t>
                </a:r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𝑅𝑂𝐼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𝑛𝑒𝑡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𝑝𝑟𝑜𝑓𝑖𝑡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𝑐𝑜𝑠𝑡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𝑖𝑛𝑣𝑒𝑠𝑡𝑚𝑒𝑛𝑡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90" r="-510" b="-222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088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assesment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projects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u="sng" dirty="0"/>
                  <a:t>NPV</a:t>
                </a:r>
                <a:r>
                  <a:rPr lang="cs-CZ" dirty="0"/>
                  <a:t> - t</a:t>
                </a:r>
                <a:r>
                  <a:rPr lang="en-US" dirty="0"/>
                  <a:t>he difference between the present values of cash inflows and outflows</a:t>
                </a:r>
                <a:r>
                  <a:rPr lang="cs-CZ" dirty="0"/>
                  <a:t> </a:t>
                </a:r>
              </a:p>
              <a:p>
                <a:pPr lvl="1"/>
                <a:r>
                  <a:rPr lang="en-US" sz="2250" dirty="0"/>
                  <a:t>discounting all future cash flows (both in- and out-flow) resulting from</a:t>
                </a:r>
                <a:r>
                  <a:rPr lang="cs-CZ" sz="2250" dirty="0"/>
                  <a:t> </a:t>
                </a:r>
                <a:r>
                  <a:rPr lang="cs-CZ" sz="2250" dirty="0" err="1"/>
                  <a:t>the</a:t>
                </a:r>
                <a:r>
                  <a:rPr lang="cs-CZ" sz="2250" dirty="0"/>
                  <a:t> </a:t>
                </a:r>
                <a:r>
                  <a:rPr lang="en-US" sz="2250" dirty="0"/>
                  <a:t>project with a given discount rate and then summing them together</a:t>
                </a:r>
                <a:endParaRPr lang="cs-CZ" sz="2250" dirty="0"/>
              </a:p>
              <a:p>
                <a:pPr lvl="1"/>
                <a:endParaRPr lang="cs-CZ" sz="2250" dirty="0"/>
              </a:p>
              <a:p>
                <a:pPr marL="294669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50" i="1">
                          <a:latin typeface="Cambria Math"/>
                        </a:rPr>
                        <m:t>𝑁𝑃𝑉</m:t>
                      </m:r>
                      <m:r>
                        <a:rPr lang="cs-CZ" sz="225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22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250" i="1">
                              <a:latin typeface="Cambria Math"/>
                            </a:rPr>
                            <m:t>𝑡</m:t>
                          </m:r>
                          <m:r>
                            <a:rPr lang="cs-CZ" sz="225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cs-CZ" sz="225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cs-CZ" sz="22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22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250" i="1">
                                      <a:latin typeface="Cambria Math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cs-CZ" sz="225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cs-CZ" sz="22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250" i="1">
                                      <a:latin typeface="Cambria Math"/>
                                    </a:rPr>
                                    <m:t>(1+</m:t>
                                  </m:r>
                                  <m:r>
                                    <a:rPr lang="cs-CZ" sz="2250" i="1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cs-CZ" sz="225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cs-CZ" sz="225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  <m:r>
                            <a:rPr lang="cs-CZ" sz="2250" i="1">
                              <a:latin typeface="Cambria Math"/>
                            </a:rPr>
                            <m:t>   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  <a:p>
                <a:r>
                  <a:rPr lang="cs-CZ" u="sng" dirty="0"/>
                  <a:t>IRR</a:t>
                </a:r>
                <a:r>
                  <a:rPr lang="cs-CZ" dirty="0"/>
                  <a:t> - </a:t>
                </a:r>
                <a:r>
                  <a:rPr lang="en-US" dirty="0"/>
                  <a:t> a discount rate that makes the net present value (NPV) of all cash flows from a particular project equal to zero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145" t="-1622" r="-837" b="-55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6312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FFA89D-6ECB-4B64-8948-CFBC81F9B8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6F7827-6946-44F9-AAA8-D7BCA2B5EB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80C190-5C32-4F14-8BB8-B232FA8F3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52400"/>
            <a:ext cx="8890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2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"/>
          <p:cNvSpPr>
            <a:spLocks noGrp="1" noChangeArrowheads="1"/>
          </p:cNvSpPr>
          <p:nvPr>
            <p:ph type="title"/>
          </p:nvPr>
        </p:nvSpPr>
        <p:spPr>
          <a:xfrm>
            <a:off x="666750" y="543054"/>
            <a:ext cx="9334500" cy="553641"/>
          </a:xfrm>
        </p:spPr>
        <p:txBody>
          <a:bodyPr/>
          <a:lstStyle/>
          <a:p>
            <a:r>
              <a:rPr lang="cs-CZ" altLang="cs-CZ" dirty="0"/>
              <a:t>Co se v projektech často stává?</a:t>
            </a:r>
            <a:endParaRPr lang="en-US" altLang="cs-CZ" dirty="0"/>
          </a:p>
        </p:txBody>
      </p:sp>
      <p:sp>
        <p:nvSpPr>
          <p:cNvPr id="178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7219" y="1606297"/>
            <a:ext cx="10918031" cy="4680203"/>
          </a:xfrm>
        </p:spPr>
        <p:txBody>
          <a:bodyPr/>
          <a:lstStyle/>
          <a:p>
            <a:pPr eaLnBrk="1" hangingPunct="1"/>
            <a:r>
              <a:rPr lang="cs-CZ" altLang="cs-CZ" dirty="0"/>
              <a:t>nejasně definované cíle</a:t>
            </a:r>
          </a:p>
          <a:p>
            <a:pPr eaLnBrk="1" hangingPunct="1"/>
            <a:r>
              <a:rPr lang="cs-CZ" altLang="cs-CZ" dirty="0"/>
              <a:t>chybějící plány a nedostatečná koordinace zdrojů</a:t>
            </a:r>
          </a:p>
          <a:p>
            <a:pPr eaLnBrk="1" hangingPunct="1"/>
            <a:r>
              <a:rPr lang="cs-CZ" altLang="cs-CZ" dirty="0"/>
              <a:t>chybné odhady</a:t>
            </a:r>
          </a:p>
          <a:p>
            <a:pPr eaLnBrk="1" hangingPunct="1"/>
            <a:r>
              <a:rPr lang="cs-CZ" altLang="cs-CZ" dirty="0"/>
              <a:t>nereálné a zastaralé plány</a:t>
            </a:r>
          </a:p>
          <a:p>
            <a:pPr eaLnBrk="1" hangingPunct="1"/>
            <a:r>
              <a:rPr lang="cs-CZ" altLang="cs-CZ" dirty="0"/>
              <a:t>plány neodpovídající realitě projektu</a:t>
            </a:r>
          </a:p>
          <a:p>
            <a:pPr eaLnBrk="1" hangingPunct="1"/>
            <a:r>
              <a:rPr lang="cs-CZ" altLang="cs-CZ" dirty="0"/>
              <a:t>formální nebo žádná práce s riziky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0930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Logický rámec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992313" y="1600200"/>
          <a:ext cx="7992888" cy="4837608"/>
        </p:xfrm>
        <a:graphic>
          <a:graphicData uri="http://schemas.openxmlformats.org/drawingml/2006/table">
            <a:tbl>
              <a:tblPr firstRow="1" firstCol="1" bandRow="1"/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2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6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8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Popis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Objektivně měřitelné ukazatele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Zdroje informací k ověření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Předpoklady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Záměr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55985" marR="5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Cíl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2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Výstupy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800" b="1" u="sng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800" b="1" u="sng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Činnosti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cs-CZ" sz="1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ZDROJE</a:t>
                      </a:r>
                    </a:p>
                    <a:p>
                      <a:pPr marL="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cs-CZ" sz="1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ČASOVÝ RÁMEC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" name="Přímá spojnice se šipkou 7"/>
          <p:cNvCxnSpPr/>
          <p:nvPr/>
        </p:nvCxnSpPr>
        <p:spPr>
          <a:xfrm flipH="1" flipV="1">
            <a:off x="4151784" y="3939632"/>
            <a:ext cx="4248150" cy="574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4249738" y="4869160"/>
            <a:ext cx="4248150" cy="5762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4259263" y="6019801"/>
            <a:ext cx="3492500" cy="5762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 flipV="1">
            <a:off x="4257675" y="3141664"/>
            <a:ext cx="4248150" cy="574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410075" y="5949280"/>
            <a:ext cx="41402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4357688" y="4725144"/>
            <a:ext cx="41402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357688" y="3933825"/>
            <a:ext cx="41402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ovéPole 5">
            <a:extLst>
              <a:ext uri="{FF2B5EF4-FFF2-40B4-BE49-F238E27FC236}">
                <a16:creationId xmlns:a16="http://schemas.microsoft.com/office/drawing/2014/main" id="{0D032458-5A75-408A-92BE-D9AFBB507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1" y="6410325"/>
            <a:ext cx="2735263" cy="395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9" tIns="45719" rIns="91439" bIns="45719">
            <a:spAutoFit/>
          </a:bodyPr>
          <a:lstStyle/>
          <a:p>
            <a:r>
              <a:rPr lang="cs-CZ" sz="1969" dirty="0">
                <a:solidFill>
                  <a:schemeClr val="tx2"/>
                </a:solidFill>
                <a:latin typeface="Calibri" pitchFamily="34" charset="0"/>
              </a:rPr>
              <a:t>Podmínky:</a:t>
            </a:r>
          </a:p>
        </p:txBody>
      </p:sp>
      <p:sp>
        <p:nvSpPr>
          <p:cNvPr id="3" name="TextovéPole 5">
            <a:extLst>
              <a:ext uri="{FF2B5EF4-FFF2-40B4-BE49-F238E27FC236}">
                <a16:creationId xmlns:a16="http://schemas.microsoft.com/office/drawing/2014/main" id="{384AEAF0-456A-49A9-9A92-66F00E881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616" y="6462701"/>
            <a:ext cx="4787213" cy="395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9" tIns="45719" rIns="91439" bIns="45719">
            <a:spAutoFit/>
          </a:bodyPr>
          <a:lstStyle/>
          <a:p>
            <a:r>
              <a:rPr lang="cs-CZ" sz="1969" dirty="0">
                <a:solidFill>
                  <a:schemeClr val="tx2"/>
                </a:solidFill>
                <a:latin typeface="Calibri" pitchFamily="34" charset="0"/>
              </a:rPr>
              <a:t>Projekt neřeší: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Logická rámcová matice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039993" y="1429175"/>
          <a:ext cx="7992888" cy="4878756"/>
        </p:xfrm>
        <a:graphic>
          <a:graphicData uri="http://schemas.openxmlformats.org/drawingml/2006/table">
            <a:tbl>
              <a:tblPr firstRow="1" firstCol="1" bandRow="1"/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2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6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1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0" indent="-101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Description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Objectively</a:t>
                      </a:r>
                      <a:r>
                        <a:rPr lang="cs-CZ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Verifiable</a:t>
                      </a:r>
                      <a:r>
                        <a:rPr lang="cs-CZ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Indicators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Source</a:t>
                      </a:r>
                      <a:r>
                        <a:rPr lang="cs-CZ" sz="20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b="1" baseline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cs-CZ" sz="20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b="1" baseline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verification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Assumptions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Overal </a:t>
                      </a:r>
                      <a:r>
                        <a:rPr lang="cs-CZ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objective</a:t>
                      </a:r>
                      <a:r>
                        <a:rPr lang="cs-CZ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55985" marR="5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Project </a:t>
                      </a:r>
                      <a:r>
                        <a:rPr lang="cs-CZ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purpose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2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Outcomes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800" b="1" u="sng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800" b="1" u="sng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Activities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cs-CZ" sz="1800" b="1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Resources</a:t>
                      </a:r>
                      <a:r>
                        <a:rPr kumimoji="0" lang="cs-CZ" sz="1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/budget</a:t>
                      </a:r>
                    </a:p>
                    <a:p>
                      <a:pPr marL="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cs-CZ" sz="1800" b="1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Time</a:t>
                      </a:r>
                      <a:r>
                        <a:rPr kumimoji="0" lang="cs-CZ" sz="1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cs-CZ" sz="1800" b="1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frame</a:t>
                      </a:r>
                      <a:endParaRPr kumimoji="0" lang="cs-CZ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448" name="TextovéPole 5"/>
          <p:cNvSpPr txBox="1">
            <a:spLocks noChangeArrowheads="1"/>
          </p:cNvSpPr>
          <p:nvPr/>
        </p:nvSpPr>
        <p:spPr bwMode="auto">
          <a:xfrm>
            <a:off x="7924801" y="6410325"/>
            <a:ext cx="2735263" cy="395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9" tIns="45719" rIns="91439" bIns="45719">
            <a:spAutoFit/>
          </a:bodyPr>
          <a:lstStyle/>
          <a:p>
            <a:r>
              <a:rPr lang="cs-CZ" sz="1969" dirty="0" err="1">
                <a:solidFill>
                  <a:schemeClr val="tx2"/>
                </a:solidFill>
                <a:latin typeface="Calibri" pitchFamily="34" charset="0"/>
              </a:rPr>
              <a:t>Pre-conditions</a:t>
            </a:r>
            <a:r>
              <a:rPr lang="cs-CZ" sz="1969" dirty="0">
                <a:solidFill>
                  <a:schemeClr val="tx2"/>
                </a:solidFill>
                <a:latin typeface="Calibri" pitchFamily="34" charset="0"/>
              </a:rPr>
              <a:t>: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 flipH="1" flipV="1">
            <a:off x="4151784" y="3939631"/>
            <a:ext cx="4248150" cy="574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4249738" y="4869160"/>
            <a:ext cx="4248150" cy="5762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4259263" y="6019800"/>
            <a:ext cx="3492500" cy="5762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 flipV="1">
            <a:off x="4257676" y="3141663"/>
            <a:ext cx="4248150" cy="574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410075" y="5949280"/>
            <a:ext cx="41402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4357688" y="4725144"/>
            <a:ext cx="41402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357688" y="3933825"/>
            <a:ext cx="41402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ovéPole 5"/>
          <p:cNvSpPr txBox="1">
            <a:spLocks noChangeArrowheads="1"/>
          </p:cNvSpPr>
          <p:nvPr/>
        </p:nvSpPr>
        <p:spPr bwMode="auto">
          <a:xfrm>
            <a:off x="2017616" y="6462701"/>
            <a:ext cx="4787213" cy="395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9" tIns="45719" rIns="91439" bIns="45719">
            <a:spAutoFit/>
          </a:bodyPr>
          <a:lstStyle/>
          <a:p>
            <a:r>
              <a:rPr lang="cs-CZ" sz="1969" dirty="0" err="1">
                <a:solidFill>
                  <a:schemeClr val="tx2"/>
                </a:solidFill>
                <a:latin typeface="Calibri" pitchFamily="34" charset="0"/>
              </a:rPr>
              <a:t>Subjects</a:t>
            </a:r>
            <a:r>
              <a:rPr lang="cs-CZ" sz="1969" dirty="0">
                <a:solidFill>
                  <a:schemeClr val="tx2"/>
                </a:solidFill>
                <a:latin typeface="Calibri" pitchFamily="34" charset="0"/>
              </a:rPr>
              <a:t> not to </a:t>
            </a:r>
            <a:r>
              <a:rPr lang="cs-CZ" sz="1969" dirty="0" err="1">
                <a:solidFill>
                  <a:schemeClr val="tx2"/>
                </a:solidFill>
                <a:latin typeface="Calibri" pitchFamily="34" charset="0"/>
              </a:rPr>
              <a:t>solve</a:t>
            </a:r>
            <a:r>
              <a:rPr lang="cs-CZ" sz="1969" dirty="0">
                <a:solidFill>
                  <a:schemeClr val="tx2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754379" y="3392812"/>
            <a:ext cx="1140945" cy="5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94" b="1" dirty="0">
                <a:latin typeface="Mistral" panose="03090702030407020403" pitchFamily="66" charset="0"/>
              </a:rPr>
              <a:t>(</a:t>
            </a:r>
            <a:r>
              <a:rPr lang="cs-CZ" sz="3094" b="1" dirty="0" err="1">
                <a:latin typeface="Mistral" panose="03090702030407020403" pitchFamily="66" charset="0"/>
              </a:rPr>
              <a:t>goal</a:t>
            </a:r>
            <a:r>
              <a:rPr lang="cs-CZ" sz="3094" b="1" dirty="0">
                <a:latin typeface="Mistral" panose="03090702030407020403" pitchFamily="66" charset="0"/>
              </a:rPr>
              <a:t>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4B121B8-C9B4-4CB2-A704-4E41477F5D32}"/>
              </a:ext>
            </a:extLst>
          </p:cNvPr>
          <p:cNvSpPr txBox="1"/>
          <p:nvPr/>
        </p:nvSpPr>
        <p:spPr>
          <a:xfrm>
            <a:off x="10116049" y="414959"/>
            <a:ext cx="1581149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r>
              <a:rPr lang="cs-CZ" sz="2000" b="1" i="1" dirty="0">
                <a:solidFill>
                  <a:schemeClr val="tx1"/>
                </a:solidFill>
              </a:rPr>
              <a:t>Logický rámec</a:t>
            </a:r>
          </a:p>
        </p:txBody>
      </p:sp>
    </p:spTree>
    <p:extLst>
      <p:ext uri="{BB962C8B-B14F-4D97-AF65-F5344CB8AC3E}">
        <p14:creationId xmlns:p14="http://schemas.microsoft.com/office/powerpoint/2010/main" val="260828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LogFrame</a:t>
            </a:r>
            <a:r>
              <a:rPr lang="cs-CZ" dirty="0"/>
              <a:t> Matrix - </a:t>
            </a:r>
            <a:r>
              <a:rPr lang="cs-CZ" dirty="0" err="1"/>
              <a:t>exercise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039993" y="1429175"/>
          <a:ext cx="7992888" cy="4878756"/>
        </p:xfrm>
        <a:graphic>
          <a:graphicData uri="http://schemas.openxmlformats.org/drawingml/2006/table">
            <a:tbl>
              <a:tblPr firstRow="1" firstCol="1" bandRow="1"/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2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6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1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0" indent="-101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Description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Objectively</a:t>
                      </a:r>
                      <a:r>
                        <a:rPr lang="cs-CZ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Verifiable</a:t>
                      </a:r>
                      <a:r>
                        <a:rPr lang="cs-CZ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Indicators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Source</a:t>
                      </a:r>
                      <a:r>
                        <a:rPr lang="cs-CZ" sz="20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b="1" baseline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cs-CZ" sz="20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b="1" baseline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verification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Assumptions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Overal </a:t>
                      </a:r>
                      <a:r>
                        <a:rPr lang="cs-CZ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objective</a:t>
                      </a:r>
                      <a:r>
                        <a:rPr lang="cs-CZ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55985" marR="5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Project </a:t>
                      </a:r>
                      <a:r>
                        <a:rPr lang="cs-CZ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purpose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2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Outcomes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800" b="1" u="sng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800" b="1" u="sng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Activities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cs-CZ" sz="1800" b="1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Resources</a:t>
                      </a:r>
                      <a:r>
                        <a:rPr kumimoji="0" lang="cs-CZ" sz="1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/budget</a:t>
                      </a:r>
                    </a:p>
                    <a:p>
                      <a:pPr marL="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cs-CZ" sz="1800" b="1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Time</a:t>
                      </a:r>
                      <a:r>
                        <a:rPr kumimoji="0" lang="cs-CZ" sz="1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cs-CZ" sz="1800" b="1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frame</a:t>
                      </a:r>
                      <a:endParaRPr kumimoji="0" lang="cs-CZ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448" name="TextovéPole 5"/>
          <p:cNvSpPr txBox="1">
            <a:spLocks noChangeArrowheads="1"/>
          </p:cNvSpPr>
          <p:nvPr/>
        </p:nvSpPr>
        <p:spPr bwMode="auto">
          <a:xfrm>
            <a:off x="7924801" y="6410325"/>
            <a:ext cx="2735263" cy="395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9" tIns="45719" rIns="91439" bIns="45719">
            <a:spAutoFit/>
          </a:bodyPr>
          <a:lstStyle/>
          <a:p>
            <a:r>
              <a:rPr lang="cs-CZ" sz="1969" dirty="0" err="1">
                <a:solidFill>
                  <a:schemeClr val="tx2"/>
                </a:solidFill>
                <a:latin typeface="Calibri" pitchFamily="34" charset="0"/>
              </a:rPr>
              <a:t>Pre-conditions</a:t>
            </a:r>
            <a:r>
              <a:rPr lang="cs-CZ" sz="1969" dirty="0">
                <a:solidFill>
                  <a:schemeClr val="tx2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14" name="TextovéPole 5"/>
          <p:cNvSpPr txBox="1">
            <a:spLocks noChangeArrowheads="1"/>
          </p:cNvSpPr>
          <p:nvPr/>
        </p:nvSpPr>
        <p:spPr bwMode="auto">
          <a:xfrm>
            <a:off x="2017616" y="6462701"/>
            <a:ext cx="4787213" cy="395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9" tIns="45719" rIns="91439" bIns="45719">
            <a:spAutoFit/>
          </a:bodyPr>
          <a:lstStyle/>
          <a:p>
            <a:r>
              <a:rPr lang="cs-CZ" sz="1969" dirty="0" err="1">
                <a:solidFill>
                  <a:schemeClr val="tx2"/>
                </a:solidFill>
                <a:latin typeface="Calibri" pitchFamily="34" charset="0"/>
              </a:rPr>
              <a:t>Subjects</a:t>
            </a:r>
            <a:r>
              <a:rPr lang="cs-CZ" sz="1969" dirty="0">
                <a:solidFill>
                  <a:schemeClr val="tx2"/>
                </a:solidFill>
                <a:latin typeface="Calibri" pitchFamily="34" charset="0"/>
              </a:rPr>
              <a:t> not to </a:t>
            </a:r>
            <a:r>
              <a:rPr lang="cs-CZ" sz="1969" dirty="0" err="1">
                <a:solidFill>
                  <a:schemeClr val="tx2"/>
                </a:solidFill>
                <a:latin typeface="Calibri" pitchFamily="34" charset="0"/>
              </a:rPr>
              <a:t>solve</a:t>
            </a:r>
            <a:r>
              <a:rPr lang="cs-CZ" sz="1969" dirty="0">
                <a:solidFill>
                  <a:schemeClr val="tx2"/>
                </a:solidFill>
                <a:latin typeface="Calibri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665558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používat logickou rámcovou matici?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1027" y="1606297"/>
            <a:ext cx="9355755" cy="44916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2000" dirty="0"/>
              <a:t>Napomáhá porozumění a lepší komunikaci mezi klíčovými osobami a dalšími zainteresovanými stranami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/>
              <a:t>Pomáhá zachování kontinuity při změně zaměstnanců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/>
              <a:t>Pomáhá ptát se na správné otázky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/>
              <a:t>Je jednoduchá ;-)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/>
              <a:t>Dává všechny klíčové části projektu na jedno místo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/>
              <a:t>Pracuje také s předpoklady a riziky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/>
              <a:t>Lze použít v různých fázích projektu, ale nejúčelnější je na začátku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0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en-US" sz="1400" dirty="0"/>
          </a:p>
          <a:p>
            <a:pPr marL="321457" indent="-321457">
              <a:buFont typeface="+mj-lt"/>
              <a:buAutoNum type="arabicPeriod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2958546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Logická rámcová matice - omezení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nenahrazuje jiné analýzy ani odborné znalosti členů týmu</a:t>
            </a:r>
          </a:p>
          <a:p>
            <a:r>
              <a:rPr lang="cs-CZ" dirty="0"/>
              <a:t>proces vytvoření vyžaduje dobré schopnosti facilitace, umět získat názory ostatních</a:t>
            </a:r>
          </a:p>
          <a:p>
            <a:r>
              <a:rPr lang="cs-CZ" dirty="0"/>
              <a:t>je to práce minimálně na několik hodin</a:t>
            </a:r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948233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A943EC-09D6-44B8-81AC-A65BC346A4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EC4765-6D28-49E9-8ACE-3AB0EEC10D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9A716F-5CFF-4161-A882-5EDC62E3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Pripomenutí</a:t>
            </a:r>
            <a:r>
              <a:rPr lang="cs-CZ" dirty="0"/>
              <a:t> testového úkolu na bloku 2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1E4A5C4-2EE2-4094-A0B7-8DD6E214F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0811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765007C-B5C8-4976-BD85-97AB025FF1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547170-4DC1-4FB4-9C23-FAD3220ABA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2C3462-ED6B-4416-86A3-3DFC2CC1E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Pokyny a rady k aplikaci PROMIS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5347A2B-49C5-46DE-9603-7BCE518B7D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1738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Děkujeme! Máte otázky?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Sylva Žáková Talpová								Jan Žák</a:t>
            </a:r>
          </a:p>
          <a:p>
            <a:r>
              <a:rPr lang="cs-CZ" dirty="0">
                <a:hlinkClick r:id="rId2"/>
              </a:rPr>
              <a:t>talpova@econ.muni.cz</a:t>
            </a:r>
            <a:r>
              <a:rPr lang="cs-CZ" dirty="0"/>
              <a:t> 							</a:t>
            </a:r>
            <a:r>
              <a:rPr lang="cs-CZ" dirty="0">
                <a:hlinkClick r:id="rId3"/>
              </a:rPr>
              <a:t>erwin@email.cz</a:t>
            </a:r>
            <a:endParaRPr lang="cs-CZ" dirty="0"/>
          </a:p>
          <a:p>
            <a:r>
              <a:rPr lang="cs-CZ"/>
              <a:t>									 </a:t>
            </a:r>
            <a:endParaRPr lang="cs-CZ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172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může projektové řízení pomoct?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rychlejší/plynulejší průběh projektu (nebo bez zpoždění</a:t>
            </a:r>
            <a:r>
              <a:rPr lang="cs-CZ" dirty="0">
                <a:sym typeface="Wingdings" panose="05000000000000000000" pitchFamily="2" charset="2"/>
              </a:rPr>
              <a:t>)</a:t>
            </a:r>
          </a:p>
          <a:p>
            <a:r>
              <a:rPr lang="cs-CZ" dirty="0"/>
              <a:t>lepší vztahy s partnery a dalšími </a:t>
            </a:r>
          </a:p>
          <a:p>
            <a:r>
              <a:rPr lang="cs-CZ" dirty="0"/>
              <a:t>kvalitnější výstupy a jejich obhajitelnost</a:t>
            </a:r>
          </a:p>
          <a:p>
            <a:r>
              <a:rPr lang="cs-CZ" dirty="0"/>
              <a:t>spokojenější tým</a:t>
            </a:r>
          </a:p>
          <a:p>
            <a:r>
              <a:rPr lang="cs-CZ" dirty="0"/>
              <a:t>lepší kontrola zdrojů</a:t>
            </a:r>
          </a:p>
          <a:p>
            <a:r>
              <a:rPr lang="cs-CZ" dirty="0">
                <a:sym typeface="Wingdings" panose="05000000000000000000" pitchFamily="2" charset="2"/>
              </a:rPr>
              <a:t>nižší náklady/vyšší produktivita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94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E66A551-4C8F-40A2-B583-672662195B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90ADD9-AB5A-4C5D-B310-22A49D3DBE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C8924B-F032-4E8F-ADF0-688FDB3F3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6178495-4D68-438C-8139-197C42E52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A</a:t>
            </a:r>
            <a:r>
              <a:rPr lang="en-US" i="1" dirty="0" err="1"/>
              <a:t>ccording</a:t>
            </a:r>
            <a:r>
              <a:rPr lang="en-US" i="1" dirty="0"/>
              <a:t> to </a:t>
            </a:r>
            <a:r>
              <a:rPr lang="en-US" i="1" dirty="0" err="1"/>
              <a:t>PriceWaterhouseCooper's</a:t>
            </a:r>
            <a:r>
              <a:rPr lang="en-US" i="1" dirty="0"/>
              <a:t> </a:t>
            </a:r>
            <a:r>
              <a:rPr lang="en-US" i="1" dirty="0">
                <a:hlinkClick r:id="rId2"/>
              </a:rPr>
              <a:t>Insights and Trends: Current Portfolio, </a:t>
            </a:r>
            <a:r>
              <a:rPr lang="en-US" i="1" dirty="0" err="1">
                <a:hlinkClick r:id="rId2"/>
              </a:rPr>
              <a:t>Programme</a:t>
            </a:r>
            <a:r>
              <a:rPr lang="en-US" i="1" dirty="0">
                <a:hlinkClick r:id="rId2"/>
              </a:rPr>
              <a:t> and Project Management Practices</a:t>
            </a:r>
            <a:r>
              <a:rPr lang="en-US" i="1" dirty="0"/>
              <a:t>, almost all — 97% — of surveyed companies believe that project management (PM) is "critical to business performance and organizational success, and 94% agreed that PM enables business growth." </a:t>
            </a: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014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opravdu je?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Hlavně o tom, umět se rozhodnout:</a:t>
            </a:r>
          </a:p>
          <a:p>
            <a:r>
              <a:rPr lang="cs-CZ" dirty="0"/>
              <a:t>čemu se věnovat,</a:t>
            </a:r>
          </a:p>
          <a:p>
            <a:r>
              <a:rPr lang="cs-CZ" dirty="0"/>
              <a:t>co řídit,</a:t>
            </a:r>
          </a:p>
          <a:p>
            <a:r>
              <a:rPr lang="cs-CZ" dirty="0"/>
              <a:t>umět seřadit věci dle priorit,</a:t>
            </a:r>
          </a:p>
          <a:p>
            <a:r>
              <a:rPr lang="cs-CZ" dirty="0"/>
              <a:t>na co se vykašlat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870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A16FE0-10B1-437F-B478-621F47F28E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CBB8F8-4A87-493D-9655-73404E5F0F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46DB4D-1601-4EB1-A315-59CAFE6BE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 projektového řízení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6F9DDB-CE30-4BBA-9313-3241D113D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IPMA (level D-A)</a:t>
            </a:r>
          </a:p>
          <a:p>
            <a:r>
              <a:rPr lang="cs-CZ" dirty="0"/>
              <a:t>PMI (PMP)</a:t>
            </a:r>
          </a:p>
          <a:p>
            <a:r>
              <a:rPr lang="cs-CZ" dirty="0"/>
              <a:t>PRINCE2 (</a:t>
            </a:r>
            <a:r>
              <a:rPr lang="cs-CZ" dirty="0" err="1"/>
              <a:t>Foundation</a:t>
            </a:r>
            <a:r>
              <a:rPr lang="cs-CZ" dirty="0"/>
              <a:t>, </a:t>
            </a:r>
            <a:r>
              <a:rPr lang="cs-CZ" dirty="0" err="1"/>
              <a:t>Practitioner</a:t>
            </a:r>
            <a:r>
              <a:rPr lang="cs-CZ" dirty="0"/>
              <a:t>)</a:t>
            </a:r>
          </a:p>
          <a:p>
            <a:r>
              <a:rPr lang="cs-CZ" dirty="0"/>
              <a:t>Agilní přístupy (</a:t>
            </a:r>
            <a:r>
              <a:rPr lang="cs-CZ" dirty="0" err="1"/>
              <a:t>Scrum</a:t>
            </a:r>
            <a:r>
              <a:rPr lang="cs-CZ" dirty="0"/>
              <a:t>)</a:t>
            </a:r>
          </a:p>
          <a:p>
            <a:r>
              <a:rPr lang="cs-CZ" dirty="0"/>
              <a:t>Agilní transformace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373788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-econ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165A467E99074B837E8FDEDF829E04" ma:contentTypeVersion="32" ma:contentTypeDescription="Vytvoří nový dokument" ma:contentTypeScope="" ma:versionID="1ae2e6033fb03318d7bef5d19cf14908">
  <xsd:schema xmlns:xsd="http://www.w3.org/2001/XMLSchema" xmlns:xs="http://www.w3.org/2001/XMLSchema" xmlns:p="http://schemas.microsoft.com/office/2006/metadata/properties" xmlns:ns3="e8312105-d3eb-4165-b016-0d7be4344c68" xmlns:ns4="db466b21-9f8e-4555-b4b4-3f204fa426c7" targetNamespace="http://schemas.microsoft.com/office/2006/metadata/properties" ma:root="true" ma:fieldsID="0209292a0f334a0cf818ceac52246a8a" ns3:_="" ns4:_="">
    <xsd:import namespace="e8312105-d3eb-4165-b016-0d7be4344c68"/>
    <xsd:import namespace="db466b21-9f8e-4555-b4b4-3f204fa426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12105-d3eb-4165-b016-0d7be4344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66b21-9f8e-4555-b4b4-3f204fa426c7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7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e8312105-d3eb-4165-b016-0d7be4344c68" xsi:nil="true"/>
    <Templates xmlns="e8312105-d3eb-4165-b016-0d7be4344c68" xsi:nil="true"/>
    <Teachers xmlns="e8312105-d3eb-4165-b016-0d7be4344c68">
      <UserInfo>
        <DisplayName/>
        <AccountId xsi:nil="true"/>
        <AccountType/>
      </UserInfo>
    </Teachers>
    <Student_Groups xmlns="e8312105-d3eb-4165-b016-0d7be4344c68">
      <UserInfo>
        <DisplayName/>
        <AccountId xsi:nil="true"/>
        <AccountType/>
      </UserInfo>
    </Student_Groups>
    <Distribution_Groups xmlns="e8312105-d3eb-4165-b016-0d7be4344c68" xsi:nil="true"/>
    <AppVersion xmlns="e8312105-d3eb-4165-b016-0d7be4344c68" xsi:nil="true"/>
    <TeamsChannelId xmlns="e8312105-d3eb-4165-b016-0d7be4344c68" xsi:nil="true"/>
    <IsNotebookLocked xmlns="e8312105-d3eb-4165-b016-0d7be4344c68" xsi:nil="true"/>
    <Has_Teacher_Only_SectionGroup xmlns="e8312105-d3eb-4165-b016-0d7be4344c68" xsi:nil="true"/>
    <Students xmlns="e8312105-d3eb-4165-b016-0d7be4344c68">
      <UserInfo>
        <DisplayName/>
        <AccountId xsi:nil="true"/>
        <AccountType/>
      </UserInfo>
    </Students>
    <DefaultSectionNames xmlns="e8312105-d3eb-4165-b016-0d7be4344c68" xsi:nil="true"/>
    <Is_Collaboration_Space_Locked xmlns="e8312105-d3eb-4165-b016-0d7be4344c68" xsi:nil="true"/>
    <Self_Registration_Enabled xmlns="e8312105-d3eb-4165-b016-0d7be4344c68" xsi:nil="true"/>
    <LMS_Mappings xmlns="e8312105-d3eb-4165-b016-0d7be4344c68" xsi:nil="true"/>
    <Invited_Teachers xmlns="e8312105-d3eb-4165-b016-0d7be4344c68" xsi:nil="true"/>
    <NotebookType xmlns="e8312105-d3eb-4165-b016-0d7be4344c68" xsi:nil="true"/>
    <FolderType xmlns="e8312105-d3eb-4165-b016-0d7be4344c68" xsi:nil="true"/>
    <CultureName xmlns="e8312105-d3eb-4165-b016-0d7be4344c68" xsi:nil="true"/>
    <Owner xmlns="e8312105-d3eb-4165-b016-0d7be4344c68">
      <UserInfo>
        <DisplayName/>
        <AccountId xsi:nil="true"/>
        <AccountType/>
      </UserInfo>
    </Owner>
    <Invited_Students xmlns="e8312105-d3eb-4165-b016-0d7be4344c68" xsi:nil="true"/>
  </documentManagement>
</p:properties>
</file>

<file path=customXml/itemProps1.xml><?xml version="1.0" encoding="utf-8"?>
<ds:datastoreItem xmlns:ds="http://schemas.openxmlformats.org/officeDocument/2006/customXml" ds:itemID="{905D63F9-57E9-48F9-AE53-024897EDF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312105-d3eb-4165-b016-0d7be4344c68"/>
    <ds:schemaRef ds:uri="db466b21-9f8e-4555-b4b4-3f204fa426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C4EEFE-A41C-4D49-A954-93D9769D81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367213-DA86-4483-B00B-A84E373447A2}">
  <ds:schemaRefs>
    <ds:schemaRef ds:uri="db466b21-9f8e-4555-b4b4-3f204fa426c7"/>
    <ds:schemaRef ds:uri="e8312105-d3eb-4165-b016-0d7be4344c68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2248</Words>
  <Application>Microsoft Office PowerPoint</Application>
  <PresentationFormat>Širokoúhlá obrazovka</PresentationFormat>
  <Paragraphs>482</Paragraphs>
  <Slides>57</Slides>
  <Notes>16</Notes>
  <HiddenSlides>0</HiddenSlides>
  <MMClips>1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5" baseType="lpstr">
      <vt:lpstr>Arial</vt:lpstr>
      <vt:lpstr>Calibri</vt:lpstr>
      <vt:lpstr>Cambria Math</vt:lpstr>
      <vt:lpstr>Mistral</vt:lpstr>
      <vt:lpstr>Palatino</vt:lpstr>
      <vt:lpstr>Tahoma</vt:lpstr>
      <vt:lpstr>Wingdings</vt:lpstr>
      <vt:lpstr>prezentace-econ-cz</vt:lpstr>
      <vt:lpstr>Projektový management </vt:lpstr>
      <vt:lpstr>Představení a Vaše očekávání</vt:lpstr>
      <vt:lpstr>1. část</vt:lpstr>
      <vt:lpstr>Proč je dobré řídit projekty?</vt:lpstr>
      <vt:lpstr>Co se v projektech často stává?</vt:lpstr>
      <vt:lpstr>Jak může projektové řízení pomoct?</vt:lpstr>
      <vt:lpstr>Prezentace aplikace PowerPoint</vt:lpstr>
      <vt:lpstr>O čem to opravdu je?</vt:lpstr>
      <vt:lpstr>Standardy projektového řízení</vt:lpstr>
      <vt:lpstr>Waterfall vs. agile</vt:lpstr>
      <vt:lpstr>Co je projekt?</vt:lpstr>
      <vt:lpstr>Co je projekt</vt:lpstr>
      <vt:lpstr>Co je a není projekt?</vt:lpstr>
      <vt:lpstr>Je to projekt?</vt:lpstr>
      <vt:lpstr>Program, portfolio</vt:lpstr>
      <vt:lpstr>Fáze projektového řízení</vt:lpstr>
      <vt:lpstr>Prezentace aplikace PowerPoint</vt:lpstr>
      <vt:lpstr>Fáze projektového řízení</vt:lpstr>
      <vt:lpstr>Kužel nejistoty</vt:lpstr>
      <vt:lpstr>Projektový cyklus vs. úsilí</vt:lpstr>
      <vt:lpstr>Jaké je správné pořadí projektových fází?</vt:lpstr>
      <vt:lpstr>2. část</vt:lpstr>
      <vt:lpstr>Fáze projektového řízení</vt:lpstr>
      <vt:lpstr>Prezentace aplikace PowerPoint</vt:lpstr>
      <vt:lpstr>PMI Phases</vt:lpstr>
      <vt:lpstr>PMI Life cycle</vt:lpstr>
      <vt:lpstr>PRINCE2</vt:lpstr>
      <vt:lpstr>SCRUM</vt:lpstr>
      <vt:lpstr>Organizační struktury</vt:lpstr>
      <vt:lpstr>Organizační struktury vs. projekty</vt:lpstr>
      <vt:lpstr>Organizační struktury vs. projekty</vt:lpstr>
      <vt:lpstr>Základny PM - trojimperativ</vt:lpstr>
      <vt:lpstr>Překážky splnění podmínek trojimperativu (1/3)</vt:lpstr>
      <vt:lpstr>Překážky splnění podmínek trojimperativu (2/3)</vt:lpstr>
      <vt:lpstr>Překážky splnění podmínek trojimperativu (3/3)</vt:lpstr>
      <vt:lpstr>PRINCE2 approach</vt:lpstr>
      <vt:lpstr>Agile approach</vt:lpstr>
      <vt:lpstr>Co opravdu chcete? PROJEKTOVÝ CÍL</vt:lpstr>
      <vt:lpstr>Cíl projektu</vt:lpstr>
      <vt:lpstr>Zainteresované strany</vt:lpstr>
      <vt:lpstr>3. část</vt:lpstr>
      <vt:lpstr>Prezentace aplikace PowerPoint</vt:lpstr>
      <vt:lpstr>Agenda</vt:lpstr>
      <vt:lpstr>Feasibility study</vt:lpstr>
      <vt:lpstr>Feasibility study</vt:lpstr>
      <vt:lpstr>Feasibility study – proč ji dělat?</vt:lpstr>
      <vt:lpstr>Economic assesment of projects</vt:lpstr>
      <vt:lpstr>Economic assesment of projects</vt:lpstr>
      <vt:lpstr>Prezentace aplikace PowerPoint</vt:lpstr>
      <vt:lpstr>Logický rámec</vt:lpstr>
      <vt:lpstr>Logická rámcová matice</vt:lpstr>
      <vt:lpstr>LogFrame Matrix - exercise</vt:lpstr>
      <vt:lpstr>Proč používat logickou rámcovou matici?</vt:lpstr>
      <vt:lpstr>Logická rámcová matice - omezení </vt:lpstr>
      <vt:lpstr>Pripomenutí testového úkolu na bloku 2</vt:lpstr>
      <vt:lpstr>Pokyny a rady k aplikaci PROMIS</vt:lpstr>
      <vt:lpstr>Děkujeme! Máte otázky?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Projektový management</dc:title>
  <dc:creator>Sylva Žáková Talpová</dc:creator>
  <cp:lastModifiedBy>Sylva Žáková Talpová</cp:lastModifiedBy>
  <cp:revision>4</cp:revision>
  <dcterms:created xsi:type="dcterms:W3CDTF">2020-10-07T06:45:54Z</dcterms:created>
  <dcterms:modified xsi:type="dcterms:W3CDTF">2020-11-21T10:23:45Z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0x010100A5165A467E99074B837E8FDEDF829E04</vt:lpwstr>
  </property>
</Properties>
</file>