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49"/>
  </p:notesMasterIdLst>
  <p:sldIdLst>
    <p:sldId id="257" r:id="rId6"/>
    <p:sldId id="548" r:id="rId7"/>
    <p:sldId id="261" r:id="rId8"/>
    <p:sldId id="596" r:id="rId9"/>
    <p:sldId id="553" r:id="rId10"/>
    <p:sldId id="545" r:id="rId11"/>
    <p:sldId id="563" r:id="rId12"/>
    <p:sldId id="574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441" r:id="rId24"/>
    <p:sldId id="575" r:id="rId25"/>
    <p:sldId id="576" r:id="rId26"/>
    <p:sldId id="577" r:id="rId27"/>
    <p:sldId id="591" r:id="rId28"/>
    <p:sldId id="592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93" r:id="rId38"/>
    <p:sldId id="586" r:id="rId39"/>
    <p:sldId id="587" r:id="rId40"/>
    <p:sldId id="594" r:id="rId41"/>
    <p:sldId id="595" r:id="rId42"/>
    <p:sldId id="588" r:id="rId43"/>
    <p:sldId id="562" r:id="rId44"/>
    <p:sldId id="554" r:id="rId45"/>
    <p:sldId id="589" r:id="rId46"/>
    <p:sldId id="547" r:id="rId47"/>
    <p:sldId id="418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93" autoAdjust="0"/>
  </p:normalViewPr>
  <p:slideViewPr>
    <p:cSldViewPr snapToGrid="0">
      <p:cViewPr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9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8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6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1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0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31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29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6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4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400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005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89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ma.cz/certified-project-manager-level-ipma-level-c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Tým: STORMING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Konflikty, problémy, neshody</a:t>
            </a:r>
          </a:p>
          <a:p>
            <a:r>
              <a:rPr lang="cs-CZ" dirty="0" smtClean="0"/>
              <a:t>PM: </a:t>
            </a:r>
            <a:r>
              <a:rPr lang="cs-CZ" dirty="0" err="1" smtClean="0"/>
              <a:t>facilituje</a:t>
            </a:r>
            <a:r>
              <a:rPr lang="cs-CZ" dirty="0" smtClean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Tým: NORMING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Zavedené standardy, procesy,…</a:t>
            </a:r>
          </a:p>
          <a:p>
            <a:r>
              <a:rPr lang="cs-CZ" dirty="0" err="1" smtClean="0"/>
              <a:t>Porozumnění</a:t>
            </a:r>
            <a:r>
              <a:rPr lang="cs-CZ" dirty="0" smtClean="0"/>
              <a:t> své role v týmu a úkolům i rolím ostatních, vzájemná důvěra a respekt</a:t>
            </a:r>
          </a:p>
          <a:p>
            <a:r>
              <a:rPr lang="cs-CZ" sz="3094" dirty="0" smtClean="0"/>
              <a:t>PM: podporuje vytváření standardů, procesů, namísto využívání těch, které jsou zavedené v odděleních, deleguje</a:t>
            </a:r>
            <a:endParaRPr lang="cs-CZ" sz="3094" dirty="0"/>
          </a:p>
        </p:txBody>
      </p:sp>
    </p:spTree>
    <p:extLst>
      <p:ext uri="{BB962C8B-B14F-4D97-AF65-F5344CB8AC3E}">
        <p14:creationId xmlns:p14="http://schemas.microsoft.com/office/powerpoint/2010/main" val="36540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Tým: PERFORMING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Změny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</a:t>
            </a:r>
            <a:r>
              <a:rPr lang="en-US" b="1" i="1" dirty="0" smtClean="0"/>
              <a:t>Maxwell</a:t>
            </a:r>
            <a:endParaRPr lang="cs-CZ" b="1" i="1" dirty="0" smtClean="0"/>
          </a:p>
          <a:p>
            <a:r>
              <a:rPr lang="cs-CZ" dirty="0" err="1" smtClean="0"/>
              <a:t>Leadership</a:t>
            </a:r>
            <a:r>
              <a:rPr lang="cs-CZ" dirty="0" smtClean="0"/>
              <a:t> vs. management</a:t>
            </a:r>
          </a:p>
          <a:p>
            <a:r>
              <a:rPr lang="cs-CZ" dirty="0" smtClean="0"/>
              <a:t>Kdo je leader?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2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Situační </a:t>
            </a:r>
            <a:r>
              <a:rPr lang="cs-CZ" dirty="0" err="1" smtClean="0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situational leadership project management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1"/>
          <a:stretch/>
        </p:blipFill>
        <p:spPr bwMode="auto">
          <a:xfrm>
            <a:off x="2501225" y="1222987"/>
            <a:ext cx="6546726" cy="56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O</a:t>
            </a:r>
            <a:r>
              <a:rPr lang="en-US" i="1" dirty="0" err="1" smtClean="0"/>
              <a:t>ne's</a:t>
            </a:r>
            <a:r>
              <a:rPr lang="en-US" i="1" dirty="0" smtClean="0"/>
              <a:t> </a:t>
            </a:r>
            <a:r>
              <a:rPr lang="en-US" i="1" dirty="0"/>
              <a:t>direction to behavior, or what causes a person to want to repeat a behavior and vice </a:t>
            </a:r>
            <a:r>
              <a:rPr lang="en-US" i="1" dirty="0" smtClean="0"/>
              <a:t>versa</a:t>
            </a:r>
            <a:r>
              <a:rPr lang="cs-CZ" i="1" dirty="0" smtClean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 smtClean="0"/>
              <a:t>Motivace </a:t>
            </a:r>
            <a:r>
              <a:rPr lang="cs-CZ" sz="2812" dirty="0"/>
              <a:t>vs. </a:t>
            </a:r>
            <a:r>
              <a:rPr lang="cs-CZ" sz="2812" dirty="0" smtClean="0"/>
              <a:t>stimulace</a:t>
            </a:r>
            <a:endParaRPr lang="cs-CZ" sz="2812" dirty="0"/>
          </a:p>
          <a:p>
            <a:endParaRPr lang="cs-CZ" sz="2812" dirty="0"/>
          </a:p>
          <a:p>
            <a:r>
              <a:rPr lang="cs-CZ" sz="2812" dirty="0" err="1" smtClean="0"/>
              <a:t>Maslow</a:t>
            </a:r>
            <a:r>
              <a:rPr lang="cs-CZ" sz="2812" dirty="0" smtClean="0"/>
              <a:t>, </a:t>
            </a:r>
            <a:r>
              <a:rPr lang="cs-CZ" sz="2812" dirty="0" err="1" smtClean="0"/>
              <a:t>Herzberg</a:t>
            </a:r>
            <a:r>
              <a:rPr lang="cs-CZ" sz="2812" dirty="0" smtClean="0"/>
              <a:t>, nové teorie</a:t>
            </a:r>
            <a:endParaRPr lang="cs-CZ" sz="2812" dirty="0"/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6523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porady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</a:t>
            </a:r>
          </a:p>
          <a:p>
            <a:r>
              <a:rPr lang="cs-CZ" dirty="0" smtClean="0"/>
              <a:t>Role</a:t>
            </a:r>
          </a:p>
          <a:p>
            <a:r>
              <a:rPr lang="cs-CZ" dirty="0" smtClean="0"/>
              <a:t>Proces</a:t>
            </a:r>
          </a:p>
          <a:p>
            <a:r>
              <a:rPr lang="cs-CZ" dirty="0" smtClean="0"/>
              <a:t>Obsah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802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porady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lidi zaujmout a zajistit si jejich spolupráci?</a:t>
            </a:r>
          </a:p>
          <a:p>
            <a:r>
              <a:rPr lang="cs-CZ" dirty="0" smtClean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35274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Zásadní pomocník při řízení/vedení projektů</a:t>
            </a:r>
          </a:p>
          <a:p>
            <a:r>
              <a:rPr lang="cs-CZ" dirty="0" err="1" smtClean="0"/>
              <a:t>Facilitátor</a:t>
            </a:r>
            <a:r>
              <a:rPr lang="cs-CZ" dirty="0" smtClean="0"/>
              <a:t> neřeší obsah</a:t>
            </a:r>
          </a:p>
        </p:txBody>
      </p:sp>
    </p:spTree>
    <p:extLst>
      <p:ext uri="{BB962C8B-B14F-4D97-AF65-F5344CB8AC3E}">
        <p14:creationId xmlns:p14="http://schemas.microsoft.com/office/powerpoint/2010/main" val="5824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B793CD-32E8-4A26-BA77-92280CA8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800" dirty="0"/>
              <a:t>Metodiky a certifikace</a:t>
            </a:r>
          </a:p>
          <a:p>
            <a:pPr algn="ctr"/>
            <a:r>
              <a:rPr lang="cs-CZ" sz="4800" dirty="0"/>
              <a:t>v projektovém řízení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dirty="0"/>
              <a:t>úvod a zpětná vazba k úkolu na LRM</a:t>
            </a:r>
          </a:p>
          <a:p>
            <a:r>
              <a:rPr lang="cs-CZ" dirty="0"/>
              <a:t>individuálních tvorba příkladu na analýzu rizik (cca 30 minut)</a:t>
            </a:r>
          </a:p>
          <a:p>
            <a:r>
              <a:rPr lang="cs-CZ" dirty="0">
                <a:sym typeface="Wingdings" panose="05000000000000000000" pitchFamily="2" charset="2"/>
              </a:rPr>
              <a:t>zpětná vazba k úkolu v </a:t>
            </a:r>
            <a:r>
              <a:rPr lang="cs-CZ" dirty="0" err="1">
                <a:sym typeface="Wingdings" panose="05000000000000000000" pitchFamily="2" charset="2"/>
              </a:rPr>
              <a:t>Promisu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pauza</a:t>
            </a:r>
          </a:p>
          <a:p>
            <a:r>
              <a:rPr lang="cs-CZ" dirty="0"/>
              <a:t>1. část o behaviorálních kompetencích (cca 60 minut)</a:t>
            </a:r>
          </a:p>
          <a:p>
            <a:r>
              <a:rPr lang="cs-CZ" dirty="0"/>
              <a:t>pauza</a:t>
            </a:r>
          </a:p>
          <a:p>
            <a:r>
              <a:rPr lang="cs-CZ" dirty="0"/>
              <a:t>2. část o metodikách a certifikacích v </a:t>
            </a:r>
            <a:r>
              <a:rPr lang="cs-CZ" dirty="0" err="1"/>
              <a:t>proj</a:t>
            </a:r>
            <a:r>
              <a:rPr lang="cs-CZ" dirty="0"/>
              <a:t>. řízení (cca 45 minut)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ISO1006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/>
              <a:t>APM (UK)</a:t>
            </a:r>
          </a:p>
          <a:p>
            <a:r>
              <a:rPr lang="cs-CZ" dirty="0"/>
              <a:t>AIPM (</a:t>
            </a:r>
            <a:r>
              <a:rPr lang="cs-CZ" dirty="0" err="1"/>
              <a:t>Australia</a:t>
            </a:r>
            <a:r>
              <a:rPr lang="cs-CZ" dirty="0"/>
              <a:t>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</a:t>
            </a:r>
            <a:r>
              <a:rPr lang="cs-CZ" dirty="0" smtClean="0"/>
              <a:t>ICB)</a:t>
            </a:r>
          </a:p>
          <a:p>
            <a:r>
              <a:rPr lang="cs-CZ" sz="3200" dirty="0" smtClean="0"/>
              <a:t>Rámcový dokument</a:t>
            </a:r>
          </a:p>
          <a:p>
            <a:r>
              <a:rPr lang="cs-CZ" sz="3200" dirty="0" smtClean="0"/>
              <a:t>Tři </a:t>
            </a:r>
            <a:r>
              <a:rPr lang="cs-CZ" sz="3200" dirty="0"/>
              <a:t>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84CA8-5FE0-41B5-B0EB-82B81468C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406C9-9868-42BF-86E8-DC1381DE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EAC3DA-E872-4F8D-BA2B-70F60AD2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6F1B17-EDF6-4FDA-A323-C644EEFC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1692275"/>
            <a:ext cx="5488829" cy="4140200"/>
          </a:xfrm>
        </p:spPr>
      </p:pic>
    </p:spTree>
    <p:extLst>
      <p:ext uri="{BB962C8B-B14F-4D97-AF65-F5344CB8AC3E}">
        <p14:creationId xmlns:p14="http://schemas.microsoft.com/office/powerpoint/2010/main" val="39612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certifikace IPMA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0000" y="2225407"/>
            <a:ext cx="84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https://www.ipma.cz/certified-project-manager-level-ipma-level-c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0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1270501"/>
            <a:ext cx="33123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Přizpůsobování (</a:t>
            </a:r>
            <a:r>
              <a:rPr lang="cs-CZ" dirty="0" err="1"/>
              <a:t>tayloring</a:t>
            </a:r>
            <a:r>
              <a:rPr lang="cs-CZ" dirty="0"/>
              <a:t>) – nyní (od 2017)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Úkol na analýzu rizik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214439"/>
            <a:ext cx="11365706" cy="5072062"/>
          </a:xfrm>
        </p:spPr>
        <p:txBody>
          <a:bodyPr/>
          <a:lstStyle/>
          <a:p>
            <a:pPr marL="72000" indent="0" eaLnBrk="1" hangingPunct="1">
              <a:spcAft>
                <a:spcPts val="600"/>
              </a:spcAft>
              <a:buNone/>
            </a:pPr>
            <a:r>
              <a:rPr lang="cs-CZ" altLang="cs-CZ" sz="2400" dirty="0"/>
              <a:t>Vzít si šablonu (soubory v MS </a:t>
            </a:r>
            <a:r>
              <a:rPr lang="cs-CZ" altLang="cs-CZ" sz="2400" dirty="0" err="1"/>
              <a:t>Teams</a:t>
            </a:r>
            <a:r>
              <a:rPr lang="cs-CZ" altLang="cs-CZ" sz="2400" dirty="0"/>
              <a:t>), vyplnit a do cca 16,40 nahrát do „Odevzdávárny“ (v IS v MKH_PRMG) pojmenované „Úkol 2 – analýza rizik (18.12.)“</a:t>
            </a:r>
          </a:p>
          <a:p>
            <a:pPr marL="72000" indent="0" eaLnBrk="1" hangingPunct="1">
              <a:buNone/>
            </a:pPr>
            <a:r>
              <a:rPr lang="cs-CZ" altLang="cs-CZ" sz="2400" u="sng" dirty="0"/>
              <a:t>Očekávání ohledně vyplnění:</a:t>
            </a:r>
          </a:p>
          <a:p>
            <a:pPr eaLnBrk="1" hangingPunct="1"/>
            <a:r>
              <a:rPr lang="cs-CZ" altLang="cs-CZ" sz="2200" dirty="0"/>
              <a:t>nezapomenout definovat postup pro stanovování hodnoty rizika</a:t>
            </a:r>
          </a:p>
          <a:p>
            <a:pPr eaLnBrk="1" hangingPunct="1"/>
            <a:r>
              <a:rPr lang="cs-CZ" altLang="cs-CZ" sz="2200" dirty="0"/>
              <a:t>uvést celkově alespoň </a:t>
            </a:r>
            <a:r>
              <a:rPr lang="cs-CZ" altLang="cs-CZ" sz="2200" dirty="0" smtClean="0"/>
              <a:t>4 hrozby </a:t>
            </a:r>
            <a:r>
              <a:rPr lang="cs-CZ" altLang="cs-CZ" sz="2200" dirty="0"/>
              <a:t>k uvedenému projektu a (u všech hrozeb dohromady celkově) nejméně </a:t>
            </a:r>
            <a:r>
              <a:rPr lang="cs-CZ" altLang="cs-CZ" sz="2200" dirty="0" smtClean="0"/>
              <a:t>6 </a:t>
            </a:r>
            <a:r>
              <a:rPr lang="cs-CZ" altLang="cs-CZ" sz="2200" dirty="0"/>
              <a:t>scénářů </a:t>
            </a:r>
          </a:p>
          <a:p>
            <a:pPr eaLnBrk="1" hangingPunct="1"/>
            <a:r>
              <a:rPr lang="cs-CZ" altLang="cs-CZ" sz="2200" dirty="0"/>
              <a:t>mít v každé hodnotě rizika alespoň jednoho zástupce (tedy mít různorodá rizika)</a:t>
            </a:r>
          </a:p>
          <a:p>
            <a:pPr eaLnBrk="1" hangingPunct="1"/>
            <a:r>
              <a:rPr lang="cs-CZ" altLang="cs-CZ" sz="2200" dirty="0"/>
              <a:t>využít alespoň čtyři různé typy reakce na rizika (a mít je správně)</a:t>
            </a:r>
          </a:p>
          <a:p>
            <a:pPr eaLnBrk="1" hangingPunct="1"/>
            <a:r>
              <a:rPr lang="cs-CZ" altLang="cs-CZ" sz="2200" dirty="0"/>
              <a:t>u alespoň poloviny scénářů mít i nějaké návrhy na opatření a další související položky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93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Obchodní případ (zdůvodnění)</a:t>
            </a:r>
          </a:p>
          <a:p>
            <a:r>
              <a:rPr lang="cs-CZ" b="1" dirty="0"/>
              <a:t>Organizace</a:t>
            </a:r>
          </a:p>
          <a:p>
            <a:r>
              <a:rPr lang="cs-CZ" b="1" dirty="0"/>
              <a:t>Kvalita</a:t>
            </a:r>
          </a:p>
          <a:p>
            <a:r>
              <a:rPr lang="cs-CZ" b="1" dirty="0"/>
              <a:t>Plány</a:t>
            </a:r>
          </a:p>
          <a:p>
            <a:r>
              <a:rPr lang="cs-CZ" b="1" dirty="0"/>
              <a:t>Riziko</a:t>
            </a:r>
          </a:p>
          <a:p>
            <a:r>
              <a:rPr lang="cs-CZ" b="1" dirty="0"/>
              <a:t>Změna</a:t>
            </a:r>
          </a:p>
          <a:p>
            <a:r>
              <a:rPr lang="cs-CZ" b="1" dirty="0"/>
              <a:t>Postup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4231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Zahájení projektu </a:t>
            </a:r>
            <a:r>
              <a:rPr lang="cs-CZ" dirty="0"/>
              <a:t>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Směřování projektu </a:t>
            </a:r>
            <a:r>
              <a:rPr lang="cs-CZ" dirty="0"/>
              <a:t>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Nastavení projektu </a:t>
            </a:r>
            <a:r>
              <a:rPr lang="cs-CZ" dirty="0"/>
              <a:t>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Kontrola etapy </a:t>
            </a:r>
            <a:r>
              <a:rPr lang="cs-CZ" dirty="0"/>
              <a:t>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b="1" dirty="0"/>
              <a:t>Řízení dodání produktů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b="1" dirty="0"/>
              <a:t>Řízení přechodu mezi etapami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b="1" dirty="0"/>
              <a:t>Ukončení projektu </a:t>
            </a:r>
            <a:r>
              <a:rPr lang="cs-CZ" dirty="0"/>
              <a:t>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8550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9167D8-0D9A-409D-BBE1-F41190774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59C7FD-41DA-4EAC-9CB8-3A27CF84F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55D208-5B3F-46E3-B817-E7BDEF7B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A3692AE-D31B-49AF-8C2A-C75BA1E4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34" y="1692275"/>
            <a:ext cx="6624320" cy="4140200"/>
          </a:xfrm>
        </p:spPr>
      </p:pic>
    </p:spTree>
    <p:extLst>
      <p:ext uri="{BB962C8B-B14F-4D97-AF65-F5344CB8AC3E}">
        <p14:creationId xmlns:p14="http://schemas.microsoft.com/office/powerpoint/2010/main" val="2020031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Zkouška 555$, 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8651E-6083-4B18-8586-C9EC0010A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3F628-98AF-4323-A48C-84429A291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4D6E9-A2A6-4310-8539-BF7E29E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54842A8-6D19-4D33-BD17-BA938261D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6" y="1171576"/>
            <a:ext cx="5113001" cy="4140200"/>
          </a:xfrm>
        </p:spPr>
      </p:pic>
    </p:spTree>
    <p:extLst>
      <p:ext uri="{BB962C8B-B14F-4D97-AF65-F5344CB8AC3E}">
        <p14:creationId xmlns:p14="http://schemas.microsoft.com/office/powerpoint/2010/main" val="1853085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Úkol na analýzu rizik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214439"/>
            <a:ext cx="11365706" cy="5072062"/>
          </a:xfrm>
        </p:spPr>
        <p:txBody>
          <a:bodyPr/>
          <a:lstStyle/>
          <a:p>
            <a:pPr marL="72000" indent="0" eaLnBrk="1" hangingPunct="1">
              <a:spcAft>
                <a:spcPts val="600"/>
              </a:spcAft>
              <a:buNone/>
            </a:pPr>
            <a:r>
              <a:rPr lang="cs-CZ" altLang="cs-CZ" sz="2400" dirty="0"/>
              <a:t>Vzít si šablonu (soubory v MS </a:t>
            </a:r>
            <a:r>
              <a:rPr lang="cs-CZ" altLang="cs-CZ" sz="2400" dirty="0" err="1"/>
              <a:t>Teams</a:t>
            </a:r>
            <a:r>
              <a:rPr lang="cs-CZ" altLang="cs-CZ" sz="2400" dirty="0"/>
              <a:t>), vyplnit a do cca 16,40 nahrát do „Odevzdávárny“ (v IS v MKH_PRMG) pojmenované „Úkol 2 – analýza rizik (18.12.)“</a:t>
            </a:r>
          </a:p>
          <a:p>
            <a:pPr marL="72000" indent="0" eaLnBrk="1" hangingPunct="1">
              <a:buNone/>
            </a:pPr>
            <a:r>
              <a:rPr lang="cs-CZ" altLang="cs-CZ" sz="2400" u="sng" dirty="0"/>
              <a:t>Očekávání ohledně vyplnění:</a:t>
            </a:r>
          </a:p>
          <a:p>
            <a:pPr eaLnBrk="1" hangingPunct="1"/>
            <a:r>
              <a:rPr lang="cs-CZ" altLang="cs-CZ" sz="2200" dirty="0"/>
              <a:t>nezapomenout definovat postup pro stanovování hodnoty rizika</a:t>
            </a:r>
          </a:p>
          <a:p>
            <a:pPr eaLnBrk="1" hangingPunct="1"/>
            <a:r>
              <a:rPr lang="cs-CZ" altLang="cs-CZ" sz="2200" dirty="0"/>
              <a:t>uvést celkově alespoň </a:t>
            </a:r>
            <a:r>
              <a:rPr lang="cs-CZ" altLang="cs-CZ" sz="2200" dirty="0" smtClean="0"/>
              <a:t>4 hrozby </a:t>
            </a:r>
            <a:r>
              <a:rPr lang="cs-CZ" altLang="cs-CZ" sz="2200" dirty="0"/>
              <a:t>k uvedenému projektu a (u všech hrozeb dohromady celkově) nejméně </a:t>
            </a:r>
            <a:r>
              <a:rPr lang="cs-CZ" altLang="cs-CZ" sz="2200" dirty="0" smtClean="0"/>
              <a:t>6 </a:t>
            </a:r>
            <a:r>
              <a:rPr lang="cs-CZ" altLang="cs-CZ" sz="2200" dirty="0"/>
              <a:t>scénářů </a:t>
            </a:r>
          </a:p>
          <a:p>
            <a:pPr eaLnBrk="1" hangingPunct="1"/>
            <a:r>
              <a:rPr lang="cs-CZ" altLang="cs-CZ" sz="2200" dirty="0"/>
              <a:t>mít v každé hodnotě rizika alespoň jednoho zástupce (tedy mít různorodá rizika)</a:t>
            </a:r>
          </a:p>
          <a:p>
            <a:pPr eaLnBrk="1" hangingPunct="1"/>
            <a:r>
              <a:rPr lang="cs-CZ" altLang="cs-CZ" sz="2200" dirty="0"/>
              <a:t>využít alespoň čtyři různé typy reakce na rizika (a mít je správně)</a:t>
            </a:r>
          </a:p>
          <a:p>
            <a:pPr eaLnBrk="1" hangingPunct="1"/>
            <a:r>
              <a:rPr lang="cs-CZ" altLang="cs-CZ" sz="2200" dirty="0"/>
              <a:t>u alespoň poloviny scénářů mít i nějaké návrhy na opatření a další související položky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84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8071" r="39154" b="14768"/>
          <a:stretch/>
        </p:blipFill>
        <p:spPr bwMode="auto">
          <a:xfrm>
            <a:off x="947428" y="-179117"/>
            <a:ext cx="10297144" cy="72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66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943EC-09D6-44B8-81AC-A65BC346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C4765-6D28-49E9-8ACE-3AB0EEC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A716F-5CFF-4161-A882-5EDC62E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Připomenutí zkouškového testu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E4A5C4-2EE2-4094-A0B7-8DD6E214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55081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/>
              <a:t>									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2AD3A5-C9BD-4164-AC35-B35BD08C4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C39E81-4F2D-4442-9EC9-BED260441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4F66B2-49CC-4C7F-9213-F3A894B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Zpětná vazba a hodnocení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úkolu v </a:t>
            </a:r>
            <a:r>
              <a:rPr lang="cs-CZ" dirty="0" err="1">
                <a:cs typeface="Arial"/>
              </a:rPr>
              <a:t>Promisu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91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76C40B-3B01-468D-93D8-498A42FCB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CEBF9-FF69-4894-A6EE-6C7E4E05B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234084-FD13-4E64-B4C0-1FA55612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24035DD-98CB-4C21-A248-92D5848A6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Behaviorální kompetence</a:t>
            </a:r>
          </a:p>
        </p:txBody>
      </p:sp>
    </p:spTree>
    <p:extLst>
      <p:ext uri="{BB962C8B-B14F-4D97-AF65-F5344CB8AC3E}">
        <p14:creationId xmlns:p14="http://schemas.microsoft.com/office/powerpoint/2010/main" val="264503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Team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teamwork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Potřebujeme opravdu tým?</a:t>
            </a:r>
          </a:p>
          <a:p>
            <a:r>
              <a:rPr lang="cs-CZ" b="1" dirty="0" smtClean="0"/>
              <a:t>Skupina </a:t>
            </a:r>
          </a:p>
          <a:p>
            <a:r>
              <a:rPr lang="cs-CZ" b="1" dirty="0" err="1" smtClean="0"/>
              <a:t>Comittee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Komunita</a:t>
            </a:r>
            <a:endParaRPr lang="cs-CZ" b="1" dirty="0"/>
          </a:p>
          <a:p>
            <a:r>
              <a:rPr lang="cs-CZ" b="1" dirty="0" smtClean="0"/>
              <a:t>Tým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86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fáze týmu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co jde</a:t>
            </a:r>
          </a:p>
          <a:p>
            <a:r>
              <a:rPr lang="cs-CZ" dirty="0" smtClean="0"/>
              <a:t>Proč je dobré to vědět</a:t>
            </a:r>
          </a:p>
          <a:p>
            <a:r>
              <a:rPr lang="cs-CZ" dirty="0" smtClean="0"/>
              <a:t>Jaká je role PM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96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Tým: FORMING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a setkání členů týmu</a:t>
            </a:r>
          </a:p>
          <a:p>
            <a:r>
              <a:rPr lang="cs-CZ" dirty="0" smtClean="0"/>
              <a:t>„klidná“ diskuse projektových cílů, úkolů</a:t>
            </a:r>
          </a:p>
          <a:p>
            <a:r>
              <a:rPr lang="cs-CZ" dirty="0" smtClean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29596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67213-DA86-4483-B00B-A84E373447A2}">
  <ds:schemaRefs>
    <ds:schemaRef ds:uri="http://purl.org/dc/elements/1.1/"/>
    <ds:schemaRef ds:uri="http://schemas.microsoft.com/office/2006/metadata/properties"/>
    <ds:schemaRef ds:uri="e8312105-d3eb-4165-b016-0d7be4344c6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b466b21-9f8e-4555-b4b4-3f204fa426c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1154</Words>
  <Application>Microsoft Office PowerPoint</Application>
  <PresentationFormat>Širokoúhlá obrazovka</PresentationFormat>
  <Paragraphs>212</Paragraphs>
  <Slides>43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Palatino</vt:lpstr>
      <vt:lpstr>Tahoma</vt:lpstr>
      <vt:lpstr>Wingdings</vt:lpstr>
      <vt:lpstr>ヒラギノ明朝 ProN W3</vt:lpstr>
      <vt:lpstr>prezentace-econ-cz</vt:lpstr>
      <vt:lpstr>1_prezentace-econ-cz</vt:lpstr>
      <vt:lpstr>Projektový management </vt:lpstr>
      <vt:lpstr>Plán pro dnešek</vt:lpstr>
      <vt:lpstr>Úkol na analýzu rizik</vt:lpstr>
      <vt:lpstr>Úkol na analýzu rizik</vt:lpstr>
      <vt:lpstr>Zpětná vazba a hodnocení  úkolu v Promisu</vt:lpstr>
      <vt:lpstr>1. část</vt:lpstr>
      <vt:lpstr>Team &amp; teamwork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Situační leadership</vt:lpstr>
      <vt:lpstr>Motivace</vt:lpstr>
      <vt:lpstr>Vedení porady</vt:lpstr>
      <vt:lpstr>Vedení porady</vt:lpstr>
      <vt:lpstr>Facilitace</vt:lpstr>
      <vt:lpstr>2. část</vt:lpstr>
      <vt:lpstr>Standardy projektového řízení</vt:lpstr>
      <vt:lpstr>Prezentace aplikace PowerPoint</vt:lpstr>
      <vt:lpstr>IPMA</vt:lpstr>
      <vt:lpstr>IPMA (ICB4)</vt:lpstr>
      <vt:lpstr>IPMA (ICB4)</vt:lpstr>
      <vt:lpstr>Školení a certifikace IPMA</vt:lpstr>
      <vt:lpstr>Průběh certifikace IPMA 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PRINCE2</vt:lpstr>
      <vt:lpstr>Školení a certifikace PRINCE2</vt:lpstr>
      <vt:lpstr>PMI</vt:lpstr>
      <vt:lpstr>PMI</vt:lpstr>
      <vt:lpstr>PMI</vt:lpstr>
      <vt:lpstr>SCRUM</vt:lpstr>
      <vt:lpstr>Waterfall × Agile</vt:lpstr>
      <vt:lpstr>SCRUM</vt:lpstr>
      <vt:lpstr>Prezentace aplikace PowerPoint</vt:lpstr>
      <vt:lpstr>Připomenutí zkouškového testu 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Sylva Žáková Talpová</cp:lastModifiedBy>
  <cp:revision>27</cp:revision>
  <dcterms:created xsi:type="dcterms:W3CDTF">2020-10-07T06:45:54Z</dcterms:created>
  <dcterms:modified xsi:type="dcterms:W3CDTF">2020-12-18T15:13:52Z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