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59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kub Chini" initials="JC" lastIdx="6" clrIdx="0">
    <p:extLst>
      <p:ext uri="{19B8F6BF-5375-455C-9EA6-DF929625EA0E}">
        <p15:presenceInfo xmlns:p15="http://schemas.microsoft.com/office/powerpoint/2012/main" userId="Jakub Chi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96D8BB-137B-45E2-97B1-7DA574672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A140CB-CC93-4C5A-9805-00AF0589C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47602E-0DC0-4BEE-B45D-A9533C8D3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C84B-D204-4498-AEBE-8B895FE35A89}" type="datetimeFigureOut">
              <a:rPr lang="cs-CZ" smtClean="0"/>
              <a:t>14.09.2020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454E14-523D-4994-9834-2192D6F86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719836-D2AF-4DCC-BB6F-5F268D805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A4-9F57-44F4-9796-A5D05C2150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63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AA128C-521B-43B0-B579-DDADF0A12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EA75EBB-295B-4ED5-8703-4D3279406B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6FA5B1-BDDF-4A41-8F73-7409AC07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C84B-D204-4498-AEBE-8B895FE35A89}" type="datetimeFigureOut">
              <a:rPr lang="cs-CZ" smtClean="0"/>
              <a:t>14.09.2020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46161B-F05F-483B-BBEB-46C2FF348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46F039-3D49-4766-9C95-6802494E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A4-9F57-44F4-9796-A5D05C2150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01D3F04-6C29-4724-B056-EDA28C4DA9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0DDC5B-C513-4046-98EE-A42475D8F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E0BEAB-AE72-4F32-ADB3-A09E0C42D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C84B-D204-4498-AEBE-8B895FE35A89}" type="datetimeFigureOut">
              <a:rPr lang="cs-CZ" smtClean="0"/>
              <a:t>14.09.2020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0D0429-D47A-4D0C-B0DF-43A09AF7C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5918B3-1CF2-483A-9183-954E50B67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A4-9F57-44F4-9796-A5D05C2150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83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2C19FC-84C3-4B5E-B03C-CF4C1C44D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755DCD-0C68-4672-859C-56A430F89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D23A31-E29C-4FFF-8369-78D24ECB3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C84B-D204-4498-AEBE-8B895FE35A89}" type="datetimeFigureOut">
              <a:rPr lang="cs-CZ" smtClean="0"/>
              <a:t>14.09.2020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106F0F-B33F-41CC-AD36-C8AE490A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5CE910-F7FF-4857-B2A1-4D0E5231A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A4-9F57-44F4-9796-A5D05C2150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34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08FB6-3572-4881-8957-3BF1D7E28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3FDAE9-F0E1-4A36-A224-E826D64B9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17A477-6768-4DA9-A7F9-31CCFFE6A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C84B-D204-4498-AEBE-8B895FE35A89}" type="datetimeFigureOut">
              <a:rPr lang="cs-CZ" smtClean="0"/>
              <a:t>14.09.2020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88FB8F-A1CB-4B83-ADEB-A93A9282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0DE64-C08E-4778-929D-724BD16AD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A4-9F57-44F4-9796-A5D05C2150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23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7FD7D-420A-4EF9-8AC8-04C522882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CF6922-8C32-4DCD-AAAE-5249C148F7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C00873-F4F9-4B61-AB80-741A0EA27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E47234-B45F-4D4E-A8FA-7744ED48F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C84B-D204-4498-AEBE-8B895FE35A89}" type="datetimeFigureOut">
              <a:rPr lang="cs-CZ" smtClean="0"/>
              <a:t>14.09.2020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F3A713-16F1-464A-A662-4F293222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B3A441-2074-4931-8369-62D60134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A4-9F57-44F4-9796-A5D05C2150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07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20D7F1-1B61-49B2-9676-932D12516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186127-8003-4531-AAA8-CFABE55E2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AD9956B-451F-4FC1-BE30-85625382B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008182D-AB94-4A5F-94E1-2DB8F87FD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41001CB-1A5D-4A84-8A9D-E9877C876D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62C6A1E-F57F-4F9D-928A-A0681598C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C84B-D204-4498-AEBE-8B895FE35A89}" type="datetimeFigureOut">
              <a:rPr lang="cs-CZ" smtClean="0"/>
              <a:t>14.09.2020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B75C50B-96E1-4033-B0FC-4CDB0B05A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292C846-0409-4610-BE98-DB21DF8FB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A4-9F57-44F4-9796-A5D05C2150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712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8BF8A-F396-4F2A-AD29-8D41602C4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647DE8E-B1E8-49CC-9A1F-710296129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C84B-D204-4498-AEBE-8B895FE35A89}" type="datetimeFigureOut">
              <a:rPr lang="cs-CZ" smtClean="0"/>
              <a:t>14.09.2020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8180184-FCA8-4717-BEDA-659A50DBD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D2E90C8-A041-4273-9DD0-4F9D165B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A4-9F57-44F4-9796-A5D05C2150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C0B4AD5-50C6-4BF6-AD7D-B54C3E140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C84B-D204-4498-AEBE-8B895FE35A89}" type="datetimeFigureOut">
              <a:rPr lang="cs-CZ" smtClean="0"/>
              <a:t>14.09.2020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6E23A51-9CFC-4708-9F1C-FDFFDE67F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40AEC0B-E310-4DCC-871A-8C68BC112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A4-9F57-44F4-9796-A5D05C2150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97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1F545-2CC6-474C-B636-EFE9F5388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C89F73-9019-446C-868E-ABD3668A5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43D76CB-CDEA-440F-BCBE-0BB632DED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CDBA3C-1B5B-47D7-B9A7-B56B98741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C84B-D204-4498-AEBE-8B895FE35A89}" type="datetimeFigureOut">
              <a:rPr lang="cs-CZ" smtClean="0"/>
              <a:t>14.09.2020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982CAE-D0B0-4F88-92FC-381CDDBC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72DC2A-99CB-4468-976A-A08CAEE6D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A4-9F57-44F4-9796-A5D05C2150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70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6A5E76-1831-4032-A887-0DF4156F9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10DEB47-980C-41AA-99DE-0F8C1AA572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9AA6906-CAA9-490E-9789-40F6116B1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893027-859E-4858-A19A-2E48BB30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C84B-D204-4498-AEBE-8B895FE35A89}" type="datetimeFigureOut">
              <a:rPr lang="cs-CZ" smtClean="0"/>
              <a:t>14.09.2020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6229B6-4683-4FAC-BA4F-0BC95B5D0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CF8F64-7650-462B-AE02-D11154A51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38AA4-9F57-44F4-9796-A5D05C2150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18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442B658-253C-4025-8213-D10C2BCD5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E24F16-60D4-4D03-9901-346F7E34D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AE94E2-0403-4C99-AF5F-01B67A327B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DC84B-D204-4498-AEBE-8B895FE35A89}" type="datetimeFigureOut">
              <a:rPr lang="cs-CZ" smtClean="0"/>
              <a:t>14.09.2020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182982-9F39-424E-86DD-EACD9DA753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511587-5B25-4AC3-A881-B91EC60C3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8AA4-9F57-44F4-9796-A5D05C2150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96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econ/podzim2020/MPE_SOE2/ode/105301373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06D3E0-4153-45D9-8905-C106D504F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8854"/>
            <a:ext cx="8728165" cy="854764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Soutěžní ekonomie 2</a:t>
            </a: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DE3867C-8D91-4472-BDFF-FED302F7C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63619"/>
            <a:ext cx="9144000" cy="3594182"/>
          </a:xfrm>
        </p:spPr>
        <p:txBody>
          <a:bodyPr/>
          <a:lstStyle/>
          <a:p>
            <a:pPr algn="l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Organizační pokyny</a:t>
            </a:r>
          </a:p>
          <a:p>
            <a:pPr algn="l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42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0BF959-C5EC-458E-94E8-CCAC54B68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436"/>
            <a:ext cx="10515600" cy="4678527"/>
          </a:xfrm>
        </p:spPr>
        <p:txBody>
          <a:bodyPr/>
          <a:lstStyle/>
          <a:p>
            <a:pPr algn="just"/>
            <a:r>
              <a:rPr lang="cs-CZ" sz="2400" dirty="0">
                <a:cs typeface="Arial" panose="020B0604020202020204" pitchFamily="34" charset="0"/>
              </a:rPr>
              <a:t>Každé úterý 12:00 – 13:50</a:t>
            </a: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cs typeface="Arial" panose="020B0604020202020204" pitchFamily="34" charset="0"/>
              </a:rPr>
              <a:t>Aplikace teoretických základů ze SOEK 1 v praxi</a:t>
            </a:r>
          </a:p>
          <a:p>
            <a:pPr marL="0" indent="0" algn="just">
              <a:buNone/>
            </a:pPr>
            <a:endParaRPr lang="cs-CZ" sz="2400" dirty="0"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cs typeface="Arial" panose="020B0604020202020204" pitchFamily="34" charset="0"/>
              </a:rPr>
              <a:t>Do přednášek bude zapojen širší okruh osob z praxe, např.: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JUDr. Robert Neruda, Ph.D. – </a:t>
            </a:r>
            <a:r>
              <a:rPr lang="cs-CZ" sz="2000" dirty="0" err="1">
                <a:cs typeface="Arial" panose="020B0604020202020204" pitchFamily="34" charset="0"/>
              </a:rPr>
              <a:t>mergers</a:t>
            </a:r>
            <a:r>
              <a:rPr lang="cs-CZ" sz="2000" dirty="0">
                <a:cs typeface="Arial" panose="020B0604020202020204" pitchFamily="34" charset="0"/>
              </a:rPr>
              <a:t> v praxi;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Mgr. Bc. Jan Kupčík - Zneužití dominantního postavené na digitálních platformách;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JUDr. Jiří Kindl, </a:t>
            </a:r>
            <a:r>
              <a:rPr lang="cs-CZ" sz="2000" dirty="0" err="1">
                <a:cs typeface="Arial" panose="020B0604020202020204" pitchFamily="34" charset="0"/>
              </a:rPr>
              <a:t>M.Jur</a:t>
            </a:r>
            <a:r>
              <a:rPr lang="cs-CZ" sz="2000" dirty="0">
                <a:cs typeface="Arial" panose="020B0604020202020204" pitchFamily="34" charset="0"/>
              </a:rPr>
              <a:t>., Ph.D. – role ekonomie při posuzování horizontálních dohod;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doc. Ing. Martin Kvizda, Ph.D. – vymezení relevantního trhu na trase Praha – Ostrava;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Jan Málek, </a:t>
            </a:r>
            <a:r>
              <a:rPr lang="cs-CZ" sz="2000" dirty="0" err="1">
                <a:cs typeface="Arial" panose="020B0604020202020204" pitchFamily="34" charset="0"/>
              </a:rPr>
              <a:t>MSc</a:t>
            </a:r>
            <a:r>
              <a:rPr lang="cs-CZ" sz="2000" dirty="0">
                <a:cs typeface="Arial" panose="020B0604020202020204" pitchFamily="34" charset="0"/>
              </a:rPr>
              <a:t>. – fúze ve farmacii;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Mgr. Vladislav Bernard – vertikální dohody v praxi.</a:t>
            </a: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i="1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A0CFFB48-DBAF-412E-AFC5-FC7B8FB35154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+mn-lt"/>
              </a:rPr>
              <a:t>Výuka</a:t>
            </a:r>
            <a:br>
              <a:rPr lang="cs-CZ" sz="4000" b="1" dirty="0">
                <a:latin typeface="+mn-lt"/>
              </a:rPr>
            </a:br>
            <a:endParaRPr lang="cs-CZ" sz="2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0225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0BF959-C5EC-458E-94E8-CCAC54B68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436"/>
            <a:ext cx="10515600" cy="4678527"/>
          </a:xfrm>
        </p:spPr>
        <p:txBody>
          <a:bodyPr>
            <a:normAutofit lnSpcReduction="10000"/>
          </a:bodyPr>
          <a:lstStyle/>
          <a:p>
            <a:r>
              <a:rPr lang="cs-CZ" sz="2000" i="1" dirty="0">
                <a:solidFill>
                  <a:srgbClr val="0A0A0A"/>
                </a:solidFill>
              </a:rPr>
              <a:t>Harmonogram se může lišit dle časových možností externích přednášejících</a:t>
            </a:r>
            <a:endParaRPr lang="cs-CZ" sz="2000" b="0" i="1" dirty="0">
              <a:solidFill>
                <a:srgbClr val="0A0A0A"/>
              </a:solidFill>
              <a:effectLst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cs-CZ" sz="2000" b="0" i="0" dirty="0">
                <a:solidFill>
                  <a:srgbClr val="0A0A0A"/>
                </a:solidFill>
                <a:effectLst/>
              </a:rPr>
              <a:t>Zopakování teorie ze soutěžní ekonomie I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000" b="0" i="0" dirty="0">
                <a:solidFill>
                  <a:srgbClr val="0A0A0A"/>
                </a:solidFill>
                <a:effectLst/>
              </a:rPr>
              <a:t>Vymezování relevantního trhu na praktickém příkladu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000" b="0" i="0" dirty="0">
                <a:solidFill>
                  <a:srgbClr val="0A0A0A"/>
                </a:solidFill>
                <a:effectLst/>
              </a:rPr>
              <a:t>Vymezování relevantního trhu na praktickém příkladu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000" b="0" i="0" dirty="0">
                <a:solidFill>
                  <a:srgbClr val="0A0A0A"/>
                </a:solidFill>
                <a:effectLst/>
              </a:rPr>
              <a:t>Zneužití dominantního postavení v praxi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000" b="0" i="0" dirty="0">
                <a:solidFill>
                  <a:srgbClr val="0A0A0A"/>
                </a:solidFill>
                <a:effectLst/>
              </a:rPr>
              <a:t>Zneužití dominantního postavení na digitální platformách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000" b="0" i="0" dirty="0">
                <a:solidFill>
                  <a:srgbClr val="0A0A0A"/>
                </a:solidFill>
                <a:effectLst/>
              </a:rPr>
              <a:t>Vertikální dohody v praxi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000" b="0" i="0" dirty="0">
                <a:solidFill>
                  <a:srgbClr val="0A0A0A"/>
                </a:solidFill>
                <a:effectLst/>
              </a:rPr>
              <a:t>Fúze ve farmacii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000" b="0" i="0" dirty="0">
                <a:solidFill>
                  <a:srgbClr val="0A0A0A"/>
                </a:solidFill>
                <a:effectLst/>
              </a:rPr>
              <a:t>Fúze v praxi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000" b="0" i="0" dirty="0">
                <a:solidFill>
                  <a:srgbClr val="0A0A0A"/>
                </a:solidFill>
                <a:effectLst/>
              </a:rPr>
              <a:t>Role ekonomie při posuzování horizontálních dohod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000" b="0" i="0" dirty="0">
                <a:solidFill>
                  <a:srgbClr val="0A0A0A"/>
                </a:solidFill>
                <a:effectLst/>
              </a:rPr>
              <a:t>Horizontální dohody v praxi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000" b="0" i="0" dirty="0">
                <a:solidFill>
                  <a:srgbClr val="0A0A0A"/>
                </a:solidFill>
                <a:effectLst/>
              </a:rPr>
              <a:t>Náhrada škody z porušení soutěžního práva</a:t>
            </a:r>
            <a:endParaRPr lang="cs-CZ" sz="32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i="1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A0CFFB48-DBAF-412E-AFC5-FC7B8FB35154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+mn-lt"/>
              </a:rPr>
              <a:t>Plán přednášek</a:t>
            </a:r>
            <a:br>
              <a:rPr lang="cs-CZ" sz="4000" b="1" dirty="0">
                <a:latin typeface="+mn-lt"/>
              </a:rPr>
            </a:br>
            <a:endParaRPr lang="cs-CZ" sz="2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6796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0BF959-C5EC-458E-94E8-CCAC54B68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436"/>
            <a:ext cx="10515600" cy="4678527"/>
          </a:xfrm>
        </p:spPr>
        <p:txBody>
          <a:bodyPr/>
          <a:lstStyle/>
          <a:p>
            <a:pPr algn="just"/>
            <a:r>
              <a:rPr lang="cs-CZ" sz="2400" dirty="0">
                <a:cs typeface="Arial" panose="020B0604020202020204" pitchFamily="34" charset="0"/>
              </a:rPr>
              <a:t>Každé úterý 12:00 – 13:50</a:t>
            </a: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cs typeface="Arial" panose="020B0604020202020204" pitchFamily="34" charset="0"/>
              </a:rPr>
              <a:t>Aplikace teoretických základů ze SOEK 1 v praxi</a:t>
            </a:r>
          </a:p>
          <a:p>
            <a:pPr marL="0" indent="0" algn="just">
              <a:buNone/>
            </a:pPr>
            <a:endParaRPr lang="cs-CZ" sz="2400" dirty="0"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cs typeface="Arial" panose="020B0604020202020204" pitchFamily="34" charset="0"/>
              </a:rPr>
              <a:t>Do přednášek bude zapojen širší okruh osob z praxe, např.: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JUDr. Robert Neruda, Ph.D. – </a:t>
            </a:r>
            <a:r>
              <a:rPr lang="cs-CZ" sz="2000" dirty="0" err="1">
                <a:cs typeface="Arial" panose="020B0604020202020204" pitchFamily="34" charset="0"/>
              </a:rPr>
              <a:t>mergers</a:t>
            </a:r>
            <a:r>
              <a:rPr lang="cs-CZ" sz="2000" dirty="0">
                <a:cs typeface="Arial" panose="020B0604020202020204" pitchFamily="34" charset="0"/>
              </a:rPr>
              <a:t> v praxi;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Mgr. Bc. Jan Kupčík - Zneužití dominantního postavené na digitálních platformách;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JUDr. Jiří Kindl, </a:t>
            </a:r>
            <a:r>
              <a:rPr lang="cs-CZ" sz="2000" dirty="0" err="1">
                <a:cs typeface="Arial" panose="020B0604020202020204" pitchFamily="34" charset="0"/>
              </a:rPr>
              <a:t>M.Jur</a:t>
            </a:r>
            <a:r>
              <a:rPr lang="cs-CZ" sz="2000" dirty="0">
                <a:cs typeface="Arial" panose="020B0604020202020204" pitchFamily="34" charset="0"/>
              </a:rPr>
              <a:t>., Ph.D. – role ekonomie při posuzování horizontálních dohod;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doc. Ing. Martin Kvizda, Ph.D. – vymezení relevantního trhu na trase Praha – Ostrava;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Jan Málek, </a:t>
            </a:r>
            <a:r>
              <a:rPr lang="cs-CZ" sz="2000" dirty="0" err="1">
                <a:cs typeface="Arial" panose="020B0604020202020204" pitchFamily="34" charset="0"/>
              </a:rPr>
              <a:t>MSc</a:t>
            </a:r>
            <a:r>
              <a:rPr lang="cs-CZ" sz="2000" dirty="0">
                <a:cs typeface="Arial" panose="020B0604020202020204" pitchFamily="34" charset="0"/>
              </a:rPr>
              <a:t>. – fúze ve farmacii;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Mgr. Vladislav Bernard – vertikální dohody v praxi.</a:t>
            </a: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i="1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A0CFFB48-DBAF-412E-AFC5-FC7B8FB35154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+mn-lt"/>
              </a:rPr>
              <a:t>Výuka</a:t>
            </a:r>
            <a:br>
              <a:rPr lang="cs-CZ" sz="4000" b="1" dirty="0">
                <a:latin typeface="+mn-lt"/>
              </a:rPr>
            </a:br>
            <a:endParaRPr lang="cs-CZ" sz="2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992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0BF959-C5EC-458E-94E8-CCAC54B68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436"/>
            <a:ext cx="10515600" cy="4678527"/>
          </a:xfrm>
        </p:spPr>
        <p:txBody>
          <a:bodyPr>
            <a:normAutofit/>
          </a:bodyPr>
          <a:lstStyle/>
          <a:p>
            <a:pPr algn="just"/>
            <a:r>
              <a:rPr lang="cs-CZ" sz="2400" dirty="0">
                <a:cs typeface="Arial" panose="020B0604020202020204" pitchFamily="34" charset="0"/>
              </a:rPr>
              <a:t>Povinná a aktivní účast na  všech přednáškách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Možnost omluvy</a:t>
            </a: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cs typeface="Arial" panose="020B0604020202020204" pitchFamily="34" charset="0"/>
              </a:rPr>
              <a:t>Seminární práce na 2 – 4 normostrany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Úvaha na jedno z témat probraných na přednáškách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Volba tématu a cíle je čistě na vás</a:t>
            </a:r>
          </a:p>
          <a:p>
            <a:pPr lvl="1" algn="just"/>
            <a:r>
              <a:rPr lang="cs-CZ" sz="2000" dirty="0" err="1">
                <a:cs typeface="Arial" panose="020B0604020202020204" pitchFamily="34" charset="0"/>
              </a:rPr>
              <a:t>Deadline</a:t>
            </a:r>
            <a:r>
              <a:rPr lang="cs-CZ" sz="2000" dirty="0">
                <a:cs typeface="Arial" panose="020B0604020202020204" pitchFamily="34" charset="0"/>
              </a:rPr>
              <a:t> do 31. 12. 2020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  <a:hlinkClick r:id="rId2"/>
              </a:rPr>
              <a:t>Odevzdávárna</a:t>
            </a:r>
            <a:r>
              <a:rPr lang="cs-CZ" sz="2000" dirty="0">
                <a:cs typeface="Arial" panose="020B0604020202020204" pitchFamily="34" charset="0"/>
              </a:rPr>
              <a:t> je připravena v </a:t>
            </a:r>
            <a:r>
              <a:rPr lang="cs-CZ" sz="2000" dirty="0" err="1">
                <a:cs typeface="Arial" panose="020B0604020202020204" pitchFamily="34" charset="0"/>
              </a:rPr>
              <a:t>ISu</a:t>
            </a:r>
            <a:endParaRPr lang="cs-CZ" sz="2000" dirty="0">
              <a:cs typeface="Arial" panose="020B0604020202020204" pitchFamily="34" charset="0"/>
            </a:endParaRP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Odevzdávejte ve formátu: </a:t>
            </a:r>
            <a:r>
              <a:rPr lang="cs-CZ" sz="2000" i="1" dirty="0" err="1">
                <a:cs typeface="Arial" panose="020B0604020202020204" pitchFamily="34" charset="0"/>
              </a:rPr>
              <a:t>Příjmení_Jméno_učo</a:t>
            </a:r>
            <a:endParaRPr lang="cs-CZ" sz="2000" i="1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cs typeface="Arial" panose="020B0604020202020204" pitchFamily="34" charset="0"/>
              </a:rPr>
              <a:t>Obhajoba eseje na ústní zkoušce</a:t>
            </a:r>
          </a:p>
          <a:p>
            <a:pPr lvl="1" algn="just"/>
            <a:r>
              <a:rPr lang="cs-CZ" sz="2000" dirty="0">
                <a:cs typeface="Arial" panose="020B0604020202020204" pitchFamily="34" charset="0"/>
              </a:rPr>
              <a:t>Termín bude vypsán v týdnu od 4. 1. 2021 – 10. 1. 2021</a:t>
            </a: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i="1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A0CFFB48-DBAF-412E-AFC5-FC7B8FB35154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+mn-lt"/>
              </a:rPr>
              <a:t>Ukončení předmětu</a:t>
            </a:r>
            <a:br>
              <a:rPr lang="cs-CZ" sz="4000" b="1" dirty="0">
                <a:latin typeface="+mn-lt"/>
              </a:rPr>
            </a:br>
            <a:endParaRPr lang="cs-CZ" sz="2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5717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0BF959-C5EC-458E-94E8-CCAC54B68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436"/>
            <a:ext cx="10515600" cy="4678527"/>
          </a:xfrm>
        </p:spPr>
        <p:txBody>
          <a:bodyPr/>
          <a:lstStyle/>
          <a:p>
            <a:pPr algn="just"/>
            <a:r>
              <a:rPr lang="en-US" sz="2400" dirty="0">
                <a:cs typeface="Arial" panose="020B0604020202020204" pitchFamily="34" charset="0"/>
              </a:rPr>
              <a:t>MOTTA, Massimo. Competition policy : theory and practice. 1st ed. Cambridge: Cambridge University Press, 2004. xxiii, 616. ISBN 9780521016919.</a:t>
            </a:r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cs typeface="Arial" panose="020B0604020202020204" pitchFamily="34" charset="0"/>
              </a:rPr>
              <a:t>Davis, P, </a:t>
            </a:r>
            <a:r>
              <a:rPr lang="cs-CZ" sz="2400" dirty="0" err="1">
                <a:cs typeface="Arial" panose="020B0604020202020204" pitchFamily="34" charset="0"/>
              </a:rPr>
              <a:t>Garcés</a:t>
            </a:r>
            <a:r>
              <a:rPr lang="cs-CZ" sz="2400" dirty="0">
                <a:cs typeface="Arial" panose="020B0604020202020204" pitchFamily="34" charset="0"/>
              </a:rPr>
              <a:t>, E: </a:t>
            </a:r>
            <a:r>
              <a:rPr lang="cs-CZ" sz="2400" dirty="0" err="1">
                <a:cs typeface="Arial" panose="020B0604020202020204" pitchFamily="34" charset="0"/>
              </a:rPr>
              <a:t>Quantitative</a:t>
            </a:r>
            <a:r>
              <a:rPr lang="cs-CZ" sz="2400" dirty="0">
                <a:cs typeface="Arial" panose="020B0604020202020204" pitchFamily="34" charset="0"/>
              </a:rPr>
              <a:t> </a:t>
            </a:r>
            <a:r>
              <a:rPr lang="cs-CZ" sz="2400" dirty="0" err="1">
                <a:cs typeface="Arial" panose="020B0604020202020204" pitchFamily="34" charset="0"/>
              </a:rPr>
              <a:t>Techniques</a:t>
            </a:r>
            <a:r>
              <a:rPr lang="cs-CZ" sz="2400" dirty="0">
                <a:cs typeface="Arial" panose="020B0604020202020204" pitchFamily="34" charset="0"/>
              </a:rPr>
              <a:t> </a:t>
            </a:r>
            <a:r>
              <a:rPr lang="cs-CZ" sz="2400" dirty="0" err="1">
                <a:cs typeface="Arial" panose="020B0604020202020204" pitchFamily="34" charset="0"/>
              </a:rPr>
              <a:t>for</a:t>
            </a:r>
            <a:r>
              <a:rPr lang="cs-CZ" sz="2400" dirty="0">
                <a:cs typeface="Arial" panose="020B0604020202020204" pitchFamily="34" charset="0"/>
              </a:rPr>
              <a:t> </a:t>
            </a:r>
            <a:r>
              <a:rPr lang="cs-CZ" sz="2400" dirty="0" err="1">
                <a:cs typeface="Arial" panose="020B0604020202020204" pitchFamily="34" charset="0"/>
              </a:rPr>
              <a:t>Competition</a:t>
            </a:r>
            <a:r>
              <a:rPr lang="cs-CZ" sz="2400" dirty="0">
                <a:cs typeface="Arial" panose="020B0604020202020204" pitchFamily="34" charset="0"/>
              </a:rPr>
              <a:t> and </a:t>
            </a:r>
            <a:r>
              <a:rPr lang="cs-CZ" sz="2400" dirty="0" err="1">
                <a:cs typeface="Arial" panose="020B0604020202020204" pitchFamily="34" charset="0"/>
              </a:rPr>
              <a:t>Antitrust</a:t>
            </a:r>
            <a:r>
              <a:rPr lang="cs-CZ" sz="2400" dirty="0">
                <a:cs typeface="Arial" panose="020B0604020202020204" pitchFamily="34" charset="0"/>
              </a:rPr>
              <a:t> </a:t>
            </a:r>
            <a:r>
              <a:rPr lang="cs-CZ" sz="2400" dirty="0" err="1">
                <a:cs typeface="Arial" panose="020B0604020202020204" pitchFamily="34" charset="0"/>
              </a:rPr>
              <a:t>Analysis</a:t>
            </a:r>
            <a:r>
              <a:rPr lang="cs-CZ" sz="2400" dirty="0">
                <a:cs typeface="Arial" panose="020B0604020202020204" pitchFamily="34" charset="0"/>
              </a:rPr>
              <a:t>. 41 William Street, </a:t>
            </a:r>
            <a:r>
              <a:rPr lang="cs-CZ" sz="2400" dirty="0" err="1">
                <a:cs typeface="Arial" panose="020B0604020202020204" pitchFamily="34" charset="0"/>
              </a:rPr>
              <a:t>Princeton</a:t>
            </a:r>
            <a:r>
              <a:rPr lang="cs-CZ" sz="2400" dirty="0">
                <a:cs typeface="Arial" panose="020B0604020202020204" pitchFamily="34" charset="0"/>
              </a:rPr>
              <a:t>, New Jersey 08540, 2010.</a:t>
            </a: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cs typeface="Arial" panose="020B0604020202020204" pitchFamily="34" charset="0"/>
              </a:rPr>
              <a:t>NEJEZCHLEB, Kamil, Zuzana HAJNÁ a Josef BEJČEK. Ekonomické metody v soutěžním právu. 1. vyd. Brno: Masarykova Univerzita v Brně, 2014. 299 s. 504. ISBN 978-80-210-7701-0.</a:t>
            </a: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cs typeface="Arial" panose="020B0604020202020204" pitchFamily="34" charset="0"/>
              </a:rPr>
              <a:t>Pro napsání seminární práce ale budou stačit informace z přednášek</a:t>
            </a: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algn="just"/>
            <a:endParaRPr lang="cs-CZ" sz="2400" dirty="0"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i="1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A0CFFB48-DBAF-412E-AFC5-FC7B8FB35154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latin typeface="+mn-lt"/>
              </a:rPr>
              <a:t>Literatura</a:t>
            </a:r>
            <a:br>
              <a:rPr lang="cs-CZ" sz="4000" b="1" dirty="0">
                <a:latin typeface="+mn-lt"/>
              </a:rPr>
            </a:br>
            <a:endParaRPr lang="cs-CZ" sz="2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72732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3355</TotalTime>
  <Words>491</Words>
  <Application>Microsoft Office PowerPoint</Application>
  <PresentationFormat>Širokoúhlá obrazovka</PresentationFormat>
  <Paragraphs>88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Soutěžní ekonomie 2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Soutěžní ekonomie</dc:title>
  <dc:creator>Jakub Chini</dc:creator>
  <cp:lastModifiedBy>Jakub Chini</cp:lastModifiedBy>
  <cp:revision>70</cp:revision>
  <dcterms:created xsi:type="dcterms:W3CDTF">2020-09-07T07:19:22Z</dcterms:created>
  <dcterms:modified xsi:type="dcterms:W3CDTF">2020-09-14T11:52:21Z</dcterms:modified>
</cp:coreProperties>
</file>