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4" r:id="rId22"/>
    <p:sldId id="277" r:id="rId23"/>
    <p:sldId id="278" r:id="rId24"/>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71600" y="3733800"/>
            <a:ext cx="7315200" cy="533400"/>
          </a:xfrm>
          <a:prstGeom prst="rect">
            <a:avLst/>
          </a:prstGeom>
          <a:solidFill>
            <a:schemeClr val="bg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 Lecture 4</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Intangible assets, business combinations and goodwill</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p:txBody>
          <a:bodyPr/>
          <a:lstStyle/>
          <a:p>
            <a:r>
              <a:rPr lang="en-US" sz="2000" b="1" dirty="0" smtClean="0"/>
              <a:t>Factors</a:t>
            </a:r>
            <a:r>
              <a:rPr lang="en-US" sz="2000" dirty="0" smtClean="0"/>
              <a:t> such as a change in how an intangible asset is used, technological advancement, and changes in market prices may indicate that </a:t>
            </a:r>
            <a:r>
              <a:rPr lang="en-US" sz="2000" b="1" dirty="0" smtClean="0"/>
              <a:t>the residual value or useful life of an intangible asset has changed</a:t>
            </a:r>
            <a:r>
              <a:rPr lang="en-US" sz="2000" dirty="0" smtClean="0"/>
              <a:t> since the most recent annual reporting date. If such indicators are present, </a:t>
            </a:r>
            <a:r>
              <a:rPr lang="en-US" sz="2000" b="1" dirty="0" smtClean="0"/>
              <a:t>an entity shall review its previous estimates and, if current expectations differ, amend the residual value, amortization method or useful life</a:t>
            </a:r>
            <a:r>
              <a:rPr lang="en-US" sz="2000" dirty="0" smtClean="0"/>
              <a:t>. The entity shall account for the </a:t>
            </a:r>
            <a:r>
              <a:rPr lang="en-US" sz="2000" b="1" dirty="0" smtClean="0"/>
              <a:t>change in residual value, amortization method or useful life as a change in an accounting estimate.</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Recoverability of the carrying amount – impairment losses</a:t>
            </a:r>
          </a:p>
        </p:txBody>
      </p:sp>
      <p:sp>
        <p:nvSpPr>
          <p:cNvPr id="3" name="Содержимое 2"/>
          <p:cNvSpPr>
            <a:spLocks noGrp="1"/>
          </p:cNvSpPr>
          <p:nvPr>
            <p:ph idx="1"/>
          </p:nvPr>
        </p:nvSpPr>
        <p:spPr/>
        <p:txBody>
          <a:bodyPr/>
          <a:lstStyle/>
          <a:p>
            <a:r>
              <a:rPr lang="en-US" sz="2000" dirty="0" smtClean="0"/>
              <a:t>To determine whether an intangible asset is impaired, an entity shall apply Section “Impairment of Assets”. That section explains when and how an entity reviews the carrying amount of its assets, how it determines the recoverable amount of an asset, and when it recognizes or reverses an impairment loss.</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endParaRPr lang="en-US" sz="4000" dirty="0" smtClean="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derecognize an intangible asset, and shall recognize </a:t>
            </a:r>
            <a:r>
              <a:rPr lang="en-US" sz="2000" b="1" dirty="0" smtClean="0"/>
              <a:t>a gain or loss in profit or loss:</a:t>
            </a:r>
          </a:p>
          <a:p>
            <a:pPr marL="1027113" indent="-457200" defTabSz="1258888">
              <a:buSzPct val="75000"/>
              <a:buFont typeface="+mj-lt"/>
              <a:buAutoNum type="alphaLcParenR"/>
            </a:pPr>
            <a:r>
              <a:rPr lang="en-US" sz="2000" b="1" dirty="0" smtClean="0"/>
              <a:t>on disposal</a:t>
            </a:r>
            <a:r>
              <a:rPr lang="en-US" sz="2000" dirty="0" smtClean="0"/>
              <a:t>, or</a:t>
            </a:r>
          </a:p>
          <a:p>
            <a:pPr marL="1027113" indent="-457200" defTabSz="1258888">
              <a:buSzPct val="75000"/>
              <a:buFont typeface="+mj-lt"/>
              <a:buAutoNum type="alphaLcParenR"/>
            </a:pPr>
            <a:r>
              <a:rPr lang="en-US" sz="2000" b="1" dirty="0" smtClean="0"/>
              <a:t>when no future economic benefits are expected from its use or disposal.</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19200"/>
            <a:ext cx="8229600" cy="5257800"/>
          </a:xfrm>
        </p:spPr>
        <p:txBody>
          <a:bodyPr/>
          <a:lstStyle/>
          <a:p>
            <a:r>
              <a:rPr lang="en-US" sz="2000" b="1" dirty="0" smtClean="0"/>
              <a:t>A business combination </a:t>
            </a:r>
            <a:r>
              <a:rPr lang="en-US" sz="2000" dirty="0" smtClean="0"/>
              <a:t>is the </a:t>
            </a:r>
            <a:r>
              <a:rPr lang="en-US" sz="2000" b="1" dirty="0" smtClean="0"/>
              <a:t>bringing together of separate entities or businesses into one reporting entity</a:t>
            </a:r>
            <a:r>
              <a:rPr lang="en-US" sz="2000" dirty="0" smtClean="0"/>
              <a:t>. The result of nearly all business combinations is that one entity</a:t>
            </a:r>
            <a:r>
              <a:rPr lang="en-US" sz="2000" b="1" dirty="0" smtClean="0"/>
              <a:t>, the acquirer, obtains control of one or more other businesses, the </a:t>
            </a:r>
            <a:r>
              <a:rPr lang="en-US" sz="2000" b="1" dirty="0" err="1" smtClean="0"/>
              <a:t>acquiree</a:t>
            </a:r>
            <a:r>
              <a:rPr lang="en-US" sz="2000" dirty="0" smtClean="0"/>
              <a:t>. The </a:t>
            </a:r>
            <a:r>
              <a:rPr lang="en-US" sz="2000" b="1" dirty="0" smtClean="0"/>
              <a:t>acquisition date </a:t>
            </a:r>
            <a:r>
              <a:rPr lang="en-US" sz="2000" dirty="0" smtClean="0"/>
              <a:t>is the date on which </a:t>
            </a:r>
            <a:r>
              <a:rPr lang="en-US" sz="2000" b="1" dirty="0" smtClean="0"/>
              <a:t>the acquirer effectively obtains control of the </a:t>
            </a:r>
            <a:r>
              <a:rPr lang="en-US" sz="2000" b="1" dirty="0" err="1" smtClean="0"/>
              <a:t>acquiree</a:t>
            </a:r>
            <a:r>
              <a:rPr lang="en-US" sz="2000" b="1" dirty="0" smtClean="0"/>
              <a:t>.</a:t>
            </a:r>
          </a:p>
          <a:p>
            <a:r>
              <a:rPr lang="en-US" sz="2000" b="1" dirty="0" smtClean="0"/>
              <a:t>A business combination may be structured in a variety of ways</a:t>
            </a:r>
            <a:r>
              <a:rPr lang="en-US" sz="2000" dirty="0" smtClean="0"/>
              <a:t>: the purchase by an entity by means of equity of another entity, the assumption of the liabilities of another entity, or the purchase of some of the net assets of another entity that together form one or more businesses. A business combination may be effected by the </a:t>
            </a:r>
            <a:r>
              <a:rPr lang="en-US" sz="2000" b="1" dirty="0" smtClean="0"/>
              <a:t>issue of equity or debt instruments, the transfer of cash, cash equivalents or other assets, or a mixture of these. </a:t>
            </a:r>
          </a:p>
          <a:p>
            <a:r>
              <a:rPr lang="en-US" sz="2000" dirty="0" smtClean="0"/>
              <a:t>All business combinations shall be accounted for by applying the </a:t>
            </a:r>
            <a:r>
              <a:rPr lang="en-US" sz="2000" b="1" dirty="0" smtClean="0"/>
              <a:t>purchase method </a:t>
            </a:r>
            <a:r>
              <a:rPr lang="en-US" sz="2000" dirty="0" smtClean="0"/>
              <a:t>(under IFRS for SMEs, but not under</a:t>
            </a:r>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19200"/>
            <a:ext cx="8229600" cy="5257800"/>
          </a:xfrm>
        </p:spPr>
        <p:txBody>
          <a:bodyPr/>
          <a:lstStyle/>
          <a:p>
            <a:r>
              <a:rPr lang="en-US" sz="2000" dirty="0" smtClean="0"/>
              <a:t>full IFRS – IFRS 3 (2008) – whereby </a:t>
            </a:r>
            <a:r>
              <a:rPr lang="en-US" sz="2000" b="1" dirty="0" smtClean="0"/>
              <a:t>purchase method is renamed as acquisition method</a:t>
            </a:r>
            <a:r>
              <a:rPr lang="en-US" sz="2000" dirty="0" smtClean="0"/>
              <a:t>). Applying the purchase method involves the following </a:t>
            </a:r>
            <a:r>
              <a:rPr lang="en-US" sz="2000" b="1" dirty="0" smtClean="0"/>
              <a:t>steps</a:t>
            </a:r>
            <a:r>
              <a:rPr lang="en-US" sz="2000" dirty="0" smtClean="0"/>
              <a:t>:</a:t>
            </a:r>
          </a:p>
          <a:p>
            <a:pPr marL="1027113" indent="-457200" defTabSz="1258888">
              <a:buSzPct val="75000"/>
              <a:buFont typeface="+mj-lt"/>
              <a:buAutoNum type="alphaLcParenR"/>
            </a:pPr>
            <a:r>
              <a:rPr lang="en-US" sz="2000" b="1" dirty="0" smtClean="0"/>
              <a:t>identifying</a:t>
            </a:r>
            <a:r>
              <a:rPr lang="en-US" sz="2000" dirty="0" smtClean="0"/>
              <a:t> </a:t>
            </a:r>
            <a:r>
              <a:rPr lang="en-US" sz="2000" b="1" dirty="0" smtClean="0"/>
              <a:t>an acquirer </a:t>
            </a:r>
            <a:r>
              <a:rPr lang="en-US" sz="2000" dirty="0" smtClean="0"/>
              <a:t>and </a:t>
            </a:r>
            <a:r>
              <a:rPr lang="en-US" sz="2000" b="1" dirty="0" smtClean="0"/>
              <a:t>acquisition date</a:t>
            </a:r>
            <a:r>
              <a:rPr lang="en-US" sz="2000" dirty="0" smtClean="0"/>
              <a:t>;</a:t>
            </a:r>
          </a:p>
          <a:p>
            <a:pPr marL="1027113" indent="-457200" defTabSz="1258888">
              <a:buSzPct val="75000"/>
              <a:buFont typeface="+mj-lt"/>
              <a:buAutoNum type="alphaLcParenR"/>
            </a:pPr>
            <a:r>
              <a:rPr lang="en-US" sz="2000" b="1" dirty="0" smtClean="0"/>
              <a:t>recognizing the assets acquired and liabilities assumed </a:t>
            </a:r>
            <a:r>
              <a:rPr lang="en-US" sz="2000" dirty="0" smtClean="0"/>
              <a:t>at fair value; and </a:t>
            </a:r>
          </a:p>
          <a:p>
            <a:pPr marL="1027113" indent="-457200" defTabSz="1258888">
              <a:buSzPct val="75000"/>
              <a:buFont typeface="+mj-lt"/>
              <a:buAutoNum type="alphaLcParenR"/>
            </a:pPr>
            <a:r>
              <a:rPr lang="en-US" sz="2000" b="1" dirty="0" smtClean="0"/>
              <a:t>measuring the cost of the business combination </a:t>
            </a:r>
            <a:r>
              <a:rPr lang="en-US" sz="2000" dirty="0" smtClean="0"/>
              <a:t>as aggregate of the fair value of </a:t>
            </a:r>
            <a:r>
              <a:rPr lang="en-US" sz="2000" b="1" dirty="0" smtClean="0"/>
              <a:t>assets given, liabilities assumed and equity issued including transaction costs</a:t>
            </a:r>
            <a:r>
              <a:rPr lang="en-US" sz="2000" dirty="0" smtClean="0"/>
              <a:t>;</a:t>
            </a:r>
          </a:p>
          <a:p>
            <a:pPr marL="1027113" indent="-457200" defTabSz="1258888">
              <a:buSzPct val="75000"/>
              <a:buFont typeface="+mj-lt"/>
              <a:buAutoNum type="alphaLcParenR"/>
            </a:pPr>
            <a:r>
              <a:rPr lang="en-US" sz="2000" b="1" dirty="0" smtClean="0"/>
              <a:t>allocating the cost of the business combination to the assets acquired and liabilities and provisions for contingent liabilities assumed;</a:t>
            </a:r>
          </a:p>
          <a:p>
            <a:pPr marL="1027113" indent="-457200" defTabSz="1258888">
              <a:buSzPct val="75000"/>
              <a:buFont typeface="+mj-lt"/>
              <a:buAutoNum type="alphaLcParenR"/>
            </a:pPr>
            <a:r>
              <a:rPr lang="en-US" sz="2000" b="1" dirty="0" smtClean="0"/>
              <a:t>recognizing any difference </a:t>
            </a:r>
            <a:r>
              <a:rPr lang="en-US" sz="2000" dirty="0" smtClean="0"/>
              <a:t>between the cost of the business combination and the fair value of assets acquired and liabilities assumed. If the difference is </a:t>
            </a:r>
            <a:r>
              <a:rPr lang="en-US" sz="2000" b="1" dirty="0" smtClean="0"/>
              <a:t>negative (“negative goodwill”), it is a gain from bargain purchase.</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36675"/>
            <a:ext cx="8229600" cy="5521325"/>
          </a:xfrm>
        </p:spPr>
        <p:txBody>
          <a:bodyPr/>
          <a:lstStyle/>
          <a:p>
            <a:r>
              <a:rPr lang="en-US" sz="2000" dirty="0" smtClean="0"/>
              <a:t>Application of the purchase method starts from identification of acquirer. </a:t>
            </a:r>
            <a:r>
              <a:rPr lang="en-US" sz="2000" b="1" dirty="0" smtClean="0"/>
              <a:t>An acquirer shall be identified for all business combinations. The acquirer is the combining entity that obtains control of the other combining entities or businesses. </a:t>
            </a:r>
            <a:r>
              <a:rPr lang="en-US" sz="2000" dirty="0" smtClean="0"/>
              <a:t>Control is the power to govern the financial and operating policies of an entity or business so as to obtain benefits from its activities. </a:t>
            </a:r>
          </a:p>
          <a:p>
            <a:r>
              <a:rPr lang="en-US" sz="2000" dirty="0" smtClean="0"/>
              <a:t>Although it may sometimes be difficult to identify an acquirer, there are usually indications that one exists. For example:</a:t>
            </a:r>
          </a:p>
          <a:p>
            <a:pPr marL="1027113" indent="-457200" defTabSz="1258888">
              <a:buSzPct val="75000"/>
              <a:buFont typeface="+mj-lt"/>
              <a:buAutoNum type="alphaLcParenR"/>
            </a:pPr>
            <a:r>
              <a:rPr lang="en-US" sz="2000" dirty="0" smtClean="0"/>
              <a:t>if the </a:t>
            </a:r>
            <a:r>
              <a:rPr lang="en-US" sz="2000" b="1" dirty="0" smtClean="0"/>
              <a:t>fair value of one of the combining entities is significantly greater than that of the other combining entity</a:t>
            </a:r>
            <a:r>
              <a:rPr lang="en-US" sz="2000" dirty="0" smtClean="0"/>
              <a:t>, the entity with the greater fair value is likely to be the acquirer.</a:t>
            </a:r>
          </a:p>
          <a:p>
            <a:pPr marL="1027113" indent="-457200" defTabSz="1258888">
              <a:buSzPct val="75000"/>
              <a:buFont typeface="+mj-lt"/>
              <a:buAutoNum type="alphaLcParenR"/>
            </a:pPr>
            <a:r>
              <a:rPr lang="en-US" sz="2000" dirty="0" smtClean="0"/>
              <a:t>if the business combination is effected through an exchange of voting ordinary equity instruments for cash or other assets, the </a:t>
            </a:r>
            <a:r>
              <a:rPr lang="en-US" sz="2000" b="1" dirty="0" smtClean="0"/>
              <a:t>entity giving up cash or other assets </a:t>
            </a:r>
            <a:r>
              <a:rPr lang="en-US" sz="2000" dirty="0" smtClean="0"/>
              <a:t>is likely to be the acquirer.</a:t>
            </a:r>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19200"/>
            <a:ext cx="8229600" cy="5181600"/>
          </a:xfrm>
        </p:spPr>
        <p:txBody>
          <a:bodyPr/>
          <a:lstStyle/>
          <a:p>
            <a:pPr marL="1027113" indent="-457200" defTabSz="1258888">
              <a:buSzPct val="75000"/>
              <a:buFont typeface="+mj-lt"/>
              <a:buAutoNum type="alphaLcParenR" startAt="3"/>
            </a:pPr>
            <a:r>
              <a:rPr lang="en-US" sz="2000" dirty="0" smtClean="0"/>
              <a:t>if the business combination results in the management of one of the </a:t>
            </a:r>
            <a:r>
              <a:rPr lang="en-US" sz="2000" b="1" dirty="0" smtClean="0"/>
              <a:t>combining entities being able to dominate the selection of the management team of the resulting combined entity</a:t>
            </a:r>
            <a:r>
              <a:rPr lang="en-US" sz="2000" dirty="0" smtClean="0"/>
              <a:t>, the entity whose management is able so to dominate is likely to be the acquirer.</a:t>
            </a:r>
          </a:p>
          <a:p>
            <a:r>
              <a:rPr lang="en-US" sz="2000" dirty="0" smtClean="0"/>
              <a:t>After acquirer has been identified, there is identified the </a:t>
            </a:r>
            <a:r>
              <a:rPr lang="en-US" sz="2000" b="1" dirty="0" smtClean="0"/>
              <a:t>acquisition date</a:t>
            </a:r>
            <a:r>
              <a:rPr lang="en-US" sz="2000" dirty="0" smtClean="0"/>
              <a:t>, which </a:t>
            </a:r>
            <a:r>
              <a:rPr lang="en-US" sz="2000" b="1" dirty="0" smtClean="0"/>
              <a:t>is the date on which the acquirer obtains control of the </a:t>
            </a:r>
            <a:r>
              <a:rPr lang="en-US" sz="2000" b="1" dirty="0" err="1" smtClean="0"/>
              <a:t>acquiree</a:t>
            </a:r>
            <a:r>
              <a:rPr lang="en-US" sz="2000" b="1" dirty="0" smtClean="0"/>
              <a:t>. </a:t>
            </a:r>
          </a:p>
          <a:p>
            <a:r>
              <a:rPr lang="en-US" sz="2000" dirty="0" smtClean="0"/>
              <a:t>Further the acquirer shall measure</a:t>
            </a:r>
            <a:r>
              <a:rPr lang="en-US" sz="2000" b="1" dirty="0" smtClean="0"/>
              <a:t> the cost of a business combination </a:t>
            </a:r>
            <a:r>
              <a:rPr lang="en-US" sz="2000" dirty="0" smtClean="0"/>
              <a:t>as the aggregate of:</a:t>
            </a:r>
          </a:p>
          <a:p>
            <a:pPr marL="1027113" indent="-457200" defTabSz="1258888">
              <a:buSzPct val="75000"/>
              <a:buFont typeface="+mj-lt"/>
              <a:buAutoNum type="alphaLcParenR"/>
            </a:pPr>
            <a:r>
              <a:rPr lang="en-US" sz="2000" b="1" dirty="0" smtClean="0"/>
              <a:t>the fair values</a:t>
            </a:r>
            <a:r>
              <a:rPr lang="en-US" sz="2000" dirty="0" smtClean="0"/>
              <a:t>, at the date of exchange, </a:t>
            </a:r>
            <a:r>
              <a:rPr lang="en-US" sz="2000" b="1" dirty="0" smtClean="0"/>
              <a:t>of assets given, liabilities incurred or assumed, and equity instruments issued by the acquirer</a:t>
            </a:r>
            <a:r>
              <a:rPr lang="en-US" sz="2000" dirty="0" smtClean="0"/>
              <a:t>, in exchange for control of the </a:t>
            </a:r>
            <a:r>
              <a:rPr lang="en-US" sz="2000" dirty="0" err="1" smtClean="0"/>
              <a:t>acquiree</a:t>
            </a:r>
            <a:r>
              <a:rPr lang="en-US" sz="2000" dirty="0" smtClean="0"/>
              <a:t>, </a:t>
            </a:r>
            <a:r>
              <a:rPr lang="en-US" sz="2000" b="1" dirty="0" smtClean="0"/>
              <a:t>plus</a:t>
            </a:r>
          </a:p>
          <a:p>
            <a:pPr marL="1027113" indent="-457200" defTabSz="1258888">
              <a:buSzPct val="75000"/>
              <a:buFont typeface="+mj-lt"/>
              <a:buAutoNum type="alphaLcParenR"/>
            </a:pPr>
            <a:r>
              <a:rPr lang="en-US" sz="2000" b="1" dirty="0" smtClean="0"/>
              <a:t>any costs directly attributable </a:t>
            </a:r>
            <a:r>
              <a:rPr lang="en-US" sz="2000" dirty="0" smtClean="0"/>
              <a:t>to the business combination.</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673725"/>
          </a:xfrm>
        </p:spPr>
        <p:txBody>
          <a:bodyPr/>
          <a:lstStyle/>
          <a:p>
            <a:r>
              <a:rPr lang="en-US" sz="2000" dirty="0" smtClean="0"/>
              <a:t>When a business combination agreement provides for an </a:t>
            </a:r>
            <a:r>
              <a:rPr lang="en-US" sz="2000" b="1" dirty="0" smtClean="0"/>
              <a:t>adjustment to the cost of the combination contingent on future events</a:t>
            </a:r>
            <a:r>
              <a:rPr lang="en-US" sz="2000" dirty="0" smtClean="0"/>
              <a:t>, the acquirer shall include </a:t>
            </a:r>
            <a:r>
              <a:rPr lang="en-US" sz="2000" b="1" dirty="0" smtClean="0"/>
              <a:t>the estimated amount of that adjustment in the cost of the combination at the acquisition date if the adjustment is probable and can be measured reliably</a:t>
            </a:r>
            <a:r>
              <a:rPr lang="en-US" sz="2000" dirty="0" smtClean="0"/>
              <a:t>. However, if the potential adjustment is not recognized at the acquisition date but subsequently becomes probable and can be measured reliably, the additional consideration shall be treated as an adjustment to the cost of the combination.</a:t>
            </a:r>
          </a:p>
          <a:p>
            <a:r>
              <a:rPr lang="en-US" sz="2000" dirty="0" smtClean="0"/>
              <a:t>The acquirer shall, at the acquisition date, </a:t>
            </a:r>
            <a:r>
              <a:rPr lang="en-US" sz="2000" b="1" dirty="0" smtClean="0"/>
              <a:t>allocate the cost of a business combination by recognizing the </a:t>
            </a:r>
            <a:r>
              <a:rPr lang="en-US" sz="2000" b="1" dirty="0" err="1" smtClean="0"/>
              <a:t>acquiree’s</a:t>
            </a:r>
            <a:r>
              <a:rPr lang="en-US" sz="2000" b="1" dirty="0" smtClean="0"/>
              <a:t> identifiable assets and liabilities and a provision for those contingent liabilities </a:t>
            </a:r>
            <a:r>
              <a:rPr lang="en-US" sz="2000" dirty="0" smtClean="0"/>
              <a:t>that satisfy the recognition criteria at their fair values at that date. </a:t>
            </a:r>
            <a:r>
              <a:rPr lang="en-US" sz="2000" b="1" dirty="0" smtClean="0"/>
              <a:t>Any difference between the cost of the business combination and the acquirer’s interest in the net fair value of the identifiable assets, liabilities and provisions for contingent liabilities </a:t>
            </a:r>
            <a:r>
              <a:rPr lang="en-US" sz="2000" dirty="0" smtClean="0"/>
              <a:t>so recognized shall be accounted as </a:t>
            </a:r>
            <a:r>
              <a:rPr lang="en-US" sz="2000" b="1" dirty="0" smtClean="0"/>
              <a:t>‘negative goodwill’ or gain from bargain purchase.</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31875"/>
            <a:ext cx="8229600" cy="5597525"/>
          </a:xfrm>
        </p:spPr>
        <p:txBody>
          <a:bodyPr/>
          <a:lstStyle/>
          <a:p>
            <a:r>
              <a:rPr lang="en-US" sz="2000" dirty="0" smtClean="0"/>
              <a:t>The acquirer shall recognize separately the </a:t>
            </a:r>
            <a:r>
              <a:rPr lang="en-US" sz="2000" b="1" dirty="0" err="1" smtClean="0"/>
              <a:t>acquiree’s</a:t>
            </a:r>
            <a:r>
              <a:rPr lang="en-US" sz="2000" b="1" dirty="0" smtClean="0"/>
              <a:t> identifiable assets, liabilities and contingent liabilities </a:t>
            </a:r>
            <a:r>
              <a:rPr lang="en-US" sz="2000" dirty="0" smtClean="0"/>
              <a:t>at the acquisition date only if they satisfy the following criteria at that date:</a:t>
            </a:r>
          </a:p>
          <a:p>
            <a:pPr marL="1027113" indent="-457200" defTabSz="1258888">
              <a:buSzPct val="75000"/>
              <a:buFont typeface="+mj-lt"/>
              <a:buAutoNum type="alphaLcParenR"/>
            </a:pPr>
            <a:r>
              <a:rPr lang="en-US" sz="2000" dirty="0" smtClean="0"/>
              <a:t>In the case of an asset other than an intangible asset</a:t>
            </a:r>
            <a:r>
              <a:rPr lang="en-US" sz="2000" b="1" dirty="0" smtClean="0"/>
              <a:t>, it is probable</a:t>
            </a:r>
            <a:r>
              <a:rPr lang="en-US" sz="2000" dirty="0" smtClean="0"/>
              <a:t> that any associated </a:t>
            </a:r>
            <a:r>
              <a:rPr lang="en-US" sz="2000" b="1" dirty="0" smtClean="0"/>
              <a:t>future economic benefits will flow to the acquirer</a:t>
            </a:r>
            <a:r>
              <a:rPr lang="en-US" sz="2000" dirty="0" smtClean="0"/>
              <a:t>, and its fair value can be </a:t>
            </a:r>
            <a:r>
              <a:rPr lang="en-US" sz="2000" b="1" dirty="0" smtClean="0"/>
              <a:t>measured reliably.</a:t>
            </a:r>
          </a:p>
          <a:p>
            <a:pPr marL="1027113" indent="-457200" defTabSz="1258888">
              <a:buSzPct val="75000"/>
              <a:buFont typeface="+mj-lt"/>
              <a:buAutoNum type="alphaLcParenR"/>
            </a:pPr>
            <a:r>
              <a:rPr lang="en-US" sz="2000" dirty="0" smtClean="0"/>
              <a:t>In the case of a liability other than a contingent liability, </a:t>
            </a:r>
            <a:r>
              <a:rPr lang="en-US" sz="2000" b="1" dirty="0" smtClean="0"/>
              <a:t>it is probable that an outflow of resources will be required </a:t>
            </a:r>
            <a:r>
              <a:rPr lang="en-US" sz="2000" dirty="0" smtClean="0"/>
              <a:t>to settle the obligation, and </a:t>
            </a:r>
            <a:r>
              <a:rPr lang="en-US" sz="2000" b="1" dirty="0" smtClean="0"/>
              <a:t>its fair value can be measured reliably.</a:t>
            </a:r>
          </a:p>
          <a:p>
            <a:pPr marL="1027113" indent="-457200" defTabSz="1258888">
              <a:buSzPct val="75000"/>
              <a:buFont typeface="+mj-lt"/>
              <a:buAutoNum type="alphaLcParenR"/>
            </a:pPr>
            <a:r>
              <a:rPr lang="en-US" sz="2000" dirty="0" smtClean="0"/>
              <a:t>In the case of </a:t>
            </a:r>
            <a:r>
              <a:rPr lang="en-US" sz="2000" b="1" dirty="0" smtClean="0"/>
              <a:t>an intangible asset or a contingent liability, its fair value can be measured reliably.</a:t>
            </a:r>
          </a:p>
          <a:p>
            <a:r>
              <a:rPr lang="en-US" sz="2000" dirty="0" smtClean="0"/>
              <a:t>The </a:t>
            </a:r>
            <a:r>
              <a:rPr lang="en-US" sz="2000" b="1" dirty="0" smtClean="0"/>
              <a:t>acquirer’s statement of comprehensive income shall incorporate the </a:t>
            </a:r>
            <a:r>
              <a:rPr lang="en-US" sz="2000" b="1" dirty="0" err="1" smtClean="0"/>
              <a:t>acquiree’s</a:t>
            </a:r>
            <a:r>
              <a:rPr lang="en-US" sz="2000" b="1" dirty="0" smtClean="0"/>
              <a:t> profits and losses</a:t>
            </a:r>
            <a:r>
              <a:rPr lang="en-US" sz="2000" dirty="0" smtClean="0"/>
              <a:t> after the acquisition date by including the </a:t>
            </a:r>
            <a:r>
              <a:rPr lang="en-US" sz="2000" dirty="0" err="1" smtClean="0"/>
              <a:t>acquiree’s</a:t>
            </a:r>
            <a:r>
              <a:rPr lang="en-US" sz="2000" dirty="0" smtClean="0"/>
              <a:t> income and expenses based on the cost of the business combination to the acquirer. </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5334000"/>
          </a:xfrm>
        </p:spPr>
        <p:txBody>
          <a:bodyPr/>
          <a:lstStyle/>
          <a:p>
            <a:r>
              <a:rPr lang="en-US" sz="2000" b="1" dirty="0" smtClean="0"/>
              <a:t>If the initial accounting for a business combination is incomplete by the end of the reporting period </a:t>
            </a:r>
            <a:r>
              <a:rPr lang="en-US" sz="2000" dirty="0" smtClean="0"/>
              <a:t>in which the combination occurs, the </a:t>
            </a:r>
            <a:r>
              <a:rPr lang="en-US" sz="2000" b="1" dirty="0" smtClean="0"/>
              <a:t>acquirer shall recognize in its financial statements provisional amounts for the items for which the accounting is incomplete. Within twelve months after the acquisition date, the acquirer shall retrospectively adjust the provisional amounts recognized as assets and liabilities at the acquisition date to reflect new information obtained. Beyond twelve months </a:t>
            </a:r>
            <a:r>
              <a:rPr lang="en-US" sz="2000" dirty="0" smtClean="0"/>
              <a:t>after the acquisition date, adjustments to the initial accounting for a business combination </a:t>
            </a:r>
            <a:r>
              <a:rPr lang="en-US" sz="2000" b="1" dirty="0" smtClean="0"/>
              <a:t>shall be recognized only to correct an error </a:t>
            </a:r>
            <a:r>
              <a:rPr lang="en-US" sz="2000" dirty="0" smtClean="0"/>
              <a:t>in accordance with Section “Accounting Policies, Estimates and Errors”.</a:t>
            </a:r>
          </a:p>
          <a:p>
            <a:r>
              <a:rPr lang="en-US" sz="2000" dirty="0" smtClean="0"/>
              <a:t>An acquirer recognizes separately </a:t>
            </a:r>
            <a:r>
              <a:rPr lang="en-US" sz="2000" b="1" dirty="0" smtClean="0"/>
              <a:t>a provision for a contingent liability of the </a:t>
            </a:r>
            <a:r>
              <a:rPr lang="en-US" sz="2000" b="1" dirty="0" err="1" smtClean="0"/>
              <a:t>acquiree</a:t>
            </a:r>
            <a:r>
              <a:rPr lang="en-US" sz="2000" b="1" dirty="0" smtClean="0"/>
              <a:t> only if its fair value can be measured reliably</a:t>
            </a:r>
            <a:r>
              <a:rPr lang="en-US" sz="2000" dirty="0" smtClean="0"/>
              <a:t>. If its fair value cannot be measured reliably:</a:t>
            </a:r>
          </a:p>
          <a:p>
            <a:pPr marL="1027113" indent="-457200" defTabSz="1258888">
              <a:buSzPct val="75000"/>
              <a:buFont typeface="+mj-lt"/>
              <a:buAutoNum type="alphaLcParenR"/>
            </a:pPr>
            <a:r>
              <a:rPr lang="en-US" sz="2000" b="1" dirty="0" smtClean="0"/>
              <a:t>there is a resulting effect on the amount recognized as goodwill </a:t>
            </a:r>
            <a:r>
              <a:rPr lang="en-US" sz="2000" dirty="0" smtClean="0"/>
              <a:t>or accounted for; and</a:t>
            </a:r>
            <a:endParaRPr lang="en-US" sz="2000"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Recognition</a:t>
            </a:r>
          </a:p>
          <a:p>
            <a:r>
              <a:rPr lang="en-US" sz="2000" dirty="0" smtClean="0"/>
              <a:t>Initial and subsequent measurement</a:t>
            </a:r>
          </a:p>
          <a:p>
            <a:r>
              <a:rPr lang="en-US" sz="2000" dirty="0" smtClean="0"/>
              <a:t>Amortization over useful life</a:t>
            </a:r>
          </a:p>
          <a:p>
            <a:r>
              <a:rPr lang="en-US" sz="2000" dirty="0" smtClean="0"/>
              <a:t>Impairment</a:t>
            </a:r>
            <a:endParaRPr lang="en-US" sz="2000" dirty="0" smtClean="0"/>
          </a:p>
          <a:p>
            <a:r>
              <a:rPr lang="en-US" sz="2000" dirty="0" err="1" smtClean="0"/>
              <a:t>Derecognition</a:t>
            </a:r>
            <a:r>
              <a:rPr lang="en-US" sz="2000" dirty="0" smtClean="0"/>
              <a:t> </a:t>
            </a:r>
          </a:p>
          <a:p>
            <a:r>
              <a:rPr lang="en-US" sz="2000" dirty="0" smtClean="0"/>
              <a:t>Business combinations </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5673725"/>
          </a:xfrm>
        </p:spPr>
        <p:txBody>
          <a:bodyPr/>
          <a:lstStyle/>
          <a:p>
            <a:pPr marL="1027113" indent="-457200" defTabSz="1258888">
              <a:buSzPct val="75000"/>
              <a:buFont typeface="+mj-lt"/>
              <a:buAutoNum type="alphaLcParenR" startAt="2"/>
            </a:pPr>
            <a:r>
              <a:rPr lang="en-US" sz="2000" dirty="0" smtClean="0"/>
              <a:t>the acquirer shall </a:t>
            </a:r>
            <a:r>
              <a:rPr lang="en-US" sz="2000" b="1" dirty="0" smtClean="0"/>
              <a:t>disclose the information about that contingent liability.</a:t>
            </a:r>
          </a:p>
          <a:p>
            <a:pPr defTabSz="1258888"/>
            <a:r>
              <a:rPr lang="en-US" sz="2000" dirty="0" smtClean="0"/>
              <a:t>After their initial recognition, </a:t>
            </a:r>
            <a:r>
              <a:rPr lang="en-US" sz="2000" b="1" dirty="0" smtClean="0"/>
              <a:t>the acquirer shall measure contingent liabilities</a:t>
            </a:r>
            <a:r>
              <a:rPr lang="en-US" sz="2000" dirty="0" smtClean="0"/>
              <a:t> that are recognized separately </a:t>
            </a:r>
            <a:r>
              <a:rPr lang="en-US" sz="2000" b="1" dirty="0" smtClean="0"/>
              <a:t>at the higher of:</a:t>
            </a:r>
          </a:p>
          <a:p>
            <a:pPr marL="1027113" indent="-457200" defTabSz="1258888">
              <a:buSzPct val="75000"/>
              <a:buFont typeface="+mj-lt"/>
              <a:buAutoNum type="alphaLcParenR"/>
            </a:pPr>
            <a:r>
              <a:rPr lang="en-US" sz="2000" b="1" dirty="0" smtClean="0"/>
              <a:t>the amount that would be recognized </a:t>
            </a:r>
            <a:r>
              <a:rPr lang="en-US" sz="2000" dirty="0" smtClean="0"/>
              <a:t>in accordance with Section “Provisions and Contingencies”, and</a:t>
            </a:r>
          </a:p>
          <a:p>
            <a:pPr marL="1027113" indent="-457200" defTabSz="1258888">
              <a:buSzPct val="75000"/>
              <a:buFont typeface="+mj-lt"/>
              <a:buAutoNum type="alphaLcParenR"/>
            </a:pPr>
            <a:r>
              <a:rPr lang="en-US" sz="2000" b="1" dirty="0" smtClean="0"/>
              <a:t>the amount initially recognized less amounts previously recognized as revenue </a:t>
            </a:r>
            <a:r>
              <a:rPr lang="en-US" sz="2000" dirty="0" smtClean="0"/>
              <a:t>in accordance with Section “Revenue”.</a:t>
            </a:r>
          </a:p>
          <a:p>
            <a:r>
              <a:rPr lang="en-US" sz="2000" dirty="0" smtClean="0"/>
              <a:t>The acquirer shall, at the acquisition date:</a:t>
            </a:r>
          </a:p>
          <a:p>
            <a:pPr marL="1027113" indent="-457200" defTabSz="1258888">
              <a:buSzPct val="75000"/>
              <a:buFont typeface="+mj-lt"/>
              <a:buAutoNum type="alphaLcParenR"/>
            </a:pPr>
            <a:r>
              <a:rPr lang="en-US" sz="2000" b="1" dirty="0" smtClean="0"/>
              <a:t>recognize goodwill acquired in a business combination as an asset</a:t>
            </a:r>
            <a:r>
              <a:rPr lang="en-US" sz="2000" dirty="0" smtClean="0"/>
              <a:t>, and</a:t>
            </a:r>
          </a:p>
          <a:p>
            <a:pPr marL="1027113" indent="-457200" defTabSz="1258888">
              <a:buSzPct val="75000"/>
              <a:buFont typeface="+mj-lt"/>
              <a:buAutoNum type="alphaLcParenR"/>
            </a:pPr>
            <a:r>
              <a:rPr lang="en-US" sz="2000" b="1" dirty="0" smtClean="0"/>
              <a:t>initially measure that goodwill at its cost, being the excess of the cost of the business combination over the acquirer’s interest in the net fair value of the identifiable assets, liabilities and contingent liabilities recognized.</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533400" y="838200"/>
            <a:ext cx="8229600" cy="6019800"/>
          </a:xfrm>
        </p:spPr>
        <p:txBody>
          <a:bodyPr/>
          <a:lstStyle/>
          <a:p>
            <a:r>
              <a:rPr lang="en-US" sz="2000" b="1" dirty="0" smtClean="0"/>
              <a:t>After initial recognition</a:t>
            </a:r>
            <a:r>
              <a:rPr lang="en-US" sz="2000" dirty="0" smtClean="0"/>
              <a:t>, </a:t>
            </a:r>
            <a:r>
              <a:rPr lang="en-US" sz="2000" b="1" dirty="0" smtClean="0"/>
              <a:t>the acquirer shall measure goodwill acquired in a business combination at cost less accumulated amortization and accumulated impairment losses</a:t>
            </a:r>
            <a:r>
              <a:rPr lang="en-US" sz="2000" dirty="0" smtClean="0"/>
              <a:t>. </a:t>
            </a:r>
            <a:r>
              <a:rPr lang="en-US" sz="2000" b="1" dirty="0" smtClean="0"/>
              <a:t>An entity shall follow the principles for amortization of goodwill as an intangible asset.</a:t>
            </a:r>
            <a:r>
              <a:rPr lang="en-US" sz="2000" dirty="0" smtClean="0"/>
              <a:t> </a:t>
            </a:r>
            <a:r>
              <a:rPr lang="en-US" sz="2000" b="1" dirty="0" smtClean="0"/>
              <a:t>If an entity is unable to make a reliable estimate of the useful life of goodwill, the life shall be presumed to be ten years. </a:t>
            </a:r>
            <a:r>
              <a:rPr lang="en-US" sz="2000" dirty="0" smtClean="0"/>
              <a:t>An entity shall follow Section “Impairment of Assets” for recognizing and measuring the impairment of goodwill.</a:t>
            </a:r>
          </a:p>
          <a:p>
            <a:r>
              <a:rPr lang="en-US" sz="2000" dirty="0" smtClean="0"/>
              <a:t>If the </a:t>
            </a:r>
            <a:r>
              <a:rPr lang="en-US" sz="2000" b="1" dirty="0" smtClean="0"/>
              <a:t>acquirer’s interest in the net fair value of the identifiable assets, liabilities and provisions for contingent liabilities </a:t>
            </a:r>
            <a:r>
              <a:rPr lang="en-US" sz="2000" dirty="0" smtClean="0"/>
              <a:t>recognized </a:t>
            </a:r>
            <a:r>
              <a:rPr lang="en-US" sz="2000" b="1" dirty="0" smtClean="0"/>
              <a:t>exceeds the cost of the business combination </a:t>
            </a:r>
            <a:r>
              <a:rPr lang="en-US" sz="2000" dirty="0" smtClean="0"/>
              <a:t>(i.e. </a:t>
            </a:r>
            <a:r>
              <a:rPr lang="en-US" sz="2000" b="1" dirty="0" smtClean="0"/>
              <a:t>there is ‘negative goodwill</a:t>
            </a:r>
            <a:r>
              <a:rPr lang="en-US" sz="2000" dirty="0" smtClean="0"/>
              <a:t>’), the acquirer shall:</a:t>
            </a:r>
          </a:p>
          <a:p>
            <a:pPr marL="1027113" indent="-457200" defTabSz="1258888">
              <a:buSzPct val="75000"/>
              <a:buFont typeface="+mj-lt"/>
              <a:buAutoNum type="alphaLcParenR"/>
            </a:pPr>
            <a:r>
              <a:rPr lang="en-US" sz="2000" b="1" dirty="0" smtClean="0"/>
              <a:t>reassess the identification and measurement of the </a:t>
            </a:r>
            <a:r>
              <a:rPr lang="en-US" sz="2000" b="1" dirty="0" err="1" smtClean="0"/>
              <a:t>acquiree’s</a:t>
            </a:r>
            <a:r>
              <a:rPr lang="en-US" sz="2000" b="1" dirty="0" smtClean="0"/>
              <a:t> assets, liabilities and provisions for contingent liabilities and the measurement of the cost of the combination</a:t>
            </a:r>
            <a:r>
              <a:rPr lang="en-US" sz="2000" dirty="0" smtClean="0"/>
              <a:t>, and</a:t>
            </a:r>
          </a:p>
          <a:p>
            <a:pPr marL="1027113" indent="-457200" defTabSz="1258888">
              <a:buSzPct val="75000"/>
              <a:buFont typeface="+mj-lt"/>
              <a:buAutoNum type="alphaLcParenR"/>
            </a:pPr>
            <a:r>
              <a:rPr lang="en-US" sz="2000" b="1" dirty="0" smtClean="0"/>
              <a:t>recognize immediately in profit or loss any excess remaining after that reassessment.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r>
              <a:rPr lang="en-US" sz="2000" dirty="0" smtClean="0"/>
              <a:t>An entity shall disclose the following for each class of </a:t>
            </a:r>
            <a:r>
              <a:rPr lang="en-US" sz="2000" b="1" dirty="0" smtClean="0"/>
              <a:t>intangible assets:</a:t>
            </a:r>
          </a:p>
          <a:p>
            <a:pPr marL="1027113" indent="-457200" defTabSz="1258888">
              <a:buSzPct val="75000"/>
              <a:buFont typeface="+mj-lt"/>
              <a:buAutoNum type="alphaLcParenR"/>
            </a:pPr>
            <a:r>
              <a:rPr lang="en-US" sz="2000" dirty="0" smtClean="0"/>
              <a:t>the </a:t>
            </a:r>
            <a:r>
              <a:rPr lang="en-US" sz="2000" b="1" dirty="0" smtClean="0"/>
              <a:t>useful lives </a:t>
            </a:r>
            <a:r>
              <a:rPr lang="en-US" sz="2000" dirty="0" smtClean="0"/>
              <a:t>or the </a:t>
            </a:r>
            <a:r>
              <a:rPr lang="en-US" sz="2000" b="1" dirty="0" smtClean="0"/>
              <a:t>amortization rates </a:t>
            </a:r>
            <a:r>
              <a:rPr lang="en-US" sz="2000" dirty="0" smtClean="0"/>
              <a:t>used.</a:t>
            </a:r>
          </a:p>
          <a:p>
            <a:pPr marL="1027113" indent="-457200" defTabSz="1258888">
              <a:buSzPct val="75000"/>
              <a:buFont typeface="+mj-lt"/>
              <a:buAutoNum type="alphaLcParenR"/>
            </a:pPr>
            <a:r>
              <a:rPr lang="en-US" sz="2000" dirty="0" smtClean="0"/>
              <a:t>the </a:t>
            </a:r>
            <a:r>
              <a:rPr lang="en-US" sz="2000" b="1" dirty="0" smtClean="0"/>
              <a:t>amortization methods </a:t>
            </a:r>
            <a:r>
              <a:rPr lang="en-US" sz="2000" dirty="0" smtClean="0"/>
              <a:t>used.</a:t>
            </a:r>
          </a:p>
          <a:p>
            <a:pPr marL="1027113" indent="-457200" defTabSz="1258888">
              <a:buSzPct val="75000"/>
              <a:buFont typeface="+mj-lt"/>
              <a:buAutoNum type="alphaLcParenR"/>
            </a:pPr>
            <a:r>
              <a:rPr lang="en-US" sz="2000" dirty="0" smtClean="0"/>
              <a:t>the </a:t>
            </a:r>
            <a:r>
              <a:rPr lang="en-US" sz="2000" b="1" dirty="0" smtClean="0"/>
              <a:t>gross carrying amount </a:t>
            </a:r>
            <a:r>
              <a:rPr lang="en-US" sz="2000" dirty="0" smtClean="0"/>
              <a:t>and </a:t>
            </a:r>
            <a:r>
              <a:rPr lang="en-US" sz="2000" b="1" dirty="0" smtClean="0"/>
              <a:t>any accumulated amortization</a:t>
            </a:r>
            <a:r>
              <a:rPr lang="en-US" sz="2000" dirty="0" smtClean="0"/>
              <a:t> (aggregated with accumulated impairment losses) at the beginning and end of the reporting period.</a:t>
            </a:r>
          </a:p>
          <a:p>
            <a:pPr marL="1027113" indent="-457200" defTabSz="1258888">
              <a:buSzPct val="75000"/>
              <a:buFont typeface="+mj-lt"/>
              <a:buAutoNum type="alphaLcParenR"/>
            </a:pPr>
            <a:r>
              <a:rPr lang="en-US" sz="2000" dirty="0" smtClean="0"/>
              <a:t>the line item(s) in the statement of comprehensive income in which </a:t>
            </a:r>
            <a:r>
              <a:rPr lang="en-US" sz="2000" b="1" dirty="0" smtClean="0"/>
              <a:t>any amortization of intangible assets is included</a:t>
            </a:r>
            <a:r>
              <a:rPr lang="en-US" sz="2000" dirty="0" smtClean="0"/>
              <a:t>.</a:t>
            </a:r>
          </a:p>
          <a:p>
            <a:pPr marL="1027113" indent="-457200" defTabSz="1258888">
              <a:buSzPct val="75000"/>
              <a:buFont typeface="+mj-lt"/>
              <a:buAutoNum type="alphaLcParenR"/>
            </a:pPr>
            <a:r>
              <a:rPr lang="en-US" sz="2000" dirty="0" smtClean="0"/>
              <a:t>a </a:t>
            </a:r>
            <a:r>
              <a:rPr lang="en-US" sz="2000" b="1" dirty="0" smtClean="0"/>
              <a:t>reconciliation of the carrying amount </a:t>
            </a:r>
            <a:r>
              <a:rPr lang="en-US" sz="2000" dirty="0" smtClean="0"/>
              <a:t>at the beginning and end of the reporting period.</a:t>
            </a:r>
          </a:p>
          <a:p>
            <a:r>
              <a:rPr lang="en-US" sz="2000" dirty="0" smtClean="0"/>
              <a:t>This reconciliation need not be presented for prior periods.</a:t>
            </a:r>
          </a:p>
          <a:p>
            <a:pPr marL="1027113" indent="-457200" defTabSz="1258888">
              <a:buSzPct val="75000"/>
              <a:buFont typeface="+mj-lt"/>
              <a:buAutoNum type="alphaLcParen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r>
              <a:rPr lang="en-US" sz="2000" dirty="0" smtClean="0"/>
              <a:t>For </a:t>
            </a:r>
            <a:r>
              <a:rPr lang="en-US" sz="2000" b="1" dirty="0" smtClean="0"/>
              <a:t>business combinations </a:t>
            </a:r>
            <a:r>
              <a:rPr lang="en-US" sz="2000" dirty="0" smtClean="0"/>
              <a:t>an acquirer shall disclose a </a:t>
            </a:r>
            <a:r>
              <a:rPr lang="en-US" sz="2000" b="1" dirty="0" smtClean="0"/>
              <a:t>reconciliation of the carrying amount of goodwill </a:t>
            </a:r>
            <a:r>
              <a:rPr lang="en-US" sz="2000" dirty="0" smtClean="0"/>
              <a:t>at the beginning and end of the reporting period, showing separately: </a:t>
            </a:r>
          </a:p>
          <a:p>
            <a:pPr marL="1027113" indent="-457200" defTabSz="1258888">
              <a:buSzPct val="75000"/>
              <a:buFont typeface="+mj-lt"/>
              <a:buAutoNum type="alphaLcParenR"/>
            </a:pPr>
            <a:r>
              <a:rPr lang="en-US" sz="2000" b="1" dirty="0" smtClean="0"/>
              <a:t>changes arising from new business combinations.</a:t>
            </a:r>
          </a:p>
          <a:p>
            <a:pPr marL="1027113" indent="-457200" defTabSz="1258888">
              <a:buSzPct val="75000"/>
              <a:buFont typeface="+mj-lt"/>
              <a:buAutoNum type="alphaLcParenR"/>
            </a:pPr>
            <a:r>
              <a:rPr lang="en-US" sz="2000" b="1" dirty="0" smtClean="0"/>
              <a:t>impairment losses.</a:t>
            </a:r>
          </a:p>
          <a:p>
            <a:pPr marL="1027113" indent="-457200" defTabSz="1258888">
              <a:buSzPct val="75000"/>
              <a:buFont typeface="+mj-lt"/>
              <a:buAutoNum type="alphaLcParenR"/>
            </a:pPr>
            <a:r>
              <a:rPr lang="en-US" sz="2000" b="1" dirty="0" smtClean="0"/>
              <a:t>disposals of previously acquired businesses.</a:t>
            </a:r>
          </a:p>
          <a:p>
            <a:pPr marL="1027113" indent="-457200" defTabSz="1258888">
              <a:buSzPct val="75000"/>
              <a:buFont typeface="+mj-lt"/>
              <a:buAutoNum type="alphaLcParenR"/>
            </a:pPr>
            <a:r>
              <a:rPr lang="en-US" sz="2000" dirty="0" smtClean="0"/>
              <a:t>other changes.</a:t>
            </a:r>
          </a:p>
          <a:p>
            <a:r>
              <a:rPr lang="en-US" sz="2000" dirty="0" smtClean="0"/>
              <a:t>This reconciliation need not be presented for prior periods.</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95400"/>
            <a:ext cx="8229600" cy="5562600"/>
          </a:xfrm>
        </p:spPr>
        <p:txBody>
          <a:bodyPr/>
          <a:lstStyle/>
          <a:p>
            <a:r>
              <a:rPr lang="en-US" sz="2000" dirty="0" smtClean="0"/>
              <a:t>An entity shall </a:t>
            </a:r>
            <a:r>
              <a:rPr lang="en-US" sz="2000" b="1" dirty="0" smtClean="0"/>
              <a:t>recognize an intangible asset </a:t>
            </a:r>
            <a:r>
              <a:rPr lang="en-US" sz="2000" dirty="0" smtClean="0"/>
              <a:t>as an asset if, and only if:</a:t>
            </a:r>
          </a:p>
          <a:p>
            <a:pPr marL="1027113" indent="-457200" defTabSz="1258888">
              <a:buSzPct val="75000"/>
              <a:buFont typeface="+mj-lt"/>
              <a:buAutoNum type="alphaLcParenR"/>
            </a:pPr>
            <a:r>
              <a:rPr lang="en-US" sz="2000" dirty="0" smtClean="0"/>
              <a:t>it is </a:t>
            </a:r>
            <a:r>
              <a:rPr lang="en-US" sz="2000" b="1" dirty="0" smtClean="0"/>
              <a:t>probable</a:t>
            </a:r>
            <a:r>
              <a:rPr lang="en-US" sz="2000" dirty="0" smtClean="0"/>
              <a:t> that the expected </a:t>
            </a:r>
            <a:r>
              <a:rPr lang="en-US" sz="2000" b="1" dirty="0" smtClean="0"/>
              <a:t>future economic benefits </a:t>
            </a:r>
            <a:r>
              <a:rPr lang="en-US" sz="2000" dirty="0" smtClean="0"/>
              <a:t>that are attributable to the asset will flow to the entity;</a:t>
            </a:r>
          </a:p>
          <a:p>
            <a:pPr marL="1027113" indent="-457200" defTabSz="1258888">
              <a:buSzPct val="75000"/>
              <a:buFont typeface="+mj-lt"/>
              <a:buAutoNum type="alphaLcParenR"/>
            </a:pPr>
            <a:r>
              <a:rPr lang="en-US" sz="2000" b="1" dirty="0" smtClean="0"/>
              <a:t>the cost or value </a:t>
            </a:r>
            <a:r>
              <a:rPr lang="en-US" sz="2000" dirty="0" smtClean="0"/>
              <a:t>of the asset can be </a:t>
            </a:r>
            <a:r>
              <a:rPr lang="en-US" sz="2000" b="1" dirty="0" smtClean="0"/>
              <a:t>measured reliably</a:t>
            </a:r>
            <a:r>
              <a:rPr lang="en-US" sz="2000" dirty="0" smtClean="0"/>
              <a:t>; and</a:t>
            </a:r>
          </a:p>
          <a:p>
            <a:pPr marL="1027113" indent="-457200" defTabSz="1258888">
              <a:buSzPct val="75000"/>
              <a:buFont typeface="+mj-lt"/>
              <a:buAutoNum type="alphaLcParenR"/>
            </a:pPr>
            <a:r>
              <a:rPr lang="en-US" sz="2000" b="1" dirty="0" smtClean="0"/>
              <a:t>the asset does not result from expenditure incurred internally </a:t>
            </a:r>
            <a:r>
              <a:rPr lang="en-US" sz="2000" dirty="0" smtClean="0"/>
              <a:t>on an intangible item.</a:t>
            </a:r>
          </a:p>
          <a:p>
            <a:r>
              <a:rPr lang="en-US" sz="2000" dirty="0" smtClean="0"/>
              <a:t>An entity shall </a:t>
            </a:r>
            <a:r>
              <a:rPr lang="en-US" sz="2000" b="1" dirty="0" smtClean="0"/>
              <a:t>assess the probability </a:t>
            </a:r>
            <a:r>
              <a:rPr lang="en-US" sz="2000" dirty="0" smtClean="0"/>
              <a:t>of expected future economic benefits using </a:t>
            </a:r>
            <a:r>
              <a:rPr lang="en-US" sz="2000" b="1" dirty="0" smtClean="0"/>
              <a:t>reasonable and supportable assumptions </a:t>
            </a:r>
            <a:r>
              <a:rPr lang="en-US" sz="2000" dirty="0" smtClean="0"/>
              <a:t>that represent </a:t>
            </a:r>
            <a:r>
              <a:rPr lang="en-US" sz="2000" b="1" dirty="0" smtClean="0"/>
              <a:t>management’s best estimate</a:t>
            </a:r>
            <a:r>
              <a:rPr lang="en-US" sz="2000" dirty="0" smtClean="0"/>
              <a:t> of the economic conditions that will exist over the useful life of the asset. An entity uses </a:t>
            </a:r>
            <a:r>
              <a:rPr lang="en-US" sz="2000" b="1" dirty="0" smtClean="0"/>
              <a:t>judgment</a:t>
            </a:r>
            <a:r>
              <a:rPr lang="en-US" sz="2000" dirty="0" smtClean="0"/>
              <a:t> </a:t>
            </a:r>
            <a:r>
              <a:rPr lang="en-US" sz="2000" b="1" dirty="0" smtClean="0"/>
              <a:t>to assess the degree of certainty </a:t>
            </a:r>
            <a:r>
              <a:rPr lang="en-US" sz="2000" dirty="0" smtClean="0"/>
              <a:t>attached to the flow of future economic benefits that are attributable to the use of the asset </a:t>
            </a:r>
            <a:r>
              <a:rPr lang="en-US" sz="2000" b="1" dirty="0" smtClean="0"/>
              <a:t>on the basis of the evidence </a:t>
            </a:r>
            <a:r>
              <a:rPr lang="en-US" sz="2000" dirty="0" smtClean="0"/>
              <a:t>available at the time of initial recognition, </a:t>
            </a:r>
            <a:r>
              <a:rPr lang="en-US" sz="2000" b="1" dirty="0" smtClean="0"/>
              <a:t>giving greater weight to external evidence</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a:t>
            </a:r>
            <a:r>
              <a:rPr lang="en-US" altLang="en-US" dirty="0" smtClean="0"/>
              <a:t>12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p>
        </p:txBody>
      </p:sp>
      <p:sp>
        <p:nvSpPr>
          <p:cNvPr id="3" name="Содержимое 2"/>
          <p:cNvSpPr>
            <a:spLocks noGrp="1"/>
          </p:cNvSpPr>
          <p:nvPr>
            <p:ph idx="1"/>
          </p:nvPr>
        </p:nvSpPr>
        <p:spPr>
          <a:xfrm>
            <a:off x="457200" y="1260475"/>
            <a:ext cx="8229600" cy="4911725"/>
          </a:xfrm>
        </p:spPr>
        <p:txBody>
          <a:bodyPr/>
          <a:lstStyle/>
          <a:p>
            <a:r>
              <a:rPr lang="en-US" sz="2000" dirty="0" smtClean="0"/>
              <a:t>The probability recognition criterion is always considered satisfied for </a:t>
            </a:r>
            <a:r>
              <a:rPr lang="en-US" sz="2000" b="1" dirty="0" smtClean="0"/>
              <a:t>intangible assets that are separately acquired</a:t>
            </a:r>
            <a:r>
              <a:rPr lang="en-US" sz="2000" dirty="0" smtClean="0"/>
              <a:t>.</a:t>
            </a:r>
          </a:p>
          <a:p>
            <a:r>
              <a:rPr lang="en-US" sz="2000" dirty="0" smtClean="0"/>
              <a:t>When an intangible </a:t>
            </a:r>
            <a:r>
              <a:rPr lang="en-US" sz="2000" b="1" dirty="0" smtClean="0"/>
              <a:t>asset is acquired in a business combination</a:t>
            </a:r>
            <a:r>
              <a:rPr lang="en-US" sz="2000" dirty="0" smtClean="0"/>
              <a:t>, it is normally recognized as an asset because </a:t>
            </a:r>
            <a:r>
              <a:rPr lang="en-US" sz="2000" b="1" dirty="0" smtClean="0"/>
              <a:t>its fair value can be measured with sufficient reliability</a:t>
            </a:r>
            <a:r>
              <a:rPr lang="en-US" sz="2000" dirty="0" smtClean="0"/>
              <a:t>. However, </a:t>
            </a:r>
            <a:r>
              <a:rPr lang="en-US" sz="2000" b="1" dirty="0" smtClean="0"/>
              <a:t>an intangible asset acquired in a business combination is not recognized </a:t>
            </a:r>
            <a:r>
              <a:rPr lang="en-US" sz="2000" dirty="0" smtClean="0"/>
              <a:t>when it arises from </a:t>
            </a:r>
            <a:r>
              <a:rPr lang="en-US" sz="2000" b="1" dirty="0" smtClean="0"/>
              <a:t>legal or other contractual rights </a:t>
            </a:r>
            <a:r>
              <a:rPr lang="en-US" sz="2000" dirty="0" smtClean="0"/>
              <a:t>and its </a:t>
            </a:r>
            <a:r>
              <a:rPr lang="en-US" sz="2000" b="1" dirty="0" smtClean="0"/>
              <a:t>fair value cannot be measured reliably</a:t>
            </a:r>
            <a:r>
              <a:rPr lang="en-US" sz="2000" dirty="0" smtClean="0"/>
              <a:t> because the asset either</a:t>
            </a:r>
          </a:p>
          <a:p>
            <a:pPr marL="1027113" indent="-457200" defTabSz="1258888">
              <a:buSzPct val="75000"/>
              <a:buFont typeface="+mj-lt"/>
              <a:buAutoNum type="alphaLcParenR"/>
            </a:pPr>
            <a:r>
              <a:rPr lang="en-US" sz="2000" b="1" dirty="0" smtClean="0"/>
              <a:t>is not separable</a:t>
            </a:r>
            <a:r>
              <a:rPr lang="en-US" sz="2000" dirty="0" smtClean="0"/>
              <a:t> from goodwill, or</a:t>
            </a:r>
          </a:p>
          <a:p>
            <a:pPr marL="1027113" indent="-457200" defTabSz="1258888">
              <a:buSzPct val="75000"/>
              <a:buFont typeface="+mj-lt"/>
              <a:buAutoNum type="alphaLcParenR"/>
            </a:pPr>
            <a:r>
              <a:rPr lang="en-US" sz="2000" b="1" dirty="0" smtClean="0"/>
              <a:t>is separable </a:t>
            </a:r>
            <a:r>
              <a:rPr lang="en-US" sz="2000" dirty="0" smtClean="0"/>
              <a:t>from goodwill but there is no history or evidence of exchange transactions for the same or similar assets, and otherwise </a:t>
            </a:r>
            <a:r>
              <a:rPr lang="en-US" sz="2000" b="1" dirty="0" smtClean="0"/>
              <a:t>estimating fair value would be dependent on immeasurable variables</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a:xfrm>
            <a:off x="457200" y="1412875"/>
            <a:ext cx="8229600" cy="4530725"/>
          </a:xfrm>
        </p:spPr>
        <p:txBody>
          <a:bodyPr/>
          <a:lstStyle/>
          <a:p>
            <a:pPr defTabSz="1258888"/>
            <a:r>
              <a:rPr lang="en-US" sz="2000" dirty="0" smtClean="0"/>
              <a:t>An entity shall measure </a:t>
            </a:r>
            <a:r>
              <a:rPr lang="en-US" sz="2000" b="1" dirty="0" smtClean="0"/>
              <a:t>an intangible asset initially at cost</a:t>
            </a:r>
            <a:r>
              <a:rPr lang="en-US" sz="2000" dirty="0" smtClean="0"/>
              <a:t>. The cost of a separately acquired intangible asset comprises:</a:t>
            </a:r>
          </a:p>
          <a:p>
            <a:pPr marL="1027113" indent="-457200" defTabSz="1258888">
              <a:buSzPct val="75000"/>
              <a:buFont typeface="+mj-lt"/>
              <a:buAutoNum type="alphaLcParenR"/>
            </a:pPr>
            <a:r>
              <a:rPr lang="en-US" sz="2000" b="1" dirty="0" smtClean="0"/>
              <a:t>its purchase price</a:t>
            </a:r>
            <a:r>
              <a:rPr lang="en-US" sz="2000" dirty="0" smtClean="0"/>
              <a:t>, including import duties and non-refundable purchase taxes, after deducting trade discounts and rebates, and</a:t>
            </a:r>
          </a:p>
          <a:p>
            <a:pPr marL="1027113" indent="-457200" defTabSz="1258888">
              <a:buSzPct val="75000"/>
              <a:buFont typeface="+mj-lt"/>
              <a:buAutoNum type="alphaLcParenR"/>
            </a:pPr>
            <a:r>
              <a:rPr lang="en-US" sz="2000" b="1" dirty="0" smtClean="0"/>
              <a:t>any directly attributable cost </a:t>
            </a:r>
            <a:r>
              <a:rPr lang="en-US" sz="2000" dirty="0" smtClean="0"/>
              <a:t>of preparing the asset for its intended use.</a:t>
            </a:r>
          </a:p>
          <a:p>
            <a:r>
              <a:rPr lang="en-US" sz="2000" dirty="0" smtClean="0"/>
              <a:t>If an </a:t>
            </a:r>
            <a:r>
              <a:rPr lang="en-US" sz="2000" b="1" dirty="0" smtClean="0"/>
              <a:t>intangible asset is acquired in a business combination</a:t>
            </a:r>
            <a:r>
              <a:rPr lang="en-US" sz="2000" dirty="0" smtClean="0"/>
              <a:t>, the cost of that intangible asset is its </a:t>
            </a:r>
            <a:r>
              <a:rPr lang="en-US" sz="2000" b="1" dirty="0" smtClean="0"/>
              <a:t>fair value </a:t>
            </a:r>
            <a:r>
              <a:rPr lang="en-US" sz="2000" dirty="0" smtClean="0"/>
              <a:t>at the acquisition date.</a:t>
            </a:r>
          </a:p>
          <a:p>
            <a:r>
              <a:rPr lang="en-US" sz="2000" dirty="0" smtClean="0"/>
              <a:t>If an </a:t>
            </a:r>
            <a:r>
              <a:rPr lang="en-US" sz="2000" b="1" dirty="0" smtClean="0"/>
              <a:t>intangible asset is acquired in exchange for a non-monetary asset</a:t>
            </a:r>
            <a:r>
              <a:rPr lang="en-US" sz="2000" dirty="0" smtClean="0"/>
              <a:t> or assets, or a combination of monetary and non-monetary assets, the cost of that intangible asset is its </a:t>
            </a:r>
            <a:r>
              <a:rPr lang="en-US" sz="2000" b="1" dirty="0" smtClean="0"/>
              <a:t>fair value</a:t>
            </a:r>
            <a:r>
              <a:rPr lang="en-US" sz="2000" dirty="0" smtClean="0"/>
              <a:t> unless (a) </a:t>
            </a:r>
            <a:r>
              <a:rPr lang="en-US" sz="2000" b="1" dirty="0" smtClean="0"/>
              <a:t>the exchange transaction lacks commercial substance </a:t>
            </a:r>
            <a:r>
              <a:rPr lang="en-US" sz="2000" dirty="0" smtClean="0"/>
              <a:t>or (b) </a:t>
            </a:r>
            <a:r>
              <a:rPr lang="en-US" sz="2000" b="1" dirty="0" smtClean="0"/>
              <a:t>the fair value of neither the asset received nor the asset given up is reliably measurable</a:t>
            </a:r>
            <a:r>
              <a:rPr lang="en-US" sz="2000" dirty="0" smtClean="0"/>
              <a:t>. In that case, the asset’s cost is measured at the </a:t>
            </a:r>
            <a:r>
              <a:rPr lang="en-US" sz="2000" b="1" dirty="0" smtClean="0"/>
              <a:t>carrying amount of the asset given up.</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a:xfrm>
            <a:off x="457200" y="1600200"/>
            <a:ext cx="8229600" cy="5029200"/>
          </a:xfrm>
        </p:spPr>
        <p:txBody>
          <a:bodyPr/>
          <a:lstStyle/>
          <a:p>
            <a:r>
              <a:rPr lang="en-US" sz="2000" dirty="0" smtClean="0"/>
              <a:t>If an </a:t>
            </a:r>
            <a:r>
              <a:rPr lang="en-US" sz="2000" b="1" dirty="0" smtClean="0"/>
              <a:t>intangible asset is internally generated</a:t>
            </a:r>
            <a:r>
              <a:rPr lang="en-US" sz="2000" dirty="0" smtClean="0"/>
              <a:t>, the </a:t>
            </a:r>
            <a:r>
              <a:rPr lang="en-US" sz="2000" b="1" dirty="0" smtClean="0"/>
              <a:t>cost of that intangible asset is not recognized</a:t>
            </a:r>
            <a:r>
              <a:rPr lang="en-US" sz="2000" dirty="0" smtClean="0"/>
              <a:t>, but </a:t>
            </a:r>
            <a:r>
              <a:rPr lang="en-US" sz="2000" b="1" dirty="0" smtClean="0"/>
              <a:t>there are recognized all expenditures</a:t>
            </a:r>
            <a:r>
              <a:rPr lang="en-US" sz="2000" dirty="0" smtClean="0"/>
              <a:t> incurred internally for creation of that intangible item, including all expenditure for both research and development activities, unless it forms part of the cost of another asset that meets the recognition criteria in these IFRS. An entity shall </a:t>
            </a:r>
            <a:r>
              <a:rPr lang="en-US" sz="2000" b="1" dirty="0" smtClean="0"/>
              <a:t>recognize expenditure on the following items as an expense </a:t>
            </a:r>
            <a:r>
              <a:rPr lang="en-US" sz="2000" dirty="0" smtClean="0"/>
              <a:t>and shall not recognize such expenditure as intangible assets:</a:t>
            </a:r>
          </a:p>
          <a:p>
            <a:pPr marL="1027113" indent="-457200" defTabSz="1258888">
              <a:buSzPct val="75000"/>
              <a:buFont typeface="+mj-lt"/>
              <a:buAutoNum type="alphaLcParenR"/>
            </a:pPr>
            <a:r>
              <a:rPr lang="en-US" sz="2000" b="1" dirty="0" smtClean="0"/>
              <a:t>internally generated brands, logos, publishing titles, customer lists and items similar in substance.</a:t>
            </a:r>
          </a:p>
          <a:p>
            <a:pPr marL="1027113" indent="-457200" defTabSz="1258888">
              <a:buSzPct val="75000"/>
              <a:buFont typeface="+mj-lt"/>
              <a:buAutoNum type="alphaLcParenR"/>
            </a:pPr>
            <a:r>
              <a:rPr lang="en-US" sz="2000" b="1" dirty="0" smtClean="0"/>
              <a:t>start-up activities</a:t>
            </a:r>
            <a:r>
              <a:rPr lang="en-US" sz="2000" dirty="0" smtClean="0"/>
              <a:t> such as establishment costs (i.e. legal and secretarial costs incurred in establishing a legal entity), expenditure to open a new facility or business (i.e. pre-opening costs) and expenditure for starting new operations or launching new products or processes (i.e. pre-operating costs).</a:t>
            </a:r>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a:xfrm>
            <a:off x="457200" y="1600200"/>
            <a:ext cx="8229600" cy="4800600"/>
          </a:xfrm>
        </p:spPr>
        <p:txBody>
          <a:bodyPr/>
          <a:lstStyle/>
          <a:p>
            <a:pPr marL="1027113" indent="-457200" defTabSz="1258888">
              <a:buSzPct val="75000"/>
              <a:buFont typeface="+mj-lt"/>
              <a:buAutoNum type="alphaLcParenR" startAt="3"/>
            </a:pPr>
            <a:r>
              <a:rPr lang="en-US" sz="2000" b="1" dirty="0" smtClean="0"/>
              <a:t>training activities.</a:t>
            </a:r>
          </a:p>
          <a:p>
            <a:pPr marL="1027113" indent="-457200" defTabSz="1258888">
              <a:buSzPct val="75000"/>
              <a:buFont typeface="+mj-lt"/>
              <a:buAutoNum type="alphaLcParenR" startAt="3"/>
            </a:pPr>
            <a:r>
              <a:rPr lang="en-US" sz="2000" b="1" dirty="0" smtClean="0"/>
              <a:t>advertising and promotional activities.</a:t>
            </a:r>
          </a:p>
          <a:p>
            <a:pPr marL="1027113" indent="-457200" defTabSz="1258888">
              <a:buSzPct val="75000"/>
              <a:buFont typeface="+mj-lt"/>
              <a:buAutoNum type="alphaLcParenR" startAt="3"/>
            </a:pPr>
            <a:r>
              <a:rPr lang="en-US" sz="2000" b="1" dirty="0" smtClean="0"/>
              <a:t>relocating or reorganizing part or all of an entity.</a:t>
            </a:r>
          </a:p>
          <a:p>
            <a:pPr marL="1027113" indent="-457200" defTabSz="1258888">
              <a:buSzPct val="75000"/>
              <a:buFont typeface="+mj-lt"/>
              <a:buAutoNum type="alphaLcParenR" startAt="3"/>
            </a:pPr>
            <a:r>
              <a:rPr lang="en-US" sz="2000" b="1" dirty="0" smtClean="0"/>
              <a:t>internally generated goodwill.</a:t>
            </a:r>
          </a:p>
          <a:p>
            <a:r>
              <a:rPr lang="en-US" sz="2000" dirty="0" smtClean="0"/>
              <a:t>However, the stated above does not preclude</a:t>
            </a:r>
            <a:r>
              <a:rPr lang="en-US" sz="2000" b="1" dirty="0" smtClean="0"/>
              <a:t> recognizing a prepayment as an asset </a:t>
            </a:r>
            <a:r>
              <a:rPr lang="en-US" sz="2000" dirty="0" smtClean="0"/>
              <a:t>when payment for goods or services has been made in advance of the delivery of the goods or the rendering of the services.</a:t>
            </a:r>
          </a:p>
          <a:p>
            <a:r>
              <a:rPr lang="en-US" sz="2000" b="1" dirty="0" smtClean="0"/>
              <a:t>Expenditure on an intangible item</a:t>
            </a:r>
            <a:r>
              <a:rPr lang="en-US" sz="2000" dirty="0" smtClean="0"/>
              <a:t> that was </a:t>
            </a:r>
            <a:r>
              <a:rPr lang="en-US" sz="2000" b="1" dirty="0" smtClean="0"/>
              <a:t>initially recognized as an expense</a:t>
            </a:r>
            <a:r>
              <a:rPr lang="en-US" sz="2000" dirty="0" smtClean="0"/>
              <a:t> shall </a:t>
            </a:r>
            <a:r>
              <a:rPr lang="en-US" sz="2000" b="1" dirty="0" smtClean="0"/>
              <a:t>not be recognized</a:t>
            </a:r>
            <a:r>
              <a:rPr lang="en-US" sz="2000" dirty="0" smtClean="0"/>
              <a:t> at a later date as part of </a:t>
            </a:r>
            <a:r>
              <a:rPr lang="en-US" sz="2000" b="1" dirty="0" smtClean="0"/>
              <a:t>the cost of an asset</a:t>
            </a:r>
            <a:r>
              <a:rPr lang="en-US" sz="2000" dirty="0" smtClean="0"/>
              <a:t>.</a:t>
            </a:r>
          </a:p>
          <a:p>
            <a:r>
              <a:rPr lang="en-US" sz="2000" b="1" dirty="0" smtClean="0"/>
              <a:t>Subsequently </a:t>
            </a:r>
            <a:r>
              <a:rPr lang="en-US" sz="2000" dirty="0" smtClean="0"/>
              <a:t>an entity shall measure </a:t>
            </a:r>
            <a:r>
              <a:rPr lang="en-US" sz="2000" b="1" dirty="0" smtClean="0"/>
              <a:t>intangible assets at cost less any accumulated amortization and any accumulated impairment losses.</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a:xfrm>
            <a:off x="457200" y="1066800"/>
            <a:ext cx="8229600" cy="5791200"/>
          </a:xfrm>
        </p:spPr>
        <p:txBody>
          <a:bodyPr/>
          <a:lstStyle/>
          <a:p>
            <a:r>
              <a:rPr lang="en-US" sz="2000" b="1" dirty="0" smtClean="0"/>
              <a:t>All intangible assets shall be considered to have a finite useful life. </a:t>
            </a:r>
            <a:r>
              <a:rPr lang="en-US" sz="2000" dirty="0" smtClean="0"/>
              <a:t>The useful life of </a:t>
            </a:r>
            <a:r>
              <a:rPr lang="en-US" sz="2000" b="1" dirty="0" smtClean="0"/>
              <a:t>an intangible asset </a:t>
            </a:r>
            <a:r>
              <a:rPr lang="en-US" sz="2000" dirty="0" smtClean="0"/>
              <a:t>that </a:t>
            </a:r>
            <a:r>
              <a:rPr lang="en-US" sz="2000" b="1" dirty="0" smtClean="0"/>
              <a:t>arises from contractual or other legal rights shall not exceed the period of the contractual or other legal rights</a:t>
            </a:r>
            <a:r>
              <a:rPr lang="en-US" sz="2000" dirty="0" smtClean="0"/>
              <a:t>, but may be shorter depending on the period over which the entity expects to use the asset. </a:t>
            </a:r>
            <a:r>
              <a:rPr lang="en-US" sz="2000" b="1" dirty="0" smtClean="0"/>
              <a:t>If the contractual or other legal rights are conveyed for a limited term that can be renewed, the useful life of the intangible asset shall include the renewal period(s) only if there is evidence to support renewal by the entity without significant cost.</a:t>
            </a:r>
          </a:p>
          <a:p>
            <a:r>
              <a:rPr lang="en-US" sz="2000" dirty="0" smtClean="0"/>
              <a:t>If an </a:t>
            </a:r>
            <a:r>
              <a:rPr lang="en-US" sz="2000" b="1" dirty="0" smtClean="0"/>
              <a:t>entity is unable to make a reliable estimate of the useful life</a:t>
            </a:r>
            <a:r>
              <a:rPr lang="en-US" sz="2000" dirty="0" smtClean="0"/>
              <a:t> of an intangible asset, the life shall be presumed </a:t>
            </a:r>
            <a:r>
              <a:rPr lang="en-US" sz="2000" b="1" dirty="0" smtClean="0"/>
              <a:t>to be ten years.</a:t>
            </a:r>
          </a:p>
          <a:p>
            <a:r>
              <a:rPr lang="en-US" sz="2000" dirty="0" smtClean="0"/>
              <a:t>An entity shall allocate the amortizable amount of an intangible asset </a:t>
            </a:r>
            <a:r>
              <a:rPr lang="en-US" sz="2000" b="1" dirty="0" smtClean="0"/>
              <a:t>on a systematic basis over its useful life</a:t>
            </a:r>
            <a:r>
              <a:rPr lang="en-US" sz="2000" dirty="0" smtClean="0"/>
              <a:t>. </a:t>
            </a:r>
            <a:r>
              <a:rPr lang="en-US" sz="2000" b="1" dirty="0" smtClean="0"/>
              <a:t>The amortization charge</a:t>
            </a:r>
            <a:r>
              <a:rPr lang="en-US" sz="2000" dirty="0" smtClean="0"/>
              <a:t> for each period shall be </a:t>
            </a:r>
            <a:r>
              <a:rPr lang="en-US" sz="2000" b="1" dirty="0" smtClean="0"/>
              <a:t>recognized as an expense</a:t>
            </a:r>
            <a:r>
              <a:rPr lang="en-US" sz="2000" dirty="0" smtClean="0"/>
              <a:t>.</a:t>
            </a:r>
          </a:p>
          <a:p>
            <a:r>
              <a:rPr lang="en-US" sz="2000" b="1" dirty="0" smtClean="0"/>
              <a:t>Amortization begins </a:t>
            </a:r>
            <a:r>
              <a:rPr lang="en-US" sz="2000" dirty="0" smtClean="0"/>
              <a:t>when the intangible </a:t>
            </a:r>
            <a:r>
              <a:rPr lang="en-US" sz="2000" b="1" dirty="0" smtClean="0"/>
              <a:t>asset is available for use.</a:t>
            </a:r>
            <a:r>
              <a:rPr lang="en-US" sz="2000" dirty="0" smtClean="0"/>
              <a:t> </a:t>
            </a:r>
            <a:r>
              <a:rPr lang="en-US" sz="2000" b="1" dirty="0" smtClean="0"/>
              <a:t>Amortization ceases </a:t>
            </a:r>
            <a:r>
              <a:rPr lang="en-US" sz="2000" dirty="0" smtClean="0"/>
              <a:t>when the </a:t>
            </a:r>
            <a:r>
              <a:rPr lang="en-US" sz="2000" b="1" dirty="0" smtClean="0"/>
              <a:t>asset is derecognized</a:t>
            </a:r>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a:xfrm>
            <a:off x="457200" y="1371600"/>
            <a:ext cx="8229600" cy="7162800"/>
          </a:xfrm>
        </p:spPr>
        <p:txBody>
          <a:bodyPr/>
          <a:lstStyle/>
          <a:p>
            <a:r>
              <a:rPr lang="en-US" sz="2000" dirty="0" smtClean="0"/>
              <a:t>The entity shall choose </a:t>
            </a:r>
            <a:r>
              <a:rPr lang="en-US" sz="2000" b="1" dirty="0" smtClean="0"/>
              <a:t>an amortization method </a:t>
            </a:r>
            <a:r>
              <a:rPr lang="en-US" sz="2000" dirty="0" smtClean="0"/>
              <a:t>that reflects the </a:t>
            </a:r>
            <a:r>
              <a:rPr lang="en-US" sz="2000" b="1" dirty="0" smtClean="0"/>
              <a:t>pattern in which it expects to consume the asset’s future economic benefits.</a:t>
            </a:r>
            <a:r>
              <a:rPr lang="en-US" sz="2000" dirty="0" smtClean="0"/>
              <a:t> If the entity cannot determine that pattern reliably, it shall use the </a:t>
            </a:r>
            <a:r>
              <a:rPr lang="en-US" sz="2000" b="1" dirty="0" smtClean="0"/>
              <a:t>straight-line method</a:t>
            </a:r>
            <a:r>
              <a:rPr lang="en-US" sz="2000" dirty="0" smtClean="0"/>
              <a:t>.</a:t>
            </a:r>
          </a:p>
          <a:p>
            <a:r>
              <a:rPr lang="en-US" sz="2000" dirty="0" smtClean="0"/>
              <a:t>An entity shall assume that t</a:t>
            </a:r>
            <a:r>
              <a:rPr lang="en-US" sz="2000" b="1" dirty="0" smtClean="0"/>
              <a:t>he residual value of an intangible asset is zero unless:</a:t>
            </a:r>
          </a:p>
          <a:p>
            <a:pPr marL="1027113" indent="-457200" defTabSz="1258888">
              <a:buSzPct val="75000"/>
              <a:buFont typeface="+mj-lt"/>
              <a:buAutoNum type="alphaLcParenR"/>
            </a:pPr>
            <a:r>
              <a:rPr lang="en-US" sz="2000" dirty="0" smtClean="0"/>
              <a:t>there is </a:t>
            </a:r>
            <a:r>
              <a:rPr lang="en-US" sz="2000" b="1" dirty="0" smtClean="0"/>
              <a:t>a commitment by a third party to purchase the asset at the end of its useful life,</a:t>
            </a:r>
            <a:r>
              <a:rPr lang="en-US" sz="2000" dirty="0" smtClean="0"/>
              <a:t> or</a:t>
            </a:r>
          </a:p>
          <a:p>
            <a:pPr marL="1027113" indent="-457200" defTabSz="1258888">
              <a:buSzPct val="75000"/>
              <a:buFont typeface="+mj-lt"/>
              <a:buAutoNum type="alphaLcParenR"/>
            </a:pPr>
            <a:r>
              <a:rPr lang="en-US" sz="2000" b="1" dirty="0" smtClean="0"/>
              <a:t>there is an active market for the asset </a:t>
            </a:r>
            <a:r>
              <a:rPr lang="en-US" sz="2000" dirty="0" smtClean="0"/>
              <a:t>and:</a:t>
            </a:r>
          </a:p>
          <a:p>
            <a:pPr marL="1384300" indent="-514350" defTabSz="1258888">
              <a:buSzPct val="75000"/>
              <a:buFont typeface="+mj-lt"/>
              <a:buAutoNum type="romanLcPeriod"/>
            </a:pPr>
            <a:r>
              <a:rPr lang="en-US" sz="2000" b="1" dirty="0" smtClean="0"/>
              <a:t>residual value can be determined </a:t>
            </a:r>
            <a:r>
              <a:rPr lang="en-US" sz="2000" dirty="0" smtClean="0"/>
              <a:t>by reference to that market, and</a:t>
            </a:r>
          </a:p>
          <a:p>
            <a:pPr marL="1384300" indent="-514350" defTabSz="1258888">
              <a:buSzPct val="75000"/>
              <a:buFont typeface="+mj-lt"/>
              <a:buAutoNum type="romanLcPeriod"/>
            </a:pPr>
            <a:r>
              <a:rPr lang="en-US" sz="2000" b="1" dirty="0" smtClean="0"/>
              <a:t>it is probable that such a market will exist at the end of the asset’s useful life.</a:t>
            </a:r>
          </a:p>
          <a:p>
            <a:endParaRPr lang="en-US" sz="2000"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938</TotalTime>
  <Words>2899</Words>
  <Application>Microsoft Office PowerPoint</Application>
  <PresentationFormat>Экран (4:3)</PresentationFormat>
  <Paragraphs>166</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Тема1</vt:lpstr>
      <vt:lpstr>Accounting (Basics) - Lecture 4  Intangible assets, business combinations and goodwill</vt:lpstr>
      <vt:lpstr>Contents</vt:lpstr>
      <vt:lpstr>Recognition</vt:lpstr>
      <vt:lpstr>Recognition</vt:lpstr>
      <vt:lpstr>Initial and subsequent measurement</vt:lpstr>
      <vt:lpstr>Initial and subsequent measurement</vt:lpstr>
      <vt:lpstr>Initial and subsequent measurement</vt:lpstr>
      <vt:lpstr>Amortization over useful life</vt:lpstr>
      <vt:lpstr>Amortization over useful life</vt:lpstr>
      <vt:lpstr>Amortization over useful life</vt:lpstr>
      <vt:lpstr>Recoverability of the carrying amount – impairment losses</vt:lpstr>
      <vt:lpstr>Derecognition</vt:lpstr>
      <vt:lpstr>Business combinations </vt:lpstr>
      <vt:lpstr>Business combinations </vt:lpstr>
      <vt:lpstr>Business combinations </vt:lpstr>
      <vt:lpstr>Business combinations </vt:lpstr>
      <vt:lpstr>Business combinations </vt:lpstr>
      <vt:lpstr>Business combinations </vt:lpstr>
      <vt:lpstr>Business combinations </vt:lpstr>
      <vt:lpstr>Business combinations </vt:lpstr>
      <vt:lpstr>Business combinations </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64</cp:revision>
  <dcterms:created xsi:type="dcterms:W3CDTF">2014-08-29T06:21:19Z</dcterms:created>
  <dcterms:modified xsi:type="dcterms:W3CDTF">2015-10-11T21:03:54Z</dcterms:modified>
</cp:coreProperties>
</file>