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7"/>
  </p:notesMasterIdLst>
  <p:sldIdLst>
    <p:sldId id="256" r:id="rId2"/>
    <p:sldId id="258" r:id="rId3"/>
    <p:sldId id="259" r:id="rId4"/>
    <p:sldId id="270" r:id="rId5"/>
    <p:sldId id="285" r:id="rId6"/>
    <p:sldId id="282" r:id="rId7"/>
    <p:sldId id="277" r:id="rId8"/>
    <p:sldId id="286" r:id="rId9"/>
    <p:sldId id="287" r:id="rId10"/>
    <p:sldId id="288" r:id="rId11"/>
    <p:sldId id="289" r:id="rId12"/>
    <p:sldId id="290" r:id="rId13"/>
    <p:sldId id="283" r:id="rId14"/>
    <p:sldId id="291" r:id="rId15"/>
    <p:sldId id="292" r:id="rId16"/>
    <p:sldId id="271" r:id="rId17"/>
    <p:sldId id="296" r:id="rId18"/>
    <p:sldId id="294" r:id="rId19"/>
    <p:sldId id="295" r:id="rId20"/>
    <p:sldId id="297" r:id="rId21"/>
    <p:sldId id="298" r:id="rId22"/>
    <p:sldId id="300" r:id="rId23"/>
    <p:sldId id="299" r:id="rId24"/>
    <p:sldId id="301" r:id="rId25"/>
    <p:sldId id="279" r:id="rId26"/>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56" autoAdjust="0"/>
  </p:normalViewPr>
  <p:slideViewPr>
    <p:cSldViewPr>
      <p:cViewPr varScale="1">
        <p:scale>
          <a:sx n="63" d="100"/>
          <a:sy n="63" d="100"/>
        </p:scale>
        <p:origin x="-15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66ACF875-35D8-4D0F-B5C6-0A90BC106947}" type="datetimeFigureOut">
              <a:rPr lang="en-US" smtClean="0"/>
              <a:pPr/>
              <a:t>11-Oct-15</a:t>
            </a:fld>
            <a:endParaRPr lang="en-US"/>
          </a:p>
        </p:txBody>
      </p:sp>
      <p:sp>
        <p:nvSpPr>
          <p:cNvPr id="4" name="Образ слайда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614863"/>
            <a:ext cx="5486400" cy="437197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4F58317D-6963-4497-8ACA-F100B1D5EC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20000"/>
          </a:bodyPr>
          <a:lstStyle/>
          <a:p>
            <a:pPr lvl="0">
              <a:buFont typeface="Arial" pitchFamily="34" charset="0"/>
              <a:buChar char="•"/>
            </a:pPr>
            <a:r>
              <a:rPr lang="en-US" sz="1200" kern="1200" dirty="0" smtClean="0">
                <a:solidFill>
                  <a:schemeClr val="tx1"/>
                </a:solidFill>
                <a:latin typeface="+mn-lt"/>
                <a:ea typeface="+mn-ea"/>
                <a:cs typeface="+mn-cs"/>
              </a:rPr>
              <a:t> Tax Practice - An accountant performing tax services may put forward the best position in favor of a client or employer, provided the service is done with professional competence, does not in any way impair integrity and objectivity, and is consistent with the law. </a:t>
            </a:r>
          </a:p>
          <a:p>
            <a:r>
              <a:rPr lang="en-US" sz="1200" kern="1200" dirty="0" smtClean="0">
                <a:solidFill>
                  <a:schemeClr val="tx1"/>
                </a:solidFill>
                <a:latin typeface="+mn-lt"/>
                <a:ea typeface="+mn-ea"/>
                <a:cs typeface="+mn-cs"/>
              </a:rPr>
              <a:t>An accountant should not represent to a client or an employer that the tax return prepared and the tax advice given is above challenge. He should make sure that the client or employer is aware of the limitations involved in interpretation of tax law and tax reporting. The accountant’s client or employer should be advised that they, not the accountant, have the responsibility for the content of the tax return. </a:t>
            </a:r>
          </a:p>
          <a:p>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Cross-Border Activities - An accountant may perform services in a country other than his home country. If differences exist between ethical requirements of the two countries the following provisions should be applied: </a:t>
            </a:r>
          </a:p>
          <a:p>
            <a:pPr lvl="0">
              <a:buFont typeface="Wingdings" pitchFamily="2" charset="2"/>
              <a:buNone/>
            </a:pPr>
            <a:r>
              <a:rPr lang="en-US" sz="1200" kern="1200" dirty="0" smtClean="0">
                <a:solidFill>
                  <a:schemeClr val="tx1"/>
                </a:solidFill>
                <a:latin typeface="+mn-lt"/>
                <a:ea typeface="+mn-ea"/>
                <a:cs typeface="+mn-cs"/>
              </a:rPr>
              <a:t>     When the ethical requirements of the country in which the services are being performed are less strict than the IFAC Code of Ethics, then the ethical guidance of IFAC should be applied. </a:t>
            </a:r>
          </a:p>
          <a:p>
            <a:pPr lvl="0"/>
            <a:r>
              <a:rPr lang="en-US" sz="1200" kern="1200" dirty="0" smtClean="0">
                <a:solidFill>
                  <a:schemeClr val="tx1"/>
                </a:solidFill>
                <a:latin typeface="+mn-lt"/>
                <a:ea typeface="+mn-ea"/>
                <a:cs typeface="+mn-cs"/>
              </a:rPr>
              <a:t>     When the ethical requirements of the country in which the services are being performed are stricter than the IFAC ethical guidance then the ethical requirements of the country where the services are being performed should be applied. </a:t>
            </a:r>
          </a:p>
          <a:p>
            <a:pPr lvl="0"/>
            <a:r>
              <a:rPr lang="en-US" sz="1200" kern="1200" dirty="0" smtClean="0">
                <a:solidFill>
                  <a:schemeClr val="tx1"/>
                </a:solidFill>
                <a:latin typeface="+mn-lt"/>
                <a:ea typeface="+mn-ea"/>
                <a:cs typeface="+mn-cs"/>
              </a:rPr>
              <a:t>     When the ethical requirements of the home country are mandatory for services performed outside that country and are stricter than set out in (1) and (2) above, then the ethical requirements of the home country should be applied.</a:t>
            </a:r>
          </a:p>
          <a:p>
            <a:pPr lvl="0"/>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Publicity - Publicity is the communication to the public of facts about a professional accountant which are not designated for the deliberate promotion of that professional accountant. When accountants market themselves and their work, they should:</a:t>
            </a:r>
          </a:p>
          <a:p>
            <a:pPr lvl="0"/>
            <a:r>
              <a:rPr lang="en-US" sz="1200" kern="1200" dirty="0" smtClean="0">
                <a:solidFill>
                  <a:schemeClr val="tx1"/>
                </a:solidFill>
                <a:latin typeface="+mn-lt"/>
                <a:ea typeface="+mn-ea"/>
                <a:cs typeface="+mn-cs"/>
              </a:rPr>
              <a:t>    Not use means which brings the profession into disrepute;</a:t>
            </a:r>
          </a:p>
          <a:p>
            <a:pPr lvl="0"/>
            <a:r>
              <a:rPr lang="en-US" sz="1200" kern="1200" dirty="0" smtClean="0">
                <a:solidFill>
                  <a:schemeClr val="tx1"/>
                </a:solidFill>
                <a:latin typeface="+mn-lt"/>
                <a:ea typeface="+mn-ea"/>
                <a:cs typeface="+mn-cs"/>
              </a:rPr>
              <a:t>    Not make exaggerated claims for the services they are able to offer, the qualifications they possess, or the experience they have gained; and</a:t>
            </a:r>
          </a:p>
          <a:p>
            <a:pPr lvl="0"/>
            <a:r>
              <a:rPr lang="en-US" sz="1200" kern="1200" dirty="0" smtClean="0">
                <a:solidFill>
                  <a:schemeClr val="tx1"/>
                </a:solidFill>
                <a:latin typeface="+mn-lt"/>
                <a:ea typeface="+mn-ea"/>
                <a:cs typeface="+mn-cs"/>
              </a:rPr>
              <a:t>    Not denigrate the work of other accountants.</a:t>
            </a:r>
          </a:p>
          <a:p>
            <a:pPr lvl="0"/>
            <a:endParaRPr lang="en-US" sz="1200" kern="1200" dirty="0" smtClean="0">
              <a:solidFill>
                <a:schemeClr val="tx1"/>
              </a:solidFill>
              <a:latin typeface="+mn-lt"/>
              <a:ea typeface="+mn-ea"/>
              <a:cs typeface="+mn-cs"/>
            </a:endParaRPr>
          </a:p>
          <a:p>
            <a:pPr lvl="0">
              <a:buFont typeface="Arial" pitchFamily="34" charset="0"/>
              <a:buChar char="•"/>
            </a:pP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Technical Standards - Professional services should always be carried out in accordance with the relevant technical and professional standards. These services should follow the technical standards such as International Standards on Auditing; International Financial Reporting Standards, rules of the accountant’s professional body, and relevant legislation.</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20000"/>
          </a:bodyPr>
          <a:lstStyle/>
          <a:p>
            <a:pPr lvl="0">
              <a:buFont typeface="Arial" pitchFamily="34" charset="0"/>
              <a:buNone/>
            </a:pPr>
            <a:r>
              <a:rPr lang="en-US" sz="1200" u="sng" kern="1200" dirty="0" smtClean="0">
                <a:solidFill>
                  <a:schemeClr val="tx1"/>
                </a:solidFill>
                <a:latin typeface="+mn-lt"/>
                <a:ea typeface="+mn-ea"/>
                <a:cs typeface="+mn-cs"/>
              </a:rPr>
              <a:t>Threats:</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Self-Interest Threats - “Self-Interest Threat” occurs when an auditor could benefit from a financial interest in, r other self-interest conflict with, an assurance client. Examples are as follows. </a:t>
            </a:r>
          </a:p>
          <a:p>
            <a:pPr lvl="0"/>
            <a:r>
              <a:rPr lang="en-US" sz="1200" kern="1200" dirty="0" smtClean="0">
                <a:solidFill>
                  <a:schemeClr val="tx1"/>
                </a:solidFill>
                <a:latin typeface="+mn-lt"/>
                <a:ea typeface="+mn-ea"/>
                <a:cs typeface="+mn-cs"/>
              </a:rPr>
              <a:t>(a) A direct financial interest or material indirect financial interest in an assurance client.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Direct financial interest in a client might include ownership of client equities or financial instruments; financial interest in a joint venture with a client or employee(s) of a client; and financial interest in a non-client as an investor or investee. Indirect material financial interest results from being an administrator of any trust or estate with a financial interest in the client company.</a:t>
            </a:r>
          </a:p>
          <a:p>
            <a:pPr lvl="0"/>
            <a:r>
              <a:rPr lang="en-US" sz="1200" kern="1200" dirty="0" smtClean="0">
                <a:solidFill>
                  <a:schemeClr val="tx1"/>
                </a:solidFill>
                <a:latin typeface="+mn-lt"/>
                <a:ea typeface="+mn-ea"/>
                <a:cs typeface="+mn-cs"/>
              </a:rPr>
              <a:t>(b) Ability to influence client. The IFAC Code of Ethics prohibits individuals with the ability to influence the audit engagement to have ownership interest in the client company. For example a secretary of KPMG could own common shares in a client company if the secretary does not participate in the audit process. However, if the secretary becomes a partner of the engagement while obtaining ownership, all the information regarding his ownership status would have to be disclosed. Otherwise his action could be perceived as a threat to independence in fact and in appearance with respect to that client.</a:t>
            </a:r>
          </a:p>
          <a:p>
            <a:pPr lvl="0"/>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Self-Review Threat - “Self-Review Threat” occurs when (1) results of a previous engagement needs to be reevaluated in reaching conclusions on the present assurance engagement or (2) when a member of the assurance team previously was an employee of the client (especially a director or officer) in a position to exert significant influence over the subject matter of the assurance engagement. For example, assisting an audit client in matters such as preparing accounting records or financial statements may create a self-review threat when the firm subsequently audits the financial statements.</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Advocacy Threat - “Advocacy Threat” occurs when a member of the assurance team promotes, or seems to promote, an assurance client’s position or opinion. That is, the auditor subordinates his judgment to that of the client. Examples of circumstances that may create this threat include:</a:t>
            </a:r>
          </a:p>
          <a:p>
            <a:pPr lvl="0"/>
            <a:r>
              <a:rPr lang="en-US" sz="1200" kern="1200" dirty="0" smtClean="0">
                <a:solidFill>
                  <a:schemeClr val="tx1"/>
                </a:solidFill>
                <a:latin typeface="+mn-lt"/>
                <a:ea typeface="+mn-ea"/>
                <a:cs typeface="+mn-cs"/>
              </a:rPr>
              <a:t>selling, underwriting or otherwise dealing in financial securities or shares of an assurance client;</a:t>
            </a:r>
          </a:p>
          <a:p>
            <a:pPr lvl="0"/>
            <a:r>
              <a:rPr lang="en-US" sz="1200" kern="1200" dirty="0" smtClean="0">
                <a:solidFill>
                  <a:schemeClr val="tx1"/>
                </a:solidFill>
                <a:latin typeface="+mn-lt"/>
                <a:ea typeface="+mn-ea"/>
                <a:cs typeface="+mn-cs"/>
              </a:rPr>
              <a:t>acting as the client’s advocate in a legal proceeding.</a:t>
            </a:r>
          </a:p>
          <a:p>
            <a:pPr lvl="0"/>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Familiarity Threat - “Familiarity Threat” occurs when an auditor becomes too sympathetic to the client’s interests because he has a close relationship with an assurance client, its directors, officers or employees. Examples of circumstances that may create this threat include:</a:t>
            </a:r>
          </a:p>
          <a:p>
            <a:pPr lvl="0"/>
            <a:r>
              <a:rPr lang="en-US" sz="1200" kern="1200" dirty="0" smtClean="0">
                <a:solidFill>
                  <a:schemeClr val="tx1"/>
                </a:solidFill>
                <a:latin typeface="+mn-lt"/>
                <a:ea typeface="+mn-ea"/>
                <a:cs typeface="+mn-cs"/>
              </a:rPr>
              <a:t>a member of the assurance team having an immediate family member or close family member who is a director or officer of the assurance client;</a:t>
            </a:r>
          </a:p>
          <a:p>
            <a:pPr lvl="0"/>
            <a:r>
              <a:rPr lang="en-US" sz="1200" kern="1200" dirty="0" smtClean="0">
                <a:solidFill>
                  <a:schemeClr val="tx1"/>
                </a:solidFill>
                <a:latin typeface="+mn-lt"/>
                <a:ea typeface="+mn-ea"/>
                <a:cs typeface="+mn-cs"/>
              </a:rPr>
              <a:t>a member of the assurance team having a close family member who is an employee of the assurance client and in a position to significantly influence the subject matter of the assurance engagement;</a:t>
            </a:r>
          </a:p>
          <a:p>
            <a:pPr lvl="0"/>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Intimidation Threat - “Intimidation Threat” occurs when a member of the assurance team may be deterred from acting objectively and exercising professional skepticism by threats, actual or perceived, from the directors, officers or employees of an assurance client. Two examples of intimidation threats are when an auditor is told he will be replaced based on a disagreement over application of an accounting principle and pressure to reduce the scope of the audit in order to reduce fees.</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None/>
            </a:pPr>
            <a:r>
              <a:rPr lang="en-US" sz="1200" u="sng" kern="1200" dirty="0" smtClean="0">
                <a:solidFill>
                  <a:schemeClr val="tx1"/>
                </a:solidFill>
                <a:latin typeface="+mn-lt"/>
                <a:ea typeface="+mn-ea"/>
                <a:cs typeface="+mn-cs"/>
              </a:rPr>
              <a:t>Safeguards:</a:t>
            </a:r>
          </a:p>
          <a:p>
            <a:pPr lvl="0"/>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Safeguards Created by the Profession, Legislation or Regulation - Examples - Safeguards created by the profession, legislation or regulation, may include: educational, training and experience requirements to become a certified member of the profession; continuing education requirements; professional accounting, auditing and ethics standards and monitoring and disciplinary processes; peer review of quality control; and professional rules or legislation governing the independence requirements of the firm.</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Safeguards Within The Assurance Client: Examples - Safeguards within the assurance client include: ratification by an audit committee of the assurance client’s management appointment of the audit firm; the assurance client has competent employees; the assurance client is committed to fair financial reporting; the client has internal procedures that ensure objective choices in commissioning </a:t>
            </a:r>
            <a:r>
              <a:rPr lang="en-US" sz="1200" kern="1200" dirty="0" err="1" smtClean="0">
                <a:solidFill>
                  <a:schemeClr val="tx1"/>
                </a:solidFill>
                <a:latin typeface="+mn-lt"/>
                <a:ea typeface="+mn-ea"/>
                <a:cs typeface="+mn-cs"/>
              </a:rPr>
              <a:t>nonassurance</a:t>
            </a:r>
            <a:r>
              <a:rPr lang="en-US" sz="1200" kern="1200" dirty="0" smtClean="0">
                <a:solidFill>
                  <a:schemeClr val="tx1"/>
                </a:solidFill>
                <a:latin typeface="+mn-lt"/>
                <a:ea typeface="+mn-ea"/>
                <a:cs typeface="+mn-cs"/>
              </a:rPr>
              <a:t> engagements; and the client has a corporate governance structure, such as an audit committee, that provides appropriate oversight of an assurance firm’s services.</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Safeguards Within The Audit Firm - Examples - Safeguards within the audit firm’s own systems and procedures may include firm-wide safeguards such as the following:</a:t>
            </a:r>
          </a:p>
          <a:p>
            <a:pPr lvl="0"/>
            <a:r>
              <a:rPr lang="en-US" sz="1200" kern="1200" dirty="0" smtClean="0">
                <a:solidFill>
                  <a:schemeClr val="tx1"/>
                </a:solidFill>
                <a:latin typeface="+mn-lt"/>
                <a:ea typeface="+mn-ea"/>
                <a:cs typeface="+mn-cs"/>
              </a:rPr>
              <a:t>leadership stressing the importance of independence;</a:t>
            </a:r>
          </a:p>
          <a:p>
            <a:pPr lvl="0"/>
            <a:r>
              <a:rPr lang="en-US" sz="1200" kern="1200" dirty="0" smtClean="0">
                <a:solidFill>
                  <a:schemeClr val="tx1"/>
                </a:solidFill>
                <a:latin typeface="+mn-lt"/>
                <a:ea typeface="+mn-ea"/>
                <a:cs typeface="+mn-cs"/>
              </a:rPr>
              <a:t>designation of a member of senior management to oversee the adequate functioning of the safeguarding system;</a:t>
            </a:r>
          </a:p>
          <a:p>
            <a:pPr lvl="0"/>
            <a:r>
              <a:rPr lang="en-US" sz="1200" kern="1200" dirty="0" smtClean="0">
                <a:solidFill>
                  <a:schemeClr val="tx1"/>
                </a:solidFill>
                <a:latin typeface="+mn-lt"/>
                <a:ea typeface="+mn-ea"/>
                <a:cs typeface="+mn-cs"/>
              </a:rPr>
              <a:t>policies and procedures to assure quality control of assurance engagements;</a:t>
            </a:r>
          </a:p>
          <a:p>
            <a:pPr lvl="0"/>
            <a:r>
              <a:rPr lang="en-US" sz="1200" kern="1200" dirty="0" smtClean="0">
                <a:solidFill>
                  <a:schemeClr val="tx1"/>
                </a:solidFill>
                <a:latin typeface="+mn-lt"/>
                <a:ea typeface="+mn-ea"/>
                <a:cs typeface="+mn-cs"/>
              </a:rPr>
              <a:t>written independence policies;</a:t>
            </a:r>
          </a:p>
          <a:p>
            <a:pPr lvl="0"/>
            <a:r>
              <a:rPr lang="en-US" sz="1200" kern="1200" dirty="0" smtClean="0">
                <a:solidFill>
                  <a:schemeClr val="tx1"/>
                </a:solidFill>
                <a:latin typeface="+mn-lt"/>
                <a:ea typeface="+mn-ea"/>
                <a:cs typeface="+mn-cs"/>
              </a:rPr>
              <a:t>internal policies to monitor compliance with independence ethics;</a:t>
            </a:r>
          </a:p>
          <a:p>
            <a:pPr lvl="0"/>
            <a:r>
              <a:rPr lang="en-US" sz="1200" kern="1200" dirty="0" smtClean="0">
                <a:solidFill>
                  <a:schemeClr val="tx1"/>
                </a:solidFill>
                <a:latin typeface="+mn-lt"/>
                <a:ea typeface="+mn-ea"/>
                <a:cs typeface="+mn-cs"/>
              </a:rPr>
              <a:t>policies and procedures that will identify relationships between the firm or members of the assurance team and assurance clients;_15</a:t>
            </a:r>
          </a:p>
          <a:p>
            <a:pPr lvl="0"/>
            <a:r>
              <a:rPr lang="en-US" sz="1200" kern="1200" dirty="0" smtClean="0">
                <a:solidFill>
                  <a:schemeClr val="tx1"/>
                </a:solidFill>
                <a:latin typeface="+mn-lt"/>
                <a:ea typeface="+mn-ea"/>
                <a:cs typeface="+mn-cs"/>
              </a:rPr>
              <a:t>policies and procedures to manage the reliance on revenue received from a single assurance client.</a:t>
            </a:r>
          </a:p>
          <a:p>
            <a:pPr lvl="0">
              <a:buFont typeface="Arial" pitchFamily="34" charset="0"/>
              <a:buNone/>
            </a:pPr>
            <a:endParaRPr lang="en-US" sz="1200" u="sng" kern="1200" dirty="0" smtClean="0">
              <a:solidFill>
                <a:schemeClr val="tx1"/>
              </a:solidFill>
              <a:latin typeface="+mn-lt"/>
              <a:ea typeface="+mn-ea"/>
              <a:cs typeface="+mn-cs"/>
            </a:endParaRPr>
          </a:p>
          <a:p>
            <a:pPr lvl="0">
              <a:buFont typeface="Arial" pitchFamily="34" charset="0"/>
              <a:buNone/>
            </a:pPr>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20000"/>
          </a:bodyPr>
          <a:lstStyle/>
          <a:p>
            <a:pPr lvl="0">
              <a:buFont typeface="Arial" pitchFamily="34" charset="0"/>
              <a:buChar char="•"/>
            </a:pPr>
            <a:r>
              <a:rPr lang="en-US" sz="1200" kern="1200" dirty="0" smtClean="0">
                <a:solidFill>
                  <a:schemeClr val="tx1"/>
                </a:solidFill>
                <a:latin typeface="+mn-lt"/>
                <a:ea typeface="+mn-ea"/>
                <a:cs typeface="+mn-cs"/>
              </a:rPr>
              <a:t> Conflict of Loyalties - Accountants who are employed by non-audit firms owe loyalty to their employer as well as to their profession, but there may be times when the two are in conflict. An employee’s normal priority should be to support his or her organization. However, an employee cannot legitimately be required to break the law, breach the ethics, rules, and standards of the accounting profession, lie to their employer’s auditors, or be associated with a statement that materially misrepresents the facts.</a:t>
            </a:r>
          </a:p>
          <a:p>
            <a:r>
              <a:rPr lang="en-US" sz="1200" kern="1200" dirty="0" smtClean="0">
                <a:solidFill>
                  <a:schemeClr val="tx1"/>
                </a:solidFill>
                <a:latin typeface="+mn-lt"/>
                <a:ea typeface="+mn-ea"/>
                <a:cs typeface="+mn-cs"/>
              </a:rPr>
              <a:t>Differences in view about the correct judgment on accounting or ethical matters should normally be raised and resolved within the employee’s organization, initially with the employee’s immediate superior and possibly with higher levels of management or non-executive directors. If employed accountants cannot resolve any material issue involving a conflict between their employers and their professional requirements they may have no other recourse but to resign. Employees should state their reasons for resigning to their employer but their duty of confidentiality normally precludes them from communicating the issue to others (unless legally or professionally required to do so).</a:t>
            </a:r>
          </a:p>
          <a:p>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Support For Professional Colleagues - An accountant, particularly one in a management position, should develop and hold his own judgment in accounting matters, but should deal with differences of opinion between him and his colleagues in a professional way.</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Professional Competence - An accountant employed in industry, commerce, the public sector or education may be asked to undertake important tasks for which he has not had sufficient specific training or experience. When undertaking these tasks, an accountant should not mislead his employer as to his degree of expertise. Where it is appropriate, expert advice and assistance should be requested from the employer.</a:t>
            </a:r>
          </a:p>
          <a:p>
            <a:pPr lvl="0">
              <a:buFont typeface="Arial" pitchFamily="34" charset="0"/>
              <a:buChar char="•"/>
            </a:pPr>
            <a:endParaRPr lang="en-US"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 Presentation Of Information - A professional accountant is expected to present financial information fully, honestly and professionally and so that it will be understood in its context. Financial and nonfinancial information should be kept describing clearly the true nature of business transactions, assets or liabilities and whether transactions are recorded in a timely and proper manner.</a:t>
            </a:r>
          </a:p>
          <a:p>
            <a:pPr lvl="0">
              <a:buFont typeface="Arial" pitchFamily="34" charset="0"/>
              <a:buNone/>
            </a:pPr>
            <a:endParaRPr lang="en-US" sz="1200" u="sng" kern="1200" dirty="0" smtClean="0">
              <a:solidFill>
                <a:schemeClr val="tx1"/>
              </a:solidFill>
              <a:latin typeface="+mn-lt"/>
              <a:ea typeface="+mn-ea"/>
              <a:cs typeface="+mn-cs"/>
            </a:endParaRPr>
          </a:p>
          <a:p>
            <a:pPr lvl="0">
              <a:buFont typeface="Arial" pitchFamily="34" charset="0"/>
              <a:buNone/>
            </a:pPr>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*Thomas McIntyre Cooley</a:t>
            </a:r>
            <a:r>
              <a:rPr lang="en-US" sz="1200" b="0" i="0" u="none" strike="noStrike" kern="1200" dirty="0" smtClean="0">
                <a:solidFill>
                  <a:schemeClr val="tx1"/>
                </a:solidFill>
                <a:latin typeface="+mn-lt"/>
                <a:ea typeface="+mn-ea"/>
                <a:cs typeface="+mn-cs"/>
              </a:rPr>
              <a:t> (1888). </a:t>
            </a:r>
            <a:r>
              <a:rPr lang="en-US" sz="1200" b="0" i="0" kern="1200" dirty="0" smtClean="0">
                <a:solidFill>
                  <a:schemeClr val="tx1"/>
                </a:solidFill>
                <a:latin typeface="+mn-lt"/>
                <a:ea typeface="+mn-ea"/>
                <a:cs typeface="+mn-cs"/>
              </a:rPr>
              <a:t>A Treatise on the Law of Torts:</a:t>
            </a:r>
            <a:r>
              <a:rPr lang="en-US" sz="1200" b="1"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Or the Wrongs which Arise Independent of Contract. Callaghan, 2d ed., 899 p.</a:t>
            </a:r>
            <a:endParaRPr lang="en-US" sz="1200" b="1" i="0" kern="1200" dirty="0" smtClean="0">
              <a:solidFill>
                <a:schemeClr val="tx1"/>
              </a:solidFill>
              <a:latin typeface="+mn-lt"/>
              <a:ea typeface="+mn-ea"/>
              <a:cs typeface="+mn-cs"/>
            </a:endParaRP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3</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 Fundamentals of audit: Ethics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AICPA code of conduct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
        <p:nvSpPr>
          <p:cNvPr id="7" name="Содержимое 2"/>
          <p:cNvSpPr txBox="1">
            <a:spLocks/>
          </p:cNvSpPr>
          <p:nvPr/>
        </p:nvSpPr>
        <p:spPr bwMode="auto">
          <a:xfrm>
            <a:off x="609600" y="10668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1588">
              <a:spcBef>
                <a:spcPct val="20000"/>
              </a:spcBef>
              <a:buClr>
                <a:schemeClr val="accent1"/>
              </a:buClr>
              <a:buSzPct val="65000"/>
            </a:pPr>
            <a:r>
              <a:rPr lang="en-US" sz="2000" b="1" dirty="0" smtClean="0"/>
              <a:t>SEC adopted rules strengthening auditor independence </a:t>
            </a:r>
            <a:r>
              <a:rPr lang="en-US" sz="2000" b="1" dirty="0" smtClean="0"/>
              <a:t>e.g. Sarbanes-Oxley </a:t>
            </a:r>
            <a:r>
              <a:rPr lang="en-US" sz="2000" b="1" dirty="0" smtClean="0"/>
              <a:t>Act (SOX). </a:t>
            </a:r>
            <a:r>
              <a:rPr lang="en-US" sz="2000" dirty="0" smtClean="0"/>
              <a:t>The SEC rules further restrict the provision of </a:t>
            </a:r>
            <a:r>
              <a:rPr lang="en-US" sz="2000" dirty="0" err="1" smtClean="0"/>
              <a:t>nonaudit</a:t>
            </a:r>
            <a:r>
              <a:rPr lang="en-US" sz="2000" dirty="0" smtClean="0"/>
              <a:t> services to audit clients, and they also include restrictions on employment of former audit firm employees by the client and provide for audit partner rotation to enhance independence.</a:t>
            </a:r>
          </a:p>
          <a:p>
            <a:pPr marL="912813" indent="1588">
              <a:spcBef>
                <a:spcPct val="20000"/>
              </a:spcBef>
              <a:buClr>
                <a:schemeClr val="accent1"/>
              </a:buClr>
              <a:buSzPct val="65000"/>
            </a:pPr>
            <a:r>
              <a:rPr lang="en-US" sz="2000" dirty="0" smtClean="0"/>
              <a:t>SEC prohibits CPA firms to perform the following services for public companies, who are their audit clients: b</a:t>
            </a:r>
            <a:r>
              <a:rPr lang="en-US" sz="2000" dirty="0" smtClean="0">
                <a:latin typeface="+mn-lt"/>
                <a:cs typeface="+mn-cs"/>
              </a:rPr>
              <a:t>ookkeeping and other accounting services; financial information systems design and implementation; appraisal or valuation services; actuarial services; i</a:t>
            </a:r>
            <a:r>
              <a:rPr lang="en-US" sz="2000" dirty="0" smtClean="0"/>
              <a:t>nternal audit outsourcing; management or human resource functions; broker or dealer or investment adviser or investment banker services; legal and expert services unrelated to the audit; any other service that the PCAOB determines by regulation is impermissible. CPA firms are not prohibited from performing these services for private companies and for public companies that are not audit clients. </a:t>
            </a:r>
          </a:p>
          <a:p>
            <a:pPr marL="912813" indent="-342900">
              <a:spcBef>
                <a:spcPct val="20000"/>
              </a:spcBef>
              <a:buClr>
                <a:schemeClr val="accent1"/>
              </a:buClr>
              <a:buSzPct val="65000"/>
              <a:buFont typeface="Wingdings" pitchFamily="2" charset="2"/>
              <a:buChar char="q"/>
            </a:pPr>
            <a:endParaRPr lang="en-US" sz="2000" dirty="0" smtClean="0"/>
          </a:p>
          <a:p>
            <a:pPr marL="912813" lvl="0" indent="-342900">
              <a:spcBef>
                <a:spcPct val="20000"/>
              </a:spcBef>
              <a:buClr>
                <a:schemeClr val="accent1"/>
              </a:buClr>
              <a:buSzPct val="65000"/>
              <a:buFont typeface="Wingdings" pitchFamily="2" charset="2"/>
              <a:buChar char="q"/>
            </a:pPr>
            <a:endParaRPr lang="en-US" sz="2000" dirty="0" smtClean="0"/>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AICPA code of conduct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
        <p:nvSpPr>
          <p:cNvPr id="7" name="Содержимое 2"/>
          <p:cNvSpPr txBox="1">
            <a:spLocks/>
          </p:cNvSpPr>
          <p:nvPr/>
        </p:nvSpPr>
        <p:spPr bwMode="auto">
          <a:xfrm>
            <a:off x="609600" y="8032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342900">
              <a:spcBef>
                <a:spcPct val="20000"/>
              </a:spcBef>
              <a:buClr>
                <a:schemeClr val="accent1"/>
              </a:buClr>
              <a:buSzPct val="65000"/>
              <a:buFont typeface="Wingdings" pitchFamily="2" charset="2"/>
              <a:buChar char="q"/>
              <a:defRPr/>
            </a:pPr>
            <a:r>
              <a:rPr lang="en-US" sz="2000" b="1" dirty="0" smtClean="0"/>
              <a:t>Independence of conduct: financial Interests </a:t>
            </a:r>
            <a:r>
              <a:rPr lang="en-US" sz="2000" dirty="0" smtClean="0"/>
              <a:t>– interpretations of rule on independence prohibit CPA members from owning any stock or other direct investment in audit clients because it is potentially damaging to actual audit independence (independence of mind), and it certainly is likely to affect users’ perceptions of the auditors’ independence (independence in appearance). Indirect investments, such as ownership of stock in a client’s company by an auditor’s grandparent, are also prohibited, but only if the amount is material to the auditor. The ownership of stock rule is more complex than it appears at first glance. </a:t>
            </a:r>
          </a:p>
          <a:p>
            <a:pPr marL="1377950" indent="-342900" defTabSz="1198563">
              <a:spcBef>
                <a:spcPct val="20000"/>
              </a:spcBef>
              <a:buClr>
                <a:schemeClr val="accent1"/>
              </a:buClr>
              <a:buSzPct val="65000"/>
              <a:buFont typeface="Wingdings" pitchFamily="2" charset="2"/>
              <a:buChar char="Ø"/>
              <a:defRPr/>
            </a:pPr>
            <a:r>
              <a:rPr lang="en-US" sz="2000" b="1" dirty="0" smtClean="0">
                <a:latin typeface="+mn-lt"/>
                <a:cs typeface="+mn-cs"/>
              </a:rPr>
              <a:t>Covered members </a:t>
            </a:r>
            <a:r>
              <a:rPr lang="en-US" sz="2000" dirty="0" smtClean="0">
                <a:latin typeface="+mn-lt"/>
                <a:cs typeface="+mn-cs"/>
              </a:rPr>
              <a:t>include the following: individuals on the attest engagement team; an individual in a position to influence the attest engagement, such as individuals who supervise or evaluate the engagement partner; a partner or manager who provides </a:t>
            </a:r>
            <a:r>
              <a:rPr lang="en-US" sz="2000" dirty="0" err="1" smtClean="0">
                <a:latin typeface="+mn-lt"/>
                <a:cs typeface="+mn-cs"/>
              </a:rPr>
              <a:t>nonattest</a:t>
            </a:r>
            <a:r>
              <a:rPr lang="en-US" sz="2000" dirty="0" smtClean="0">
                <a:latin typeface="+mn-lt"/>
                <a:cs typeface="+mn-cs"/>
              </a:rPr>
              <a:t> services to the client; a partner in the office of the partner responsible for the attest engagement; the firm and its employee benefit plans; an entity that can be controlled by any of the covered</a:t>
            </a:r>
          </a:p>
          <a:p>
            <a:pPr marL="912813" indent="-342900">
              <a:spcBef>
                <a:spcPct val="20000"/>
              </a:spcBef>
              <a:buClr>
                <a:schemeClr val="accent1"/>
              </a:buClr>
              <a:buSzPct val="65000"/>
              <a:buFont typeface="Wingdings" pitchFamily="2" charset="2"/>
              <a:buChar char="q"/>
              <a:defRPr/>
            </a:pPr>
            <a:endParaRPr lang="en-US" sz="2000" dirty="0" smtClean="0"/>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AICPA code of conduct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
        <p:nvSpPr>
          <p:cNvPr id="7" name="Содержимое 2"/>
          <p:cNvSpPr txBox="1">
            <a:spLocks/>
          </p:cNvSpPr>
          <p:nvPr/>
        </p:nvSpPr>
        <p:spPr bwMode="auto">
          <a:xfrm>
            <a:off x="609600" y="9556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377950" indent="1588" defTabSz="1198563">
              <a:spcBef>
                <a:spcPct val="20000"/>
              </a:spcBef>
              <a:buClr>
                <a:schemeClr val="accent1"/>
              </a:buClr>
              <a:buSzPct val="65000"/>
              <a:defRPr/>
            </a:pPr>
            <a:r>
              <a:rPr lang="en-US" sz="2000" dirty="0" smtClean="0">
                <a:latin typeface="+mn-lt"/>
                <a:cs typeface="+mn-cs"/>
              </a:rPr>
              <a:t>members listed above or by two or more of the covered individuals or entities operating together.</a:t>
            </a:r>
          </a:p>
          <a:p>
            <a:pPr marL="1377950" lvl="0" indent="-342900" defTabSz="1198563">
              <a:spcBef>
                <a:spcPct val="20000"/>
              </a:spcBef>
              <a:buClr>
                <a:schemeClr val="accent1"/>
              </a:buClr>
              <a:buSzPct val="65000"/>
              <a:buFont typeface="Wingdings" pitchFamily="2" charset="2"/>
              <a:buChar char="Ø"/>
              <a:defRPr/>
            </a:pPr>
            <a:r>
              <a:rPr lang="en-US" sz="2000" b="1" dirty="0" smtClean="0">
                <a:latin typeface="+mn-lt"/>
                <a:cs typeface="+mn-cs"/>
              </a:rPr>
              <a:t>Direct vs. indirect financial interest </a:t>
            </a:r>
            <a:r>
              <a:rPr lang="en-US" sz="2000" dirty="0" smtClean="0">
                <a:latin typeface="+mn-lt"/>
                <a:cs typeface="+mn-cs"/>
              </a:rPr>
              <a:t>- The ownership of stock or other equity shares and debt securities by members or their immediate family is called a direct financial interest. An indirect financial interest exists when there is a close, but not a direct, ownership relationship between the auditor and the client. An example of an indirect ownership interest is the covered member’s ownership of a mutual fund that has an investment in a client.</a:t>
            </a:r>
          </a:p>
          <a:p>
            <a:pPr marL="912813" indent="-342900">
              <a:spcBef>
                <a:spcPct val="20000"/>
              </a:spcBef>
              <a:buClr>
                <a:schemeClr val="accent1"/>
              </a:buClr>
              <a:buSzPct val="65000"/>
              <a:buFont typeface="Wingdings" pitchFamily="2" charset="2"/>
              <a:buChar char="q"/>
            </a:pPr>
            <a:r>
              <a:rPr lang="en-US" sz="2000" b="1" dirty="0" smtClean="0"/>
              <a:t>Other rules of conduct </a:t>
            </a:r>
            <a:r>
              <a:rPr lang="en-US" sz="2000" dirty="0" smtClean="0"/>
              <a:t>– see general ethical principles (responsibilities,  public interest, integrity, objectivity and independence, due care)</a:t>
            </a: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IFAC code of ethics (World)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
        <p:nvSpPr>
          <p:cNvPr id="7" name="Содержимое 2"/>
          <p:cNvSpPr txBox="1">
            <a:spLocks/>
          </p:cNvSpPr>
          <p:nvPr/>
        </p:nvSpPr>
        <p:spPr bwMode="auto">
          <a:xfrm>
            <a:off x="609600" y="1108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Clr>
                <a:schemeClr val="accent1"/>
              </a:buClr>
              <a:buSzPct val="65000"/>
              <a:buFont typeface="Wingdings" pitchFamily="2" charset="2"/>
              <a:buChar char="n"/>
              <a:defRPr/>
            </a:pPr>
            <a:r>
              <a:rPr lang="en-US" sz="2000" b="1" kern="0" dirty="0" smtClean="0">
                <a:latin typeface="+mn-lt"/>
                <a:cs typeface="+mn-cs"/>
              </a:rPr>
              <a:t>IFAC Code of Ethics </a:t>
            </a:r>
            <a:r>
              <a:rPr lang="en-US" sz="2000" kern="0" dirty="0" smtClean="0">
                <a:latin typeface="+mn-lt"/>
                <a:cs typeface="+mn-cs"/>
              </a:rPr>
              <a:t>contains three parts (</a:t>
            </a:r>
            <a:r>
              <a:rPr lang="en-US" sz="2000" dirty="0" smtClean="0"/>
              <a:t>A – Framework which applies to all professional accountants; B - Framework which applies to accountants in public practice; C - Framework which applies to employed accountants), declares basic principles governing conduct and work of auditors, and defines basic threats and safeguards for CPA professions and firms. </a:t>
            </a:r>
            <a:endParaRPr lang="en-US" sz="2000" dirty="0" smtClean="0">
              <a:latin typeface="+mn-lt"/>
              <a:cs typeface="+mn-cs"/>
            </a:endParaRPr>
          </a:p>
          <a:p>
            <a:pPr marL="342900" indent="-342900">
              <a:spcBef>
                <a:spcPct val="20000"/>
              </a:spcBef>
              <a:buClr>
                <a:schemeClr val="accent1"/>
              </a:buClr>
              <a:buSzPct val="65000"/>
              <a:buFont typeface="Wingdings" pitchFamily="2" charset="2"/>
              <a:buChar char="n"/>
              <a:defRPr/>
            </a:pPr>
            <a:r>
              <a:rPr lang="en-US" sz="2000" kern="0" dirty="0" smtClean="0">
                <a:latin typeface="+mn-lt"/>
                <a:cs typeface="+mn-cs"/>
              </a:rPr>
              <a:t>A – </a:t>
            </a:r>
            <a:r>
              <a:rPr lang="en-US" sz="2000" b="1" kern="0" dirty="0" smtClean="0">
                <a:latin typeface="+mn-lt"/>
                <a:cs typeface="+mn-cs"/>
              </a:rPr>
              <a:t>Framework which applies to all professional accountants </a:t>
            </a:r>
            <a:r>
              <a:rPr lang="en-US" sz="2000" kern="0" dirty="0" smtClean="0">
                <a:latin typeface="+mn-lt"/>
                <a:cs typeface="+mn-cs"/>
              </a:rPr>
              <a:t>defines the following principles:</a:t>
            </a:r>
          </a:p>
          <a:p>
            <a:pPr marL="912813" lvl="0" indent="-342900">
              <a:spcBef>
                <a:spcPct val="20000"/>
              </a:spcBef>
              <a:buClr>
                <a:schemeClr val="accent1"/>
              </a:buClr>
              <a:buSzPct val="65000"/>
              <a:buFont typeface="Wingdings" pitchFamily="2" charset="2"/>
              <a:buChar char="q"/>
              <a:defRPr/>
            </a:pPr>
            <a:r>
              <a:rPr lang="en-US" sz="2000" dirty="0" smtClean="0"/>
              <a:t>Integrity and objectivity </a:t>
            </a:r>
          </a:p>
          <a:p>
            <a:pPr marL="912813" indent="-342900">
              <a:spcBef>
                <a:spcPct val="20000"/>
              </a:spcBef>
              <a:buClr>
                <a:schemeClr val="accent1"/>
              </a:buClr>
              <a:buSzPct val="65000"/>
              <a:buFont typeface="Wingdings" pitchFamily="2" charset="2"/>
              <a:buChar char="q"/>
              <a:defRPr/>
            </a:pPr>
            <a:r>
              <a:rPr lang="en-US" sz="2000" dirty="0" smtClean="0"/>
              <a:t>Professional competence and due care </a:t>
            </a:r>
          </a:p>
          <a:p>
            <a:pPr marL="912813" indent="-342900">
              <a:spcBef>
                <a:spcPct val="20000"/>
              </a:spcBef>
              <a:buClr>
                <a:schemeClr val="accent1"/>
              </a:buClr>
              <a:buSzPct val="65000"/>
              <a:buFont typeface="Wingdings" pitchFamily="2" charset="2"/>
              <a:buChar char="q"/>
              <a:defRPr/>
            </a:pPr>
            <a:r>
              <a:rPr lang="en-US" sz="2000" dirty="0" smtClean="0"/>
              <a:t>Confidentiality</a:t>
            </a:r>
          </a:p>
          <a:p>
            <a:pPr marL="912813" indent="-342900">
              <a:spcBef>
                <a:spcPct val="20000"/>
              </a:spcBef>
              <a:buClr>
                <a:schemeClr val="accent1"/>
              </a:buClr>
              <a:buSzPct val="65000"/>
              <a:buFont typeface="Wingdings" pitchFamily="2" charset="2"/>
              <a:buChar char="q"/>
              <a:defRPr/>
            </a:pPr>
            <a:r>
              <a:rPr lang="en-US" sz="2000" dirty="0" smtClean="0"/>
              <a:t>Professional behavior </a:t>
            </a:r>
          </a:p>
          <a:p>
            <a:pPr marL="912813" indent="-342900">
              <a:spcBef>
                <a:spcPct val="20000"/>
              </a:spcBef>
              <a:buClr>
                <a:schemeClr val="accent1"/>
              </a:buClr>
              <a:buSzPct val="65000"/>
              <a:buFont typeface="Wingdings" pitchFamily="2" charset="2"/>
              <a:buChar char="q"/>
              <a:defRPr/>
            </a:pPr>
            <a:r>
              <a:rPr lang="en-US" sz="2000" dirty="0" smtClean="0"/>
              <a:t>Tax practice</a:t>
            </a:r>
          </a:p>
          <a:p>
            <a:pPr marL="912813" indent="-342900">
              <a:spcBef>
                <a:spcPct val="20000"/>
              </a:spcBef>
              <a:buClr>
                <a:schemeClr val="accent1"/>
              </a:buClr>
              <a:buSzPct val="65000"/>
              <a:buFont typeface="Wingdings" pitchFamily="2" charset="2"/>
              <a:buChar char="q"/>
              <a:defRPr/>
            </a:pPr>
            <a:r>
              <a:rPr lang="en-US" sz="2000" dirty="0" smtClean="0"/>
              <a:t>Cross-border activities</a:t>
            </a:r>
          </a:p>
          <a:p>
            <a:pPr marL="912813" indent="-342900">
              <a:spcBef>
                <a:spcPct val="20000"/>
              </a:spcBef>
              <a:buClr>
                <a:schemeClr val="accent1"/>
              </a:buClr>
              <a:buSzPct val="65000"/>
              <a:buFont typeface="Wingdings" pitchFamily="2" charset="2"/>
              <a:buChar char="q"/>
              <a:defRPr/>
            </a:pPr>
            <a:r>
              <a:rPr lang="en-US" sz="2000" dirty="0" smtClean="0"/>
              <a:t>Publicity</a:t>
            </a:r>
          </a:p>
          <a:p>
            <a:pPr marL="912813" indent="-342900">
              <a:spcBef>
                <a:spcPct val="20000"/>
              </a:spcBef>
              <a:buClr>
                <a:schemeClr val="accent1"/>
              </a:buClr>
              <a:buSzPct val="65000"/>
              <a:buFont typeface="Wingdings" pitchFamily="2" charset="2"/>
              <a:buChar char="q"/>
              <a:defRPr/>
            </a:pPr>
            <a:r>
              <a:rPr lang="en-US" sz="2000" dirty="0" smtClean="0"/>
              <a:t>Technical Standards</a:t>
            </a:r>
          </a:p>
          <a:p>
            <a:pPr marL="342900" lvl="0" indent="-342900">
              <a:spcBef>
                <a:spcPct val="20000"/>
              </a:spcBef>
              <a:buClr>
                <a:schemeClr val="accent1"/>
              </a:buClr>
              <a:buSzPct val="65000"/>
              <a:buFont typeface="Wingdings" pitchFamily="2" charset="2"/>
              <a:buChar char="n"/>
              <a:defRPr/>
            </a:pP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IFAC code of ethics (World)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
        <p:nvSpPr>
          <p:cNvPr id="7" name="Содержимое 2"/>
          <p:cNvSpPr txBox="1">
            <a:spLocks/>
          </p:cNvSpPr>
          <p:nvPr/>
        </p:nvSpPr>
        <p:spPr bwMode="auto">
          <a:xfrm>
            <a:off x="609600" y="9906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kern="0" dirty="0" smtClean="0">
                <a:latin typeface="+mn-lt"/>
                <a:cs typeface="+mn-cs"/>
              </a:rPr>
              <a:t>B – </a:t>
            </a:r>
            <a:r>
              <a:rPr lang="en-US" sz="2000" b="1" dirty="0" smtClean="0"/>
              <a:t>Framework which applies to accountants in public practice </a:t>
            </a:r>
            <a:r>
              <a:rPr lang="en-US" sz="2000" dirty="0" smtClean="0"/>
              <a:t>defines a professional accountant in public practice as each partner or person occupying a position similar to that of a partner, and each employee in a practice providing professional services to a client irrespective of their functional classification (e.g. audit, tax or consulting), and professional accountants in a practice having managerial responsibility. Ethical guidance for accountants in public practice is offered in the areas of: independence; responsibilities to clients such as fees, commissions, and clients’ monies; and responsibilities to colleagues such as relations to other professionals, advertising and activities incompatible with practice. While referring to independence the Framework defines the following threats and safeguards to it: </a:t>
            </a:r>
          </a:p>
          <a:p>
            <a:pPr marL="912813" indent="-342900">
              <a:spcBef>
                <a:spcPct val="20000"/>
              </a:spcBef>
              <a:buClr>
                <a:schemeClr val="accent1"/>
              </a:buClr>
              <a:buSzPct val="65000"/>
              <a:buFont typeface="Wingdings" pitchFamily="2" charset="2"/>
              <a:buChar char="q"/>
              <a:defRPr/>
            </a:pPr>
            <a:r>
              <a:rPr lang="en-US" sz="2000" b="1" dirty="0" smtClean="0"/>
              <a:t>Threats</a:t>
            </a:r>
            <a:r>
              <a:rPr lang="en-US" sz="2000" dirty="0" smtClean="0"/>
              <a:t> - self-interest threats, self-review threat, advocacy threat, familiarity threat, intimidation threat</a:t>
            </a:r>
          </a:p>
          <a:p>
            <a:pPr marL="912813" indent="-342900">
              <a:spcBef>
                <a:spcPct val="20000"/>
              </a:spcBef>
              <a:buClr>
                <a:schemeClr val="accent1"/>
              </a:buClr>
              <a:buSzPct val="65000"/>
              <a:buFont typeface="Wingdings" pitchFamily="2" charset="2"/>
              <a:buChar char="q"/>
              <a:defRPr/>
            </a:pPr>
            <a:r>
              <a:rPr lang="en-US" sz="2000" b="1" dirty="0" smtClean="0"/>
              <a:t>Safeguards</a:t>
            </a:r>
            <a:r>
              <a:rPr lang="en-US" sz="2000" dirty="0" smtClean="0"/>
              <a:t> – safeguards created by the profession, legislation or regulation, safeguards within the assurance client, safeguards within the audit firm.</a:t>
            </a:r>
          </a:p>
          <a:p>
            <a:pPr marL="342900" indent="-342900">
              <a:spcBef>
                <a:spcPct val="20000"/>
              </a:spcBef>
              <a:buClr>
                <a:schemeClr val="accent1"/>
              </a:buClr>
              <a:buSzPct val="65000"/>
              <a:buFont typeface="Wingdings" pitchFamily="2" charset="2"/>
              <a:buChar char="n"/>
              <a:defRPr/>
            </a:pP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endParaRPr lang="en-US" sz="2000" dirty="0" smtClean="0"/>
          </a:p>
          <a:p>
            <a:pPr marL="342900" lvl="0" indent="-342900">
              <a:spcBef>
                <a:spcPct val="20000"/>
              </a:spcBef>
              <a:buClr>
                <a:schemeClr val="accent1"/>
              </a:buClr>
              <a:buSzPct val="65000"/>
              <a:buFont typeface="Wingdings" pitchFamily="2" charset="2"/>
              <a:buChar char="n"/>
              <a:defRPr/>
            </a:pP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IFAC code of ethics (World)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
        <p:nvSpPr>
          <p:cNvPr id="7" name="Содержимое 2"/>
          <p:cNvSpPr txBox="1">
            <a:spLocks/>
          </p:cNvSpPr>
          <p:nvPr/>
        </p:nvSpPr>
        <p:spPr bwMode="auto">
          <a:xfrm>
            <a:off x="609600" y="10668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dirty="0" smtClean="0"/>
              <a:t>C - </a:t>
            </a:r>
            <a:r>
              <a:rPr lang="en-US" sz="2000" b="1" dirty="0" smtClean="0"/>
              <a:t>Framework which applies to employed accountants </a:t>
            </a:r>
            <a:r>
              <a:rPr lang="en-US" sz="2000" dirty="0" smtClean="0"/>
              <a:t>defines the following principles: </a:t>
            </a:r>
          </a:p>
          <a:p>
            <a:pPr marL="912813" lvl="0" indent="-342900">
              <a:spcBef>
                <a:spcPct val="20000"/>
              </a:spcBef>
              <a:buClr>
                <a:schemeClr val="accent1"/>
              </a:buClr>
              <a:buSzPct val="65000"/>
              <a:buFont typeface="Wingdings" pitchFamily="2" charset="2"/>
              <a:buChar char="q"/>
              <a:defRPr/>
            </a:pPr>
            <a:r>
              <a:rPr lang="en-US" sz="2000" dirty="0" smtClean="0"/>
              <a:t>Conflict of loyalties </a:t>
            </a:r>
          </a:p>
          <a:p>
            <a:pPr marL="912813" lvl="0" indent="-342900">
              <a:spcBef>
                <a:spcPct val="20000"/>
              </a:spcBef>
              <a:buClr>
                <a:schemeClr val="accent1"/>
              </a:buClr>
              <a:buSzPct val="65000"/>
              <a:buFont typeface="Wingdings" pitchFamily="2" charset="2"/>
              <a:buChar char="q"/>
              <a:defRPr/>
            </a:pPr>
            <a:r>
              <a:rPr lang="en-US" sz="2000" dirty="0" smtClean="0"/>
              <a:t>Support for professional colleagues</a:t>
            </a:r>
          </a:p>
          <a:p>
            <a:pPr marL="912813" lvl="0" indent="-342900">
              <a:spcBef>
                <a:spcPct val="20000"/>
              </a:spcBef>
              <a:buClr>
                <a:schemeClr val="accent1"/>
              </a:buClr>
              <a:buSzPct val="65000"/>
              <a:buFont typeface="Wingdings" pitchFamily="2" charset="2"/>
              <a:buChar char="q"/>
              <a:defRPr/>
            </a:pPr>
            <a:r>
              <a:rPr lang="en-US" sz="2000" dirty="0" smtClean="0"/>
              <a:t>Professional competence </a:t>
            </a:r>
          </a:p>
          <a:p>
            <a:pPr marL="912813" lvl="0" indent="-342900">
              <a:spcBef>
                <a:spcPct val="20000"/>
              </a:spcBef>
              <a:buClr>
                <a:schemeClr val="accent1"/>
              </a:buClr>
              <a:buSzPct val="65000"/>
              <a:buFont typeface="Wingdings" pitchFamily="2" charset="2"/>
              <a:buChar char="q"/>
              <a:defRPr/>
            </a:pPr>
            <a:r>
              <a:rPr lang="en-US" sz="2000" dirty="0" smtClean="0"/>
              <a:t>Presentation of information </a:t>
            </a:r>
          </a:p>
          <a:p>
            <a:pPr marL="342900" indent="-342900">
              <a:spcBef>
                <a:spcPct val="20000"/>
              </a:spcBef>
              <a:buClr>
                <a:schemeClr val="accent1"/>
              </a:buClr>
              <a:buSzPct val="65000"/>
              <a:buFont typeface="Wingdings" pitchFamily="2" charset="2"/>
              <a:buChar char="n"/>
              <a:defRPr/>
            </a:pP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endParaRPr lang="en-US" sz="2000" dirty="0" smtClean="0"/>
          </a:p>
          <a:p>
            <a:pPr marL="342900" lvl="0" indent="-342900">
              <a:spcBef>
                <a:spcPct val="20000"/>
              </a:spcBef>
              <a:buClr>
                <a:schemeClr val="accent1"/>
              </a:buClr>
              <a:buSzPct val="65000"/>
              <a:buFont typeface="Wingdings" pitchFamily="2" charset="2"/>
              <a:buChar char="n"/>
              <a:defRPr/>
            </a:pP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failure </a:t>
            </a:r>
            <a:r>
              <a:rPr lang="en-US" sz="4000" dirty="0" err="1" smtClean="0">
                <a:latin typeface="Verdana" pitchFamily="34" charset="0"/>
                <a:ea typeface="Verdana" pitchFamily="34" charset="0"/>
                <a:cs typeface="Verdana" pitchFamily="34" charset="0"/>
              </a:rPr>
              <a:t>vs</a:t>
            </a:r>
            <a:r>
              <a:rPr lang="en-US" sz="4000" dirty="0" smtClean="0">
                <a:latin typeface="Verdana" pitchFamily="34" charset="0"/>
                <a:ea typeface="Verdana" pitchFamily="34" charset="0"/>
                <a:cs typeface="Verdana" pitchFamily="34" charset="0"/>
              </a:rPr>
              <a:t> audit failure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
        <p:nvSpPr>
          <p:cNvPr id="8" name="Содержимое 2"/>
          <p:cNvSpPr txBox="1">
            <a:spLocks/>
          </p:cNvSpPr>
          <p:nvPr/>
        </p:nvSpPr>
        <p:spPr bwMode="auto">
          <a:xfrm>
            <a:off x="609600" y="1031875"/>
            <a:ext cx="8229600" cy="5064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kern="0" dirty="0" smtClean="0">
                <a:latin typeface="+mn-lt"/>
                <a:cs typeface="+mn-cs"/>
              </a:rPr>
              <a:t>It is necessary to distinguish between business failure and audit failure:</a:t>
            </a:r>
          </a:p>
          <a:p>
            <a:pPr marL="912813" indent="-342900">
              <a:spcBef>
                <a:spcPct val="20000"/>
              </a:spcBef>
              <a:buClr>
                <a:schemeClr val="accent1"/>
              </a:buClr>
              <a:buSzPct val="65000"/>
              <a:buFont typeface="Wingdings" pitchFamily="2" charset="2"/>
              <a:buChar char="q"/>
              <a:defRPr/>
            </a:pPr>
            <a:r>
              <a:rPr lang="en-US" sz="2000" b="1" dirty="0" smtClean="0"/>
              <a:t>A business failure </a:t>
            </a:r>
            <a:r>
              <a:rPr lang="en-US" sz="2000" dirty="0" smtClean="0"/>
              <a:t>occurs when a business is </a:t>
            </a:r>
            <a:r>
              <a:rPr lang="en-US" sz="2000" b="1" dirty="0" smtClean="0"/>
              <a:t>unable to repay </a:t>
            </a:r>
            <a:r>
              <a:rPr lang="en-US" sz="2000" dirty="0" smtClean="0"/>
              <a:t>its lenders or meet the expectations of its investors because of economic or business conditions, such as a recession, poor management decisions, or unexpected competition in the industry. </a:t>
            </a:r>
          </a:p>
          <a:p>
            <a:pPr marL="912813" indent="-342900">
              <a:spcBef>
                <a:spcPct val="20000"/>
              </a:spcBef>
              <a:buClr>
                <a:schemeClr val="accent1"/>
              </a:buClr>
              <a:buSzPct val="65000"/>
              <a:buFont typeface="Wingdings" pitchFamily="2" charset="2"/>
              <a:buChar char="q"/>
              <a:defRPr/>
            </a:pPr>
            <a:r>
              <a:rPr lang="en-US" sz="2000" b="1" dirty="0" smtClean="0"/>
              <a:t>Audit failure</a:t>
            </a:r>
            <a:r>
              <a:rPr lang="en-US" sz="2000" dirty="0" smtClean="0"/>
              <a:t> occurs when the auditor issues </a:t>
            </a:r>
            <a:r>
              <a:rPr lang="en-US" sz="2000" b="1" dirty="0" smtClean="0"/>
              <a:t>an incorrect audit opinion</a:t>
            </a:r>
            <a:r>
              <a:rPr lang="en-US" sz="2000" dirty="0" smtClean="0"/>
              <a:t> because it failed to comply with the requirements of auditing standards.</a:t>
            </a:r>
          </a:p>
          <a:p>
            <a:pPr marL="342900" indent="-342900">
              <a:spcBef>
                <a:spcPct val="20000"/>
              </a:spcBef>
              <a:buClr>
                <a:schemeClr val="accent1"/>
              </a:buClr>
              <a:buSzPct val="65000"/>
              <a:buFont typeface="Wingdings" pitchFamily="2" charset="2"/>
              <a:buChar char="n"/>
            </a:pPr>
            <a:r>
              <a:rPr lang="en-US" sz="2000" b="1" kern="0" dirty="0" smtClean="0">
                <a:latin typeface="+mn-lt"/>
                <a:cs typeface="+mn-cs"/>
              </a:rPr>
              <a:t>Audit risk</a:t>
            </a:r>
            <a:r>
              <a:rPr lang="en-US" sz="2000" kern="0" dirty="0" smtClean="0">
                <a:latin typeface="+mn-lt"/>
                <a:cs typeface="+mn-cs"/>
              </a:rPr>
              <a:t> - </a:t>
            </a:r>
            <a:r>
              <a:rPr lang="en-US" sz="2000" dirty="0" smtClean="0"/>
              <a:t>represents the possibility that </a:t>
            </a:r>
            <a:r>
              <a:rPr lang="en-US" sz="2000" b="1" dirty="0" smtClean="0"/>
              <a:t>the auditor concludes </a:t>
            </a:r>
            <a:r>
              <a:rPr lang="en-US" sz="2000" dirty="0" smtClean="0"/>
              <a:t>after conducting an adequate audit that </a:t>
            </a:r>
            <a:r>
              <a:rPr lang="en-US" sz="2000" b="1" dirty="0" smtClean="0"/>
              <a:t>the financial statements were fairly stated when, in fact, they were materially misstated</a:t>
            </a:r>
            <a:r>
              <a:rPr lang="en-US" sz="2000" dirty="0" smtClean="0"/>
              <a:t>. Audit risk is unavoidable, because auditors gather evidence only on a test basis and because well-concealed frauds are extremely difficult to detect. An auditor may fully comply with auditing standards and still fail to uncover a material misstatement due to fraud.</a:t>
            </a:r>
          </a:p>
          <a:p>
            <a:pPr marL="342900" indent="-342900">
              <a:spcBef>
                <a:spcPct val="20000"/>
              </a:spcBef>
              <a:buClr>
                <a:schemeClr val="accent1"/>
              </a:buClr>
              <a:buSzPct val="65000"/>
              <a:buFont typeface="Wingdings" pitchFamily="2" charset="2"/>
              <a:buChar char="n"/>
            </a:pPr>
            <a:endParaRPr lang="en-US" sz="2000" kern="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Prudent person concept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
        <p:nvSpPr>
          <p:cNvPr id="8" name="Содержимое 2"/>
          <p:cNvSpPr txBox="1">
            <a:spLocks/>
          </p:cNvSpPr>
          <p:nvPr/>
        </p:nvSpPr>
        <p:spPr bwMode="auto">
          <a:xfrm>
            <a:off x="609600" y="1031875"/>
            <a:ext cx="8229600" cy="5064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dirty="0" smtClean="0"/>
              <a:t>There is </a:t>
            </a:r>
            <a:r>
              <a:rPr lang="en-US" sz="2000" b="1" dirty="0" smtClean="0"/>
              <a:t>agreement within the profession and the courts </a:t>
            </a:r>
            <a:r>
              <a:rPr lang="en-US" sz="2000" dirty="0" smtClean="0"/>
              <a:t>that the </a:t>
            </a:r>
            <a:r>
              <a:rPr lang="en-US" sz="2000" b="1" dirty="0" smtClean="0"/>
              <a:t>auditor is not a guarantor or insurer of financial statements</a:t>
            </a:r>
            <a:r>
              <a:rPr lang="en-US" sz="2000" dirty="0" smtClean="0"/>
              <a:t>. The auditor is expected only to conduct the audit with </a:t>
            </a:r>
            <a:r>
              <a:rPr lang="en-US" sz="2000" b="1" dirty="0" smtClean="0"/>
              <a:t>due care</a:t>
            </a:r>
            <a:r>
              <a:rPr lang="en-US" sz="2000" dirty="0" smtClean="0"/>
              <a:t>, and </a:t>
            </a:r>
            <a:r>
              <a:rPr lang="en-US" sz="2000" b="1" dirty="0" smtClean="0"/>
              <a:t>is not expected to be perfect</a:t>
            </a:r>
            <a:r>
              <a:rPr lang="en-US" sz="2000" dirty="0" smtClean="0"/>
              <a:t>. This standard of due care is often called the </a:t>
            </a:r>
            <a:r>
              <a:rPr lang="en-US" sz="2000" b="1" dirty="0" smtClean="0"/>
              <a:t>prudent person concept</a:t>
            </a:r>
            <a:r>
              <a:rPr lang="en-US" sz="2000" dirty="0" smtClean="0"/>
              <a:t>. It is expressed in Cooley on Torts* as follows: Every man who offers his service to another and is employed assumes the duty to exercise in the employment such skill as he possesses with reasonable care and diligence. In all these employments where peculiar skill is prerequisite, if one offers his service, he is understood as holding himself out to the public as possessing the degree of skill commonly possessed by others in the same employment, and, if his pretensions are unfounded, he commits a species of fraud upon every man who employs him in reliance on his public profession. But no man, whether skilled or unskilled, undertakes that the task he assumes shall be performed successfully, and without fault or error. He undertakes for good faith and integrity, but not for infallibility, and he is liable to his employer for negligence, bad faith, or dishonesty, but not for losses consequent upon pure errors of judgment.</a:t>
            </a:r>
          </a:p>
          <a:p>
            <a:pPr marL="342900" indent="-342900">
              <a:spcBef>
                <a:spcPct val="20000"/>
              </a:spcBef>
              <a:buClr>
                <a:schemeClr val="accent1"/>
              </a:buClr>
              <a:buSzPct val="65000"/>
              <a:buFont typeface="Wingdings" pitchFamily="2" charset="2"/>
              <a:buChar char="n"/>
            </a:pPr>
            <a:r>
              <a:rPr lang="en-US" sz="2000" dirty="0" smtClean="0"/>
              <a:t>.</a:t>
            </a:r>
          </a:p>
          <a:p>
            <a:pPr marL="342900" indent="-342900">
              <a:spcBef>
                <a:spcPct val="20000"/>
              </a:spcBef>
              <a:buClr>
                <a:schemeClr val="accent1"/>
              </a:buClr>
              <a:buSzPct val="65000"/>
              <a:buFont typeface="Wingdings" pitchFamily="2" charset="2"/>
              <a:buChar char="n"/>
            </a:pPr>
            <a:endParaRPr lang="en-US" sz="2000" kern="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Legal liability to client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
        <p:nvSpPr>
          <p:cNvPr id="8" name="Содержимое 2"/>
          <p:cNvSpPr txBox="1">
            <a:spLocks/>
          </p:cNvSpPr>
          <p:nvPr/>
        </p:nvSpPr>
        <p:spPr bwMode="auto">
          <a:xfrm>
            <a:off x="609600" y="1031875"/>
            <a:ext cx="8229600" cy="5368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dirty="0" smtClean="0"/>
              <a:t>The most common source of </a:t>
            </a:r>
            <a:r>
              <a:rPr lang="en-US" sz="2000" b="1" dirty="0" smtClean="0"/>
              <a:t>lawsuits</a:t>
            </a:r>
            <a:r>
              <a:rPr lang="en-US" sz="2000" dirty="0" smtClean="0"/>
              <a:t> against CPAs is from </a:t>
            </a:r>
            <a:r>
              <a:rPr lang="en-US" sz="2000" b="1" dirty="0" smtClean="0"/>
              <a:t>clients. </a:t>
            </a:r>
            <a:r>
              <a:rPr lang="en-US" sz="2000" dirty="0" smtClean="0"/>
              <a:t>The suits vary widely, including such claims </a:t>
            </a:r>
            <a:r>
              <a:rPr lang="en-US" sz="2000" dirty="0" smtClean="0"/>
              <a:t>as:</a:t>
            </a:r>
          </a:p>
          <a:p>
            <a:pPr marL="912813" indent="-342900">
              <a:spcBef>
                <a:spcPct val="20000"/>
              </a:spcBef>
              <a:buClr>
                <a:schemeClr val="accent1"/>
              </a:buClr>
              <a:buSzPct val="65000"/>
              <a:buFont typeface="Wingdings" pitchFamily="2" charset="2"/>
              <a:buChar char="q"/>
              <a:defRPr/>
            </a:pPr>
            <a:r>
              <a:rPr lang="en-US" sz="2000" dirty="0" smtClean="0"/>
              <a:t>failure to complete a </a:t>
            </a:r>
            <a:r>
              <a:rPr lang="en-US" sz="2000" dirty="0" err="1" smtClean="0"/>
              <a:t>nonaudit</a:t>
            </a:r>
            <a:r>
              <a:rPr lang="en-US" sz="2000" dirty="0" smtClean="0"/>
              <a:t> engagement on the agreed-upon </a:t>
            </a:r>
            <a:r>
              <a:rPr lang="en-US" sz="2000" dirty="0" smtClean="0"/>
              <a:t>date</a:t>
            </a:r>
            <a:endParaRPr lang="en-US" sz="2000" dirty="0" smtClean="0"/>
          </a:p>
          <a:p>
            <a:pPr marL="912813" indent="-342900">
              <a:spcBef>
                <a:spcPct val="20000"/>
              </a:spcBef>
              <a:buClr>
                <a:schemeClr val="accent1"/>
              </a:buClr>
              <a:buSzPct val="65000"/>
              <a:buFont typeface="Wingdings" pitchFamily="2" charset="2"/>
              <a:buChar char="q"/>
              <a:defRPr/>
            </a:pPr>
            <a:r>
              <a:rPr lang="en-US" sz="2000" dirty="0" smtClean="0"/>
              <a:t>inappropriate withdrawal from an </a:t>
            </a:r>
            <a:r>
              <a:rPr lang="en-US" sz="2000" dirty="0" smtClean="0"/>
              <a:t>audit</a:t>
            </a:r>
            <a:endParaRPr lang="en-US" sz="2000" dirty="0" smtClean="0"/>
          </a:p>
          <a:p>
            <a:pPr marL="912813" indent="-342900">
              <a:spcBef>
                <a:spcPct val="20000"/>
              </a:spcBef>
              <a:buClr>
                <a:schemeClr val="accent1"/>
              </a:buClr>
              <a:buSzPct val="65000"/>
              <a:buFont typeface="Wingdings" pitchFamily="2" charset="2"/>
              <a:buChar char="q"/>
              <a:defRPr/>
            </a:pPr>
            <a:r>
              <a:rPr lang="en-US" sz="2000" dirty="0" smtClean="0"/>
              <a:t>failure to discover a theft of assets</a:t>
            </a:r>
          </a:p>
          <a:p>
            <a:pPr marL="912813" indent="-342900">
              <a:spcBef>
                <a:spcPct val="20000"/>
              </a:spcBef>
              <a:buClr>
                <a:schemeClr val="accent1"/>
              </a:buClr>
              <a:buSzPct val="65000"/>
              <a:buFont typeface="Wingdings" pitchFamily="2" charset="2"/>
              <a:buChar char="q"/>
              <a:defRPr/>
            </a:pPr>
            <a:r>
              <a:rPr lang="en-US" sz="2000" dirty="0" smtClean="0"/>
              <a:t>breach of the confidentiality requirements of CPAs. </a:t>
            </a:r>
          </a:p>
          <a:p>
            <a:pPr marL="342900" indent="-342900">
              <a:spcBef>
                <a:spcPct val="20000"/>
              </a:spcBef>
              <a:buClr>
                <a:schemeClr val="accent1"/>
              </a:buClr>
              <a:buSzPct val="65000"/>
              <a:buFont typeface="Wingdings" pitchFamily="2" charset="2"/>
              <a:buChar char="n"/>
            </a:pPr>
            <a:r>
              <a:rPr lang="en-US" sz="2000" dirty="0" smtClean="0"/>
              <a:t>Typically</a:t>
            </a:r>
            <a:r>
              <a:rPr lang="en-US" sz="2000" dirty="0" smtClean="0"/>
              <a:t>, the amount of these lawsuits is relatively small, and they do not receive the publicity often given to suits involving third </a:t>
            </a:r>
            <a:r>
              <a:rPr lang="en-US" sz="2000" dirty="0" smtClean="0"/>
              <a:t>parties. A </a:t>
            </a:r>
            <a:r>
              <a:rPr lang="en-US" sz="2000" dirty="0" smtClean="0"/>
              <a:t>typical lawsuit brought by a client involves a claim that the auditor did not discover an employee theft as a result of negligence in the conduct of the audit. The </a:t>
            </a:r>
            <a:r>
              <a:rPr lang="en-US" sz="2000" b="1" dirty="0" smtClean="0"/>
              <a:t>lawsuit</a:t>
            </a:r>
            <a:r>
              <a:rPr lang="en-US" sz="2000" dirty="0" smtClean="0"/>
              <a:t> can be for </a:t>
            </a:r>
            <a:r>
              <a:rPr lang="en-US" sz="2000" b="1" dirty="0" smtClean="0"/>
              <a:t>breach of contract</a:t>
            </a:r>
            <a:r>
              <a:rPr lang="en-US" sz="2000" dirty="0" smtClean="0"/>
              <a:t>, a </a:t>
            </a:r>
            <a:r>
              <a:rPr lang="en-US" sz="2000" b="1" dirty="0" smtClean="0"/>
              <a:t>tort action for negligence</a:t>
            </a:r>
            <a:r>
              <a:rPr lang="en-US" sz="2000" dirty="0" smtClean="0"/>
              <a:t>, or both. Tort actions are more common because the amounts recoverable under them are normally larger than under breach of contract. </a:t>
            </a:r>
            <a:r>
              <a:rPr lang="en-US" sz="2000" b="1" dirty="0" smtClean="0"/>
              <a:t>Tort actions </a:t>
            </a:r>
            <a:r>
              <a:rPr lang="en-US" sz="2000" dirty="0" smtClean="0"/>
              <a:t>can be based on </a:t>
            </a:r>
            <a:r>
              <a:rPr lang="en-US" sz="2000" b="1" dirty="0" smtClean="0"/>
              <a:t>ordinary negligence, gross negligence, or fraud</a:t>
            </a:r>
            <a:r>
              <a:rPr lang="en-US" sz="2000" dirty="0" smtClean="0"/>
              <a:t>.</a:t>
            </a:r>
          </a:p>
          <a:p>
            <a:pPr marL="342900" indent="-342900">
              <a:spcBef>
                <a:spcPct val="20000"/>
              </a:spcBef>
              <a:buClr>
                <a:schemeClr val="accent1"/>
              </a:buClr>
              <a:buSzPct val="65000"/>
              <a:buFont typeface="Wingdings" pitchFamily="2" charset="2"/>
              <a:buChar char="n"/>
            </a:pPr>
            <a:endParaRPr lang="en-US" sz="2000" dirty="0" smtClean="0"/>
          </a:p>
          <a:p>
            <a:pPr marL="342900" indent="-342900">
              <a:spcBef>
                <a:spcPct val="20000"/>
              </a:spcBef>
              <a:buClr>
                <a:schemeClr val="accent1"/>
              </a:buClr>
              <a:buSzPct val="65000"/>
              <a:buFont typeface="Wingdings" pitchFamily="2" charset="2"/>
              <a:buChar char="n"/>
            </a:pPr>
            <a:endParaRPr lang="en-US" sz="2000" kern="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Legal liability to client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
        <p:nvSpPr>
          <p:cNvPr id="8" name="Содержимое 2"/>
          <p:cNvSpPr txBox="1">
            <a:spLocks/>
          </p:cNvSpPr>
          <p:nvPr/>
        </p:nvSpPr>
        <p:spPr bwMode="auto">
          <a:xfrm>
            <a:off x="609600" y="1031875"/>
            <a:ext cx="8229600" cy="5064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b="1" dirty="0" smtClean="0"/>
              <a:t>Defense</a:t>
            </a:r>
            <a:r>
              <a:rPr lang="en-US" sz="2000" dirty="0" smtClean="0"/>
              <a:t> from legal liability to client includes:</a:t>
            </a:r>
          </a:p>
          <a:p>
            <a:pPr marL="912813" lvl="0" indent="-342900">
              <a:spcBef>
                <a:spcPct val="20000"/>
              </a:spcBef>
              <a:buClr>
                <a:schemeClr val="accent1"/>
              </a:buClr>
              <a:buSzPct val="65000"/>
              <a:buFont typeface="Wingdings" pitchFamily="2" charset="2"/>
              <a:buChar char="q"/>
              <a:defRPr/>
            </a:pPr>
            <a:r>
              <a:rPr lang="en-US" sz="2000" b="1" dirty="0" smtClean="0"/>
              <a:t>Lack of Duty </a:t>
            </a:r>
            <a:r>
              <a:rPr lang="en-US" sz="2000" dirty="0" smtClean="0"/>
              <a:t>– the CPA firm claims </a:t>
            </a:r>
            <a:r>
              <a:rPr lang="en-US" sz="2000" b="1" dirty="0" smtClean="0"/>
              <a:t>that there was no implied or expressed contract. </a:t>
            </a:r>
            <a:r>
              <a:rPr lang="en-US" sz="2000" dirty="0" smtClean="0"/>
              <a:t>The CPA’s use of an engagement letter provides a basis to demonstrate a lack of duty to perform. Many litigation experts believe that </a:t>
            </a:r>
            <a:r>
              <a:rPr lang="en-US" sz="2000" b="1" dirty="0" smtClean="0"/>
              <a:t>a well-written engagement letter significantly reduces the likelihood of adverse legal actions.</a:t>
            </a:r>
          </a:p>
          <a:p>
            <a:pPr marL="912813" lvl="0" indent="-342900">
              <a:spcBef>
                <a:spcPct val="20000"/>
              </a:spcBef>
              <a:buClr>
                <a:schemeClr val="accent1"/>
              </a:buClr>
              <a:buSzPct val="65000"/>
              <a:buFont typeface="Wingdings" pitchFamily="2" charset="2"/>
              <a:buChar char="q"/>
              <a:defRPr/>
            </a:pPr>
            <a:r>
              <a:rPr lang="en-US" sz="2000" b="1" dirty="0" err="1" smtClean="0"/>
              <a:t>Nonnegligent</a:t>
            </a:r>
            <a:r>
              <a:rPr lang="en-US" sz="2000" b="1" dirty="0" smtClean="0"/>
              <a:t> Performance </a:t>
            </a:r>
            <a:r>
              <a:rPr lang="en-US" sz="2000" dirty="0" smtClean="0"/>
              <a:t>– the CPA firm claims that the </a:t>
            </a:r>
            <a:r>
              <a:rPr lang="en-US" sz="2000" b="1" dirty="0" smtClean="0"/>
              <a:t>audit was performed in accordance with auditing standards</a:t>
            </a:r>
            <a:r>
              <a:rPr lang="en-US" sz="2000" dirty="0" smtClean="0"/>
              <a:t>. Even if there were undiscovered misstatements, the </a:t>
            </a:r>
            <a:r>
              <a:rPr lang="en-US" sz="2000" b="1" dirty="0" smtClean="0"/>
              <a:t>auditor is not responsible if the audit was conducted properly. </a:t>
            </a:r>
            <a:r>
              <a:rPr lang="en-US" sz="2000" dirty="0" smtClean="0"/>
              <a:t>The prudent person concept establishes in law that the CPA firm is not expected to be infallible. Similarly, auditing standards make it clear that an audit is subject to limitations and cannot be relied on for complete assurance that all misstatements will be found. </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Professional ethics </a:t>
            </a:r>
          </a:p>
          <a:p>
            <a:r>
              <a:rPr lang="en-US" sz="2000" dirty="0" smtClean="0"/>
              <a:t>Code of ethics </a:t>
            </a:r>
          </a:p>
          <a:p>
            <a:r>
              <a:rPr lang="en-US" sz="2000" dirty="0" smtClean="0"/>
              <a:t>Legal liability and defense (to be cont.)</a:t>
            </a:r>
          </a:p>
          <a:p>
            <a:r>
              <a:rPr lang="en-US" sz="2000" dirty="0" smtClean="0"/>
              <a:t>Recommended reading</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Legal liability to client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
        <p:nvSpPr>
          <p:cNvPr id="8" name="Содержимое 2"/>
          <p:cNvSpPr txBox="1">
            <a:spLocks/>
          </p:cNvSpPr>
          <p:nvPr/>
        </p:nvSpPr>
        <p:spPr bwMode="auto">
          <a:xfrm>
            <a:off x="609600" y="879475"/>
            <a:ext cx="8229600" cy="5064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342900">
              <a:spcBef>
                <a:spcPct val="20000"/>
              </a:spcBef>
              <a:buClr>
                <a:schemeClr val="accent1"/>
              </a:buClr>
              <a:buSzPct val="65000"/>
              <a:buFont typeface="Wingdings" pitchFamily="2" charset="2"/>
              <a:buChar char="q"/>
              <a:defRPr/>
            </a:pPr>
            <a:r>
              <a:rPr lang="en-US" sz="2000" b="1" dirty="0" smtClean="0"/>
              <a:t>Contributory Negligence </a:t>
            </a:r>
            <a:r>
              <a:rPr lang="en-US" sz="2000" dirty="0" smtClean="0"/>
              <a:t>- </a:t>
            </a:r>
            <a:r>
              <a:rPr lang="en-US" sz="2000" dirty="0" smtClean="0"/>
              <a:t>the </a:t>
            </a:r>
            <a:r>
              <a:rPr lang="en-US" sz="2000" dirty="0" smtClean="0"/>
              <a:t>auditor claims the </a:t>
            </a:r>
            <a:r>
              <a:rPr lang="en-US" sz="2000" b="1" dirty="0" smtClean="0"/>
              <a:t>client’s own actions either resulted in the loss </a:t>
            </a:r>
            <a:r>
              <a:rPr lang="en-US" sz="2000" dirty="0" smtClean="0"/>
              <a:t>that is the basis for damages or </a:t>
            </a:r>
            <a:r>
              <a:rPr lang="en-US" sz="2000" b="1" dirty="0" smtClean="0"/>
              <a:t>interfered with the conduct of the audit </a:t>
            </a:r>
            <a:r>
              <a:rPr lang="en-US" sz="2000" dirty="0" smtClean="0"/>
              <a:t>in such a way that prevented the auditor from discovering the cause of the loss. </a:t>
            </a:r>
          </a:p>
          <a:p>
            <a:pPr marL="912813" lvl="0" indent="-342900">
              <a:spcBef>
                <a:spcPct val="20000"/>
              </a:spcBef>
              <a:buClr>
                <a:schemeClr val="accent1"/>
              </a:buClr>
              <a:buSzPct val="65000"/>
              <a:buFont typeface="Wingdings" pitchFamily="2" charset="2"/>
              <a:buChar char="q"/>
              <a:defRPr/>
            </a:pPr>
            <a:r>
              <a:rPr lang="en-US" sz="2000" b="1" dirty="0" smtClean="0"/>
              <a:t>Absence of Causal Connection </a:t>
            </a:r>
            <a:r>
              <a:rPr lang="en-US" sz="2000" dirty="0" smtClean="0"/>
              <a:t>- to succeed in an action against the auditor, the client must be able to show that </a:t>
            </a:r>
            <a:r>
              <a:rPr lang="en-US" sz="2000" b="1" dirty="0" smtClean="0"/>
              <a:t>there is a close causal connection between the auditor’s failure </a:t>
            </a:r>
            <a:r>
              <a:rPr lang="en-US" sz="2000" dirty="0" smtClean="0"/>
              <a:t>to follow auditing standards and the </a:t>
            </a:r>
            <a:r>
              <a:rPr lang="en-US" sz="2000" b="1" dirty="0" smtClean="0"/>
              <a:t>damages</a:t>
            </a:r>
            <a:r>
              <a:rPr lang="en-US" sz="2000" dirty="0" smtClean="0"/>
              <a:t> suffered by the client. </a:t>
            </a:r>
          </a:p>
          <a:p>
            <a:pPr marL="342900" lvl="0" indent="-342900">
              <a:spcBef>
                <a:spcPct val="20000"/>
              </a:spcBef>
              <a:buClr>
                <a:schemeClr val="accent1"/>
              </a:buClr>
              <a:buSzPct val="65000"/>
              <a:buFont typeface="Wingdings" pitchFamily="2" charset="2"/>
              <a:buChar char="n"/>
              <a:defRPr/>
            </a:pPr>
            <a:r>
              <a:rPr lang="en-US" sz="2000" b="1" dirty="0" smtClean="0"/>
              <a:t>Third parties </a:t>
            </a:r>
            <a:r>
              <a:rPr lang="en-US" sz="2000" dirty="0" smtClean="0"/>
              <a:t>include actual and potential stockholders, vendors, bankers and other creditors, employees, and customers. A CPA firm may be liable to third parties if a </a:t>
            </a:r>
            <a:r>
              <a:rPr lang="en-US" sz="2000" b="1" dirty="0" smtClean="0"/>
              <a:t>loss was incurred by the claimant due to reliance on misleading financial statements</a:t>
            </a:r>
            <a:r>
              <a:rPr lang="en-US" sz="2000" dirty="0" smtClean="0"/>
              <a:t>. A typical suit occurs when a bank is unable to collect a major loan from an insolvent customer and the bank then claims that misleading audited financial statements were relied on in making the loan and that the </a:t>
            </a:r>
            <a:r>
              <a:rPr lang="en-US" sz="2000" b="1" dirty="0" smtClean="0"/>
              <a:t>CPA firm </a:t>
            </a:r>
            <a:r>
              <a:rPr lang="en-US" sz="2000" dirty="0" smtClean="0"/>
              <a:t>should be held responsible because it </a:t>
            </a:r>
            <a:r>
              <a:rPr lang="en-US" sz="2000" b="1" dirty="0" smtClean="0"/>
              <a:t>failed to perform the audit with due care</a:t>
            </a:r>
            <a:r>
              <a:rPr lang="en-US" sz="2000" dirty="0" smtClean="0"/>
              <a:t>.</a:t>
            </a:r>
          </a:p>
          <a:p>
            <a:pPr marL="912813" lvl="0" indent="-342900">
              <a:spcBef>
                <a:spcPct val="20000"/>
              </a:spcBef>
              <a:buClr>
                <a:schemeClr val="accent1"/>
              </a:buClr>
              <a:buSzPct val="65000"/>
              <a:buFont typeface="Wingdings" pitchFamily="2" charset="2"/>
              <a:buChar char="q"/>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Legal liability to 3d parties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
        <p:nvSpPr>
          <p:cNvPr id="8" name="Содержимое 2"/>
          <p:cNvSpPr txBox="1">
            <a:spLocks/>
          </p:cNvSpPr>
          <p:nvPr/>
        </p:nvSpPr>
        <p:spPr bwMode="auto">
          <a:xfrm>
            <a:off x="609600" y="914400"/>
            <a:ext cx="82296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dirty="0" smtClean="0"/>
              <a:t>The leading auditing case in third-party liability was </a:t>
            </a:r>
            <a:r>
              <a:rPr lang="en-US" sz="2000" dirty="0" err="1" smtClean="0"/>
              <a:t>Ultramares</a:t>
            </a:r>
            <a:r>
              <a:rPr lang="en-US" sz="2000" dirty="0" smtClean="0"/>
              <a:t> Corporation v. </a:t>
            </a:r>
            <a:r>
              <a:rPr lang="en-US" sz="2000" dirty="0" err="1" smtClean="0"/>
              <a:t>Touche</a:t>
            </a:r>
            <a:r>
              <a:rPr lang="en-US" sz="2000" dirty="0" smtClean="0"/>
              <a:t> (1931), which established the </a:t>
            </a:r>
            <a:r>
              <a:rPr lang="en-US" sz="2000" b="1" dirty="0" err="1" smtClean="0"/>
              <a:t>Ultramares</a:t>
            </a:r>
            <a:r>
              <a:rPr lang="en-US" sz="2000" b="1" dirty="0" smtClean="0"/>
              <a:t> doctrine.</a:t>
            </a:r>
            <a:r>
              <a:rPr lang="en-US" sz="2000" dirty="0" smtClean="0"/>
              <a:t> In this case, the court held that although the accountants were negligent, they were not liable to the creditors because the creditors were not a primary beneficiary. In this context</a:t>
            </a:r>
            <a:r>
              <a:rPr lang="en-US" sz="2000" b="1" dirty="0" smtClean="0"/>
              <a:t>, a primary beneficiary is one about whom the auditor was informed before conducting the audit (a known third party). </a:t>
            </a:r>
            <a:r>
              <a:rPr lang="en-US" sz="2000" dirty="0" smtClean="0"/>
              <a:t>This case established a precedent that ordinary negligence is insufficient for liability to third parties because of the lack of </a:t>
            </a:r>
            <a:r>
              <a:rPr lang="en-US" sz="2000" dirty="0" err="1" smtClean="0"/>
              <a:t>privity</a:t>
            </a:r>
            <a:r>
              <a:rPr lang="en-US" sz="2000" dirty="0" smtClean="0"/>
              <a:t> of contract between the third party and the auditor, unless the third party is a primary beneficiary. </a:t>
            </a:r>
          </a:p>
          <a:p>
            <a:pPr marL="342900" indent="-342900">
              <a:spcBef>
                <a:spcPct val="20000"/>
              </a:spcBef>
              <a:buClr>
                <a:schemeClr val="accent1"/>
              </a:buClr>
              <a:buSzPct val="65000"/>
              <a:buFont typeface="Wingdings" pitchFamily="2" charset="2"/>
              <a:buChar char="n"/>
            </a:pPr>
            <a:r>
              <a:rPr lang="en-US" sz="2000" dirty="0" smtClean="0"/>
              <a:t>In recent years, </a:t>
            </a:r>
            <a:r>
              <a:rPr lang="en-US" sz="2000" b="1" dirty="0" smtClean="0"/>
              <a:t>courts have broadened the </a:t>
            </a:r>
            <a:r>
              <a:rPr lang="en-US" sz="2000" b="1" dirty="0" err="1" smtClean="0"/>
              <a:t>Ultramares</a:t>
            </a:r>
            <a:r>
              <a:rPr lang="en-US" sz="2000" b="1" dirty="0" smtClean="0"/>
              <a:t> doctrine to allow recovery by third parties </a:t>
            </a:r>
            <a:r>
              <a:rPr lang="en-US" sz="2000" dirty="0" smtClean="0"/>
              <a:t>in more circumstances by introducing </a:t>
            </a:r>
            <a:r>
              <a:rPr lang="en-US" sz="2000" b="1" dirty="0" smtClean="0"/>
              <a:t>the concept of foreseen users</a:t>
            </a:r>
            <a:r>
              <a:rPr lang="en-US" sz="2000" dirty="0" smtClean="0"/>
              <a:t>, who are members of a </a:t>
            </a:r>
            <a:r>
              <a:rPr lang="en-US" sz="2000" b="1" dirty="0" smtClean="0"/>
              <a:t>limited class of users that the auditor knows </a:t>
            </a:r>
            <a:r>
              <a:rPr lang="en-US" sz="2000" dirty="0" smtClean="0"/>
              <a:t>will rely on the financial statements. </a:t>
            </a:r>
          </a:p>
          <a:p>
            <a:pPr marL="342900" indent="-342900">
              <a:spcBef>
                <a:spcPct val="20000"/>
              </a:spcBef>
              <a:buClr>
                <a:schemeClr val="accent1"/>
              </a:buClr>
              <a:buSzPct val="65000"/>
              <a:buFont typeface="Wingdings" pitchFamily="2" charset="2"/>
              <a:buChar char="n"/>
            </a:pPr>
            <a:r>
              <a:rPr lang="en-US" sz="2000" dirty="0" smtClean="0"/>
              <a:t>Although the concept of foreseen users may appear straightforward, courts have generated several different interpretations. At present, the </a:t>
            </a:r>
            <a:r>
              <a:rPr lang="en-US" sz="2000" b="1" dirty="0" smtClean="0"/>
              <a:t>three leading approaches </a:t>
            </a:r>
            <a:r>
              <a:rPr lang="en-US" sz="2000" dirty="0" smtClean="0"/>
              <a:t>taken by the courts that have emerged are described as follows:</a:t>
            </a:r>
          </a:p>
          <a:p>
            <a:pPr marL="342900" indent="-342900">
              <a:spcBef>
                <a:spcPct val="20000"/>
              </a:spcBef>
              <a:buClr>
                <a:schemeClr val="accent1"/>
              </a:buClr>
              <a:buSzPct val="65000"/>
              <a:buFont typeface="Wingdings" pitchFamily="2" charset="2"/>
              <a:buChar char="n"/>
            </a:pPr>
            <a:endParaRPr lang="en-US"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Legal liability to 3d parties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
        <p:nvSpPr>
          <p:cNvPr id="8" name="Содержимое 2"/>
          <p:cNvSpPr txBox="1">
            <a:spLocks/>
          </p:cNvSpPr>
          <p:nvPr/>
        </p:nvSpPr>
        <p:spPr bwMode="auto">
          <a:xfrm>
            <a:off x="609600" y="914400"/>
            <a:ext cx="82296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lvl="0" indent="-342900">
              <a:spcBef>
                <a:spcPct val="20000"/>
              </a:spcBef>
              <a:buClr>
                <a:schemeClr val="accent1"/>
              </a:buClr>
              <a:buSzPct val="65000"/>
              <a:buFont typeface="Wingdings" pitchFamily="2" charset="2"/>
              <a:buChar char="q"/>
              <a:defRPr/>
            </a:pPr>
            <a:r>
              <a:rPr lang="en-US" sz="2000" b="1" dirty="0" err="1" smtClean="0"/>
              <a:t>Privity</a:t>
            </a:r>
            <a:r>
              <a:rPr lang="en-US" sz="2000" dirty="0" smtClean="0"/>
              <a:t> </a:t>
            </a:r>
            <a:r>
              <a:rPr lang="en-US" sz="2000" dirty="0" smtClean="0"/>
              <a:t>- </a:t>
            </a:r>
            <a:r>
              <a:rPr lang="en-US" sz="2000" dirty="0" smtClean="0"/>
              <a:t>case </a:t>
            </a:r>
            <a:r>
              <a:rPr lang="en-US" sz="2000" dirty="0" smtClean="0"/>
              <a:t>of Credit Alliance  vs. Arthur Andersen &amp; Co. (1986) when the New York State Court of Appeals upheld the basic concept of </a:t>
            </a:r>
            <a:r>
              <a:rPr lang="en-US" sz="2000" dirty="0" err="1" smtClean="0"/>
              <a:t>privity</a:t>
            </a:r>
            <a:r>
              <a:rPr lang="en-US" sz="2000" dirty="0" smtClean="0"/>
              <a:t> established by </a:t>
            </a:r>
            <a:r>
              <a:rPr lang="en-US" sz="2000" dirty="0" err="1" smtClean="0"/>
              <a:t>Ultramares</a:t>
            </a:r>
            <a:r>
              <a:rPr lang="en-US" sz="2000" dirty="0" smtClean="0"/>
              <a:t> and stated that to be liable </a:t>
            </a:r>
            <a:r>
              <a:rPr lang="en-US" sz="2000" b="1" dirty="0" smtClean="0"/>
              <a:t>(1) an auditor must know and intend that the work product would be used by the third party for a specific purpose, and (2) the knowledge and intent must be evidenced by the auditor’s conduct.</a:t>
            </a:r>
          </a:p>
          <a:p>
            <a:pPr marL="912813" lvl="0" indent="-342900">
              <a:spcBef>
                <a:spcPct val="20000"/>
              </a:spcBef>
              <a:buClr>
                <a:schemeClr val="accent1"/>
              </a:buClr>
              <a:buSzPct val="65000"/>
              <a:buFont typeface="Wingdings" pitchFamily="2" charset="2"/>
              <a:buChar char="q"/>
              <a:defRPr/>
            </a:pPr>
            <a:r>
              <a:rPr lang="en-US" sz="2000" b="1" dirty="0" smtClean="0"/>
              <a:t>Restatement of Torts </a:t>
            </a:r>
            <a:r>
              <a:rPr lang="en-US" sz="2000" dirty="0" smtClean="0"/>
              <a:t>- </a:t>
            </a:r>
            <a:r>
              <a:rPr lang="en-US" sz="2000" b="1" dirty="0" smtClean="0"/>
              <a:t>foreseen </a:t>
            </a:r>
            <a:r>
              <a:rPr lang="en-US" sz="2000" b="1" dirty="0" smtClean="0"/>
              <a:t>users must be members of a reasonably limited and identifiable group of users </a:t>
            </a:r>
            <a:r>
              <a:rPr lang="en-US" sz="2000" dirty="0" smtClean="0"/>
              <a:t>that have relied on the CPA’s work, such as creditors, </a:t>
            </a:r>
            <a:r>
              <a:rPr lang="en-US" sz="2000" b="1" dirty="0" smtClean="0"/>
              <a:t>even though those persons were not specifically known to the CPA at the time the work was done. </a:t>
            </a:r>
            <a:r>
              <a:rPr lang="en-US" sz="2000" dirty="0" smtClean="0"/>
              <a:t>A leading case of this rule is </a:t>
            </a:r>
            <a:r>
              <a:rPr lang="en-US" sz="2000" dirty="0" err="1" smtClean="0"/>
              <a:t>Rusch</a:t>
            </a:r>
            <a:r>
              <a:rPr lang="en-US" sz="2000" dirty="0" smtClean="0"/>
              <a:t> Factors v. Levin.</a:t>
            </a:r>
          </a:p>
          <a:p>
            <a:pPr marL="912813" lvl="0" indent="-342900">
              <a:spcBef>
                <a:spcPct val="20000"/>
              </a:spcBef>
              <a:buClr>
                <a:schemeClr val="accent1"/>
              </a:buClr>
              <a:buSzPct val="65000"/>
              <a:buFont typeface="Wingdings" pitchFamily="2" charset="2"/>
              <a:buChar char="q"/>
              <a:defRPr/>
            </a:pPr>
            <a:r>
              <a:rPr lang="en-US" sz="2000" b="1" dirty="0" smtClean="0"/>
              <a:t>Foreseeable User </a:t>
            </a:r>
            <a:r>
              <a:rPr lang="en-US" sz="2000" dirty="0" smtClean="0"/>
              <a:t>- the broadest interpretation of the rights of third-party beneficiaries is to use the concept of foreseeable users. Under this concept, </a:t>
            </a:r>
            <a:r>
              <a:rPr lang="en-US" sz="2000" b="1" dirty="0" smtClean="0"/>
              <a:t>any users that the auditor should have reasonably been able to foresee as likely users of the client’s financial statements have the same rights as those with </a:t>
            </a:r>
            <a:r>
              <a:rPr lang="en-US" sz="2000" b="1" dirty="0" err="1" smtClean="0"/>
              <a:t>privity</a:t>
            </a:r>
            <a:r>
              <a:rPr lang="en-US" sz="2000" b="1" dirty="0" smtClean="0"/>
              <a:t> of contract. </a:t>
            </a:r>
          </a:p>
          <a:p>
            <a:pPr marL="342900" indent="-342900">
              <a:spcBef>
                <a:spcPct val="20000"/>
              </a:spcBef>
              <a:buClr>
                <a:schemeClr val="accent1"/>
              </a:buClr>
              <a:buSzPct val="65000"/>
              <a:buFont typeface="Wingdings" pitchFamily="2" charset="2"/>
              <a:buChar char="n"/>
            </a:pPr>
            <a:endParaRPr lang="en-US"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Legal liability to 3d parties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
        <p:nvSpPr>
          <p:cNvPr id="8" name="Содержимое 2"/>
          <p:cNvSpPr txBox="1">
            <a:spLocks/>
          </p:cNvSpPr>
          <p:nvPr/>
        </p:nvSpPr>
        <p:spPr bwMode="auto">
          <a:xfrm>
            <a:off x="609600" y="955675"/>
            <a:ext cx="8229600" cy="590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b="1" dirty="0" smtClean="0"/>
              <a:t>Defense</a:t>
            </a:r>
            <a:r>
              <a:rPr lang="en-US" sz="2000" dirty="0" smtClean="0"/>
              <a:t> from legal liability to 3d parties includes:</a:t>
            </a:r>
          </a:p>
          <a:p>
            <a:pPr marL="912813" indent="-342900">
              <a:spcBef>
                <a:spcPct val="20000"/>
              </a:spcBef>
              <a:buClr>
                <a:schemeClr val="accent1"/>
              </a:buClr>
              <a:buSzPct val="65000"/>
              <a:buFont typeface="Wingdings" pitchFamily="2" charset="2"/>
              <a:buChar char="q"/>
              <a:defRPr/>
            </a:pPr>
            <a:r>
              <a:rPr lang="en-US" sz="2000" b="1" dirty="0" smtClean="0"/>
              <a:t>Lack of Duty </a:t>
            </a:r>
            <a:r>
              <a:rPr lang="en-US" sz="2000" dirty="0" smtClean="0"/>
              <a:t>- contends lack of </a:t>
            </a:r>
            <a:r>
              <a:rPr lang="en-US" sz="2000" dirty="0" err="1" smtClean="0"/>
              <a:t>privity</a:t>
            </a:r>
            <a:r>
              <a:rPr lang="en-US" sz="2000" dirty="0" smtClean="0"/>
              <a:t> of contract. The extent to which </a:t>
            </a:r>
            <a:r>
              <a:rPr lang="en-US" sz="2000" dirty="0" err="1" smtClean="0"/>
              <a:t>privity</a:t>
            </a:r>
            <a:r>
              <a:rPr lang="en-US" sz="2000" dirty="0" smtClean="0"/>
              <a:t> of contract is an appropriate defense and the nature of the defense </a:t>
            </a:r>
            <a:r>
              <a:rPr lang="en-US" sz="2000" b="1" dirty="0" smtClean="0"/>
              <a:t>depends </a:t>
            </a:r>
            <a:r>
              <a:rPr lang="en-US" sz="2000" b="1" dirty="0" smtClean="0"/>
              <a:t>heavily on the approach to foreseen users in the </a:t>
            </a:r>
            <a:r>
              <a:rPr lang="en-US" sz="2000" b="1" dirty="0" smtClean="0"/>
              <a:t>country </a:t>
            </a:r>
            <a:r>
              <a:rPr lang="en-US" sz="2000" b="1" dirty="0" smtClean="0"/>
              <a:t>and the judicial jurisdiction of the case.</a:t>
            </a:r>
          </a:p>
          <a:p>
            <a:pPr marL="912813" indent="-342900">
              <a:spcBef>
                <a:spcPct val="20000"/>
              </a:spcBef>
              <a:buClr>
                <a:schemeClr val="accent1"/>
              </a:buClr>
              <a:buSzPct val="65000"/>
              <a:buFont typeface="Wingdings" pitchFamily="2" charset="2"/>
              <a:buChar char="q"/>
              <a:defRPr/>
            </a:pPr>
            <a:r>
              <a:rPr lang="en-US" sz="2000" b="1" dirty="0" err="1" smtClean="0"/>
              <a:t>Nonnegligent</a:t>
            </a:r>
            <a:r>
              <a:rPr lang="en-US" sz="2000" b="1" dirty="0" smtClean="0"/>
              <a:t> Performance </a:t>
            </a:r>
            <a:r>
              <a:rPr lang="en-US" sz="2000" dirty="0" smtClean="0"/>
              <a:t>– it is often used when an auditor was unsuccessful in using the lack of duty defense to have a case dismissed. If the auditor conducted the audit in accordance with auditing standards, that eliminates the need for the other defenses. Unfortunately, </a:t>
            </a:r>
            <a:r>
              <a:rPr lang="en-US" sz="2000" b="1" dirty="0" err="1" smtClean="0"/>
              <a:t>nonnegligent</a:t>
            </a:r>
            <a:r>
              <a:rPr lang="en-US" sz="2000" b="1" dirty="0" smtClean="0"/>
              <a:t> performance can be difficult to demonstrate to a court.</a:t>
            </a:r>
          </a:p>
          <a:p>
            <a:pPr marL="912813" indent="-342900">
              <a:spcBef>
                <a:spcPct val="20000"/>
              </a:spcBef>
              <a:buClr>
                <a:schemeClr val="accent1"/>
              </a:buClr>
              <a:buSzPct val="65000"/>
              <a:buFont typeface="Wingdings" pitchFamily="2" charset="2"/>
              <a:buChar char="q"/>
              <a:defRPr/>
            </a:pPr>
            <a:r>
              <a:rPr lang="en-US" sz="2000" b="1" dirty="0" smtClean="0"/>
              <a:t>Absence of Causal Connection </a:t>
            </a:r>
            <a:r>
              <a:rPr lang="en-US" sz="2000" dirty="0" smtClean="0"/>
              <a:t>– it often means </a:t>
            </a:r>
            <a:r>
              <a:rPr lang="en-US" sz="2000" b="1" dirty="0" err="1" smtClean="0"/>
              <a:t>nonreliance</a:t>
            </a:r>
            <a:r>
              <a:rPr lang="en-US" sz="2000" b="1" dirty="0" smtClean="0"/>
              <a:t> on the financial statements by the user</a:t>
            </a:r>
            <a:r>
              <a:rPr lang="en-US" sz="2000" dirty="0" smtClean="0"/>
              <a:t>. Absence of causal connection can be difficult to establish because users may claim reliance on the statements even when investment or loan decisions were made without considering the company’s financial condition.</a:t>
            </a:r>
          </a:p>
          <a:p>
            <a:pPr marL="912813" lvl="0" indent="-342900">
              <a:spcBef>
                <a:spcPct val="20000"/>
              </a:spcBef>
              <a:buClr>
                <a:schemeClr val="accent1"/>
              </a:buClr>
              <a:buSzPct val="65000"/>
              <a:buFont typeface="Wingdings" pitchFamily="2" charset="2"/>
              <a:buChar char="q"/>
              <a:defRPr/>
            </a:pPr>
            <a:endParaRPr lang="en-US" sz="2000" dirty="0" smtClean="0"/>
          </a:p>
          <a:p>
            <a:pPr marL="342900" indent="-342900">
              <a:spcBef>
                <a:spcPct val="20000"/>
              </a:spcBef>
              <a:buClr>
                <a:schemeClr val="accent1"/>
              </a:buClr>
              <a:buSzPct val="65000"/>
              <a:buFont typeface="Wingdings" pitchFamily="2" charset="2"/>
              <a:buChar char="n"/>
            </a:pPr>
            <a:endParaRPr lang="en-US" sz="2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Civil liability under federal security law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
        <p:nvSpPr>
          <p:cNvPr id="8" name="Содержимое 2"/>
          <p:cNvSpPr txBox="1">
            <a:spLocks/>
          </p:cNvSpPr>
          <p:nvPr/>
        </p:nvSpPr>
        <p:spPr bwMode="auto">
          <a:xfrm>
            <a:off x="609600" y="1565275"/>
            <a:ext cx="8229600" cy="5064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b="1" dirty="0" smtClean="0"/>
              <a:t>The Securities Act of 1933 </a:t>
            </a:r>
            <a:r>
              <a:rPr lang="en-US" sz="2000" dirty="0" smtClean="0"/>
              <a:t>deals only with the </a:t>
            </a:r>
            <a:r>
              <a:rPr lang="en-US" sz="2000" b="1" dirty="0" smtClean="0"/>
              <a:t>reporting requirements for companies issuing new securities</a:t>
            </a:r>
            <a:r>
              <a:rPr lang="en-US" sz="2000" dirty="0" smtClean="0"/>
              <a:t>, including the information in registration statements and prospectuses. The </a:t>
            </a:r>
            <a:r>
              <a:rPr lang="en-US" sz="2000" b="1" dirty="0" smtClean="0"/>
              <a:t>only parties who can recover from auditors </a:t>
            </a:r>
            <a:r>
              <a:rPr lang="en-US" sz="2000" dirty="0" smtClean="0"/>
              <a:t>under the 1933 act are the </a:t>
            </a:r>
            <a:r>
              <a:rPr lang="en-US" sz="2000" b="1" dirty="0" smtClean="0"/>
              <a:t>original purchasers of securities</a:t>
            </a:r>
            <a:r>
              <a:rPr lang="en-US" sz="2000" dirty="0" smtClean="0"/>
              <a:t>. The amount of the potential recovery equals the original purchase price less the value of the securities at the time of the suit. (If the securities have been sold, users can recover the amount of the loss incurred.)</a:t>
            </a:r>
          </a:p>
          <a:p>
            <a:pPr marL="342900" indent="-342900">
              <a:spcBef>
                <a:spcPct val="20000"/>
              </a:spcBef>
              <a:buClr>
                <a:schemeClr val="accent1"/>
              </a:buClr>
              <a:buSzPct val="65000"/>
              <a:buFont typeface="Wingdings" pitchFamily="2" charset="2"/>
              <a:buChar char="n"/>
            </a:pPr>
            <a:r>
              <a:rPr lang="en-US" sz="2000" dirty="0" smtClean="0"/>
              <a:t>The liability of auditors under the </a:t>
            </a:r>
            <a:r>
              <a:rPr lang="en-US" sz="2000" b="1" dirty="0" smtClean="0"/>
              <a:t>Securities Exchange Act of 1934 </a:t>
            </a:r>
            <a:r>
              <a:rPr lang="en-US" sz="2000" dirty="0" smtClean="0"/>
              <a:t>often </a:t>
            </a:r>
            <a:r>
              <a:rPr lang="en-US" sz="2000" b="1" dirty="0" smtClean="0"/>
              <a:t>centers on the audited financial statements issued to the public in annual reports submitted to the SEC </a:t>
            </a:r>
            <a:r>
              <a:rPr lang="en-US" sz="2000" dirty="0" smtClean="0"/>
              <a:t>as a part of annual Form 10-K reports. Every company with securities traded on national and over-the-counter exchanges is required to submit audited statements annually. Obviously, a much larger number of statements fall under the 1934 act than under the 1933 act.</a:t>
            </a:r>
          </a:p>
          <a:p>
            <a:pPr marL="342900" indent="-342900">
              <a:spcBef>
                <a:spcPct val="20000"/>
              </a:spcBef>
              <a:buClr>
                <a:schemeClr val="accent1"/>
              </a:buClr>
              <a:buSzPct val="65000"/>
              <a:buFont typeface="Wingdings" pitchFamily="2" charset="2"/>
              <a:buChar char="n"/>
            </a:pPr>
            <a:endParaRPr lang="en-US" sz="2000" dirty="0" smtClean="0"/>
          </a:p>
          <a:p>
            <a:pPr marL="342900" indent="-342900">
              <a:spcBef>
                <a:spcPct val="20000"/>
              </a:spcBef>
              <a:buClr>
                <a:schemeClr val="accent1"/>
              </a:buClr>
              <a:buSzPct val="65000"/>
              <a:buFont typeface="Wingdings" pitchFamily="2" charset="2"/>
              <a:buChar char="n"/>
            </a:pPr>
            <a:endParaRPr lang="en-US" sz="2000" dirty="0" smtClean="0"/>
          </a:p>
          <a:p>
            <a:pPr marL="912813" lvl="0" indent="-342900">
              <a:spcBef>
                <a:spcPct val="20000"/>
              </a:spcBef>
              <a:buClr>
                <a:schemeClr val="accent1"/>
              </a:buClr>
              <a:buSzPct val="65000"/>
              <a:buFont typeface="Wingdings" pitchFamily="2" charset="2"/>
              <a:buChar char="q"/>
              <a:defRPr/>
            </a:pPr>
            <a:endParaRPr lang="en-US" sz="2000" dirty="0" smtClean="0"/>
          </a:p>
          <a:p>
            <a:pPr marL="342900" indent="-342900">
              <a:spcBef>
                <a:spcPct val="20000"/>
              </a:spcBef>
              <a:buClr>
                <a:schemeClr val="accent1"/>
              </a:buClr>
              <a:buSzPct val="65000"/>
              <a:buFont typeface="Wingdings" pitchFamily="2" charset="2"/>
              <a:buChar char="n"/>
            </a:pPr>
            <a:endParaRPr lang="en-US" sz="2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4 (whole), 5 (whole except 5.1)</a:t>
            </a:r>
          </a:p>
          <a:p>
            <a:r>
              <a:rPr lang="en-US" sz="2000" dirty="0" smtClean="0"/>
              <a:t>Hayes et al. (2014) – chosen chapters will be uploaded to IS</a:t>
            </a:r>
          </a:p>
          <a:p>
            <a:pPr marL="912813">
              <a:buFont typeface="Wingdings" pitchFamily="2" charset="2"/>
              <a:buChar char="q"/>
              <a:defRPr/>
            </a:pPr>
            <a:r>
              <a:rPr lang="en-US" sz="2000" dirty="0" smtClean="0"/>
              <a:t>Ch. 2 (2.5), 3 (whole)</a:t>
            </a:r>
          </a:p>
          <a:p>
            <a:r>
              <a:rPr lang="en-US" sz="2000" dirty="0" smtClean="0"/>
              <a:t>AICPA Code of Conduct + IFAC Code of Ethics </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Ethics –need for ethics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4530725"/>
          </a:xfrm>
        </p:spPr>
        <p:txBody>
          <a:bodyPr/>
          <a:lstStyle/>
          <a:p>
            <a:r>
              <a:rPr lang="en-US" sz="2000" b="1" dirty="0" smtClean="0"/>
              <a:t>Ethics</a:t>
            </a:r>
            <a:r>
              <a:rPr lang="en-US" sz="2000" dirty="0" smtClean="0"/>
              <a:t> represent a set of moral principles, rules of conduct, or values. Ethics apply when an individual has to make a decision from various alternatives regarding moral principles. All individuals and societies possess a sense of ethics in that they have some sort of agreement as to what right and wrong are. Ethical behavior is necessary for a society to function in an orderly manner. It can be argued that ethics is the glue that holds a society together.</a:t>
            </a:r>
          </a:p>
          <a:p>
            <a:r>
              <a:rPr lang="en-US" sz="2000" b="1" dirty="0" smtClean="0"/>
              <a:t>The need for ethics </a:t>
            </a:r>
            <a:r>
              <a:rPr lang="en-US" sz="2000" dirty="0" smtClean="0"/>
              <a:t>in society is sufficiently important that many commonly held ethical values are incorporated into laws. However, many of the ethical values cannot be incorporated into laws because they cannot be defined well enough to be enforced. </a:t>
            </a:r>
          </a:p>
          <a:p>
            <a:r>
              <a:rPr lang="en-US" sz="2000" dirty="0" smtClean="0"/>
              <a:t>Most people define </a:t>
            </a:r>
            <a:r>
              <a:rPr lang="en-US" sz="2000" b="1" dirty="0" smtClean="0"/>
              <a:t>unethical behavior </a:t>
            </a:r>
            <a:r>
              <a:rPr lang="en-US" sz="2000" dirty="0" smtClean="0"/>
              <a:t>as conduct that differs from what they believe is appropriate given the circumstances. It is important to understand what causes people to act in a manner that we decide is unethical. There are two primary reasons why people act unethically:</a:t>
            </a:r>
          </a:p>
          <a:p>
            <a:endParaRPr lang="en-US" sz="2000" dirty="0" smtClean="0"/>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Ethics – need for ethics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4530725"/>
          </a:xfrm>
        </p:spPr>
        <p:txBody>
          <a:bodyPr/>
          <a:lstStyle/>
          <a:p>
            <a:pPr marL="912813">
              <a:buFont typeface="Wingdings" pitchFamily="2" charset="2"/>
              <a:buChar char="q"/>
            </a:pPr>
            <a:r>
              <a:rPr lang="en-US" sz="2000" b="1" dirty="0" smtClean="0"/>
              <a:t>“Everybody does it” </a:t>
            </a:r>
            <a:r>
              <a:rPr lang="en-US" sz="2000" dirty="0" smtClean="0"/>
              <a:t>- the argument that it is acceptable behavior to falsify tax returns, cheat on exams, or sell defective products is commonly based on the rationalization that everyone else is doing it and therefore it is acceptable.</a:t>
            </a:r>
          </a:p>
          <a:p>
            <a:pPr marL="912813">
              <a:buFont typeface="Wingdings" pitchFamily="2" charset="2"/>
              <a:buChar char="q"/>
            </a:pPr>
            <a:r>
              <a:rPr lang="en-US" sz="2000" b="1" dirty="0" smtClean="0"/>
              <a:t>“If it’s legal, it’s ethical” </a:t>
            </a:r>
            <a:r>
              <a:rPr lang="en-US" sz="2000" dirty="0" smtClean="0"/>
              <a:t>- using the argument that all legal behavior is ethical relies heavily on the perfection of laws. Under this philosophy, one would have no obligation to return a lost object unless the other person could prove that it was his or hers.</a:t>
            </a:r>
          </a:p>
          <a:p>
            <a:pPr marL="912813">
              <a:buFont typeface="Wingdings" pitchFamily="2" charset="2"/>
              <a:buChar char="q"/>
            </a:pPr>
            <a:r>
              <a:rPr lang="en-US" sz="2000" b="1" dirty="0" smtClean="0"/>
              <a:t>“Likelihood of discovery and consequences” </a:t>
            </a:r>
            <a:r>
              <a:rPr lang="en-US" sz="2000" dirty="0" smtClean="0"/>
              <a:t>- this philosophy relies on evaluating the likelihood that someone else will discover the behavior. Typically, the person also assesses the severity of the penalty (consequences) if there is a discovery. An example is deciding whether to correct an unintentional overbilling to a customer when the customer has already paid the full amount. If the seller believes that the customer will detect the error and respond by not buying in the future, the seller will inform the customer now; otherwise, the seller will wait to see if the customer complains.</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Ethics – ethical principles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4530725"/>
          </a:xfrm>
        </p:spPr>
        <p:txBody>
          <a:bodyPr/>
          <a:lstStyle/>
          <a:p>
            <a:r>
              <a:rPr lang="en-US" sz="2000" b="1" dirty="0" smtClean="0"/>
              <a:t>Ethical principles </a:t>
            </a:r>
            <a:r>
              <a:rPr lang="en-US" sz="2000" b="1" dirty="0" smtClean="0"/>
              <a:t>guiding the behavior and work of members of professional societies:</a:t>
            </a:r>
          </a:p>
          <a:p>
            <a:pPr marL="912813">
              <a:buFont typeface="Wingdings" pitchFamily="2" charset="2"/>
              <a:buChar char="q"/>
            </a:pPr>
            <a:r>
              <a:rPr lang="en-US" sz="2000" b="1" dirty="0" smtClean="0"/>
              <a:t>responsibilities</a:t>
            </a:r>
            <a:r>
              <a:rPr lang="en-US" sz="2000" dirty="0" smtClean="0"/>
              <a:t> - in carrying out their responsibilities as professionals, members should exercise sensitive professional and moral judgments in all their activities.</a:t>
            </a:r>
          </a:p>
          <a:p>
            <a:pPr marL="912813">
              <a:buFont typeface="Wingdings" pitchFamily="2" charset="2"/>
              <a:buChar char="q"/>
            </a:pPr>
            <a:r>
              <a:rPr lang="en-US" sz="2000" b="1" dirty="0" smtClean="0"/>
              <a:t>public interest </a:t>
            </a:r>
            <a:r>
              <a:rPr lang="en-US" sz="2000" dirty="0" smtClean="0"/>
              <a:t>– members should accept the obligation to act in a way that will serve the public interest, honor the public trust, and demonstrate commitment to professionalism.</a:t>
            </a:r>
          </a:p>
          <a:p>
            <a:pPr marL="912813">
              <a:buFont typeface="Wingdings" pitchFamily="2" charset="2"/>
              <a:buChar char="q"/>
            </a:pPr>
            <a:r>
              <a:rPr lang="en-US" sz="2000" b="1" dirty="0" smtClean="0"/>
              <a:t>integrity</a:t>
            </a:r>
            <a:r>
              <a:rPr lang="en-US" sz="2000" dirty="0" smtClean="0"/>
              <a:t> - to maintain and broaden public confidence, members should perform all professional responsibilities with the highest sense of integrity.</a:t>
            </a:r>
          </a:p>
          <a:p>
            <a:pPr marL="912813">
              <a:buFont typeface="Wingdings" pitchFamily="2" charset="2"/>
              <a:buChar char="q"/>
            </a:pPr>
            <a:r>
              <a:rPr lang="en-US" sz="2000" b="1" dirty="0" smtClean="0"/>
              <a:t>objectivity and independence </a:t>
            </a:r>
            <a:r>
              <a:rPr lang="en-US" sz="2000" dirty="0" smtClean="0"/>
              <a:t>-  a member should maintain objectivity and be free of conflicts of interest in discharging professional responsibilities. </a:t>
            </a:r>
          </a:p>
          <a:p>
            <a:pPr marL="912813">
              <a:buFont typeface="Wingdings" pitchFamily="2" charset="2"/>
              <a:buChar char="q"/>
            </a:pPr>
            <a:r>
              <a:rPr lang="en-US" sz="2000" b="1" dirty="0" smtClean="0"/>
              <a:t>due care </a:t>
            </a:r>
            <a:r>
              <a:rPr lang="en-US" sz="2000" dirty="0" smtClean="0"/>
              <a:t>- a member should observe the profession’s technical and ethical standards, strive continually to improve competence and quality of services.</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Ethics in accounting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4530725"/>
          </a:xfrm>
        </p:spPr>
        <p:txBody>
          <a:bodyPr/>
          <a:lstStyle/>
          <a:p>
            <a:r>
              <a:rPr lang="en-US" sz="2000" dirty="0" smtClean="0"/>
              <a:t>Our society has attached a special meaning to the term professional. Professionals are expected to conduct themselves at a higher level than most other members of society. A CPA, as a professional, recognizes a responsibility to the public, to the client, to fellow practitioners.</a:t>
            </a:r>
          </a:p>
          <a:p>
            <a:r>
              <a:rPr lang="en-US" sz="2000" dirty="0" smtClean="0"/>
              <a:t>The reason for an expectation of a high level of professional conduct by any profession is the need for public confidence in the quality of service by the profession, regardless of the individual providing it. </a:t>
            </a:r>
            <a:r>
              <a:rPr lang="en-US" sz="2000" b="1" dirty="0" smtClean="0"/>
              <a:t>For the CPA, it is essential that the client and external financial statement users have confidence in the quality of audits and other services. </a:t>
            </a:r>
          </a:p>
          <a:p>
            <a:r>
              <a:rPr lang="en-US" sz="2000" dirty="0" smtClean="0"/>
              <a:t>It is not practical for most customers to evaluate the quality of the performance of professional services because of their complexity. A financial statement user cannot be expected to evaluate audit performance. Most users have neither the competence nor the time for such an evaluation. </a:t>
            </a:r>
            <a:r>
              <a:rPr lang="en-US" sz="2000" b="1" dirty="0" smtClean="0"/>
              <a:t>Public confidence in the quality of professional services is enhanced when the profession encourages high standards of performance and conduct on the part of all practitioners.</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AICPA code of conduct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
        <p:nvSpPr>
          <p:cNvPr id="7" name="Содержимое 2"/>
          <p:cNvSpPr txBox="1">
            <a:spLocks/>
          </p:cNvSpPr>
          <p:nvPr/>
        </p:nvSpPr>
        <p:spPr bwMode="auto">
          <a:xfrm>
            <a:off x="609600" y="1031875"/>
            <a:ext cx="8229600" cy="5368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Clr>
                <a:schemeClr val="accent1"/>
              </a:buClr>
              <a:buSzPct val="65000"/>
              <a:buFont typeface="Wingdings" pitchFamily="2" charset="2"/>
              <a:buChar char="n"/>
              <a:defRPr/>
            </a:pPr>
            <a:r>
              <a:rPr lang="en-US" sz="2000" b="1" dirty="0" smtClean="0"/>
              <a:t>The AICPA Code of Professional Conduct </a:t>
            </a:r>
            <a:r>
              <a:rPr lang="en-US" sz="2000" dirty="0" smtClean="0"/>
              <a:t>provides both general standards of ideal conduct and specific enforceable rules of conduct. There are four parts to the code:</a:t>
            </a:r>
          </a:p>
          <a:p>
            <a:pPr marL="912813" lvl="0" indent="-342900">
              <a:spcBef>
                <a:spcPct val="20000"/>
              </a:spcBef>
              <a:buClr>
                <a:schemeClr val="accent1"/>
              </a:buClr>
              <a:buSzPct val="65000"/>
              <a:buFont typeface="Wingdings" pitchFamily="2" charset="2"/>
              <a:buChar char="q"/>
            </a:pPr>
            <a:r>
              <a:rPr lang="en-US" sz="2000" b="1" dirty="0" smtClean="0">
                <a:latin typeface="+mn-lt"/>
                <a:cs typeface="+mn-cs"/>
              </a:rPr>
              <a:t>principles </a:t>
            </a:r>
            <a:r>
              <a:rPr lang="en-US" sz="2000" dirty="0" smtClean="0">
                <a:latin typeface="+mn-lt"/>
                <a:cs typeface="+mn-cs"/>
              </a:rPr>
              <a:t>- ideal standards of ethical conduct stated in philosophical terms. </a:t>
            </a:r>
            <a:r>
              <a:rPr lang="en-US" sz="2000" b="1" dirty="0" smtClean="0">
                <a:latin typeface="+mn-lt"/>
                <a:cs typeface="+mn-cs"/>
              </a:rPr>
              <a:t>They are not enforceable</a:t>
            </a:r>
            <a:r>
              <a:rPr lang="en-US" sz="2000" dirty="0" smtClean="0">
                <a:latin typeface="+mn-lt"/>
                <a:cs typeface="+mn-cs"/>
              </a:rPr>
              <a:t>. </a:t>
            </a:r>
          </a:p>
          <a:p>
            <a:pPr marL="912813" lvl="0" indent="-342900">
              <a:spcBef>
                <a:spcPct val="20000"/>
              </a:spcBef>
              <a:buClr>
                <a:schemeClr val="accent1"/>
              </a:buClr>
              <a:buSzPct val="65000"/>
              <a:buFont typeface="Wingdings" pitchFamily="2" charset="2"/>
              <a:buChar char="q"/>
            </a:pPr>
            <a:r>
              <a:rPr lang="en-US" sz="2000" b="1" dirty="0" smtClean="0">
                <a:latin typeface="+mn-lt"/>
                <a:cs typeface="+mn-cs"/>
              </a:rPr>
              <a:t>rules of conduct </a:t>
            </a:r>
            <a:r>
              <a:rPr lang="en-US" sz="2000" dirty="0" smtClean="0">
                <a:latin typeface="+mn-lt"/>
                <a:cs typeface="+mn-cs"/>
              </a:rPr>
              <a:t>- minimum standards of ethical conduct stated as specific rules. </a:t>
            </a:r>
            <a:r>
              <a:rPr lang="en-US" sz="2000" b="1" dirty="0" smtClean="0">
                <a:latin typeface="+mn-lt"/>
                <a:cs typeface="+mn-cs"/>
              </a:rPr>
              <a:t>They are enforceable.</a:t>
            </a:r>
          </a:p>
          <a:p>
            <a:pPr marL="912813" lvl="0" indent="-342900">
              <a:spcBef>
                <a:spcPct val="20000"/>
              </a:spcBef>
              <a:buClr>
                <a:schemeClr val="accent1"/>
              </a:buClr>
              <a:buSzPct val="65000"/>
              <a:buFont typeface="Wingdings" pitchFamily="2" charset="2"/>
              <a:buChar char="q"/>
            </a:pPr>
            <a:r>
              <a:rPr lang="en-US" sz="2000" b="1" dirty="0" smtClean="0">
                <a:latin typeface="+mn-lt"/>
                <a:cs typeface="+mn-cs"/>
              </a:rPr>
              <a:t>interpretations of the rules of conduct </a:t>
            </a:r>
            <a:r>
              <a:rPr lang="en-US" sz="2000" dirty="0" smtClean="0">
                <a:latin typeface="+mn-lt"/>
                <a:cs typeface="+mn-cs"/>
              </a:rPr>
              <a:t>– prepared by the </a:t>
            </a:r>
            <a:r>
              <a:rPr lang="en-US" sz="2000" dirty="0" smtClean="0">
                <a:latin typeface="+mn-lt"/>
                <a:cs typeface="+mn-cs"/>
              </a:rPr>
              <a:t>AICPA Division of Professional Ethics</a:t>
            </a:r>
            <a:r>
              <a:rPr lang="en-US" sz="2000" dirty="0" smtClean="0">
                <a:latin typeface="+mn-lt"/>
                <a:cs typeface="+mn-cs"/>
              </a:rPr>
              <a:t>. </a:t>
            </a:r>
            <a:r>
              <a:rPr lang="en-US" sz="2000" b="1" dirty="0" smtClean="0">
                <a:latin typeface="+mn-lt"/>
                <a:cs typeface="+mn-cs"/>
              </a:rPr>
              <a:t>They are not enforceable, but a practitioner must justify departure.</a:t>
            </a:r>
          </a:p>
          <a:p>
            <a:pPr marL="912813" lvl="0" indent="-342900">
              <a:spcBef>
                <a:spcPct val="20000"/>
              </a:spcBef>
              <a:buClr>
                <a:schemeClr val="accent1"/>
              </a:buClr>
              <a:buSzPct val="65000"/>
              <a:buFont typeface="Wingdings" pitchFamily="2" charset="2"/>
              <a:buChar char="q"/>
            </a:pPr>
            <a:r>
              <a:rPr lang="en-US" sz="2000" b="1" dirty="0" smtClean="0">
                <a:latin typeface="+mn-lt"/>
                <a:cs typeface="+mn-cs"/>
              </a:rPr>
              <a:t>ethical rulings </a:t>
            </a:r>
            <a:r>
              <a:rPr lang="en-US" sz="2000" dirty="0" smtClean="0">
                <a:latin typeface="+mn-lt"/>
                <a:cs typeface="+mn-cs"/>
              </a:rPr>
              <a:t>- </a:t>
            </a:r>
            <a:r>
              <a:rPr lang="en-US" sz="2000" dirty="0" smtClean="0">
                <a:latin typeface="+mn-lt"/>
                <a:cs typeface="+mn-cs"/>
              </a:rPr>
              <a:t>published </a:t>
            </a:r>
            <a:r>
              <a:rPr lang="en-US" sz="2000" dirty="0" smtClean="0">
                <a:latin typeface="+mn-lt"/>
                <a:cs typeface="+mn-cs"/>
              </a:rPr>
              <a:t>explanations and answers to questions about the rules of conduct submitted to the AICPA by practitioners and others interested in ethical </a:t>
            </a:r>
            <a:r>
              <a:rPr lang="en-US" sz="2000" dirty="0" smtClean="0">
                <a:latin typeface="+mn-lt"/>
                <a:cs typeface="+mn-cs"/>
              </a:rPr>
              <a:t>requirements. </a:t>
            </a:r>
            <a:r>
              <a:rPr lang="en-US" sz="2000" b="1" dirty="0" smtClean="0">
                <a:latin typeface="+mn-lt"/>
                <a:cs typeface="+mn-cs"/>
              </a:rPr>
              <a:t>They </a:t>
            </a:r>
            <a:r>
              <a:rPr lang="en-US" sz="2000" b="1" dirty="0" smtClean="0">
                <a:latin typeface="+mn-lt"/>
                <a:cs typeface="+mn-cs"/>
              </a:rPr>
              <a:t>are not enforceable, but a practitioner must justify departure.</a:t>
            </a: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AICPA code of conduct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
        <p:nvSpPr>
          <p:cNvPr id="7" name="Содержимое 2"/>
          <p:cNvSpPr txBox="1">
            <a:spLocks/>
          </p:cNvSpPr>
          <p:nvPr/>
        </p:nvSpPr>
        <p:spPr bwMode="auto">
          <a:xfrm>
            <a:off x="609600" y="1489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pic>
        <p:nvPicPr>
          <p:cNvPr id="8" name="Рисунок 7"/>
          <p:cNvPicPr/>
          <p:nvPr/>
        </p:nvPicPr>
        <p:blipFill>
          <a:blip r:embed="rId2" cstate="print"/>
          <a:srcRect/>
          <a:stretch>
            <a:fillRect/>
          </a:stretch>
        </p:blipFill>
        <p:spPr bwMode="auto">
          <a:xfrm>
            <a:off x="762000" y="1600200"/>
            <a:ext cx="7696200" cy="4267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AICPA code of conduct (USA)</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
        <p:nvSpPr>
          <p:cNvPr id="7" name="Содержимое 2"/>
          <p:cNvSpPr txBox="1">
            <a:spLocks/>
          </p:cNvSpPr>
          <p:nvPr/>
        </p:nvSpPr>
        <p:spPr bwMode="auto">
          <a:xfrm>
            <a:off x="609600" y="955675"/>
            <a:ext cx="8229600" cy="590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b="1" dirty="0" smtClean="0"/>
              <a:t>Basic rules of conduct defined by AICPA Code of Professional </a:t>
            </a:r>
            <a:r>
              <a:rPr lang="en-US" sz="2000" b="1" dirty="0" smtClean="0"/>
              <a:t>Conduct:</a:t>
            </a:r>
            <a:endParaRPr lang="en-US" sz="2000" b="1" dirty="0" smtClean="0"/>
          </a:p>
          <a:p>
            <a:pPr marL="912813" lvl="0" indent="-342900">
              <a:spcBef>
                <a:spcPct val="20000"/>
              </a:spcBef>
              <a:buClr>
                <a:schemeClr val="accent1"/>
              </a:buClr>
              <a:buSzPct val="65000"/>
              <a:buFont typeface="Wingdings" pitchFamily="2" charset="2"/>
              <a:buChar char="q"/>
            </a:pPr>
            <a:r>
              <a:rPr lang="en-US" sz="2000" b="1" dirty="0" smtClean="0"/>
              <a:t>Independence</a:t>
            </a:r>
            <a:r>
              <a:rPr lang="en-US" sz="2000" dirty="0" smtClean="0"/>
              <a:t> - because of its importance, is the first rule of conduct. The value of auditing depends heavily on the public’s perception of the independence of auditors. The reason that many diverse users are willing to rely on CPA’s reports is their expectation of an unbiased viewpoint. The AICPA Code of Professional Conduct defines independence as consisting of two components: independence of mind and independence in appearance. </a:t>
            </a:r>
          </a:p>
          <a:p>
            <a:pPr marL="1377950" lvl="0" indent="-342900" defTabSz="1198563">
              <a:spcBef>
                <a:spcPct val="20000"/>
              </a:spcBef>
              <a:buClr>
                <a:schemeClr val="accent1"/>
              </a:buClr>
              <a:buSzPct val="65000"/>
              <a:buFont typeface="Wingdings" pitchFamily="2" charset="2"/>
              <a:buChar char="Ø"/>
              <a:defRPr/>
            </a:pPr>
            <a:r>
              <a:rPr lang="en-US" sz="2000" b="1" dirty="0" smtClean="0">
                <a:latin typeface="+mn-lt"/>
                <a:cs typeface="+mn-cs"/>
              </a:rPr>
              <a:t>Independence of mind </a:t>
            </a:r>
            <a:r>
              <a:rPr lang="en-US" sz="2000" dirty="0" smtClean="0">
                <a:latin typeface="+mn-lt"/>
                <a:cs typeface="+mn-cs"/>
              </a:rPr>
              <a:t>- reflects the auditor’s state of mind that permits the audit to be performed with an unbiased attitude. It reflects a long-standing requirement that members be independent in fact. </a:t>
            </a:r>
          </a:p>
          <a:p>
            <a:pPr marL="1377950" lvl="0" indent="-342900" defTabSz="1198563">
              <a:spcBef>
                <a:spcPct val="20000"/>
              </a:spcBef>
              <a:buClr>
                <a:schemeClr val="accent1"/>
              </a:buClr>
              <a:buSzPct val="65000"/>
              <a:buFont typeface="Wingdings" pitchFamily="2" charset="2"/>
              <a:buChar char="Ø"/>
              <a:defRPr/>
            </a:pPr>
            <a:r>
              <a:rPr lang="en-US" sz="2000" b="1" dirty="0" smtClean="0">
                <a:latin typeface="+mn-lt"/>
                <a:cs typeface="+mn-cs"/>
              </a:rPr>
              <a:t>Independence in appearance </a:t>
            </a:r>
            <a:r>
              <a:rPr lang="en-US" sz="2000" dirty="0" smtClean="0">
                <a:latin typeface="+mn-lt"/>
                <a:cs typeface="+mn-cs"/>
              </a:rPr>
              <a:t>- the result of others’ interpretations of this independence. If auditors are independent in fact but users believe them to be advocates for the client, most of the value of the audit function is lost.</a:t>
            </a: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1137</TotalTime>
  <Words>5369</Words>
  <Application>Microsoft Office PowerPoint</Application>
  <PresentationFormat>Экран (4:3)</PresentationFormat>
  <Paragraphs>278</Paragraphs>
  <Slides>25</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Тема1</vt:lpstr>
      <vt:lpstr>Auditing - Lecture 3  Part I. Fundamentals of audit: Ethics</vt:lpstr>
      <vt:lpstr>Content</vt:lpstr>
      <vt:lpstr>Ethics –need for ethics  </vt:lpstr>
      <vt:lpstr>Ethics – need for ethics</vt:lpstr>
      <vt:lpstr>Ethics – ethical principles</vt:lpstr>
      <vt:lpstr>Ethics in accounting</vt:lpstr>
      <vt:lpstr>AICPA code of conduct (USA)</vt:lpstr>
      <vt:lpstr>AICPA code of conduct (USA)</vt:lpstr>
      <vt:lpstr>AICPA code of conduct (USA)</vt:lpstr>
      <vt:lpstr>AICPA code of conduct (USA)</vt:lpstr>
      <vt:lpstr>AICPA code of conduct (USA)</vt:lpstr>
      <vt:lpstr>AICPA code of conduct (USA)</vt:lpstr>
      <vt:lpstr>IFAC code of ethics (World)</vt:lpstr>
      <vt:lpstr>IFAC code of ethics (World)</vt:lpstr>
      <vt:lpstr>IFAC code of ethics (World)</vt:lpstr>
      <vt:lpstr>Business failure vs audit failure</vt:lpstr>
      <vt:lpstr>Prudent person concept</vt:lpstr>
      <vt:lpstr>Legal liability to client</vt:lpstr>
      <vt:lpstr>Legal liability to client </vt:lpstr>
      <vt:lpstr>Legal liability to client </vt:lpstr>
      <vt:lpstr>Legal liability to 3d parties </vt:lpstr>
      <vt:lpstr>Legal liability to 3d parties </vt:lpstr>
      <vt:lpstr>Legal liability to 3d parties </vt:lpstr>
      <vt:lpstr>Civil liability under federal security law (USA)</vt:lpstr>
      <vt:lpstr>Recommended reading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87</cp:revision>
  <dcterms:created xsi:type="dcterms:W3CDTF">2014-08-29T06:21:19Z</dcterms:created>
  <dcterms:modified xsi:type="dcterms:W3CDTF">2015-10-11T19:22:45Z</dcterms:modified>
</cp:coreProperties>
</file>