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23"/>
  </p:notesMasterIdLst>
  <p:handoutMasterIdLst>
    <p:handoutMasterId r:id="rId24"/>
  </p:handoutMasterIdLst>
  <p:sldIdLst>
    <p:sldId id="263" r:id="rId4"/>
    <p:sldId id="346" r:id="rId5"/>
    <p:sldId id="345" r:id="rId6"/>
    <p:sldId id="360" r:id="rId7"/>
    <p:sldId id="347" r:id="rId8"/>
    <p:sldId id="348" r:id="rId9"/>
    <p:sldId id="350" r:id="rId10"/>
    <p:sldId id="352" r:id="rId11"/>
    <p:sldId id="351" r:id="rId12"/>
    <p:sldId id="349" r:id="rId13"/>
    <p:sldId id="353" r:id="rId14"/>
    <p:sldId id="355" r:id="rId15"/>
    <p:sldId id="354" r:id="rId16"/>
    <p:sldId id="356" r:id="rId17"/>
    <p:sldId id="357" r:id="rId18"/>
    <p:sldId id="358" r:id="rId19"/>
    <p:sldId id="338" r:id="rId20"/>
    <p:sldId id="261" r:id="rId21"/>
    <p:sldId id="262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263"/>
            <p14:sldId id="346"/>
            <p14:sldId id="345"/>
            <p14:sldId id="360"/>
            <p14:sldId id="347"/>
            <p14:sldId id="348"/>
            <p14:sldId id="350"/>
            <p14:sldId id="352"/>
            <p14:sldId id="351"/>
            <p14:sldId id="349"/>
            <p14:sldId id="353"/>
            <p14:sldId id="355"/>
            <p14:sldId id="354"/>
            <p14:sldId id="356"/>
            <p14:sldId id="357"/>
            <p14:sldId id="358"/>
            <p14:sldId id="338"/>
          </p14:sldIdLst>
        </p14:section>
        <p14:section name="Oddíl bez názvu" id="{B18B128D-0C8B-437C-BCD3-144F8152450B}">
          <p14:sldIdLst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115" d="100"/>
          <a:sy n="115" d="100"/>
        </p:scale>
        <p:origin x="6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4-48E9-9013-824951548D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4-48E9-9013-824951548D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A4-48E9-9013-824951548D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A4-48E9-9013-824951548D0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A4-48E9-9013-824951548D0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A4-48E9-9013-824951548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158336"/>
        <c:axId val="42164224"/>
      </c:barChart>
      <c:catAx>
        <c:axId val="4215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42164224"/>
        <c:crosses val="autoZero"/>
        <c:auto val="1"/>
        <c:lblAlgn val="ctr"/>
        <c:lblOffset val="100"/>
        <c:noMultiLvlLbl val="0"/>
      </c:catAx>
      <c:valAx>
        <c:axId val="42164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421583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A1B07-FCE8-4886-8D8B-851447610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03.12.2020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03.12.2020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0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5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03.12.2020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03.12.2020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03.12.2020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03.12.2020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03.12.2020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03.12.2020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03.12.2020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03.12.2020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03.12.2020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03.12.2020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03.12.2020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03.12.2020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03.12.2020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03.12.2020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03.12.2020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03.12.2020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03.12.2020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03.12.2020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03.12.2020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03.12.2020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55576" y="1970409"/>
            <a:ext cx="7821681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Introduction</a:t>
            </a:r>
            <a:r>
              <a:rPr lang="cs-CZ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to MS Dynamics NAV 2018</a:t>
            </a:r>
            <a:endParaRPr lang="en-US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0" y="5029200"/>
            <a:ext cx="6400800" cy="457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Jaromír 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Skorkovský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9.12.2020 ESF-KPH-MU</a:t>
            </a:r>
            <a:endParaRPr lang="en-US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7864" y="2758908"/>
            <a:ext cx="4163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           </a:t>
            </a:r>
            <a:r>
              <a:rPr lang="en-GB" dirty="0" smtClean="0">
                <a:solidFill>
                  <a:srgbClr val="7030A0"/>
                </a:solidFill>
              </a:rPr>
              <a:t>Basics </a:t>
            </a:r>
            <a:r>
              <a:rPr lang="en-GB" dirty="0" smtClean="0">
                <a:solidFill>
                  <a:srgbClr val="7030A0"/>
                </a:solidFill>
              </a:rPr>
              <a:t>of  </a:t>
            </a:r>
            <a:r>
              <a:rPr lang="cs-CZ" dirty="0" smtClean="0">
                <a:solidFill>
                  <a:srgbClr val="7030A0"/>
                </a:solidFill>
              </a:rPr>
              <a:t>Budget</a:t>
            </a:r>
          </a:p>
          <a:p>
            <a:r>
              <a:rPr lang="cs-CZ" sz="1400" dirty="0" smtClean="0">
                <a:solidFill>
                  <a:srgbClr val="00B050"/>
                </a:solidFill>
              </a:rPr>
              <a:t>      </a:t>
            </a:r>
            <a:r>
              <a:rPr lang="cs-CZ" sz="1400" dirty="0" err="1" smtClean="0">
                <a:solidFill>
                  <a:srgbClr val="00B050"/>
                </a:solidFill>
              </a:rPr>
              <a:t>Related</a:t>
            </a:r>
            <a:r>
              <a:rPr lang="cs-CZ" sz="1400" dirty="0" smtClean="0">
                <a:solidFill>
                  <a:srgbClr val="00B050"/>
                </a:solidFill>
              </a:rPr>
              <a:t> to </a:t>
            </a:r>
            <a:r>
              <a:rPr lang="cs-CZ" sz="1400" dirty="0" err="1" smtClean="0">
                <a:solidFill>
                  <a:srgbClr val="00B050"/>
                </a:solidFill>
              </a:rPr>
              <a:t>muc</a:t>
            </a:r>
            <a:r>
              <a:rPr lang="cs-CZ" sz="1400" dirty="0" smtClean="0">
                <a:solidFill>
                  <a:srgbClr val="00B050"/>
                </a:solidFill>
              </a:rPr>
              <a:t> more </a:t>
            </a:r>
            <a:r>
              <a:rPr lang="cs-CZ" sz="1400" dirty="0" err="1" smtClean="0">
                <a:solidFill>
                  <a:srgbClr val="00B050"/>
                </a:solidFill>
              </a:rPr>
              <a:t>simple</a:t>
            </a:r>
            <a:r>
              <a:rPr lang="cs-CZ" sz="1400" dirty="0" smtClean="0">
                <a:solidFill>
                  <a:srgbClr val="00B050"/>
                </a:solidFill>
              </a:rPr>
              <a:t> </a:t>
            </a:r>
            <a:r>
              <a:rPr lang="cs-CZ" sz="1400" dirty="0" err="1" smtClean="0">
                <a:solidFill>
                  <a:srgbClr val="00B050"/>
                </a:solidFill>
              </a:rPr>
              <a:t>example</a:t>
            </a:r>
            <a:r>
              <a:rPr lang="cs-CZ" sz="1400" dirty="0" smtClean="0">
                <a:solidFill>
                  <a:srgbClr val="00B050"/>
                </a:solidFill>
              </a:rPr>
              <a:t> in </a:t>
            </a:r>
            <a:r>
              <a:rPr lang="cs-CZ" sz="1400" dirty="0" err="1" smtClean="0">
                <a:solidFill>
                  <a:srgbClr val="00B050"/>
                </a:solidFill>
              </a:rPr>
              <a:t>word</a:t>
            </a:r>
            <a:r>
              <a:rPr lang="cs-CZ" sz="1400" dirty="0" smtClean="0">
                <a:solidFill>
                  <a:srgbClr val="00B050"/>
                </a:solidFill>
              </a:rPr>
              <a:t>  </a:t>
            </a:r>
            <a:endParaRPr lang="en-GB" sz="1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2" y="5445224"/>
            <a:ext cx="1584176" cy="118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Manual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budget </a:t>
            </a:r>
            <a:r>
              <a:rPr lang="cs-CZ" dirty="0" err="1" smtClean="0"/>
              <a:t>values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10</a:t>
            </a:fld>
            <a:endParaRPr lang="cs-CZ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97639" cy="4189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Budget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11</a:t>
            </a:fld>
            <a:endParaRPr lang="cs-C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0687"/>
            <a:ext cx="7427913" cy="34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7427913" cy="1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7668344" y="6237312"/>
            <a:ext cx="1008112" cy="25556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48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Budget </a:t>
            </a:r>
            <a:r>
              <a:rPr lang="cs-CZ" dirty="0" err="1" smtClean="0"/>
              <a:t>automated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12</a:t>
            </a:fld>
            <a:endParaRPr lang="cs-CZ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2" y="1628800"/>
            <a:ext cx="8164735" cy="2001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 </a:t>
            </a:r>
            <a:r>
              <a:rPr lang="cs-CZ" dirty="0" err="1" smtClean="0"/>
              <a:t>Accounting</a:t>
            </a:r>
            <a:r>
              <a:rPr lang="cs-CZ" dirty="0" smtClean="0"/>
              <a:t> Schedule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99592" y="1700808"/>
            <a:ext cx="736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recently created Accounting Schedule TEST (see Intro PWP XIV)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874590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72369" y="5753625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to update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 in </a:t>
            </a:r>
            <a:r>
              <a:rPr lang="cs-CZ" dirty="0" err="1" smtClean="0"/>
              <a:t>order</a:t>
            </a:r>
            <a:r>
              <a:rPr lang="cs-CZ" dirty="0" smtClean="0"/>
              <a:t> to use data </a:t>
            </a:r>
          </a:p>
          <a:p>
            <a:r>
              <a:rPr lang="cs-CZ" dirty="0" err="1" smtClean="0"/>
              <a:t>created</a:t>
            </a:r>
            <a:r>
              <a:rPr lang="cs-CZ" dirty="0" smtClean="0"/>
              <a:t> by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in period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so far </a:t>
            </a:r>
            <a:r>
              <a:rPr lang="cs-CZ" dirty="0" err="1" smtClean="0"/>
              <a:t>included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51720" y="4241993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6710</a:t>
            </a:r>
            <a:endParaRPr lang="cs-CZ" sz="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Accounting</a:t>
            </a:r>
            <a:r>
              <a:rPr lang="cs-CZ" dirty="0" smtClean="0"/>
              <a:t>  Schedule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14</a:t>
            </a:fld>
            <a:endParaRPr lang="cs-CZ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0140"/>
            <a:ext cx="4953000" cy="294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8625" y="1509832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 Default column  from predefined set of columns templates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7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 </a:t>
            </a:r>
            <a:r>
              <a:rPr lang="cs-CZ" dirty="0" err="1" smtClean="0"/>
              <a:t>Accounting</a:t>
            </a:r>
            <a:r>
              <a:rPr lang="cs-CZ" dirty="0" smtClean="0"/>
              <a:t> Schedule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15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28625" y="15567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Add  </a:t>
            </a:r>
            <a:r>
              <a:rPr lang="cs-CZ" dirty="0" err="1" smtClean="0"/>
              <a:t>new</a:t>
            </a:r>
            <a:r>
              <a:rPr lang="cs-CZ" dirty="0" smtClean="0"/>
              <a:t>  G/L </a:t>
            </a:r>
            <a:r>
              <a:rPr lang="cs-CZ" dirty="0" err="1" smtClean="0"/>
              <a:t>account</a:t>
            </a:r>
            <a:r>
              <a:rPr lang="cs-CZ" dirty="0" smtClean="0"/>
              <a:t> 6710 </a:t>
            </a:r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6847"/>
            <a:ext cx="7275513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Overview of Accounting Schedule with use of filters (</a:t>
            </a:r>
            <a:r>
              <a:rPr lang="en-GB" sz="1800" b="1" dirty="0" smtClean="0"/>
              <a:t>ADM</a:t>
            </a:r>
            <a:r>
              <a:rPr lang="en-GB" sz="1800" dirty="0" smtClean="0"/>
              <a:t> and </a:t>
            </a:r>
            <a:r>
              <a:rPr lang="en-GB" sz="1800" b="1" dirty="0" smtClean="0"/>
              <a:t>SALES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16</a:t>
            </a:fld>
            <a:endParaRPr lang="cs-CZ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33514"/>
            <a:ext cx="5807546" cy="3686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728662" y="5301208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695C4F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9pPr>
          </a:lstStyle>
          <a:p>
            <a:r>
              <a:rPr lang="en-GB" sz="1800" dirty="0" smtClean="0"/>
              <a:t>Net change =600 (1st PO line) + 1800 (2nd PO line) = 2400 and budget is for</a:t>
            </a:r>
          </a:p>
          <a:p>
            <a:r>
              <a:rPr lang="en-GB" sz="1800" dirty="0" smtClean="0"/>
              <a:t>4800, so G/L entries satisfy budgeted value   by 50 % .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618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Standard colour palette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1458913"/>
            <a:ext cx="8748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rIns="144000">
            <a:spAutoFit/>
          </a:bodyPr>
          <a:lstStyle/>
          <a:p>
            <a:r>
              <a:rPr lang="en-US" sz="1100">
                <a:latin typeface="Calibri" pitchFamily="34" charset="0"/>
              </a:rPr>
              <a:t>Backgrounds						Primary Text	       Secondary Text				     Expanded Palette</a:t>
            </a:r>
          </a:p>
          <a:p>
            <a:endParaRPr lang="en-US" sz="11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Accent							Accent Gradients</a:t>
            </a: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900">
              <a:latin typeface="Calibri" pitchFamily="34" charset="0"/>
            </a:endParaRPr>
          </a:p>
          <a:p>
            <a:r>
              <a:rPr lang="en-US" sz="1000" i="1">
                <a:latin typeface="Calibri" pitchFamily="34" charset="0"/>
              </a:rPr>
              <a:t>Gradient Upper Levels</a:t>
            </a:r>
          </a:p>
        </p:txBody>
      </p:sp>
      <p:sp>
        <p:nvSpPr>
          <p:cNvPr id="6" name="Round Diagonal Corner Rectangle 3"/>
          <p:cNvSpPr/>
          <p:nvPr/>
        </p:nvSpPr>
        <p:spPr>
          <a:xfrm>
            <a:off x="5292725" y="1782763"/>
            <a:ext cx="1404938" cy="1403350"/>
          </a:xfrm>
          <a:prstGeom prst="round2DiagRect">
            <a:avLst/>
          </a:prstGeom>
          <a:solidFill>
            <a:srgbClr val="5E544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4"/>
          <p:cNvSpPr/>
          <p:nvPr/>
        </p:nvSpPr>
        <p:spPr>
          <a:xfrm>
            <a:off x="1728788" y="1782763"/>
            <a:ext cx="1220787" cy="1220787"/>
          </a:xfrm>
          <a:prstGeom prst="round2DiagRect">
            <a:avLst/>
          </a:prstGeom>
          <a:solidFill>
            <a:srgbClr val="E7E5E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5"/>
          <p:cNvSpPr/>
          <p:nvPr/>
        </p:nvSpPr>
        <p:spPr>
          <a:xfrm>
            <a:off x="1179513" y="5141913"/>
            <a:ext cx="349250" cy="344487"/>
          </a:xfrm>
          <a:prstGeom prst="round2DiagRect">
            <a:avLst/>
          </a:prstGeom>
          <a:solidFill>
            <a:srgbClr val="3B9BF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 Diagonal Corner Rectangle 6"/>
          <p:cNvSpPr/>
          <p:nvPr/>
        </p:nvSpPr>
        <p:spPr>
          <a:xfrm>
            <a:off x="304800" y="1782763"/>
            <a:ext cx="1220788" cy="1220787"/>
          </a:xfrm>
          <a:prstGeom prst="round2DiagRect">
            <a:avLst/>
          </a:prstGeom>
          <a:solidFill>
            <a:schemeClr val="tx2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Diagonal Corner Rectangle 7"/>
          <p:cNvSpPr/>
          <p:nvPr/>
        </p:nvSpPr>
        <p:spPr>
          <a:xfrm>
            <a:off x="3505200" y="1782763"/>
            <a:ext cx="1374775" cy="1403350"/>
          </a:xfrm>
          <a:prstGeom prst="round2DiagRect">
            <a:avLst/>
          </a:prstGeom>
          <a:solidFill>
            <a:schemeClr val="tx1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 Diagonal Corner Rectangle 8"/>
          <p:cNvSpPr/>
          <p:nvPr/>
        </p:nvSpPr>
        <p:spPr>
          <a:xfrm>
            <a:off x="1179513" y="4083050"/>
            <a:ext cx="749300" cy="630238"/>
          </a:xfrm>
          <a:prstGeom prst="round2DiagRect">
            <a:avLst/>
          </a:prstGeom>
          <a:solidFill>
            <a:srgbClr val="2E5A9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 Diagonal Corner Rectangle 9"/>
          <p:cNvSpPr/>
          <p:nvPr/>
        </p:nvSpPr>
        <p:spPr>
          <a:xfrm>
            <a:off x="304800" y="4083050"/>
            <a:ext cx="749300" cy="630238"/>
          </a:xfrm>
          <a:prstGeom prst="round2DiagRect">
            <a:avLst/>
          </a:prstGeom>
          <a:solidFill>
            <a:srgbClr val="E66624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 Diagonal Corner Rectangle 10"/>
          <p:cNvSpPr/>
          <p:nvPr/>
        </p:nvSpPr>
        <p:spPr>
          <a:xfrm>
            <a:off x="4587227" y="4082400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 Diagonal Corner Rectangle 11"/>
          <p:cNvSpPr/>
          <p:nvPr/>
        </p:nvSpPr>
        <p:spPr>
          <a:xfrm>
            <a:off x="3167052" y="4082400"/>
            <a:ext cx="1374657" cy="1404000"/>
          </a:xfrm>
          <a:prstGeom prst="round2DiagRect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 Diagonal Corner Rectangle 12"/>
          <p:cNvSpPr/>
          <p:nvPr/>
        </p:nvSpPr>
        <p:spPr>
          <a:xfrm>
            <a:off x="304800" y="5141913"/>
            <a:ext cx="349250" cy="344487"/>
          </a:xfrm>
          <a:prstGeom prst="round2DiagRect">
            <a:avLst/>
          </a:prstGeom>
          <a:solidFill>
            <a:srgbClr val="EC8D2F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 Diagonal Corner Rectangle 16"/>
          <p:cNvSpPr/>
          <p:nvPr/>
        </p:nvSpPr>
        <p:spPr>
          <a:xfrm>
            <a:off x="7315200" y="1782763"/>
            <a:ext cx="349250" cy="342900"/>
          </a:xfrm>
          <a:prstGeom prst="round2DiagRect">
            <a:avLst/>
          </a:prstGeom>
          <a:solidFill>
            <a:srgbClr val="80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 Diagonal Corner Rectangle 17"/>
          <p:cNvSpPr/>
          <p:nvPr/>
        </p:nvSpPr>
        <p:spPr>
          <a:xfrm>
            <a:off x="7804150" y="1789113"/>
            <a:ext cx="349250" cy="344487"/>
          </a:xfrm>
          <a:prstGeom prst="round2DiagRect">
            <a:avLst/>
          </a:prstGeom>
          <a:solidFill>
            <a:srgbClr val="2E2E2E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 Diagonal Corner Rectangle 18"/>
          <p:cNvSpPr/>
          <p:nvPr/>
        </p:nvSpPr>
        <p:spPr>
          <a:xfrm>
            <a:off x="8305800" y="1789113"/>
            <a:ext cx="349250" cy="344487"/>
          </a:xfrm>
          <a:prstGeom prst="round2DiagRect">
            <a:avLst/>
          </a:prstGeom>
          <a:solidFill>
            <a:srgbClr val="00004B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 Diagonal Corner Rectangle 19"/>
          <p:cNvSpPr/>
          <p:nvPr/>
        </p:nvSpPr>
        <p:spPr>
          <a:xfrm>
            <a:off x="7315200" y="2239963"/>
            <a:ext cx="349250" cy="3429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 Diagonal Corner Rectangle 20"/>
          <p:cNvSpPr/>
          <p:nvPr/>
        </p:nvSpPr>
        <p:spPr>
          <a:xfrm>
            <a:off x="7804150" y="2246313"/>
            <a:ext cx="349250" cy="344487"/>
          </a:xfrm>
          <a:prstGeom prst="round2DiagRect">
            <a:avLst/>
          </a:prstGeom>
          <a:solidFill>
            <a:srgbClr val="4C4C4C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 Diagonal Corner Rectangle 21"/>
          <p:cNvSpPr/>
          <p:nvPr/>
        </p:nvSpPr>
        <p:spPr>
          <a:xfrm>
            <a:off x="8305800" y="2246313"/>
            <a:ext cx="349250" cy="344487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ound Diagonal Corner Rectangle 22"/>
          <p:cNvSpPr/>
          <p:nvPr/>
        </p:nvSpPr>
        <p:spPr>
          <a:xfrm>
            <a:off x="7315200" y="2697163"/>
            <a:ext cx="349250" cy="342900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ound Diagonal Corner Rectangle 23"/>
          <p:cNvSpPr/>
          <p:nvPr/>
        </p:nvSpPr>
        <p:spPr>
          <a:xfrm>
            <a:off x="7804150" y="2703513"/>
            <a:ext cx="349250" cy="344487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 Diagonal Corner Rectangle 24"/>
          <p:cNvSpPr/>
          <p:nvPr/>
        </p:nvSpPr>
        <p:spPr>
          <a:xfrm>
            <a:off x="8305800" y="2703513"/>
            <a:ext cx="349250" cy="344487"/>
          </a:xfrm>
          <a:prstGeom prst="round2DiagRect">
            <a:avLst/>
          </a:prstGeom>
          <a:solidFill>
            <a:srgbClr val="3B9A9D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ound Diagonal Corner Rectangle 5"/>
          <p:cNvSpPr/>
          <p:nvPr/>
        </p:nvSpPr>
        <p:spPr>
          <a:xfrm>
            <a:off x="2036763" y="5141913"/>
            <a:ext cx="349250" cy="344487"/>
          </a:xfrm>
          <a:prstGeom prst="round2DiagRect">
            <a:avLst/>
          </a:prstGeom>
          <a:solidFill>
            <a:srgbClr val="8FAE4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ound Diagonal Corner Rectangle 8"/>
          <p:cNvSpPr/>
          <p:nvPr/>
        </p:nvSpPr>
        <p:spPr>
          <a:xfrm>
            <a:off x="2036763" y="4083050"/>
            <a:ext cx="749300" cy="630238"/>
          </a:xfrm>
          <a:prstGeom prst="round2DiagRect">
            <a:avLst/>
          </a:prstGeom>
          <a:solidFill>
            <a:srgbClr val="4A884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ound Diagonal Corner Rectangle 10"/>
          <p:cNvSpPr/>
          <p:nvPr/>
        </p:nvSpPr>
        <p:spPr>
          <a:xfrm>
            <a:off x="6049325" y="4082399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4A8845"/>
              </a:gs>
              <a:gs pos="100000">
                <a:srgbClr val="8FAE49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ound Diagonal Corner Rectangle 5"/>
          <p:cNvSpPr/>
          <p:nvPr/>
        </p:nvSpPr>
        <p:spPr>
          <a:xfrm>
            <a:off x="5292725" y="3286125"/>
            <a:ext cx="349250" cy="344488"/>
          </a:xfrm>
          <a:prstGeom prst="round2DiagRect">
            <a:avLst/>
          </a:prstGeom>
          <a:solidFill>
            <a:srgbClr val="B99C7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ound Diagonal Corner Rectangle 16"/>
          <p:cNvSpPr/>
          <p:nvPr/>
        </p:nvSpPr>
        <p:spPr>
          <a:xfrm>
            <a:off x="7108825" y="1987550"/>
            <a:ext cx="141288" cy="138113"/>
          </a:xfrm>
          <a:prstGeom prst="round2DiagRect">
            <a:avLst/>
          </a:prstGeom>
          <a:solidFill>
            <a:srgbClr val="BC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ound Diagonal Corner Rectangle 10"/>
          <p:cNvSpPr/>
          <p:nvPr/>
        </p:nvSpPr>
        <p:spPr>
          <a:xfrm>
            <a:off x="7497600" y="4082401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BC0000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Sample chart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3276600" y="1066800"/>
          <a:ext cx="5624513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5" r:id="rId3" imgW="5620999" imgH="5060119" progId="Excel.Sheet.8">
                  <p:embed/>
                </p:oleObj>
              </mc:Choice>
              <mc:Fallback>
                <p:oleObj r:id="rId3" imgW="5620999" imgH="506011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5624513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98438" y="503238"/>
            <a:ext cx="5211762" cy="228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695C4F"/>
                </a:solidFill>
                <a:latin typeface="+mj-lt"/>
              </a:rPr>
              <a:t>Sample chart</a:t>
            </a:r>
            <a:endParaRPr lang="en-US" sz="1000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388" y="1066800"/>
            <a:ext cx="3097212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Lorem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ipsum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dolor sit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amet</a:t>
            </a:r>
            <a:endParaRPr lang="en-US" i="1" dirty="0">
              <a:solidFill>
                <a:srgbClr val="695C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388" y="1500188"/>
            <a:ext cx="3097212" cy="467201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Sample chart description</a:t>
            </a:r>
          </a:p>
        </p:txBody>
      </p:sp>
      <p:graphicFrame>
        <p:nvGraphicFramePr>
          <p:cNvPr id="8" name="Chart 9"/>
          <p:cNvGraphicFramePr/>
          <p:nvPr/>
        </p:nvGraphicFramePr>
        <p:xfrm>
          <a:off x="198001" y="2514600"/>
          <a:ext cx="30785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400" dirty="0" smtClean="0">
                <a:latin typeface="Calibri" pitchFamily="34" charset="0"/>
              </a:rPr>
              <a:t>Basic principles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982663" y="2219325"/>
            <a:ext cx="1895475" cy="846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/>
              <a:t>Purchase Order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982663" y="3227388"/>
            <a:ext cx="1895475" cy="1206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982663" y="3751263"/>
            <a:ext cx="1895475" cy="846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dirty="0"/>
              <a:t>Account 8320</a:t>
            </a:r>
          </a:p>
          <a:p>
            <a:pPr algn="ctr" eaLnBrk="1" hangingPunct="1"/>
            <a:r>
              <a:rPr lang="en-US" altLang="cs-CZ" sz="1400" dirty="0">
                <a:latin typeface="Calibri" pitchFamily="34" charset="0"/>
              </a:rPr>
              <a:t>(consultant services)</a:t>
            </a: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V="1">
            <a:off x="1225550" y="3348038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" name="AutoShape 10"/>
          <p:cNvSpPr>
            <a:spLocks/>
          </p:cNvSpPr>
          <p:nvPr/>
        </p:nvSpPr>
        <p:spPr bwMode="auto">
          <a:xfrm>
            <a:off x="2878138" y="2219325"/>
            <a:ext cx="201612" cy="1128713"/>
          </a:xfrm>
          <a:prstGeom prst="rightBrace">
            <a:avLst>
              <a:gd name="adj1" fmla="val 466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3189288" y="2676525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/>
              <a:t>F9</a:t>
            </a:r>
            <a:endParaRPr lang="en-GB" altLang="cs-CZ" dirty="0"/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3563938" y="3751263"/>
            <a:ext cx="1895475" cy="846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/>
              <a:t>Account 8320</a:t>
            </a:r>
          </a:p>
          <a:p>
            <a:pPr algn="ctr" eaLnBrk="1" hangingPunct="1"/>
            <a:r>
              <a:rPr lang="en-US" altLang="cs-CZ" sz="1400">
                <a:latin typeface="Calibri" pitchFamily="34" charset="0"/>
              </a:rPr>
              <a:t>(consultant services)</a:t>
            </a: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 flipV="1">
            <a:off x="3767139" y="2859881"/>
            <a:ext cx="156790" cy="3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3923928" y="2863850"/>
            <a:ext cx="0" cy="887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>
            <a:off x="5459413" y="3994150"/>
            <a:ext cx="44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5902325" y="3348038"/>
            <a:ext cx="0" cy="64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5056188" y="1654175"/>
            <a:ext cx="3630612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b="1" dirty="0" smtClean="0">
                <a:solidFill>
                  <a:srgbClr val="FFFF00"/>
                </a:solidFill>
                <a:latin typeface="Calibri" pitchFamily="34" charset="0"/>
              </a:rPr>
              <a:t>07.11.14</a:t>
            </a:r>
            <a:endParaRPr lang="en-GB" altLang="cs-CZ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87" name="Text Box 18"/>
          <p:cNvSpPr txBox="1">
            <a:spLocks noChangeArrowheads="1"/>
          </p:cNvSpPr>
          <p:nvPr/>
        </p:nvSpPr>
        <p:spPr bwMode="auto">
          <a:xfrm>
            <a:off x="5216525" y="1149350"/>
            <a:ext cx="3227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200" dirty="0">
                <a:latin typeface="Calibri" pitchFamily="34" charset="0"/>
              </a:rPr>
              <a:t>General Ledger Item Entries (Debit amounts)</a:t>
            </a:r>
          </a:p>
        </p:txBody>
      </p:sp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6657975" y="1654175"/>
            <a:ext cx="4475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 b="1" dirty="0" smtClean="0">
                <a:solidFill>
                  <a:srgbClr val="FFFF00"/>
                </a:solidFill>
                <a:latin typeface="Calibri" pitchFamily="34" charset="0"/>
              </a:rPr>
              <a:t>1500</a:t>
            </a:r>
            <a:endParaRPr lang="en-GB" altLang="cs-CZ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89" name="Line 22"/>
          <p:cNvSpPr>
            <a:spLocks noChangeShapeType="1"/>
          </p:cNvSpPr>
          <p:nvPr/>
        </p:nvSpPr>
        <p:spPr bwMode="auto">
          <a:xfrm>
            <a:off x="6870700" y="1898650"/>
            <a:ext cx="0" cy="7778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0" name="Rectangle 23"/>
          <p:cNvSpPr>
            <a:spLocks noChangeArrowheads="1"/>
          </p:cNvSpPr>
          <p:nvPr/>
        </p:nvSpPr>
        <p:spPr bwMode="auto">
          <a:xfrm>
            <a:off x="5056188" y="2676525"/>
            <a:ext cx="379095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b="1" dirty="0" smtClean="0">
                <a:solidFill>
                  <a:srgbClr val="FFFF00"/>
                </a:solidFill>
                <a:latin typeface="Calibri" pitchFamily="34" charset="0"/>
              </a:rPr>
              <a:t>07.12.2014</a:t>
            </a:r>
            <a:endParaRPr lang="en-GB" altLang="cs-CZ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6657975" y="2674938"/>
            <a:ext cx="3818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 b="1" dirty="0" smtClean="0">
                <a:solidFill>
                  <a:srgbClr val="FFFF00"/>
                </a:solidFill>
                <a:latin typeface="Calibri" pitchFamily="34" charset="0"/>
              </a:rPr>
              <a:t>100</a:t>
            </a:r>
            <a:endParaRPr lang="en-GB" altLang="cs-CZ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2" name="Rectangle 25"/>
          <p:cNvSpPr>
            <a:spLocks noChangeArrowheads="1"/>
          </p:cNvSpPr>
          <p:nvPr/>
        </p:nvSpPr>
        <p:spPr bwMode="auto">
          <a:xfrm>
            <a:off x="5216525" y="4960938"/>
            <a:ext cx="3227388" cy="1654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 sz="1000">
              <a:latin typeface="Calibri" pitchFamily="34" charset="0"/>
            </a:endParaRPr>
          </a:p>
          <a:p>
            <a:pPr eaLnBrk="1" hangingPunct="1"/>
            <a:r>
              <a:rPr lang="cs-CZ" altLang="cs-CZ" sz="1000">
                <a:latin typeface="Calibri" pitchFamily="34" charset="0"/>
              </a:rPr>
              <a:t>1002</a:t>
            </a:r>
          </a:p>
          <a:p>
            <a:pPr eaLnBrk="1" hangingPunct="1"/>
            <a:endParaRPr lang="cs-CZ" altLang="cs-CZ" sz="1000">
              <a:latin typeface="Calibri" pitchFamily="34" charset="0"/>
            </a:endParaRPr>
          </a:p>
          <a:p>
            <a:pPr eaLnBrk="1" hangingPunct="1"/>
            <a:endParaRPr lang="cs-CZ" altLang="cs-CZ" sz="1000">
              <a:latin typeface="Calibri" pitchFamily="34" charset="0"/>
            </a:endParaRPr>
          </a:p>
          <a:p>
            <a:pPr eaLnBrk="1" hangingPunct="1"/>
            <a:endParaRPr lang="cs-CZ" altLang="cs-CZ" sz="1000">
              <a:latin typeface="Calibri" pitchFamily="34" charset="0"/>
            </a:endParaRPr>
          </a:p>
          <a:p>
            <a:pPr eaLnBrk="1" hangingPunct="1"/>
            <a:r>
              <a:rPr lang="cs-CZ" altLang="cs-CZ" sz="1000" b="1">
                <a:latin typeface="Calibri" pitchFamily="34" charset="0"/>
              </a:rPr>
              <a:t>8320</a:t>
            </a:r>
          </a:p>
          <a:p>
            <a:pPr eaLnBrk="1" hangingPunct="1"/>
            <a:endParaRPr lang="cs-CZ" altLang="cs-CZ" sz="1000" b="1">
              <a:latin typeface="Calibri" pitchFamily="34" charset="0"/>
            </a:endParaRPr>
          </a:p>
          <a:p>
            <a:pPr eaLnBrk="1" hangingPunct="1"/>
            <a:endParaRPr lang="cs-CZ" altLang="cs-CZ" sz="1000" b="1">
              <a:latin typeface="Calibri" pitchFamily="34" charset="0"/>
            </a:endParaRPr>
          </a:p>
          <a:p>
            <a:pPr eaLnBrk="1" hangingPunct="1"/>
            <a:endParaRPr lang="cs-CZ" altLang="cs-CZ" sz="1000">
              <a:latin typeface="Calibri" pitchFamily="34" charset="0"/>
            </a:endParaRPr>
          </a:p>
          <a:p>
            <a:pPr eaLnBrk="1" hangingPunct="1"/>
            <a:r>
              <a:rPr lang="cs-CZ" altLang="cs-CZ" sz="1000">
                <a:latin typeface="Calibri" pitchFamily="34" charset="0"/>
              </a:rPr>
              <a:t>9510</a:t>
            </a:r>
            <a:endParaRPr lang="en-GB" altLang="cs-CZ" sz="1000">
              <a:latin typeface="Calibri" pitchFamily="34" charset="0"/>
            </a:endParaRPr>
          </a:p>
        </p:txBody>
      </p:sp>
      <p:sp>
        <p:nvSpPr>
          <p:cNvPr id="3093" name="Text Box 26"/>
          <p:cNvSpPr txBox="1">
            <a:spLocks noChangeArrowheads="1"/>
          </p:cNvSpPr>
          <p:nvPr/>
        </p:nvSpPr>
        <p:spPr bwMode="auto">
          <a:xfrm>
            <a:off x="3079750" y="4960938"/>
            <a:ext cx="210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sz="1600" dirty="0">
                <a:latin typeface="Calibri" pitchFamily="34" charset="0"/>
              </a:rPr>
              <a:t>Budget for chosen Ye</a:t>
            </a:r>
            <a:r>
              <a:rPr lang="cs-CZ" altLang="cs-CZ" sz="1600" dirty="0">
                <a:latin typeface="Calibri" pitchFamily="34" charset="0"/>
              </a:rPr>
              <a:t>a</a:t>
            </a:r>
            <a:r>
              <a:rPr lang="en-US" altLang="cs-CZ" sz="1600" dirty="0">
                <a:latin typeface="Calibri" pitchFamily="34" charset="0"/>
              </a:rPr>
              <a:t>r</a:t>
            </a:r>
            <a:endParaRPr lang="cs-CZ" altLang="cs-CZ" sz="16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600" dirty="0" smtClean="0">
                <a:latin typeface="Calibri" pitchFamily="34" charset="0"/>
              </a:rPr>
              <a:t>(B</a:t>
            </a:r>
            <a:r>
              <a:rPr lang="en-US" altLang="cs-CZ" sz="1600" dirty="0" err="1" smtClean="0">
                <a:latin typeface="Calibri" pitchFamily="34" charset="0"/>
              </a:rPr>
              <a:t>usiness</a:t>
            </a:r>
            <a:r>
              <a:rPr lang="en-US" altLang="cs-CZ" sz="1600" dirty="0" smtClean="0">
                <a:latin typeface="Calibri" pitchFamily="34" charset="0"/>
              </a:rPr>
              <a:t> </a:t>
            </a:r>
            <a:r>
              <a:rPr lang="cs-CZ" altLang="cs-CZ" sz="1600" dirty="0" smtClean="0">
                <a:latin typeface="Calibri" pitchFamily="34" charset="0"/>
              </a:rPr>
              <a:t>P</a:t>
            </a:r>
            <a:r>
              <a:rPr lang="en-US" altLang="cs-CZ" sz="1600" dirty="0" err="1" smtClean="0">
                <a:latin typeface="Calibri" pitchFamily="34" charset="0"/>
              </a:rPr>
              <a:t>lan</a:t>
            </a:r>
            <a:r>
              <a:rPr lang="en-US" altLang="cs-CZ" sz="1600" dirty="0">
                <a:latin typeface="Calibri" pitchFamily="34" charset="0"/>
              </a:rPr>
              <a:t>)</a:t>
            </a:r>
          </a:p>
        </p:txBody>
      </p:sp>
      <p:sp>
        <p:nvSpPr>
          <p:cNvPr id="3094" name="Line 27"/>
          <p:cNvSpPr>
            <a:spLocks noChangeShapeType="1"/>
          </p:cNvSpPr>
          <p:nvPr/>
        </p:nvSpPr>
        <p:spPr bwMode="auto">
          <a:xfrm>
            <a:off x="5902325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9"/>
          <p:cNvSpPr>
            <a:spLocks noChangeShapeType="1"/>
          </p:cNvSpPr>
          <p:nvPr/>
        </p:nvSpPr>
        <p:spPr bwMode="auto">
          <a:xfrm>
            <a:off x="5459413" y="5368925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Line 30"/>
          <p:cNvSpPr>
            <a:spLocks noChangeShapeType="1"/>
          </p:cNvSpPr>
          <p:nvPr/>
        </p:nvSpPr>
        <p:spPr bwMode="auto">
          <a:xfrm>
            <a:off x="5467350" y="60706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7" name="Line 31"/>
          <p:cNvSpPr>
            <a:spLocks noChangeShapeType="1"/>
          </p:cNvSpPr>
          <p:nvPr/>
        </p:nvSpPr>
        <p:spPr bwMode="auto">
          <a:xfrm>
            <a:off x="5216525" y="5767388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8" name="Line 33"/>
          <p:cNvSpPr>
            <a:spLocks noChangeShapeType="1"/>
          </p:cNvSpPr>
          <p:nvPr/>
        </p:nvSpPr>
        <p:spPr bwMode="auto">
          <a:xfrm>
            <a:off x="5216525" y="6053138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9" name="Line 34"/>
          <p:cNvSpPr>
            <a:spLocks noChangeShapeType="1"/>
          </p:cNvSpPr>
          <p:nvPr/>
        </p:nvSpPr>
        <p:spPr bwMode="auto">
          <a:xfrm>
            <a:off x="6640513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0" name="Line 35"/>
          <p:cNvSpPr>
            <a:spLocks noChangeShapeType="1"/>
          </p:cNvSpPr>
          <p:nvPr/>
        </p:nvSpPr>
        <p:spPr bwMode="auto">
          <a:xfrm>
            <a:off x="7232650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6"/>
          <p:cNvSpPr>
            <a:spLocks noChangeShapeType="1"/>
          </p:cNvSpPr>
          <p:nvPr/>
        </p:nvSpPr>
        <p:spPr bwMode="auto">
          <a:xfrm>
            <a:off x="7839075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Line 37"/>
          <p:cNvSpPr>
            <a:spLocks noChangeShapeType="1"/>
          </p:cNvSpPr>
          <p:nvPr/>
        </p:nvSpPr>
        <p:spPr bwMode="auto">
          <a:xfrm>
            <a:off x="5216525" y="5181600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3" name="Text Box 38"/>
          <p:cNvSpPr txBox="1">
            <a:spLocks noChangeArrowheads="1"/>
          </p:cNvSpPr>
          <p:nvPr/>
        </p:nvSpPr>
        <p:spPr bwMode="auto">
          <a:xfrm>
            <a:off x="6132513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D1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4" name="Text Box 39"/>
          <p:cNvSpPr txBox="1">
            <a:spLocks noChangeArrowheads="1"/>
          </p:cNvSpPr>
          <p:nvPr/>
        </p:nvSpPr>
        <p:spPr bwMode="auto">
          <a:xfrm>
            <a:off x="6715125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D2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5" name="Text Box 40"/>
          <p:cNvSpPr txBox="1">
            <a:spLocks noChangeArrowheads="1"/>
          </p:cNvSpPr>
          <p:nvPr/>
        </p:nvSpPr>
        <p:spPr bwMode="auto">
          <a:xfrm>
            <a:off x="7394575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D3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6" name="Text Box 41"/>
          <p:cNvSpPr txBox="1">
            <a:spLocks noChangeArrowheads="1"/>
          </p:cNvSpPr>
          <p:nvPr/>
        </p:nvSpPr>
        <p:spPr bwMode="auto">
          <a:xfrm>
            <a:off x="7867650" y="4960938"/>
            <a:ext cx="336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 4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7" name="Line 44"/>
          <p:cNvSpPr>
            <a:spLocks noChangeShapeType="1"/>
          </p:cNvSpPr>
          <p:nvPr/>
        </p:nvSpPr>
        <p:spPr bwMode="auto">
          <a:xfrm>
            <a:off x="6305550" y="2219325"/>
            <a:ext cx="0" cy="274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8" name="Line 45"/>
          <p:cNvSpPr>
            <a:spLocks noChangeShapeType="1"/>
          </p:cNvSpPr>
          <p:nvPr/>
        </p:nvSpPr>
        <p:spPr bwMode="auto">
          <a:xfrm flipH="1">
            <a:off x="5459413" y="2219325"/>
            <a:ext cx="86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6"/>
          <p:cNvSpPr>
            <a:spLocks noChangeShapeType="1"/>
          </p:cNvSpPr>
          <p:nvPr/>
        </p:nvSpPr>
        <p:spPr bwMode="auto">
          <a:xfrm flipV="1">
            <a:off x="5454650" y="1898650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Oval 47"/>
          <p:cNvSpPr>
            <a:spLocks noChangeArrowheads="1"/>
          </p:cNvSpPr>
          <p:nvPr/>
        </p:nvSpPr>
        <p:spPr bwMode="auto">
          <a:xfrm>
            <a:off x="5085393" y="2540462"/>
            <a:ext cx="893131" cy="5413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Line 48"/>
          <p:cNvSpPr>
            <a:spLocks noChangeShapeType="1"/>
          </p:cNvSpPr>
          <p:nvPr/>
        </p:nvSpPr>
        <p:spPr bwMode="auto">
          <a:xfrm>
            <a:off x="2273300" y="4597400"/>
            <a:ext cx="0" cy="1169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2" name="Line 49"/>
          <p:cNvSpPr>
            <a:spLocks noChangeShapeType="1"/>
          </p:cNvSpPr>
          <p:nvPr/>
        </p:nvSpPr>
        <p:spPr bwMode="auto">
          <a:xfrm>
            <a:off x="2273300" y="5784850"/>
            <a:ext cx="2914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3" name="Oval 50"/>
          <p:cNvSpPr>
            <a:spLocks noChangeArrowheads="1"/>
          </p:cNvSpPr>
          <p:nvPr/>
        </p:nvSpPr>
        <p:spPr bwMode="auto">
          <a:xfrm>
            <a:off x="5124450" y="5651500"/>
            <a:ext cx="685800" cy="4016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4" name="Text Box 51"/>
          <p:cNvSpPr txBox="1">
            <a:spLocks noChangeArrowheads="1"/>
          </p:cNvSpPr>
          <p:nvPr/>
        </p:nvSpPr>
        <p:spPr bwMode="auto">
          <a:xfrm>
            <a:off x="6132513" y="5784850"/>
            <a:ext cx="412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2000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15" name="Line 52"/>
          <p:cNvSpPr>
            <a:spLocks noChangeShapeType="1"/>
          </p:cNvSpPr>
          <p:nvPr/>
        </p:nvSpPr>
        <p:spPr bwMode="auto">
          <a:xfrm>
            <a:off x="6870700" y="3240088"/>
            <a:ext cx="0" cy="1731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3"/>
          <p:cNvSpPr>
            <a:spLocks noChangeShapeType="1"/>
          </p:cNvSpPr>
          <p:nvPr/>
        </p:nvSpPr>
        <p:spPr bwMode="auto">
          <a:xfrm flipH="1" flipV="1">
            <a:off x="6019800" y="3227388"/>
            <a:ext cx="86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Line 54"/>
          <p:cNvSpPr>
            <a:spLocks noChangeShapeType="1"/>
          </p:cNvSpPr>
          <p:nvPr/>
        </p:nvSpPr>
        <p:spPr bwMode="auto">
          <a:xfrm flipH="1" flipV="1">
            <a:off x="5741988" y="3043238"/>
            <a:ext cx="274637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8" name="Oval 55"/>
          <p:cNvSpPr>
            <a:spLocks noChangeArrowheads="1"/>
          </p:cNvSpPr>
          <p:nvPr/>
        </p:nvSpPr>
        <p:spPr bwMode="auto">
          <a:xfrm>
            <a:off x="4999015" y="1517650"/>
            <a:ext cx="903309" cy="5413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Text Box 56"/>
          <p:cNvSpPr txBox="1">
            <a:spLocks noChangeArrowheads="1"/>
          </p:cNvSpPr>
          <p:nvPr/>
        </p:nvSpPr>
        <p:spPr bwMode="auto">
          <a:xfrm>
            <a:off x="6680200" y="5784850"/>
            <a:ext cx="412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1500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20" name="Oval 57"/>
          <p:cNvSpPr>
            <a:spLocks noChangeArrowheads="1"/>
          </p:cNvSpPr>
          <p:nvPr/>
        </p:nvSpPr>
        <p:spPr bwMode="auto">
          <a:xfrm>
            <a:off x="5978525" y="5668963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Oval 58"/>
          <p:cNvSpPr>
            <a:spLocks noChangeArrowheads="1"/>
          </p:cNvSpPr>
          <p:nvPr/>
        </p:nvSpPr>
        <p:spPr bwMode="auto">
          <a:xfrm>
            <a:off x="6528594" y="1563688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2" name="Line 60"/>
          <p:cNvSpPr>
            <a:spLocks noChangeShapeType="1"/>
          </p:cNvSpPr>
          <p:nvPr/>
        </p:nvSpPr>
        <p:spPr bwMode="auto">
          <a:xfrm flipV="1">
            <a:off x="6545263" y="3637756"/>
            <a:ext cx="1004887" cy="2129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3" name="Line 61"/>
          <p:cNvSpPr>
            <a:spLocks noChangeShapeType="1"/>
          </p:cNvSpPr>
          <p:nvPr/>
        </p:nvSpPr>
        <p:spPr bwMode="auto">
          <a:xfrm>
            <a:off x="7026275" y="1965325"/>
            <a:ext cx="523875" cy="1492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Text Box 62"/>
          <p:cNvSpPr txBox="1">
            <a:spLocks noChangeArrowheads="1"/>
          </p:cNvSpPr>
          <p:nvPr/>
        </p:nvSpPr>
        <p:spPr bwMode="auto">
          <a:xfrm>
            <a:off x="6942137" y="3392540"/>
            <a:ext cx="13994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400" b="1" dirty="0">
                <a:solidFill>
                  <a:srgbClr val="000099"/>
                </a:solidFill>
                <a:latin typeface="Calibri" pitchFamily="34" charset="0"/>
              </a:rPr>
              <a:t>Difference = </a:t>
            </a:r>
            <a:r>
              <a:rPr lang="cs-CZ" altLang="cs-CZ" sz="1400" b="1" dirty="0" smtClean="0">
                <a:solidFill>
                  <a:srgbClr val="000099"/>
                </a:solidFill>
                <a:latin typeface="Calibri" pitchFamily="34" charset="0"/>
              </a:rPr>
              <a:t>5</a:t>
            </a:r>
            <a:r>
              <a:rPr lang="en-US" altLang="cs-CZ" sz="1400" b="1" dirty="0" smtClean="0">
                <a:solidFill>
                  <a:srgbClr val="000099"/>
                </a:solidFill>
                <a:latin typeface="Calibri" pitchFamily="34" charset="0"/>
              </a:rPr>
              <a:t>00</a:t>
            </a:r>
            <a:endParaRPr lang="en-US" altLang="cs-CZ" sz="1400" b="1" dirty="0">
              <a:solidFill>
                <a:srgbClr val="000099"/>
              </a:solidFill>
              <a:latin typeface="Calibri" pitchFamily="34" charset="0"/>
            </a:endParaRPr>
          </a:p>
          <a:p>
            <a:pPr eaLnBrk="1" hangingPunct="1"/>
            <a:endParaRPr lang="en-GB" altLang="cs-CZ" dirty="0"/>
          </a:p>
        </p:txBody>
      </p:sp>
      <p:sp>
        <p:nvSpPr>
          <p:cNvPr id="3125" name="Text Box 63"/>
          <p:cNvSpPr txBox="1">
            <a:spLocks noChangeArrowheads="1"/>
          </p:cNvSpPr>
          <p:nvPr/>
        </p:nvSpPr>
        <p:spPr bwMode="auto">
          <a:xfrm>
            <a:off x="1133475" y="5745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1317625" y="4597400"/>
            <a:ext cx="0" cy="8478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445721" y="5445224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Direct </a:t>
            </a:r>
            <a:r>
              <a:rPr lang="cs-CZ" sz="1400" dirty="0" err="1" smtClean="0">
                <a:solidFill>
                  <a:srgbClr val="FF0000"/>
                </a:solidFill>
              </a:rPr>
              <a:t>posting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field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err="1" smtClean="0">
                <a:solidFill>
                  <a:srgbClr val="FF0000"/>
                </a:solidFill>
              </a:rPr>
              <a:t>must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be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ticked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6547082" y="5668963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6576525" y="2610312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7205724" y="4177793"/>
            <a:ext cx="1481075" cy="16102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8686800" y="3379306"/>
            <a:ext cx="0" cy="58357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6" name="Přímá spojnice 5"/>
          <p:cNvCxnSpPr>
            <a:stCxn id="58" idx="6"/>
          </p:cNvCxnSpPr>
          <p:nvPr/>
        </p:nvCxnSpPr>
        <p:spPr>
          <a:xfrm>
            <a:off x="7262325" y="2811131"/>
            <a:ext cx="1424475" cy="536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7458803" y="3885406"/>
            <a:ext cx="14907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400" b="1" dirty="0">
                <a:solidFill>
                  <a:srgbClr val="000099"/>
                </a:solidFill>
                <a:latin typeface="Calibri" pitchFamily="34" charset="0"/>
              </a:rPr>
              <a:t>Difference = </a:t>
            </a:r>
            <a:r>
              <a:rPr lang="en-US" altLang="cs-CZ" sz="1400" b="1" dirty="0" smtClean="0">
                <a:solidFill>
                  <a:srgbClr val="000099"/>
                </a:solidFill>
                <a:latin typeface="Calibri" pitchFamily="34" charset="0"/>
              </a:rPr>
              <a:t>1</a:t>
            </a:r>
            <a:r>
              <a:rPr lang="cs-CZ" altLang="cs-CZ" sz="1400" b="1" dirty="0" smtClean="0">
                <a:solidFill>
                  <a:srgbClr val="000099"/>
                </a:solidFill>
                <a:latin typeface="Calibri" pitchFamily="34" charset="0"/>
              </a:rPr>
              <a:t>4</a:t>
            </a:r>
            <a:r>
              <a:rPr lang="en-US" altLang="cs-CZ" sz="1400" b="1" dirty="0" smtClean="0">
                <a:solidFill>
                  <a:srgbClr val="000099"/>
                </a:solidFill>
                <a:latin typeface="Calibri" pitchFamily="34" charset="0"/>
              </a:rPr>
              <a:t>00</a:t>
            </a:r>
            <a:endParaRPr lang="en-US" altLang="cs-CZ" sz="1400" b="1" dirty="0">
              <a:solidFill>
                <a:srgbClr val="000099"/>
              </a:solidFill>
              <a:latin typeface="Calibri" pitchFamily="34" charset="0"/>
            </a:endParaRPr>
          </a:p>
          <a:p>
            <a:pPr eaLnBrk="1" hangingPunct="1"/>
            <a:endParaRPr lang="en-GB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4100313" y="1626771"/>
            <a:ext cx="6383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ADM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Obdélník 66"/>
          <p:cNvSpPr/>
          <p:nvPr/>
        </p:nvSpPr>
        <p:spPr>
          <a:xfrm>
            <a:off x="4133850" y="2610312"/>
            <a:ext cx="6495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Sales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8" name="Oval 55"/>
          <p:cNvSpPr>
            <a:spLocks noChangeArrowheads="1"/>
          </p:cNvSpPr>
          <p:nvPr/>
        </p:nvSpPr>
        <p:spPr bwMode="auto">
          <a:xfrm>
            <a:off x="4006963" y="1506616"/>
            <a:ext cx="903309" cy="1505333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2934612" y="1446209"/>
            <a:ext cx="11676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err="1" smtClean="0">
                <a:latin typeface="Calibri" pitchFamily="34" charset="0"/>
              </a:rPr>
              <a:t>Dimensions</a:t>
            </a:r>
            <a:endParaRPr lang="en-US" altLang="cs-CZ" sz="1200" dirty="0">
              <a:latin typeface="Calibri" pitchFamily="34" charset="0"/>
            </a:endParaRPr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3470813" y="1723209"/>
            <a:ext cx="536150" cy="536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0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Budget </a:t>
            </a:r>
            <a:r>
              <a:rPr lang="cs-CZ" sz="3600" b="1" dirty="0" err="1" smtClean="0"/>
              <a:t>example</a:t>
            </a:r>
            <a:endParaRPr lang="en-US" sz="36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728192" cy="1218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83768" y="1556792"/>
            <a:ext cx="601799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+ 2 </a:t>
            </a:r>
            <a:r>
              <a:rPr lang="en-GB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 Purchase Order with two lines</a:t>
            </a:r>
          </a:p>
          <a:p>
            <a:pPr algn="ctr"/>
            <a:r>
              <a:rPr lang="en-GB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</a:t>
            </a:r>
            <a:r>
              <a:rPr lang="en-GB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consulation</a:t>
            </a:r>
            <a:r>
              <a:rPr lang="en-GB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services (G/L account 6710)</a:t>
            </a:r>
            <a:endParaRPr lang="cs-CZ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example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show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only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PO lines</a:t>
            </a:r>
            <a:endParaRPr lang="en-GB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74" y="3212976"/>
            <a:ext cx="3023874" cy="1943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8388424" y="2636912"/>
            <a:ext cx="360040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8709402" y="2636912"/>
            <a:ext cx="39062" cy="2295872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6804248" y="4932784"/>
            <a:ext cx="19051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38244" y="4730551"/>
            <a:ext cx="838402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cs-CZ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please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important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warning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on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show </a:t>
            </a:r>
          </a:p>
          <a:p>
            <a:pPr algn="ctr"/>
            <a:r>
              <a:rPr lang="cs-CZ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cs-CZ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after</a:t>
            </a:r>
            <a:r>
              <a:rPr lang="cs-CZ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</a:t>
            </a:r>
            <a:r>
              <a:rPr lang="cs-CZ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cs-CZ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</a:t>
            </a:r>
            <a:r>
              <a:rPr lang="cs-CZ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continue</a:t>
            </a:r>
            <a:r>
              <a:rPr lang="cs-CZ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</a:t>
            </a:r>
            <a:endParaRPr lang="en-GB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63688" y="6269434"/>
            <a:ext cx="523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In </a:t>
            </a:r>
            <a:r>
              <a:rPr lang="cs-CZ" b="1" dirty="0" err="1" smtClean="0">
                <a:solidFill>
                  <a:srgbClr val="0070C0"/>
                </a:solidFill>
              </a:rPr>
              <a:t>our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word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example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we</a:t>
            </a:r>
            <a:r>
              <a:rPr lang="cs-CZ" b="1" dirty="0" smtClean="0">
                <a:solidFill>
                  <a:srgbClr val="0070C0"/>
                </a:solidFill>
              </a:rPr>
              <a:t> use G/L </a:t>
            </a:r>
            <a:r>
              <a:rPr lang="cs-CZ" b="1" dirty="0" err="1" smtClean="0">
                <a:solidFill>
                  <a:srgbClr val="0070C0"/>
                </a:solidFill>
              </a:rPr>
              <a:t>account</a:t>
            </a:r>
            <a:r>
              <a:rPr lang="cs-CZ" b="1" dirty="0" smtClean="0">
                <a:solidFill>
                  <a:srgbClr val="0070C0"/>
                </a:solidFill>
              </a:rPr>
              <a:t> 8320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14162" y="4087099"/>
            <a:ext cx="3258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In </a:t>
            </a:r>
            <a:r>
              <a:rPr lang="cs-CZ" b="1" dirty="0" err="1" smtClean="0">
                <a:solidFill>
                  <a:srgbClr val="0070C0"/>
                </a:solidFill>
              </a:rPr>
              <a:t>our</a:t>
            </a:r>
            <a:r>
              <a:rPr lang="cs-CZ" b="1" dirty="0" smtClean="0">
                <a:solidFill>
                  <a:srgbClr val="0070C0"/>
                </a:solidFill>
              </a:rPr>
              <a:t> model </a:t>
            </a:r>
            <a:r>
              <a:rPr lang="cs-CZ" b="1" dirty="0" err="1" smtClean="0">
                <a:solidFill>
                  <a:srgbClr val="0070C0"/>
                </a:solidFill>
              </a:rPr>
              <a:t>we</a:t>
            </a:r>
            <a:r>
              <a:rPr lang="cs-CZ" b="1" dirty="0" smtClean="0">
                <a:solidFill>
                  <a:srgbClr val="0070C0"/>
                </a:solidFill>
              </a:rPr>
              <a:t> use </a:t>
            </a:r>
            <a:r>
              <a:rPr lang="cs-CZ" b="1" dirty="0" err="1" smtClean="0">
                <a:solidFill>
                  <a:srgbClr val="0070C0"/>
                </a:solidFill>
              </a:rPr>
              <a:t>accout</a:t>
            </a:r>
            <a:endParaRPr lang="cs-CZ" b="1" dirty="0" smtClean="0">
              <a:solidFill>
                <a:srgbClr val="0070C0"/>
              </a:solidFill>
            </a:endParaRPr>
          </a:p>
          <a:p>
            <a:r>
              <a:rPr lang="cs-CZ" b="1" dirty="0" smtClean="0">
                <a:solidFill>
                  <a:srgbClr val="0070C0"/>
                </a:solidFill>
              </a:rPr>
              <a:t>6710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1844106" y="4733430"/>
            <a:ext cx="1728192" cy="3195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4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statement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smtClean="0"/>
              <a:t>budget model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Author incorrectly used in PO lines account 6710</a:t>
            </a:r>
            <a:r>
              <a:rPr lang="cs-CZ" dirty="0" smtClean="0"/>
              <a:t>,</a:t>
            </a:r>
            <a:r>
              <a:rPr lang="en-GB" dirty="0" smtClean="0"/>
              <a:t> which supposed to be account used for revenue. So the  correct account have to be account </a:t>
            </a:r>
            <a:r>
              <a:rPr lang="en-GB" b="1" dirty="0" smtClean="0"/>
              <a:t>83</a:t>
            </a:r>
            <a:r>
              <a:rPr lang="cs-CZ" b="1" dirty="0" smtClean="0"/>
              <a:t>2</a:t>
            </a:r>
            <a:r>
              <a:rPr lang="en-GB" b="1" dirty="0" smtClean="0"/>
              <a:t>0</a:t>
            </a:r>
            <a:r>
              <a:rPr lang="en-GB" dirty="0" smtClean="0"/>
              <a:t>. </a:t>
            </a:r>
          </a:p>
          <a:p>
            <a:r>
              <a:rPr lang="en-GB" dirty="0" smtClean="0"/>
              <a:t>Used account 6710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en-GB" dirty="0" smtClean="0"/>
              <a:t>be </a:t>
            </a:r>
            <a:r>
              <a:rPr lang="en-GB" dirty="0" smtClean="0"/>
              <a:t>used in sales lines</a:t>
            </a:r>
          </a:p>
          <a:p>
            <a:r>
              <a:rPr lang="en-GB" dirty="0" smtClean="0"/>
              <a:t>Anyhow as a matter of principle  the main concept of using Budget and Accounting schedule functionality is fully preserved  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4</a:t>
            </a:fld>
            <a:endParaRPr lang="cs-CZ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4224694" cy="1050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285388" y="5988133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understanding</a:t>
            </a:r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 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5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</a:t>
            </a:r>
            <a:r>
              <a:rPr lang="cs-CZ" dirty="0" smtClean="0"/>
              <a:t>lines </a:t>
            </a:r>
            <a:r>
              <a:rPr lang="cs-CZ" dirty="0" err="1" smtClean="0"/>
              <a:t>generation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G/L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5</a:t>
            </a:fld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24925" cy="121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067944" y="3068960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SALES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28.1.16,Cost=1200</a:t>
            </a:r>
            <a:endParaRPr lang="cs-CZ" sz="1400" dirty="0">
              <a:solidFill>
                <a:srgbClr val="00206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2104082" y="2492896"/>
            <a:ext cx="0" cy="57606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259632" y="3086850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ADM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28.1.16, </a:t>
            </a:r>
            <a:r>
              <a:rPr lang="cs-CZ" sz="1400" dirty="0" err="1" smtClean="0">
                <a:solidFill>
                  <a:srgbClr val="002060"/>
                </a:solidFill>
              </a:rPr>
              <a:t>Cost</a:t>
            </a:r>
            <a:r>
              <a:rPr lang="cs-CZ" sz="1400" dirty="0" smtClean="0">
                <a:solidFill>
                  <a:srgbClr val="002060"/>
                </a:solidFill>
              </a:rPr>
              <a:t>=600</a:t>
            </a:r>
            <a:endParaRPr lang="cs-CZ" sz="1400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5172054" y="2696473"/>
            <a:ext cx="0" cy="44059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1311399" cy="89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786550" y="3913460"/>
            <a:ext cx="277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solidFill>
                  <a:srgbClr val="002060"/>
                </a:solidFill>
              </a:rPr>
              <a:t>Change</a:t>
            </a:r>
            <a:r>
              <a:rPr lang="cs-CZ" sz="1200" dirty="0" smtClean="0">
                <a:solidFill>
                  <a:srgbClr val="002060"/>
                </a:solidFill>
              </a:rPr>
              <a:t> </a:t>
            </a:r>
            <a:r>
              <a:rPr lang="cs-CZ" sz="1200" dirty="0" err="1" smtClean="0">
                <a:solidFill>
                  <a:srgbClr val="002060"/>
                </a:solidFill>
              </a:rPr>
              <a:t>of</a:t>
            </a:r>
            <a:r>
              <a:rPr lang="cs-CZ" sz="1200" dirty="0" smtClean="0">
                <a:solidFill>
                  <a:srgbClr val="002060"/>
                </a:solidFill>
              </a:rPr>
              <a:t> </a:t>
            </a:r>
            <a:r>
              <a:rPr lang="cs-CZ" sz="1200" dirty="0" err="1" smtClean="0">
                <a:solidFill>
                  <a:srgbClr val="002060"/>
                </a:solidFill>
              </a:rPr>
              <a:t>Working</a:t>
            </a:r>
            <a:r>
              <a:rPr lang="cs-CZ" sz="1200" dirty="0" smtClean="0">
                <a:solidFill>
                  <a:srgbClr val="002060"/>
                </a:solidFill>
              </a:rPr>
              <a:t> </a:t>
            </a:r>
            <a:r>
              <a:rPr lang="cs-CZ" sz="1200" dirty="0" err="1" smtClean="0">
                <a:solidFill>
                  <a:srgbClr val="002060"/>
                </a:solidFill>
              </a:rPr>
              <a:t>date</a:t>
            </a:r>
            <a:r>
              <a:rPr lang="cs-CZ" sz="1200" dirty="0" smtClean="0">
                <a:solidFill>
                  <a:srgbClr val="002060"/>
                </a:solidFill>
              </a:rPr>
              <a:t>  to 30.1.2016</a:t>
            </a:r>
            <a:endParaRPr lang="cs-CZ" sz="1200" dirty="0">
              <a:solidFill>
                <a:srgbClr val="002060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33" y="3392125"/>
            <a:ext cx="1315591" cy="1251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5580112" y="3913460"/>
            <a:ext cx="1540321" cy="770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/>
              <a:t>From</a:t>
            </a:r>
            <a:r>
              <a:rPr lang="cs-CZ" sz="1100" dirty="0" smtClean="0"/>
              <a:t> </a:t>
            </a:r>
            <a:r>
              <a:rPr lang="cs-CZ" sz="1100" dirty="0" err="1" smtClean="0"/>
              <a:t>Icon</a:t>
            </a:r>
            <a:r>
              <a:rPr lang="cs-CZ" sz="1100" dirty="0" smtClean="0"/>
              <a:t> Line,</a:t>
            </a:r>
          </a:p>
          <a:p>
            <a:pPr algn="ctr"/>
            <a:r>
              <a:rPr lang="cs-CZ" sz="1100" dirty="0" err="1" smtClean="0"/>
              <a:t>Dimensions</a:t>
            </a:r>
            <a:endParaRPr lang="cs-CZ" sz="1100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8579669" cy="1152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755718" y="4509120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ADM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30.1.16, </a:t>
            </a:r>
            <a:r>
              <a:rPr lang="cs-CZ" sz="1400" dirty="0" err="1" smtClean="0">
                <a:solidFill>
                  <a:srgbClr val="002060"/>
                </a:solidFill>
              </a:rPr>
              <a:t>Cost</a:t>
            </a:r>
            <a:r>
              <a:rPr lang="cs-CZ" sz="1400" dirty="0" smtClean="0">
                <a:solidFill>
                  <a:srgbClr val="002060"/>
                </a:solidFill>
              </a:rPr>
              <a:t>=1800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654658" y="4538950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SALES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30.1.16,Cost=2400</a:t>
            </a:r>
            <a:endParaRPr lang="cs-CZ" sz="1400" dirty="0">
              <a:solidFill>
                <a:srgbClr val="002060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074871" y="5032340"/>
            <a:ext cx="0" cy="10431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4355976" y="5062170"/>
            <a:ext cx="0" cy="113802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73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(</a:t>
            </a:r>
            <a:r>
              <a:rPr lang="cs-CZ" sz="2000" dirty="0" err="1" smtClean="0">
                <a:solidFill>
                  <a:srgbClr val="002060"/>
                </a:solidFill>
              </a:rPr>
              <a:t>filtered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for</a:t>
            </a:r>
            <a:r>
              <a:rPr lang="cs-CZ" sz="2000" dirty="0" smtClean="0">
                <a:solidFill>
                  <a:srgbClr val="002060"/>
                </a:solidFill>
              </a:rPr>
              <a:t> just </a:t>
            </a:r>
            <a:r>
              <a:rPr lang="cs-CZ" sz="2000" dirty="0" err="1" smtClean="0">
                <a:solidFill>
                  <a:srgbClr val="002060"/>
                </a:solidFill>
              </a:rPr>
              <a:t>created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ones</a:t>
            </a:r>
            <a:r>
              <a:rPr lang="cs-CZ" sz="2000" dirty="0" smtClean="0">
                <a:solidFill>
                  <a:srgbClr val="002060"/>
                </a:solidFill>
              </a:rPr>
              <a:t>) 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43038"/>
            <a:ext cx="1407071" cy="2173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60947"/>
            <a:ext cx="6489551" cy="2249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411760" y="4077072"/>
            <a:ext cx="4752528" cy="1800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16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7</a:t>
            </a:fld>
            <a:endParaRPr lang="cs-C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47863"/>
            <a:ext cx="8428037" cy="296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2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Setup</a:t>
            </a:r>
            <a:r>
              <a:rPr lang="cs-CZ" dirty="0" smtClean="0"/>
              <a:t> data in Budget matrix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8</a:t>
            </a:fld>
            <a:endParaRPr lang="cs-CZ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6" y="1628800"/>
            <a:ext cx="3457575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26" y="1628800"/>
            <a:ext cx="227647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4" y="3215680"/>
            <a:ext cx="3204517" cy="27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97739"/>
            <a:ext cx="21717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3995936" y="4588727"/>
            <a:ext cx="2088232" cy="10005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have</a:t>
            </a:r>
            <a:r>
              <a:rPr lang="cs-CZ" sz="1200" dirty="0" smtClean="0"/>
              <a:t> to go </a:t>
            </a:r>
            <a:r>
              <a:rPr lang="cs-CZ" sz="1200" dirty="0" err="1" smtClean="0"/>
              <a:t>back</a:t>
            </a:r>
            <a:r>
              <a:rPr lang="cs-CZ" sz="1200" dirty="0" smtClean="0"/>
              <a:t> in </a:t>
            </a:r>
            <a:r>
              <a:rPr lang="cs-CZ" sz="1200" dirty="0" err="1" smtClean="0"/>
              <a:t>time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0204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Budget  Matrix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9</a:t>
            </a:fld>
            <a:endParaRPr lang="cs-CZ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246937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5220072" y="4725144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347864" y="5733256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Setup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expected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budgeted</a:t>
            </a:r>
            <a:r>
              <a:rPr lang="cs-CZ" b="1" dirty="0" smtClean="0">
                <a:solidFill>
                  <a:srgbClr val="FF0000"/>
                </a:solidFill>
              </a:rPr>
              <a:t>) </a:t>
            </a:r>
            <a:r>
              <a:rPr lang="cs-CZ" b="1" dirty="0" err="1" smtClean="0">
                <a:solidFill>
                  <a:srgbClr val="FF0000"/>
                </a:solidFill>
              </a:rPr>
              <a:t>values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for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chosen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dimension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60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1469</TotalTime>
  <Words>489</Words>
  <Application>Microsoft Office PowerPoint</Application>
  <PresentationFormat>Předvádění na obrazovce (4:3)</PresentationFormat>
  <Paragraphs>138</Paragraphs>
  <Slides>19</Slides>
  <Notes>1</Notes>
  <HiddenSlides>2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Navertica3</vt:lpstr>
      <vt:lpstr>1_Navertica3</vt:lpstr>
      <vt:lpstr>2_Navertica3</vt:lpstr>
      <vt:lpstr>List aplikace Microsoft Excel 97–2003</vt:lpstr>
      <vt:lpstr>Prezentace aplikace PowerPoint</vt:lpstr>
      <vt:lpstr>Basic principles</vt:lpstr>
      <vt:lpstr>Budget example</vt:lpstr>
      <vt:lpstr>Important statement for this budget model </vt:lpstr>
      <vt:lpstr>PO lines generation of G/L Entries</vt:lpstr>
      <vt:lpstr>General Ledger Entries (filtered for just created ones) </vt:lpstr>
      <vt:lpstr>General Ledger Entries</vt:lpstr>
      <vt:lpstr>Setup data in Budget matrix</vt:lpstr>
      <vt:lpstr>Budget  Matrix</vt:lpstr>
      <vt:lpstr>Manual setup of budget values</vt:lpstr>
      <vt:lpstr>Budget</vt:lpstr>
      <vt:lpstr>Budget automated calculation  </vt:lpstr>
      <vt:lpstr>Creation of new  Accounting Schedule view </vt:lpstr>
      <vt:lpstr>Accounting  Schedule </vt:lpstr>
      <vt:lpstr>Edit Accounting Schedule</vt:lpstr>
      <vt:lpstr>Overview of Accounting Schedule with use of filters (ADM and SALES)</vt:lpstr>
      <vt:lpstr>Thanks for Your attention and  time </vt:lpstr>
      <vt:lpstr>Prezentace aplikace PowerPoint</vt:lpstr>
      <vt:lpstr>Prezentace aplikace PowerPoint</vt:lpstr>
    </vt:vector>
  </TitlesOfParts>
  <Company>FUTURE Engineering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Miki Skorkovský</cp:lastModifiedBy>
  <cp:revision>836</cp:revision>
  <dcterms:created xsi:type="dcterms:W3CDTF">2008-09-16T18:20:53Z</dcterms:created>
  <dcterms:modified xsi:type="dcterms:W3CDTF">2020-12-03T10:30:28Z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