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 id="2147483686" r:id="rId4"/>
  </p:sldMasterIdLst>
  <p:notesMasterIdLst>
    <p:notesMasterId r:id="rId54"/>
  </p:notesMasterIdLst>
  <p:sldIdLst>
    <p:sldId id="256" r:id="rId5"/>
    <p:sldId id="267" r:id="rId6"/>
    <p:sldId id="268" r:id="rId7"/>
    <p:sldId id="269" r:id="rId8"/>
    <p:sldId id="288" r:id="rId9"/>
    <p:sldId id="277" r:id="rId10"/>
    <p:sldId id="278" r:id="rId11"/>
    <p:sldId id="279" r:id="rId12"/>
    <p:sldId id="280" r:id="rId13"/>
    <p:sldId id="281" r:id="rId14"/>
    <p:sldId id="282" r:id="rId15"/>
    <p:sldId id="283" r:id="rId16"/>
    <p:sldId id="271" r:id="rId17"/>
    <p:sldId id="284" r:id="rId18"/>
    <p:sldId id="285" r:id="rId19"/>
    <p:sldId id="286" r:id="rId20"/>
    <p:sldId id="293" r:id="rId21"/>
    <p:sldId id="273" r:id="rId22"/>
    <p:sldId id="274" r:id="rId23"/>
    <p:sldId id="275" r:id="rId24"/>
    <p:sldId id="276" r:id="rId25"/>
    <p:sldId id="291" r:id="rId26"/>
    <p:sldId id="289" r:id="rId27"/>
    <p:sldId id="290" r:id="rId28"/>
    <p:sldId id="292" r:id="rId29"/>
    <p:sldId id="265" r:id="rId30"/>
    <p:sldId id="266" r:id="rId31"/>
    <p:sldId id="294" r:id="rId32"/>
    <p:sldId id="295" r:id="rId33"/>
    <p:sldId id="296" r:id="rId34"/>
    <p:sldId id="297" r:id="rId35"/>
    <p:sldId id="298" r:id="rId36"/>
    <p:sldId id="300" r:id="rId37"/>
    <p:sldId id="299" r:id="rId38"/>
    <p:sldId id="301" r:id="rId39"/>
    <p:sldId id="302" r:id="rId40"/>
    <p:sldId id="303" r:id="rId41"/>
    <p:sldId id="304" r:id="rId42"/>
    <p:sldId id="305" r:id="rId43"/>
    <p:sldId id="306" r:id="rId44"/>
    <p:sldId id="307" r:id="rId45"/>
    <p:sldId id="308" r:id="rId46"/>
    <p:sldId id="309" r:id="rId47"/>
    <p:sldId id="310" r:id="rId48"/>
    <p:sldId id="311" r:id="rId49"/>
    <p:sldId id="312" r:id="rId50"/>
    <p:sldId id="313" r:id="rId51"/>
    <p:sldId id="314" r:id="rId52"/>
    <p:sldId id="315" r:id="rId53"/>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02" y="-78"/>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2D1D03-928F-4BAE-B574-0781BEED033D}" type="datetimeFigureOut">
              <a:rPr lang="cs-CZ" smtClean="0"/>
              <a:t>19.11.2018</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BF6625-9C44-48B0-AA2F-D22B518C6DCE}" type="slidenum">
              <a:rPr lang="cs-CZ" smtClean="0"/>
              <a:t>‹#›</a:t>
            </a:fld>
            <a:endParaRPr lang="cs-CZ"/>
          </a:p>
        </p:txBody>
      </p:sp>
    </p:spTree>
    <p:extLst>
      <p:ext uri="{BB962C8B-B14F-4D97-AF65-F5344CB8AC3E}">
        <p14:creationId xmlns:p14="http://schemas.microsoft.com/office/powerpoint/2010/main" val="1266625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1C8F09D0-51BC-415B-8AE2-D59BB41E099C}" type="slidenum">
              <a:rPr lang="cs-CZ">
                <a:solidFill>
                  <a:prstClr val="black"/>
                </a:solidFill>
              </a:rPr>
              <a:pPr/>
              <a:t>11</a:t>
            </a:fld>
            <a:endParaRPr lang="cs-CZ">
              <a:solidFill>
                <a:prstClr val="black"/>
              </a:solidFill>
            </a:endParaRPr>
          </a:p>
        </p:txBody>
      </p:sp>
    </p:spTree>
    <p:extLst>
      <p:ext uri="{BB962C8B-B14F-4D97-AF65-F5344CB8AC3E}">
        <p14:creationId xmlns:p14="http://schemas.microsoft.com/office/powerpoint/2010/main" val="3701187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958A4BD5-DC10-4841-B37C-5B427DCB3E85}" type="datetimeFigureOut">
              <a:rPr lang="cs-CZ" smtClean="0"/>
              <a:t>19.11.2018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31904D2-A66C-4B0D-AF9E-AD7D1D8421CB}" type="slidenum">
              <a:rPr lang="cs-CZ" smtClean="0"/>
              <a:t>‹#›</a:t>
            </a:fld>
            <a:endParaRPr lang="cs-CZ"/>
          </a:p>
        </p:txBody>
      </p:sp>
    </p:spTree>
    <p:extLst>
      <p:ext uri="{BB962C8B-B14F-4D97-AF65-F5344CB8AC3E}">
        <p14:creationId xmlns:p14="http://schemas.microsoft.com/office/powerpoint/2010/main" val="4266456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58A4BD5-DC10-4841-B37C-5B427DCB3E85}" type="datetimeFigureOut">
              <a:rPr lang="cs-CZ" smtClean="0"/>
              <a:t>19.11.2018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31904D2-A66C-4B0D-AF9E-AD7D1D8421CB}" type="slidenum">
              <a:rPr lang="cs-CZ" smtClean="0"/>
              <a:t>‹#›</a:t>
            </a:fld>
            <a:endParaRPr lang="cs-CZ"/>
          </a:p>
        </p:txBody>
      </p:sp>
    </p:spTree>
    <p:extLst>
      <p:ext uri="{BB962C8B-B14F-4D97-AF65-F5344CB8AC3E}">
        <p14:creationId xmlns:p14="http://schemas.microsoft.com/office/powerpoint/2010/main" val="1925385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58A4BD5-DC10-4841-B37C-5B427DCB3E85}" type="datetimeFigureOut">
              <a:rPr lang="cs-CZ" smtClean="0"/>
              <a:t>19.11.2018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31904D2-A66C-4B0D-AF9E-AD7D1D8421CB}" type="slidenum">
              <a:rPr lang="cs-CZ" smtClean="0"/>
              <a:t>‹#›</a:t>
            </a:fld>
            <a:endParaRPr lang="cs-CZ"/>
          </a:p>
        </p:txBody>
      </p:sp>
    </p:spTree>
    <p:extLst>
      <p:ext uri="{BB962C8B-B14F-4D97-AF65-F5344CB8AC3E}">
        <p14:creationId xmlns:p14="http://schemas.microsoft.com/office/powerpoint/2010/main" val="39588998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Kliknutím lze upravit styl předlohy.</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cs-CZ">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cs-CZ">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A86F7E6-0C1D-4EAF-B1C8-FCF9D144F604}" type="slidenum">
              <a:rPr lang="en-GB" altLang="cs-CZ">
                <a:solidFill>
                  <a:srgbClr val="000000"/>
                </a:solidFill>
              </a:rPr>
              <a:pPr/>
              <a:t>‹#›</a:t>
            </a:fld>
            <a:endParaRPr lang="en-GB" altLang="cs-CZ">
              <a:solidFill>
                <a:srgbClr val="000000"/>
              </a:solidFill>
            </a:endParaRPr>
          </a:p>
        </p:txBody>
      </p:sp>
    </p:spTree>
    <p:extLst>
      <p:ext uri="{BB962C8B-B14F-4D97-AF65-F5344CB8AC3E}">
        <p14:creationId xmlns:p14="http://schemas.microsoft.com/office/powerpoint/2010/main" val="19105151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cs-CZ">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cs-CZ">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CA8CDB9-91F6-4996-95E2-EE216FCAA420}" type="slidenum">
              <a:rPr lang="en-GB" altLang="cs-CZ">
                <a:solidFill>
                  <a:srgbClr val="000000"/>
                </a:solidFill>
              </a:rPr>
              <a:pPr/>
              <a:t>‹#›</a:t>
            </a:fld>
            <a:endParaRPr lang="en-GB" altLang="cs-CZ">
              <a:solidFill>
                <a:srgbClr val="000000"/>
              </a:solidFill>
            </a:endParaRPr>
          </a:p>
        </p:txBody>
      </p:sp>
    </p:spTree>
    <p:extLst>
      <p:ext uri="{BB962C8B-B14F-4D97-AF65-F5344CB8AC3E}">
        <p14:creationId xmlns:p14="http://schemas.microsoft.com/office/powerpoint/2010/main" val="7205339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Kliknutím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cs-CZ">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cs-CZ">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D9FB8A6-BC56-471B-8B71-E5F6627F989E}" type="slidenum">
              <a:rPr lang="en-GB" altLang="cs-CZ">
                <a:solidFill>
                  <a:srgbClr val="000000"/>
                </a:solidFill>
              </a:rPr>
              <a:pPr/>
              <a:t>‹#›</a:t>
            </a:fld>
            <a:endParaRPr lang="en-GB" altLang="cs-CZ">
              <a:solidFill>
                <a:srgbClr val="000000"/>
              </a:solidFill>
            </a:endParaRPr>
          </a:p>
        </p:txBody>
      </p:sp>
    </p:spTree>
    <p:extLst>
      <p:ext uri="{BB962C8B-B14F-4D97-AF65-F5344CB8AC3E}">
        <p14:creationId xmlns:p14="http://schemas.microsoft.com/office/powerpoint/2010/main" val="36438205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cs-CZ">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cs-CZ">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A4B17D1F-ECB0-4F12-8992-764DFBB5F997}" type="slidenum">
              <a:rPr lang="en-GB" altLang="cs-CZ">
                <a:solidFill>
                  <a:srgbClr val="000000"/>
                </a:solidFill>
              </a:rPr>
              <a:pPr/>
              <a:t>‹#›</a:t>
            </a:fld>
            <a:endParaRPr lang="en-GB" altLang="cs-CZ">
              <a:solidFill>
                <a:srgbClr val="000000"/>
              </a:solidFill>
            </a:endParaRPr>
          </a:p>
        </p:txBody>
      </p:sp>
    </p:spTree>
    <p:extLst>
      <p:ext uri="{BB962C8B-B14F-4D97-AF65-F5344CB8AC3E}">
        <p14:creationId xmlns:p14="http://schemas.microsoft.com/office/powerpoint/2010/main" val="37363204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cs-CZ">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cs-CZ">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B7747D3F-5CD1-489B-856F-CF42DB1C2D59}" type="slidenum">
              <a:rPr lang="en-GB" altLang="cs-CZ">
                <a:solidFill>
                  <a:srgbClr val="000000"/>
                </a:solidFill>
              </a:rPr>
              <a:pPr/>
              <a:t>‹#›</a:t>
            </a:fld>
            <a:endParaRPr lang="en-GB" altLang="cs-CZ">
              <a:solidFill>
                <a:srgbClr val="000000"/>
              </a:solidFill>
            </a:endParaRPr>
          </a:p>
        </p:txBody>
      </p:sp>
    </p:spTree>
    <p:extLst>
      <p:ext uri="{BB962C8B-B14F-4D97-AF65-F5344CB8AC3E}">
        <p14:creationId xmlns:p14="http://schemas.microsoft.com/office/powerpoint/2010/main" val="19759800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cs-CZ">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cs-CZ">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392E4D5B-9382-40DF-8214-8939B01B870E}" type="slidenum">
              <a:rPr lang="en-GB" altLang="cs-CZ">
                <a:solidFill>
                  <a:srgbClr val="000000"/>
                </a:solidFill>
              </a:rPr>
              <a:pPr/>
              <a:t>‹#›</a:t>
            </a:fld>
            <a:endParaRPr lang="en-GB" altLang="cs-CZ">
              <a:solidFill>
                <a:srgbClr val="000000"/>
              </a:solidFill>
            </a:endParaRPr>
          </a:p>
        </p:txBody>
      </p:sp>
    </p:spTree>
    <p:extLst>
      <p:ext uri="{BB962C8B-B14F-4D97-AF65-F5344CB8AC3E}">
        <p14:creationId xmlns:p14="http://schemas.microsoft.com/office/powerpoint/2010/main" val="20307591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cs-CZ">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cs-CZ">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B985B73C-D792-4359-B407-FCF046988AD7}" type="slidenum">
              <a:rPr lang="en-GB" altLang="cs-CZ">
                <a:solidFill>
                  <a:srgbClr val="000000"/>
                </a:solidFill>
              </a:rPr>
              <a:pPr/>
              <a:t>‹#›</a:t>
            </a:fld>
            <a:endParaRPr lang="en-GB" altLang="cs-CZ">
              <a:solidFill>
                <a:srgbClr val="000000"/>
              </a:solidFill>
            </a:endParaRPr>
          </a:p>
        </p:txBody>
      </p:sp>
    </p:spTree>
    <p:extLst>
      <p:ext uri="{BB962C8B-B14F-4D97-AF65-F5344CB8AC3E}">
        <p14:creationId xmlns:p14="http://schemas.microsoft.com/office/powerpoint/2010/main" val="20454796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cs-CZ">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cs-CZ">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3243B544-D401-4468-92AC-DA0BA0A14B88}" type="slidenum">
              <a:rPr lang="en-GB" altLang="cs-CZ">
                <a:solidFill>
                  <a:srgbClr val="000000"/>
                </a:solidFill>
              </a:rPr>
              <a:pPr/>
              <a:t>‹#›</a:t>
            </a:fld>
            <a:endParaRPr lang="en-GB" altLang="cs-CZ">
              <a:solidFill>
                <a:srgbClr val="000000"/>
              </a:solidFill>
            </a:endParaRPr>
          </a:p>
        </p:txBody>
      </p:sp>
    </p:spTree>
    <p:extLst>
      <p:ext uri="{BB962C8B-B14F-4D97-AF65-F5344CB8AC3E}">
        <p14:creationId xmlns:p14="http://schemas.microsoft.com/office/powerpoint/2010/main" val="960098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58A4BD5-DC10-4841-B37C-5B427DCB3E85}" type="datetimeFigureOut">
              <a:rPr lang="cs-CZ" smtClean="0"/>
              <a:t>19.11.2018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31904D2-A66C-4B0D-AF9E-AD7D1D8421CB}" type="slidenum">
              <a:rPr lang="cs-CZ" smtClean="0"/>
              <a:t>‹#›</a:t>
            </a:fld>
            <a:endParaRPr lang="cs-CZ"/>
          </a:p>
        </p:txBody>
      </p:sp>
    </p:spTree>
    <p:extLst>
      <p:ext uri="{BB962C8B-B14F-4D97-AF65-F5344CB8AC3E}">
        <p14:creationId xmlns:p14="http://schemas.microsoft.com/office/powerpoint/2010/main" val="42382087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cs-CZ">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cs-CZ">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075B873-9F92-4B53-B396-F1633CFEEAD0}" type="slidenum">
              <a:rPr lang="en-GB" altLang="cs-CZ">
                <a:solidFill>
                  <a:srgbClr val="000000"/>
                </a:solidFill>
              </a:rPr>
              <a:pPr/>
              <a:t>‹#›</a:t>
            </a:fld>
            <a:endParaRPr lang="en-GB" altLang="cs-CZ">
              <a:solidFill>
                <a:srgbClr val="000000"/>
              </a:solidFill>
            </a:endParaRPr>
          </a:p>
        </p:txBody>
      </p:sp>
    </p:spTree>
    <p:extLst>
      <p:ext uri="{BB962C8B-B14F-4D97-AF65-F5344CB8AC3E}">
        <p14:creationId xmlns:p14="http://schemas.microsoft.com/office/powerpoint/2010/main" val="6819643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cs-CZ">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cs-CZ">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D1108FD-02CC-43D5-B3FC-F546339492C8}" type="slidenum">
              <a:rPr lang="en-GB" altLang="cs-CZ">
                <a:solidFill>
                  <a:srgbClr val="000000"/>
                </a:solidFill>
              </a:rPr>
              <a:pPr/>
              <a:t>‹#›</a:t>
            </a:fld>
            <a:endParaRPr lang="en-GB" altLang="cs-CZ">
              <a:solidFill>
                <a:srgbClr val="000000"/>
              </a:solidFill>
            </a:endParaRPr>
          </a:p>
        </p:txBody>
      </p:sp>
    </p:spTree>
    <p:extLst>
      <p:ext uri="{BB962C8B-B14F-4D97-AF65-F5344CB8AC3E}">
        <p14:creationId xmlns:p14="http://schemas.microsoft.com/office/powerpoint/2010/main" val="4056485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cs-CZ">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cs-CZ">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C8098D3-F0E9-4D7D-A495-CF8906642FA7}" type="slidenum">
              <a:rPr lang="en-GB" altLang="cs-CZ">
                <a:solidFill>
                  <a:srgbClr val="000000"/>
                </a:solidFill>
              </a:rPr>
              <a:pPr/>
              <a:t>‹#›</a:t>
            </a:fld>
            <a:endParaRPr lang="en-GB" altLang="cs-CZ">
              <a:solidFill>
                <a:srgbClr val="000000"/>
              </a:solidFill>
            </a:endParaRPr>
          </a:p>
        </p:txBody>
      </p:sp>
    </p:spTree>
    <p:extLst>
      <p:ext uri="{BB962C8B-B14F-4D97-AF65-F5344CB8AC3E}">
        <p14:creationId xmlns:p14="http://schemas.microsoft.com/office/powerpoint/2010/main" val="32326874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cs-CZ" smtClean="0"/>
              <a:t>Kliknutím lze upravit styl.</a:t>
            </a:r>
            <a:endParaRPr lang="cs-CZ"/>
          </a:p>
        </p:txBody>
      </p:sp>
      <p:sp>
        <p:nvSpPr>
          <p:cNvPr id="3" name="Zástupný symbol pro text 2"/>
          <p:cNvSpPr>
            <a:spLocks noGrp="1"/>
          </p:cNvSpPr>
          <p:nvPr>
            <p:ph type="body" sz="half" idx="1"/>
          </p:nvPr>
        </p:nvSpPr>
        <p:spPr>
          <a:xfrm>
            <a:off x="457200" y="1600200"/>
            <a:ext cx="4038600" cy="4525963"/>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cs-CZ">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cs-CZ">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08FC3A6-4DAA-4BF9-B301-FBD84A959358}" type="slidenum">
              <a:rPr lang="en-GB" altLang="cs-CZ">
                <a:solidFill>
                  <a:srgbClr val="000000"/>
                </a:solidFill>
              </a:rPr>
              <a:pPr/>
              <a:t>‹#›</a:t>
            </a:fld>
            <a:endParaRPr lang="en-GB" altLang="cs-CZ">
              <a:solidFill>
                <a:srgbClr val="000000"/>
              </a:solidFill>
            </a:endParaRPr>
          </a:p>
        </p:txBody>
      </p:sp>
    </p:spTree>
    <p:extLst>
      <p:ext uri="{BB962C8B-B14F-4D97-AF65-F5344CB8AC3E}">
        <p14:creationId xmlns:p14="http://schemas.microsoft.com/office/powerpoint/2010/main" val="1100834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Nadpis a obsah">
    <p:spTree>
      <p:nvGrpSpPr>
        <p:cNvPr id="1" name=""/>
        <p:cNvGrpSpPr/>
        <p:nvPr/>
      </p:nvGrpSpPr>
      <p:grpSpPr>
        <a:xfrm>
          <a:off x="0" y="0"/>
          <a:ext cx="0" cy="0"/>
          <a:chOff x="0" y="0"/>
          <a:chExt cx="0" cy="0"/>
        </a:xfrm>
      </p:grpSpPr>
      <p:sp>
        <p:nvSpPr>
          <p:cNvPr id="2" name="Title 1"/>
          <p:cNvSpPr>
            <a:spLocks noGrp="1"/>
          </p:cNvSpPr>
          <p:nvPr>
            <p:ph type="title"/>
          </p:nvPr>
        </p:nvSpPr>
        <p:spPr>
          <a:xfrm>
            <a:off x="428596" y="838200"/>
            <a:ext cx="8499404" cy="579438"/>
          </a:xfrm>
        </p:spPr>
        <p:txBody>
          <a:bodyPr>
            <a:noAutofit/>
          </a:bodyPr>
          <a:lstStyle>
            <a:lvl1pPr algn="l">
              <a:defRPr sz="2800" b="0">
                <a:solidFill>
                  <a:srgbClr val="695C4F"/>
                </a:solidFill>
              </a:defRPr>
            </a:lvl1pPr>
          </a:lstStyle>
          <a:p>
            <a:r>
              <a:rPr lang="cs-CZ" smtClean="0"/>
              <a:t>Klepnutím lze upravit styl předlohy nadpisů.</a:t>
            </a:r>
            <a:endParaRPr lang="en-US" dirty="0"/>
          </a:p>
        </p:txBody>
      </p:sp>
      <p:sp>
        <p:nvSpPr>
          <p:cNvPr id="8" name="Text Placeholder 7"/>
          <p:cNvSpPr>
            <a:spLocks noGrp="1"/>
          </p:cNvSpPr>
          <p:nvPr>
            <p:ph type="body" sz="quarter" idx="13"/>
          </p:nvPr>
        </p:nvSpPr>
        <p:spPr>
          <a:xfrm>
            <a:off x="2404118"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
        <p:nvSpPr>
          <p:cNvPr id="11" name="Content Placeholder 2"/>
          <p:cNvSpPr>
            <a:spLocks noGrp="1"/>
          </p:cNvSpPr>
          <p:nvPr>
            <p:ph idx="1"/>
          </p:nvPr>
        </p:nvSpPr>
        <p:spPr>
          <a:xfrm>
            <a:off x="428596" y="1600202"/>
            <a:ext cx="8481404" cy="4525963"/>
          </a:xfrm>
        </p:spPr>
        <p:txBody>
          <a:bodyPr/>
          <a:lstStyle>
            <a:lvl1pPr>
              <a:buSzPct val="100000"/>
              <a:buFontTx/>
              <a:buBlip>
                <a:blip r:embed="rId2"/>
              </a:buBlip>
              <a:defRPr/>
            </a:lvl1pPr>
            <a:lvl2pPr>
              <a:buSzPct val="90000"/>
              <a:buFontTx/>
              <a:buBlip>
                <a:blip r:embed="rId2"/>
              </a:buBlip>
              <a:defRPr/>
            </a:lvl2pPr>
            <a:lvl3pPr>
              <a:buSzPct val="80000"/>
              <a:buFontTx/>
              <a:buBlip>
                <a:blip r:embed="rId2"/>
              </a:buBlip>
              <a:defRPr/>
            </a:lvl3pPr>
            <a:lvl4pPr>
              <a:buSzPct val="70000"/>
              <a:buFontTx/>
              <a:buBlip>
                <a:blip r:embed="rId2"/>
              </a:buBlip>
              <a:defRPr/>
            </a:lvl4pPr>
            <a:lvl5pPr>
              <a:buSzPct val="60000"/>
              <a:buFontTx/>
              <a:buBlip>
                <a:blip r:embed="rId2"/>
              </a:buBlip>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5" name="Date Placeholder 3"/>
          <p:cNvSpPr>
            <a:spLocks noGrp="1"/>
          </p:cNvSpPr>
          <p:nvPr>
            <p:ph type="dt" sz="half" idx="14"/>
          </p:nvPr>
        </p:nvSpPr>
        <p:spPr/>
        <p:txBody>
          <a:bodyPr/>
          <a:lstStyle>
            <a:lvl1pPr>
              <a:defRPr/>
            </a:lvl1pPr>
          </a:lstStyle>
          <a:p>
            <a:pPr>
              <a:defRPr/>
            </a:pPr>
            <a:fld id="{0DC1E163-A124-42F8-B00E-A5BBE92F9AED}" type="datetime1">
              <a:rPr lang="cs-CZ">
                <a:solidFill>
                  <a:srgbClr val="000000"/>
                </a:solidFill>
              </a:rPr>
              <a:pPr>
                <a:defRPr/>
              </a:pPr>
              <a:t>19.11.2018</a:t>
            </a:fld>
            <a:endParaRPr lang="en-US">
              <a:solidFill>
                <a:srgbClr val="000000"/>
              </a:solidFill>
            </a:endParaRPr>
          </a:p>
        </p:txBody>
      </p:sp>
      <p:sp>
        <p:nvSpPr>
          <p:cNvPr id="6" name="Footer Placeholder 4"/>
          <p:cNvSpPr>
            <a:spLocks noGrp="1"/>
          </p:cNvSpPr>
          <p:nvPr>
            <p:ph type="ftr" sz="quarter" idx="15"/>
          </p:nvPr>
        </p:nvSpPr>
        <p:spPr/>
        <p:txBody>
          <a:bodyPr/>
          <a:lstStyle>
            <a:lvl1pPr>
              <a:defRPr/>
            </a:lvl1pPr>
          </a:lstStyle>
          <a:p>
            <a:pPr>
              <a:defRPr/>
            </a:pPr>
            <a:endParaRPr lang="en-US">
              <a:solidFill>
                <a:srgbClr val="000000"/>
              </a:solidFill>
            </a:endParaRPr>
          </a:p>
        </p:txBody>
      </p:sp>
      <p:sp>
        <p:nvSpPr>
          <p:cNvPr id="7" name="Slide Number Placeholder 5"/>
          <p:cNvSpPr>
            <a:spLocks noGrp="1"/>
          </p:cNvSpPr>
          <p:nvPr>
            <p:ph type="sldNum" sz="quarter" idx="16"/>
          </p:nvPr>
        </p:nvSpPr>
        <p:spPr/>
        <p:txBody>
          <a:bodyPr/>
          <a:lstStyle>
            <a:lvl1pPr>
              <a:defRPr>
                <a:solidFill>
                  <a:srgbClr val="FFFFFF"/>
                </a:solidFill>
              </a:defRPr>
            </a:lvl1pPr>
          </a:lstStyle>
          <a:p>
            <a:fld id="{A394DC32-F804-4C7A-B1D9-45D1FF260393}" type="slidenum">
              <a:rPr lang="en-US" altLang="cs-CZ"/>
              <a:pPr/>
              <a:t>‹#›</a:t>
            </a:fld>
            <a:endParaRPr lang="en-US" altLang="cs-CZ"/>
          </a:p>
        </p:txBody>
      </p:sp>
    </p:spTree>
    <p:extLst>
      <p:ext uri="{BB962C8B-B14F-4D97-AF65-F5344CB8AC3E}">
        <p14:creationId xmlns:p14="http://schemas.microsoft.com/office/powerpoint/2010/main" val="7937443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Kliknutím lze upravit styl předlohy.</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C790E8-04CA-440E-A257-91796DFE323A}"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5935110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2DAE4C1-212F-4FDA-B838-BD48EF1CE6ED}"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6947158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Kliknutím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8E88AF-A7BF-49B2-840D-3CA79DB9842F}"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6875767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CD813B-3BBF-4558-B981-34BA9BD1FB19}"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5589671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0DEF00A-C528-4F03-8D64-1112E356A33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784443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958A4BD5-DC10-4841-B37C-5B427DCB3E85}" type="datetimeFigureOut">
              <a:rPr lang="cs-CZ" smtClean="0"/>
              <a:t>19.11.2018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31904D2-A66C-4B0D-AF9E-AD7D1D8421CB}" type="slidenum">
              <a:rPr lang="cs-CZ" smtClean="0"/>
              <a:t>‹#›</a:t>
            </a:fld>
            <a:endParaRPr lang="cs-CZ"/>
          </a:p>
        </p:txBody>
      </p:sp>
    </p:spTree>
    <p:extLst>
      <p:ext uri="{BB962C8B-B14F-4D97-AF65-F5344CB8AC3E}">
        <p14:creationId xmlns:p14="http://schemas.microsoft.com/office/powerpoint/2010/main" val="16458259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D3CEC36-5934-485F-8D50-9E1A60386467}"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4030786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AF087D0-AD27-4CB8-A8E4-4A74036EDD3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62422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F8A734C-599B-47A2-9E77-25C8D85B630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049644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0C6688F-C441-456C-A48A-5FF4515A2BD9}"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7163660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0CCB558-C00D-4B0A-8AB0-C1F4B7CB5966}"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1462156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618DA1B-8E27-4831-83CD-EE52D44C718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8498058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Kliknutím lze upravit styl předlohy.</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C790E8-04CA-440E-A257-91796DFE323A}"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0398655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2DAE4C1-212F-4FDA-B838-BD48EF1CE6ED}"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1219641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Kliknutím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8E88AF-A7BF-49B2-840D-3CA79DB9842F}"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273923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CD813B-3BBF-4558-B981-34BA9BD1FB19}"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204899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958A4BD5-DC10-4841-B37C-5B427DCB3E85}" type="datetimeFigureOut">
              <a:rPr lang="cs-CZ" smtClean="0"/>
              <a:t>19.11.2018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31904D2-A66C-4B0D-AF9E-AD7D1D8421CB}" type="slidenum">
              <a:rPr lang="cs-CZ" smtClean="0"/>
              <a:t>‹#›</a:t>
            </a:fld>
            <a:endParaRPr lang="cs-CZ"/>
          </a:p>
        </p:txBody>
      </p:sp>
    </p:spTree>
    <p:extLst>
      <p:ext uri="{BB962C8B-B14F-4D97-AF65-F5344CB8AC3E}">
        <p14:creationId xmlns:p14="http://schemas.microsoft.com/office/powerpoint/2010/main" val="13244271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0DEF00A-C528-4F03-8D64-1112E356A33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4574636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D3CEC36-5934-485F-8D50-9E1A60386467}"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087989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AF087D0-AD27-4CB8-A8E4-4A74036EDD3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2266206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F8A734C-599B-47A2-9E77-25C8D85B630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9785361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0C6688F-C441-456C-A48A-5FF4515A2BD9}"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6868376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0CCB558-C00D-4B0A-8AB0-C1F4B7CB5966}"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4668497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618DA1B-8E27-4831-83CD-EE52D44C718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228570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958A4BD5-DC10-4841-B37C-5B427DCB3E85}" type="datetimeFigureOut">
              <a:rPr lang="cs-CZ" smtClean="0"/>
              <a:t>19.11.2018</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C31904D2-A66C-4B0D-AF9E-AD7D1D8421CB}" type="slidenum">
              <a:rPr lang="cs-CZ" smtClean="0"/>
              <a:t>‹#›</a:t>
            </a:fld>
            <a:endParaRPr lang="cs-CZ"/>
          </a:p>
        </p:txBody>
      </p:sp>
    </p:spTree>
    <p:extLst>
      <p:ext uri="{BB962C8B-B14F-4D97-AF65-F5344CB8AC3E}">
        <p14:creationId xmlns:p14="http://schemas.microsoft.com/office/powerpoint/2010/main" val="1052724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958A4BD5-DC10-4841-B37C-5B427DCB3E85}" type="datetimeFigureOut">
              <a:rPr lang="cs-CZ" smtClean="0"/>
              <a:t>19.11.2018</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C31904D2-A66C-4B0D-AF9E-AD7D1D8421CB}" type="slidenum">
              <a:rPr lang="cs-CZ" smtClean="0"/>
              <a:t>‹#›</a:t>
            </a:fld>
            <a:endParaRPr lang="cs-CZ"/>
          </a:p>
        </p:txBody>
      </p:sp>
    </p:spTree>
    <p:extLst>
      <p:ext uri="{BB962C8B-B14F-4D97-AF65-F5344CB8AC3E}">
        <p14:creationId xmlns:p14="http://schemas.microsoft.com/office/powerpoint/2010/main" val="4061272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958A4BD5-DC10-4841-B37C-5B427DCB3E85}" type="datetimeFigureOut">
              <a:rPr lang="cs-CZ" smtClean="0"/>
              <a:t>19.11.2018</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C31904D2-A66C-4B0D-AF9E-AD7D1D8421CB}" type="slidenum">
              <a:rPr lang="cs-CZ" smtClean="0"/>
              <a:t>‹#›</a:t>
            </a:fld>
            <a:endParaRPr lang="cs-CZ"/>
          </a:p>
        </p:txBody>
      </p:sp>
    </p:spTree>
    <p:extLst>
      <p:ext uri="{BB962C8B-B14F-4D97-AF65-F5344CB8AC3E}">
        <p14:creationId xmlns:p14="http://schemas.microsoft.com/office/powerpoint/2010/main" val="938375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958A4BD5-DC10-4841-B37C-5B427DCB3E85}" type="datetimeFigureOut">
              <a:rPr lang="cs-CZ" smtClean="0"/>
              <a:t>19.11.2018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31904D2-A66C-4B0D-AF9E-AD7D1D8421CB}" type="slidenum">
              <a:rPr lang="cs-CZ" smtClean="0"/>
              <a:t>‹#›</a:t>
            </a:fld>
            <a:endParaRPr lang="cs-CZ"/>
          </a:p>
        </p:txBody>
      </p:sp>
    </p:spTree>
    <p:extLst>
      <p:ext uri="{BB962C8B-B14F-4D97-AF65-F5344CB8AC3E}">
        <p14:creationId xmlns:p14="http://schemas.microsoft.com/office/powerpoint/2010/main" val="1697645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958A4BD5-DC10-4841-B37C-5B427DCB3E85}" type="datetimeFigureOut">
              <a:rPr lang="cs-CZ" smtClean="0"/>
              <a:t>19.11.2018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31904D2-A66C-4B0D-AF9E-AD7D1D8421CB}" type="slidenum">
              <a:rPr lang="cs-CZ" smtClean="0"/>
              <a:t>‹#›</a:t>
            </a:fld>
            <a:endParaRPr lang="cs-CZ"/>
          </a:p>
        </p:txBody>
      </p:sp>
    </p:spTree>
    <p:extLst>
      <p:ext uri="{BB962C8B-B14F-4D97-AF65-F5344CB8AC3E}">
        <p14:creationId xmlns:p14="http://schemas.microsoft.com/office/powerpoint/2010/main" val="2777263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8A4BD5-DC10-4841-B37C-5B427DCB3E85}" type="datetimeFigureOut">
              <a:rPr lang="cs-CZ" smtClean="0"/>
              <a:t>19.11.2018</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1904D2-A66C-4B0D-AF9E-AD7D1D8421CB}" type="slidenum">
              <a:rPr lang="cs-CZ" smtClean="0"/>
              <a:t>‹#›</a:t>
            </a:fld>
            <a:endParaRPr lang="cs-CZ"/>
          </a:p>
        </p:txBody>
      </p:sp>
    </p:spTree>
    <p:extLst>
      <p:ext uri="{BB962C8B-B14F-4D97-AF65-F5344CB8AC3E}">
        <p14:creationId xmlns:p14="http://schemas.microsoft.com/office/powerpoint/2010/main" val="4607974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cs-CZ" smtClean="0"/>
              <a:t>Klepnutím lze upravit styl předlohy nadpisů.</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cs-CZ" smtClean="0"/>
              <a:t>Klepnutím lze upravit styly předlohy textu.</a:t>
            </a:r>
          </a:p>
          <a:p>
            <a:pPr lvl="1"/>
            <a:r>
              <a:rPr lang="en-GB" altLang="cs-CZ" smtClean="0"/>
              <a:t>Druhá úroveň</a:t>
            </a:r>
          </a:p>
          <a:p>
            <a:pPr lvl="2"/>
            <a:r>
              <a:rPr lang="en-GB" altLang="cs-CZ" smtClean="0"/>
              <a:t>Třetí úroveň</a:t>
            </a:r>
          </a:p>
          <a:p>
            <a:pPr lvl="3"/>
            <a:r>
              <a:rPr lang="en-GB" altLang="cs-CZ" smtClean="0"/>
              <a:t>Čtvrtá úroveň</a:t>
            </a:r>
          </a:p>
          <a:p>
            <a:pPr lvl="4"/>
            <a:r>
              <a:rPr lang="en-GB" altLang="cs-CZ" smtClean="0"/>
              <a:t>Pátá úroveň</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pitchFamily="34" charset="0"/>
              </a:defRPr>
            </a:lvl1pPr>
          </a:lstStyle>
          <a:p>
            <a:pPr fontAlgn="base">
              <a:spcBef>
                <a:spcPct val="0"/>
              </a:spcBef>
              <a:spcAft>
                <a:spcPct val="0"/>
              </a:spcAft>
              <a:defRPr/>
            </a:pPr>
            <a:endParaRPr lang="en-GB" altLang="cs-CZ">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pitchFamily="34" charset="0"/>
              </a:defRPr>
            </a:lvl1pPr>
          </a:lstStyle>
          <a:p>
            <a:pPr fontAlgn="base">
              <a:spcBef>
                <a:spcPct val="0"/>
              </a:spcBef>
              <a:spcAft>
                <a:spcPct val="0"/>
              </a:spcAft>
              <a:defRPr/>
            </a:pPr>
            <a:endParaRPr lang="en-GB" altLang="cs-CZ">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84671EA7-35AC-4CAA-99F4-BE4D4EDD879B}" type="slidenum">
              <a:rPr lang="en-GB" altLang="cs-CZ" smtClean="0">
                <a:solidFill>
                  <a:srgbClr val="000000"/>
                </a:solidFill>
              </a:rPr>
              <a:pPr fontAlgn="base">
                <a:spcBef>
                  <a:spcPct val="0"/>
                </a:spcBef>
                <a:spcAft>
                  <a:spcPct val="0"/>
                </a:spcAft>
              </a:pPr>
              <a:t>‹#›</a:t>
            </a:fld>
            <a:endParaRPr lang="en-GB" altLang="cs-CZ" smtClean="0">
              <a:solidFill>
                <a:srgbClr val="000000"/>
              </a:solidFill>
            </a:endParaRPr>
          </a:p>
        </p:txBody>
      </p:sp>
    </p:spTree>
    <p:extLst>
      <p:ext uri="{BB962C8B-B14F-4D97-AF65-F5344CB8AC3E}">
        <p14:creationId xmlns:p14="http://schemas.microsoft.com/office/powerpoint/2010/main" val="36335579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cs-CZ" smtClean="0"/>
              <a:t>Klepnutím lze upravit styl předlohy nadpisů.</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cs-CZ" smtClean="0"/>
              <a:t>Klepnutím lze upravit styly předlohy textu.</a:t>
            </a:r>
          </a:p>
          <a:p>
            <a:pPr lvl="1"/>
            <a:r>
              <a:rPr lang="en-GB" altLang="cs-CZ" smtClean="0"/>
              <a:t>Druhá úroveň</a:t>
            </a:r>
          </a:p>
          <a:p>
            <a:pPr lvl="2"/>
            <a:r>
              <a:rPr lang="en-GB" altLang="cs-CZ" smtClean="0"/>
              <a:t>Třetí úroveň</a:t>
            </a:r>
          </a:p>
          <a:p>
            <a:pPr lvl="3"/>
            <a:r>
              <a:rPr lang="en-GB" altLang="cs-CZ" smtClean="0"/>
              <a:t>Čtvrtá úroveň</a:t>
            </a:r>
          </a:p>
          <a:p>
            <a:pPr lvl="4"/>
            <a:r>
              <a:rPr lang="en-GB" altLang="cs-CZ" smtClean="0"/>
              <a:t>Pátá úroveň</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GB">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GB">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C8CDA188-5CBE-437D-92F4-52FC1EC0724D}" type="slidenum">
              <a:rPr lang="en-GB">
                <a:solidFill>
                  <a:srgbClr val="000000"/>
                </a:solidFill>
              </a:rPr>
              <a:pPr fontAlgn="base">
                <a:spcBef>
                  <a:spcPct val="0"/>
                </a:spcBef>
                <a:spcAft>
                  <a:spcPct val="0"/>
                </a:spcAft>
                <a:defRPr/>
              </a:pPr>
              <a:t>‹#›</a:t>
            </a:fld>
            <a:endParaRPr lang="en-GB">
              <a:solidFill>
                <a:srgbClr val="000000"/>
              </a:solidFill>
            </a:endParaRPr>
          </a:p>
        </p:txBody>
      </p:sp>
    </p:spTree>
    <p:extLst>
      <p:ext uri="{BB962C8B-B14F-4D97-AF65-F5344CB8AC3E}">
        <p14:creationId xmlns:p14="http://schemas.microsoft.com/office/powerpoint/2010/main" val="84699625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cs-CZ" smtClean="0"/>
              <a:t>Klepnutím lze upravit styl předlohy nadpisů.</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cs-CZ" smtClean="0"/>
              <a:t>Klepnutím lze upravit styly předlohy textu.</a:t>
            </a:r>
          </a:p>
          <a:p>
            <a:pPr lvl="1"/>
            <a:r>
              <a:rPr lang="en-GB" altLang="cs-CZ" smtClean="0"/>
              <a:t>Druhá úroveň</a:t>
            </a:r>
          </a:p>
          <a:p>
            <a:pPr lvl="2"/>
            <a:r>
              <a:rPr lang="en-GB" altLang="cs-CZ" smtClean="0"/>
              <a:t>Třetí úroveň</a:t>
            </a:r>
          </a:p>
          <a:p>
            <a:pPr lvl="3"/>
            <a:r>
              <a:rPr lang="en-GB" altLang="cs-CZ" smtClean="0"/>
              <a:t>Čtvrtá úroveň</a:t>
            </a:r>
          </a:p>
          <a:p>
            <a:pPr lvl="4"/>
            <a:r>
              <a:rPr lang="en-GB" altLang="cs-CZ" smtClean="0"/>
              <a:t>Pátá úroveň</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GB">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GB">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C8CDA188-5CBE-437D-92F4-52FC1EC0724D}" type="slidenum">
              <a:rPr lang="en-GB">
                <a:solidFill>
                  <a:srgbClr val="000000"/>
                </a:solidFill>
              </a:rPr>
              <a:pPr fontAlgn="base">
                <a:spcBef>
                  <a:spcPct val="0"/>
                </a:spcBef>
                <a:spcAft>
                  <a:spcPct val="0"/>
                </a:spcAft>
                <a:defRPr/>
              </a:pPr>
              <a:t>‹#›</a:t>
            </a:fld>
            <a:endParaRPr lang="en-GB">
              <a:solidFill>
                <a:srgbClr val="000000"/>
              </a:solidFill>
            </a:endParaRPr>
          </a:p>
        </p:txBody>
      </p:sp>
    </p:spTree>
    <p:extLst>
      <p:ext uri="{BB962C8B-B14F-4D97-AF65-F5344CB8AC3E}">
        <p14:creationId xmlns:p14="http://schemas.microsoft.com/office/powerpoint/2010/main" val="87086254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4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83568" y="1700808"/>
            <a:ext cx="7772400" cy="1728192"/>
          </a:xfrm>
        </p:spPr>
        <p:txBody>
          <a:bodyPr>
            <a:normAutofit fontScale="90000"/>
          </a:bodyPr>
          <a:lstStyle/>
          <a:p>
            <a:r>
              <a:rPr lang="cs-CZ" dirty="0" smtClean="0"/>
              <a:t/>
            </a:r>
            <a:br>
              <a:rPr lang="cs-CZ" dirty="0" smtClean="0"/>
            </a:br>
            <a:r>
              <a:rPr lang="cs-CZ" dirty="0" smtClean="0"/>
              <a:t>Basic </a:t>
            </a:r>
            <a:r>
              <a:rPr lang="cs-CZ" dirty="0" err="1" smtClean="0"/>
              <a:t>production</a:t>
            </a:r>
            <a:r>
              <a:rPr lang="cs-CZ" dirty="0" smtClean="0"/>
              <a:t> </a:t>
            </a:r>
            <a:r>
              <a:rPr lang="cs-CZ" dirty="0" err="1" smtClean="0"/>
              <a:t>algorithms</a:t>
            </a:r>
            <a:r>
              <a:rPr lang="cs-CZ" dirty="0" smtClean="0"/>
              <a:t> and </a:t>
            </a:r>
            <a:r>
              <a:rPr lang="cs-CZ" dirty="0" err="1" smtClean="0"/>
              <a:t>its</a:t>
            </a:r>
            <a:r>
              <a:rPr lang="cs-CZ" dirty="0" smtClean="0"/>
              <a:t> </a:t>
            </a:r>
            <a:r>
              <a:rPr lang="cs-CZ" dirty="0" err="1" smtClean="0"/>
              <a:t>main</a:t>
            </a:r>
            <a:r>
              <a:rPr lang="cs-CZ" dirty="0" smtClean="0"/>
              <a:t> </a:t>
            </a:r>
            <a:r>
              <a:rPr lang="cs-CZ" dirty="0" err="1" smtClean="0"/>
              <a:t>concepts</a:t>
            </a:r>
            <a:endParaRPr lang="cs-CZ" dirty="0"/>
          </a:p>
        </p:txBody>
      </p:sp>
      <p:sp>
        <p:nvSpPr>
          <p:cNvPr id="3" name="Podnadpis 2"/>
          <p:cNvSpPr>
            <a:spLocks noGrp="1"/>
          </p:cNvSpPr>
          <p:nvPr>
            <p:ph type="subTitle" idx="1"/>
          </p:nvPr>
        </p:nvSpPr>
        <p:spPr/>
        <p:txBody>
          <a:bodyPr>
            <a:normAutofit/>
          </a:bodyPr>
          <a:lstStyle/>
          <a:p>
            <a:r>
              <a:rPr lang="cs-CZ" sz="2000" dirty="0" err="1" smtClean="0">
                <a:solidFill>
                  <a:srgbClr val="C00000"/>
                </a:solidFill>
              </a:rPr>
              <a:t>Ing.J.Skorkovský,CSc</a:t>
            </a:r>
            <a:r>
              <a:rPr lang="cs-CZ" sz="2000" dirty="0" smtClean="0">
                <a:solidFill>
                  <a:srgbClr val="C00000"/>
                </a:solidFill>
              </a:rPr>
              <a:t>. </a:t>
            </a:r>
          </a:p>
          <a:p>
            <a:r>
              <a:rPr lang="en-ZA" sz="1100" dirty="0" smtClean="0">
                <a:solidFill>
                  <a:srgbClr val="C00000"/>
                </a:solidFill>
              </a:rPr>
              <a:t>and various listed sources</a:t>
            </a:r>
          </a:p>
          <a:p>
            <a:r>
              <a:rPr lang="en-US" sz="2000" b="1" dirty="0" smtClean="0">
                <a:solidFill>
                  <a:srgbClr val="0070C0"/>
                </a:solidFill>
              </a:rPr>
              <a:t>Department of Corporate  Economy</a:t>
            </a:r>
            <a:endParaRPr lang="en-US" sz="2000" b="1" dirty="0">
              <a:solidFill>
                <a:srgbClr val="0070C0"/>
              </a:solidFill>
            </a:endParaRPr>
          </a:p>
        </p:txBody>
      </p:sp>
      <p:sp>
        <p:nvSpPr>
          <p:cNvPr id="4" name="TextovéPole 3"/>
          <p:cNvSpPr txBox="1"/>
          <p:nvPr/>
        </p:nvSpPr>
        <p:spPr>
          <a:xfrm>
            <a:off x="251520" y="5157192"/>
            <a:ext cx="8104078" cy="646331"/>
          </a:xfrm>
          <a:prstGeom prst="rect">
            <a:avLst/>
          </a:prstGeom>
          <a:noFill/>
        </p:spPr>
        <p:txBody>
          <a:bodyPr wrap="none" rtlCol="0">
            <a:spAutoFit/>
          </a:bodyPr>
          <a:lstStyle/>
          <a:p>
            <a:r>
              <a:rPr lang="en-US" dirty="0" smtClean="0"/>
              <a:t>Slides 2-18 –basic production theory and 29-48 practical NAV example</a:t>
            </a:r>
          </a:p>
          <a:p>
            <a:r>
              <a:rPr lang="en-US" b="1" dirty="0" smtClean="0"/>
              <a:t>Comment :</a:t>
            </a:r>
            <a:r>
              <a:rPr lang="en-US" dirty="0" smtClean="0"/>
              <a:t> without basic production theory it is useless to model production in ERP</a:t>
            </a:r>
            <a:endParaRPr lang="en-US" dirty="0"/>
          </a:p>
        </p:txBody>
      </p:sp>
    </p:spTree>
    <p:extLst>
      <p:ext uri="{BB962C8B-B14F-4D97-AF65-F5344CB8AC3E}">
        <p14:creationId xmlns:p14="http://schemas.microsoft.com/office/powerpoint/2010/main" val="35029937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Nadpis 1"/>
          <p:cNvSpPr>
            <a:spLocks noGrp="1"/>
          </p:cNvSpPr>
          <p:nvPr>
            <p:ph type="title"/>
          </p:nvPr>
        </p:nvSpPr>
        <p:spPr/>
        <p:txBody>
          <a:bodyPr/>
          <a:lstStyle/>
          <a:p>
            <a:r>
              <a:rPr lang="cs-CZ" altLang="cs-CZ" smtClean="0"/>
              <a:t>Example-solution</a:t>
            </a:r>
            <a:br>
              <a:rPr lang="cs-CZ" altLang="cs-CZ" smtClean="0"/>
            </a:br>
            <a:r>
              <a:rPr lang="cs-CZ" altLang="cs-CZ" sz="1600" smtClean="0">
                <a:solidFill>
                  <a:srgbClr val="FF0000"/>
                </a:solidFill>
              </a:rPr>
              <a:t>(home study)</a:t>
            </a:r>
          </a:p>
        </p:txBody>
      </p:sp>
      <p:sp>
        <p:nvSpPr>
          <p:cNvPr id="4" name="Zástupný symbol pro obsah 2"/>
          <p:cNvSpPr txBox="1">
            <a:spLocks/>
          </p:cNvSpPr>
          <p:nvPr/>
        </p:nvSpPr>
        <p:spPr bwMode="auto">
          <a:xfrm>
            <a:off x="684213" y="1819275"/>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defRPr/>
            </a:pPr>
            <a:r>
              <a:rPr lang="en-ZA" sz="2800" b="1" kern="0" dirty="0" smtClean="0">
                <a:solidFill>
                  <a:srgbClr val="000000"/>
                </a:solidFill>
              </a:rPr>
              <a:t>Service level =</a:t>
            </a:r>
            <a:r>
              <a:rPr lang="en-ZA" sz="2800" kern="0" dirty="0" smtClean="0">
                <a:solidFill>
                  <a:srgbClr val="000000"/>
                </a:solidFill>
              </a:rPr>
              <a:t>1,00-</a:t>
            </a:r>
            <a:r>
              <a:rPr lang="en-ZA" sz="2800" kern="0" dirty="0" smtClean="0">
                <a:solidFill>
                  <a:srgbClr val="C00000"/>
                </a:solidFill>
              </a:rPr>
              <a:t>0,03</a:t>
            </a:r>
            <a:r>
              <a:rPr lang="cs-CZ" sz="2800" kern="0" dirty="0" smtClean="0">
                <a:solidFill>
                  <a:srgbClr val="C00000"/>
                </a:solidFill>
              </a:rPr>
              <a:t> (risk)</a:t>
            </a:r>
            <a:r>
              <a:rPr lang="en-ZA" sz="2800" kern="0" dirty="0" smtClean="0">
                <a:solidFill>
                  <a:srgbClr val="C00000"/>
                </a:solidFill>
              </a:rPr>
              <a:t> </a:t>
            </a:r>
            <a:r>
              <a:rPr lang="en-ZA" sz="2800" kern="0" dirty="0" smtClean="0">
                <a:solidFill>
                  <a:srgbClr val="000000"/>
                </a:solidFill>
              </a:rPr>
              <a:t>=0,97 and from probability tables you will get   z= +1,88</a:t>
            </a:r>
            <a:r>
              <a:rPr lang="en-ZA" kern="0" dirty="0" smtClean="0">
                <a:solidFill>
                  <a:srgbClr val="000000"/>
                </a:solidFill>
              </a:rPr>
              <a:t> </a:t>
            </a:r>
          </a:p>
          <a:p>
            <a:pPr marL="0" indent="0">
              <a:buFontTx/>
              <a:buNone/>
              <a:defRPr/>
            </a:pPr>
            <a:r>
              <a:rPr lang="cs-CZ" sz="2800" b="1" dirty="0" smtClean="0">
                <a:solidFill>
                  <a:srgbClr val="000000"/>
                </a:solidFill>
              </a:rPr>
              <a:t> </a:t>
            </a:r>
            <a:endParaRPr lang="en-ZA" sz="2000" kern="0" dirty="0" smtClean="0">
              <a:solidFill>
                <a:srgbClr val="000000"/>
              </a:solidFill>
            </a:endParaRPr>
          </a:p>
          <a:p>
            <a:pPr lvl="1">
              <a:defRPr/>
            </a:pPr>
            <a:endParaRPr lang="cs-CZ" sz="2000" kern="0" dirty="0" smtClean="0">
              <a:solidFill>
                <a:srgbClr val="000000"/>
              </a:solidFill>
            </a:endParaRPr>
          </a:p>
          <a:p>
            <a:pPr lvl="1">
              <a:defRPr/>
            </a:pPr>
            <a:endParaRPr lang="cs-CZ" sz="2000" kern="0" dirty="0" smtClean="0">
              <a:solidFill>
                <a:srgbClr val="000000"/>
              </a:solidFill>
            </a:endParaRPr>
          </a:p>
          <a:p>
            <a:pPr marL="457200" lvl="1" indent="0">
              <a:buFontTx/>
              <a:buNone/>
              <a:defRPr/>
            </a:pPr>
            <a:r>
              <a:rPr lang="cs-CZ" sz="2000" kern="0" dirty="0" smtClean="0">
                <a:solidFill>
                  <a:srgbClr val="000000"/>
                </a:solidFill>
              </a:rPr>
              <a:t> </a:t>
            </a:r>
            <a:endParaRPr lang="en-ZA" sz="2000" kern="0" dirty="0">
              <a:solidFill>
                <a:srgbClr val="000000"/>
              </a:solidFill>
            </a:endParaRPr>
          </a:p>
        </p:txBody>
      </p:sp>
      <p:sp>
        <p:nvSpPr>
          <p:cNvPr id="5" name="Šipka doprava 4"/>
          <p:cNvSpPr/>
          <p:nvPr/>
        </p:nvSpPr>
        <p:spPr>
          <a:xfrm>
            <a:off x="1835150" y="3074988"/>
            <a:ext cx="5329238" cy="2016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cs-CZ" dirty="0" err="1">
                <a:solidFill>
                  <a:srgbClr val="FF0000"/>
                </a:solidFill>
              </a:rPr>
              <a:t>See</a:t>
            </a:r>
            <a:r>
              <a:rPr lang="cs-CZ" dirty="0">
                <a:solidFill>
                  <a:srgbClr val="FF0000"/>
                </a:solidFill>
              </a:rPr>
              <a:t> </a:t>
            </a:r>
            <a:r>
              <a:rPr lang="cs-CZ" dirty="0" err="1">
                <a:solidFill>
                  <a:srgbClr val="FF0000"/>
                </a:solidFill>
              </a:rPr>
              <a:t>next</a:t>
            </a:r>
            <a:r>
              <a:rPr lang="cs-CZ" dirty="0">
                <a:solidFill>
                  <a:srgbClr val="FF0000"/>
                </a:solidFill>
              </a:rPr>
              <a:t> </a:t>
            </a:r>
            <a:r>
              <a:rPr lang="cs-CZ" dirty="0" err="1">
                <a:solidFill>
                  <a:srgbClr val="FF0000"/>
                </a:solidFill>
              </a:rPr>
              <a:t>slide</a:t>
            </a:r>
            <a:r>
              <a:rPr lang="cs-CZ" dirty="0">
                <a:solidFill>
                  <a:srgbClr val="FF0000"/>
                </a:solidFill>
              </a:rPr>
              <a:t> </a:t>
            </a:r>
            <a:r>
              <a:rPr lang="cs-CZ" dirty="0" err="1">
                <a:solidFill>
                  <a:srgbClr val="FF0000"/>
                </a:solidFill>
              </a:rPr>
              <a:t>with</a:t>
            </a:r>
            <a:r>
              <a:rPr lang="cs-CZ" dirty="0">
                <a:solidFill>
                  <a:srgbClr val="FF0000"/>
                </a:solidFill>
              </a:rPr>
              <a:t> probability table</a:t>
            </a:r>
          </a:p>
        </p:txBody>
      </p:sp>
    </p:spTree>
    <p:extLst>
      <p:ext uri="{BB962C8B-B14F-4D97-AF65-F5344CB8AC3E}">
        <p14:creationId xmlns:p14="http://schemas.microsoft.com/office/powerpoint/2010/main" val="20865000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Nadpis 1"/>
          <p:cNvSpPr>
            <a:spLocks noGrp="1"/>
          </p:cNvSpPr>
          <p:nvPr>
            <p:ph type="title"/>
          </p:nvPr>
        </p:nvSpPr>
        <p:spPr/>
        <p:txBody>
          <a:bodyPr/>
          <a:lstStyle/>
          <a:p>
            <a:r>
              <a:rPr lang="cs-CZ" altLang="cs-CZ" smtClean="0"/>
              <a:t>Probability table</a:t>
            </a:r>
          </a:p>
        </p:txBody>
      </p:sp>
      <p:pic>
        <p:nvPicPr>
          <p:cNvPr id="225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341438"/>
            <a:ext cx="8085137" cy="4679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43470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Nadpis 1"/>
          <p:cNvSpPr>
            <a:spLocks noGrp="1"/>
          </p:cNvSpPr>
          <p:nvPr>
            <p:ph type="title"/>
          </p:nvPr>
        </p:nvSpPr>
        <p:spPr/>
        <p:txBody>
          <a:bodyPr/>
          <a:lstStyle/>
          <a:p>
            <a:r>
              <a:rPr lang="en-ZA" altLang="cs-CZ" dirty="0" smtClean="0"/>
              <a:t>Example-solution</a:t>
            </a:r>
            <a:r>
              <a:rPr lang="cs-CZ" altLang="cs-CZ" dirty="0" smtClean="0"/>
              <a:t/>
            </a:r>
            <a:br>
              <a:rPr lang="cs-CZ" altLang="cs-CZ" dirty="0" smtClean="0"/>
            </a:br>
            <a:r>
              <a:rPr lang="cs-CZ" altLang="cs-CZ" sz="1600" dirty="0" smtClean="0">
                <a:solidFill>
                  <a:srgbClr val="FF0000"/>
                </a:solidFill>
              </a:rPr>
              <a:t>(</a:t>
            </a:r>
            <a:r>
              <a:rPr lang="cs-CZ" altLang="cs-CZ" sz="1600" dirty="0" err="1" smtClean="0">
                <a:solidFill>
                  <a:srgbClr val="FF0000"/>
                </a:solidFill>
              </a:rPr>
              <a:t>home</a:t>
            </a:r>
            <a:r>
              <a:rPr lang="cs-CZ" altLang="cs-CZ" sz="1600" dirty="0" smtClean="0">
                <a:solidFill>
                  <a:srgbClr val="FF0000"/>
                </a:solidFill>
              </a:rPr>
              <a:t> study)</a:t>
            </a:r>
            <a:endParaRPr lang="en-ZA" altLang="cs-CZ" sz="1600" dirty="0" smtClean="0">
              <a:solidFill>
                <a:srgbClr val="FF0000"/>
              </a:solidFill>
            </a:endParaRPr>
          </a:p>
        </p:txBody>
      </p:sp>
      <p:sp>
        <p:nvSpPr>
          <p:cNvPr id="4" name="Zástupný symbol pro obsah 2"/>
          <p:cNvSpPr txBox="1">
            <a:spLocks/>
          </p:cNvSpPr>
          <p:nvPr/>
        </p:nvSpPr>
        <p:spPr bwMode="auto">
          <a:xfrm>
            <a:off x="558800" y="1819275"/>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defRPr/>
            </a:pPr>
            <a:r>
              <a:rPr lang="en-ZA" sz="2800" b="1" kern="0" dirty="0" smtClean="0">
                <a:solidFill>
                  <a:srgbClr val="000000"/>
                </a:solidFill>
              </a:rPr>
              <a:t>Service level =</a:t>
            </a:r>
            <a:r>
              <a:rPr lang="en-ZA" sz="2800" kern="0" dirty="0" smtClean="0">
                <a:solidFill>
                  <a:srgbClr val="000000"/>
                </a:solidFill>
              </a:rPr>
              <a:t>1,00-0,03 =0,97 and from probability tables we have got : z= +1,88</a:t>
            </a:r>
            <a:r>
              <a:rPr lang="en-ZA" kern="0" dirty="0" smtClean="0">
                <a:solidFill>
                  <a:srgbClr val="000000"/>
                </a:solidFill>
              </a:rPr>
              <a:t> </a:t>
            </a:r>
          </a:p>
          <a:p>
            <a:pPr>
              <a:defRPr/>
            </a:pPr>
            <a:r>
              <a:rPr lang="en-ZA" sz="2800" b="1" dirty="0" smtClean="0">
                <a:solidFill>
                  <a:srgbClr val="FF0000"/>
                </a:solidFill>
              </a:rPr>
              <a:t>Safety stock </a:t>
            </a:r>
            <a:r>
              <a:rPr lang="en-ZA" sz="2800" b="1" dirty="0" smtClean="0">
                <a:solidFill>
                  <a:srgbClr val="000000"/>
                </a:solidFill>
              </a:rPr>
              <a:t>= z * </a:t>
            </a:r>
            <a:r>
              <a:rPr lang="en-ZA" sz="2800" b="1" dirty="0" err="1" smtClean="0">
                <a:solidFill>
                  <a:srgbClr val="000000"/>
                </a:solidFill>
              </a:rPr>
              <a:t>σ</a:t>
            </a:r>
            <a:r>
              <a:rPr lang="en-ZA" sz="2800" b="1" baseline="-25000" dirty="0" err="1" smtClean="0">
                <a:solidFill>
                  <a:srgbClr val="000000"/>
                </a:solidFill>
              </a:rPr>
              <a:t>dLT</a:t>
            </a:r>
            <a:r>
              <a:rPr lang="en-ZA" sz="2800" b="1" baseline="-25000" dirty="0" smtClean="0">
                <a:solidFill>
                  <a:srgbClr val="000000"/>
                </a:solidFill>
              </a:rPr>
              <a:t>  </a:t>
            </a:r>
            <a:r>
              <a:rPr lang="en-ZA" sz="2800" dirty="0" smtClean="0">
                <a:solidFill>
                  <a:srgbClr val="000000"/>
                </a:solidFill>
              </a:rPr>
              <a:t>= 1,88 * 5 =</a:t>
            </a:r>
            <a:r>
              <a:rPr lang="en-ZA" sz="2800" dirty="0" smtClean="0">
                <a:solidFill>
                  <a:srgbClr val="FF0000"/>
                </a:solidFill>
              </a:rPr>
              <a:t>9,40</a:t>
            </a:r>
            <a:r>
              <a:rPr lang="en-ZA" sz="2800" dirty="0" smtClean="0">
                <a:solidFill>
                  <a:srgbClr val="000000"/>
                </a:solidFill>
              </a:rPr>
              <a:t>  tons</a:t>
            </a:r>
            <a:endParaRPr lang="en-ZA" kern="0" dirty="0" smtClean="0">
              <a:solidFill>
                <a:srgbClr val="000000"/>
              </a:solidFill>
            </a:endParaRPr>
          </a:p>
          <a:p>
            <a:pPr>
              <a:defRPr/>
            </a:pPr>
            <a:r>
              <a:rPr lang="en-ZA" sz="2800" b="1" dirty="0" smtClean="0">
                <a:solidFill>
                  <a:srgbClr val="0070C0"/>
                </a:solidFill>
              </a:rPr>
              <a:t>ROP</a:t>
            </a:r>
            <a:r>
              <a:rPr lang="en-ZA" sz="2800" dirty="0" smtClean="0">
                <a:solidFill>
                  <a:srgbClr val="000000"/>
                </a:solidFill>
              </a:rPr>
              <a:t> = </a:t>
            </a:r>
            <a:r>
              <a:rPr lang="en-ZA" sz="2800" dirty="0" smtClean="0">
                <a:solidFill>
                  <a:srgbClr val="00B050"/>
                </a:solidFill>
              </a:rPr>
              <a:t>expected lead time demand</a:t>
            </a:r>
            <a:r>
              <a:rPr lang="en-ZA" sz="2800" dirty="0" smtClean="0">
                <a:solidFill>
                  <a:srgbClr val="000000"/>
                </a:solidFill>
              </a:rPr>
              <a:t> + </a:t>
            </a:r>
            <a:r>
              <a:rPr lang="en-ZA" sz="2800" dirty="0" smtClean="0">
                <a:solidFill>
                  <a:srgbClr val="FF0000"/>
                </a:solidFill>
              </a:rPr>
              <a:t>safety stock</a:t>
            </a:r>
            <a:r>
              <a:rPr lang="en-ZA" sz="2800" dirty="0" smtClean="0">
                <a:solidFill>
                  <a:srgbClr val="000000"/>
                </a:solidFill>
              </a:rPr>
              <a:t> = </a:t>
            </a:r>
            <a:r>
              <a:rPr lang="en-ZA" sz="2800" dirty="0" smtClean="0">
                <a:solidFill>
                  <a:srgbClr val="00B050"/>
                </a:solidFill>
              </a:rPr>
              <a:t>50</a:t>
            </a:r>
            <a:r>
              <a:rPr lang="en-ZA" sz="2800" dirty="0" smtClean="0">
                <a:solidFill>
                  <a:srgbClr val="000000"/>
                </a:solidFill>
              </a:rPr>
              <a:t> + </a:t>
            </a:r>
            <a:r>
              <a:rPr lang="en-ZA" sz="2800" dirty="0" smtClean="0">
                <a:solidFill>
                  <a:srgbClr val="FF0000"/>
                </a:solidFill>
              </a:rPr>
              <a:t>9.40</a:t>
            </a:r>
            <a:r>
              <a:rPr lang="en-ZA" sz="2800" dirty="0" smtClean="0">
                <a:solidFill>
                  <a:srgbClr val="000000"/>
                </a:solidFill>
              </a:rPr>
              <a:t> = </a:t>
            </a:r>
            <a:r>
              <a:rPr lang="en-ZA" sz="2800" b="1" dirty="0" smtClean="0">
                <a:solidFill>
                  <a:srgbClr val="0070C0"/>
                </a:solidFill>
              </a:rPr>
              <a:t>59.40 tons </a:t>
            </a:r>
            <a:r>
              <a:rPr lang="en-ZA" sz="2800" b="1" kern="0" dirty="0" smtClean="0">
                <a:solidFill>
                  <a:srgbClr val="0070C0"/>
                </a:solidFill>
              </a:rPr>
              <a:t> </a:t>
            </a:r>
          </a:p>
          <a:p>
            <a:pPr>
              <a:defRPr/>
            </a:pPr>
            <a:r>
              <a:rPr lang="en-ZA" sz="1600" b="1" i="1" kern="0" dirty="0" smtClean="0">
                <a:solidFill>
                  <a:srgbClr val="000000"/>
                </a:solidFill>
              </a:rPr>
              <a:t>For z=1 service level =84,13 %</a:t>
            </a:r>
          </a:p>
          <a:p>
            <a:pPr>
              <a:defRPr/>
            </a:pPr>
            <a:r>
              <a:rPr lang="en-ZA" sz="1600" b="1" i="1" kern="0" dirty="0" smtClean="0">
                <a:solidFill>
                  <a:srgbClr val="000000"/>
                </a:solidFill>
              </a:rPr>
              <a:t>For z=2 service level= 97,72 %</a:t>
            </a:r>
          </a:p>
          <a:p>
            <a:pPr>
              <a:defRPr/>
            </a:pPr>
            <a:r>
              <a:rPr lang="en-ZA" sz="1600" b="1" i="1" kern="0" dirty="0" smtClean="0">
                <a:solidFill>
                  <a:srgbClr val="000000"/>
                </a:solidFill>
              </a:rPr>
              <a:t>For z=3 service level = 99,87%</a:t>
            </a:r>
            <a:r>
              <a:rPr lang="cs-CZ" sz="1600" b="1" i="1" kern="0" dirty="0" smtClean="0">
                <a:solidFill>
                  <a:srgbClr val="000000"/>
                </a:solidFill>
              </a:rPr>
              <a:t> (</a:t>
            </a:r>
            <a:r>
              <a:rPr lang="cs-CZ" sz="1600" b="1" i="1" kern="0" dirty="0" err="1" smtClean="0">
                <a:solidFill>
                  <a:srgbClr val="000000"/>
                </a:solidFill>
              </a:rPr>
              <a:t>see</a:t>
            </a:r>
            <a:r>
              <a:rPr lang="cs-CZ" sz="1600" b="1" i="1" kern="0" dirty="0" smtClean="0">
                <a:solidFill>
                  <a:srgbClr val="000000"/>
                </a:solidFill>
              </a:rPr>
              <a:t> </a:t>
            </a:r>
            <a:r>
              <a:rPr lang="cs-CZ" sz="1600" b="1" i="1" kern="0" dirty="0" err="1" smtClean="0">
                <a:solidFill>
                  <a:srgbClr val="000000"/>
                </a:solidFill>
              </a:rPr>
              <a:t>six</a:t>
            </a:r>
            <a:r>
              <a:rPr lang="cs-CZ" sz="1600" b="1" i="1" kern="0" dirty="0" smtClean="0">
                <a:solidFill>
                  <a:srgbClr val="000000"/>
                </a:solidFill>
              </a:rPr>
              <a:t> sigma) </a:t>
            </a:r>
            <a:endParaRPr lang="en-ZA" sz="1600" i="1" dirty="0" smtClean="0">
              <a:solidFill>
                <a:srgbClr val="000000"/>
              </a:solidFill>
            </a:endParaRPr>
          </a:p>
          <a:p>
            <a:pPr marL="457200" lvl="1" indent="0">
              <a:buFontTx/>
              <a:buNone/>
              <a:defRPr/>
            </a:pPr>
            <a:r>
              <a:rPr lang="cs-CZ" sz="2000" kern="0" dirty="0" smtClean="0">
                <a:solidFill>
                  <a:srgbClr val="000000"/>
                </a:solidFill>
              </a:rPr>
              <a:t> </a:t>
            </a:r>
          </a:p>
          <a:p>
            <a:pPr lvl="1">
              <a:defRPr/>
            </a:pPr>
            <a:endParaRPr lang="en-ZA" sz="2000" kern="0" dirty="0">
              <a:solidFill>
                <a:srgbClr val="000000"/>
              </a:solidFill>
            </a:endParaRPr>
          </a:p>
        </p:txBody>
      </p:sp>
    </p:spTree>
    <p:extLst>
      <p:ext uri="{BB962C8B-B14F-4D97-AF65-F5344CB8AC3E}">
        <p14:creationId xmlns:p14="http://schemas.microsoft.com/office/powerpoint/2010/main" val="12962750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Schematic</a:t>
            </a:r>
            <a:r>
              <a:rPr lang="cs-CZ" dirty="0" smtClean="0"/>
              <a:t> </a:t>
            </a:r>
            <a:r>
              <a:rPr lang="cs-CZ" dirty="0" err="1" smtClean="0"/>
              <a:t>of</a:t>
            </a:r>
            <a:r>
              <a:rPr lang="cs-CZ" dirty="0" smtClean="0"/>
              <a:t> MRP</a:t>
            </a:r>
            <a:endParaRPr lang="cs-CZ" dirty="0"/>
          </a:p>
        </p:txBody>
      </p:sp>
      <p:sp>
        <p:nvSpPr>
          <p:cNvPr id="5" name="Vývojový diagram: magnetický disk 4"/>
          <p:cNvSpPr/>
          <p:nvPr/>
        </p:nvSpPr>
        <p:spPr>
          <a:xfrm>
            <a:off x="1580802" y="1484784"/>
            <a:ext cx="830957" cy="79208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b="1" dirty="0" smtClean="0"/>
              <a:t>BOM</a:t>
            </a:r>
            <a:endParaRPr lang="cs-CZ" sz="1400" b="1" dirty="0"/>
          </a:p>
        </p:txBody>
      </p:sp>
      <p:sp>
        <p:nvSpPr>
          <p:cNvPr id="6" name="Vývojový diagram: magnetický disk 5"/>
          <p:cNvSpPr/>
          <p:nvPr/>
        </p:nvSpPr>
        <p:spPr>
          <a:xfrm>
            <a:off x="2771800" y="1473387"/>
            <a:ext cx="864096" cy="79208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50" b="1" dirty="0" smtClean="0"/>
              <a:t>On-hand </a:t>
            </a:r>
            <a:r>
              <a:rPr lang="cs-CZ" sz="1050" b="1" dirty="0" err="1" smtClean="0"/>
              <a:t>inventory</a:t>
            </a:r>
            <a:endParaRPr lang="cs-CZ" sz="1050" b="1" dirty="0"/>
          </a:p>
        </p:txBody>
      </p:sp>
      <p:sp>
        <p:nvSpPr>
          <p:cNvPr id="7" name="Vývojový diagram: magnetický disk 6"/>
          <p:cNvSpPr/>
          <p:nvPr/>
        </p:nvSpPr>
        <p:spPr>
          <a:xfrm>
            <a:off x="3923928" y="1473387"/>
            <a:ext cx="825866" cy="79208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50" b="1" dirty="0" err="1" smtClean="0"/>
              <a:t>Scheduled</a:t>
            </a:r>
            <a:r>
              <a:rPr lang="cs-CZ" sz="1050" b="1" dirty="0" smtClean="0"/>
              <a:t> </a:t>
            </a:r>
            <a:r>
              <a:rPr lang="cs-CZ" sz="1050" b="1" dirty="0" err="1" smtClean="0"/>
              <a:t>receipts</a:t>
            </a:r>
            <a:endParaRPr lang="cs-CZ" sz="1050" b="1" dirty="0"/>
          </a:p>
        </p:txBody>
      </p:sp>
      <p:sp>
        <p:nvSpPr>
          <p:cNvPr id="8" name="Vývojový diagram: magnetický disk 7"/>
          <p:cNvSpPr/>
          <p:nvPr/>
        </p:nvSpPr>
        <p:spPr>
          <a:xfrm>
            <a:off x="5076056" y="1473387"/>
            <a:ext cx="864096" cy="79208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MPS</a:t>
            </a:r>
            <a:endParaRPr lang="cs-CZ" dirty="0"/>
          </a:p>
        </p:txBody>
      </p:sp>
      <p:sp>
        <p:nvSpPr>
          <p:cNvPr id="9" name="TextovéPole 8"/>
          <p:cNvSpPr txBox="1"/>
          <p:nvPr/>
        </p:nvSpPr>
        <p:spPr>
          <a:xfrm>
            <a:off x="6084168" y="1696162"/>
            <a:ext cx="2310761" cy="276999"/>
          </a:xfrm>
          <a:prstGeom prst="rect">
            <a:avLst/>
          </a:prstGeom>
          <a:noFill/>
        </p:spPr>
        <p:txBody>
          <a:bodyPr wrap="none" rtlCol="0">
            <a:spAutoFit/>
          </a:bodyPr>
          <a:lstStyle/>
          <a:p>
            <a:r>
              <a:rPr lang="cs-CZ" sz="1200" dirty="0" smtClean="0"/>
              <a:t>MPS=Master </a:t>
            </a:r>
            <a:r>
              <a:rPr lang="cs-CZ" sz="1200" dirty="0" err="1" smtClean="0"/>
              <a:t>Production</a:t>
            </a:r>
            <a:r>
              <a:rPr lang="cs-CZ" sz="1200" dirty="0" smtClean="0"/>
              <a:t> Schedule</a:t>
            </a:r>
            <a:endParaRPr lang="cs-CZ" sz="1200" dirty="0"/>
          </a:p>
        </p:txBody>
      </p:sp>
      <p:sp>
        <p:nvSpPr>
          <p:cNvPr id="10" name="Obdélník 9"/>
          <p:cNvSpPr/>
          <p:nvPr/>
        </p:nvSpPr>
        <p:spPr>
          <a:xfrm>
            <a:off x="1580802" y="2708920"/>
            <a:ext cx="4359350" cy="100811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b="1" dirty="0" err="1" smtClean="0">
                <a:solidFill>
                  <a:srgbClr val="FF0000"/>
                </a:solidFill>
              </a:rPr>
              <a:t>Netting</a:t>
            </a:r>
            <a:r>
              <a:rPr lang="cs-CZ" sz="1400" b="1" dirty="0" smtClean="0"/>
              <a:t> – </a:t>
            </a:r>
            <a:r>
              <a:rPr lang="cs-CZ" sz="1400" b="1" dirty="0" smtClean="0">
                <a:solidFill>
                  <a:srgbClr val="00B050"/>
                </a:solidFill>
              </a:rPr>
              <a:t>Lot </a:t>
            </a:r>
            <a:r>
              <a:rPr lang="cs-CZ" sz="1400" b="1" dirty="0" err="1" smtClean="0">
                <a:solidFill>
                  <a:srgbClr val="00B050"/>
                </a:solidFill>
              </a:rPr>
              <a:t>Sizing</a:t>
            </a:r>
            <a:r>
              <a:rPr lang="cs-CZ" sz="1400" b="1" dirty="0" smtClean="0">
                <a:solidFill>
                  <a:srgbClr val="00B050"/>
                </a:solidFill>
              </a:rPr>
              <a:t> </a:t>
            </a:r>
            <a:r>
              <a:rPr lang="cs-CZ" sz="1400" b="1" dirty="0" smtClean="0"/>
              <a:t>–</a:t>
            </a:r>
            <a:r>
              <a:rPr lang="cs-CZ" sz="1400" b="1" dirty="0" err="1" smtClean="0">
                <a:solidFill>
                  <a:srgbClr val="0070C0"/>
                </a:solidFill>
              </a:rPr>
              <a:t>Time</a:t>
            </a:r>
            <a:r>
              <a:rPr lang="cs-CZ" sz="1400" b="1" dirty="0" smtClean="0">
                <a:solidFill>
                  <a:srgbClr val="0070C0"/>
                </a:solidFill>
              </a:rPr>
              <a:t> </a:t>
            </a:r>
            <a:r>
              <a:rPr lang="cs-CZ" sz="1400" b="1" dirty="0" err="1" smtClean="0">
                <a:solidFill>
                  <a:srgbClr val="0070C0"/>
                </a:solidFill>
              </a:rPr>
              <a:t>Phasing</a:t>
            </a:r>
            <a:r>
              <a:rPr lang="cs-CZ" sz="1400" b="1" dirty="0" smtClean="0">
                <a:solidFill>
                  <a:srgbClr val="0070C0"/>
                </a:solidFill>
              </a:rPr>
              <a:t> </a:t>
            </a:r>
            <a:r>
              <a:rPr lang="cs-CZ" sz="1400" b="1" dirty="0" smtClean="0"/>
              <a:t>–BOM </a:t>
            </a:r>
            <a:r>
              <a:rPr lang="cs-CZ" sz="1400" b="1" dirty="0" err="1" smtClean="0"/>
              <a:t>Exploding</a:t>
            </a:r>
            <a:endParaRPr lang="cs-CZ" sz="1400" b="1" dirty="0" smtClean="0"/>
          </a:p>
          <a:p>
            <a:pPr algn="ctr"/>
            <a:endParaRPr lang="cs-CZ" sz="1400" b="1" dirty="0"/>
          </a:p>
        </p:txBody>
      </p:sp>
      <p:cxnSp>
        <p:nvCxnSpPr>
          <p:cNvPr id="12" name="Přímá spojnice se šipkou 11"/>
          <p:cNvCxnSpPr>
            <a:stCxn id="5" idx="3"/>
          </p:cNvCxnSpPr>
          <p:nvPr/>
        </p:nvCxnSpPr>
        <p:spPr>
          <a:xfrm flipH="1">
            <a:off x="1996280" y="2276872"/>
            <a:ext cx="1"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Přímá spojnice se šipkou 12"/>
          <p:cNvCxnSpPr/>
          <p:nvPr/>
        </p:nvCxnSpPr>
        <p:spPr>
          <a:xfrm flipH="1">
            <a:off x="3203847" y="2276872"/>
            <a:ext cx="1"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Přímá spojnice se šipkou 13"/>
          <p:cNvCxnSpPr/>
          <p:nvPr/>
        </p:nvCxnSpPr>
        <p:spPr>
          <a:xfrm flipH="1">
            <a:off x="4336860" y="2282485"/>
            <a:ext cx="1"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Přímá spojnice se šipkou 14"/>
          <p:cNvCxnSpPr/>
          <p:nvPr/>
        </p:nvCxnSpPr>
        <p:spPr>
          <a:xfrm flipH="1">
            <a:off x="5543311" y="2282485"/>
            <a:ext cx="1"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Vývojový diagram: postup 16"/>
          <p:cNvSpPr/>
          <p:nvPr/>
        </p:nvSpPr>
        <p:spPr>
          <a:xfrm>
            <a:off x="1608951" y="4149080"/>
            <a:ext cx="1335014" cy="72008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err="1"/>
              <a:t>Production</a:t>
            </a:r>
            <a:r>
              <a:rPr lang="cs-CZ" sz="1600" b="1" dirty="0"/>
              <a:t> </a:t>
            </a:r>
          </a:p>
          <a:p>
            <a:pPr algn="ctr"/>
            <a:r>
              <a:rPr lang="cs-CZ" sz="1600" b="1" dirty="0" err="1" smtClean="0"/>
              <a:t>Orders</a:t>
            </a:r>
            <a:r>
              <a:rPr lang="cs-CZ" sz="1600" b="1" dirty="0" smtClean="0"/>
              <a:t> (</a:t>
            </a:r>
            <a:r>
              <a:rPr lang="cs-CZ" sz="1600" b="1" dirty="0" err="1" smtClean="0"/>
              <a:t>jobs</a:t>
            </a:r>
            <a:r>
              <a:rPr lang="cs-CZ" sz="1600" b="1" dirty="0" smtClean="0"/>
              <a:t>)</a:t>
            </a:r>
            <a:endParaRPr lang="cs-CZ" sz="1600" b="1" dirty="0"/>
          </a:p>
        </p:txBody>
      </p:sp>
      <p:sp>
        <p:nvSpPr>
          <p:cNvPr id="18" name="Vývojový diagram: postup 17"/>
          <p:cNvSpPr/>
          <p:nvPr/>
        </p:nvSpPr>
        <p:spPr>
          <a:xfrm>
            <a:off x="3121119" y="4149080"/>
            <a:ext cx="1335014" cy="72008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err="1" smtClean="0"/>
              <a:t>Purchase</a:t>
            </a:r>
            <a:endParaRPr lang="cs-CZ" sz="1600" b="1" dirty="0" smtClean="0"/>
          </a:p>
          <a:p>
            <a:pPr algn="ctr"/>
            <a:r>
              <a:rPr lang="cs-CZ" sz="1600" b="1" dirty="0" err="1" smtClean="0"/>
              <a:t>orders</a:t>
            </a:r>
            <a:endParaRPr lang="cs-CZ" sz="1600" b="1" dirty="0"/>
          </a:p>
        </p:txBody>
      </p:sp>
      <p:sp>
        <p:nvSpPr>
          <p:cNvPr id="19" name="Vývojový diagram: postup 18"/>
          <p:cNvSpPr/>
          <p:nvPr/>
        </p:nvSpPr>
        <p:spPr>
          <a:xfrm>
            <a:off x="4608533" y="4149080"/>
            <a:ext cx="1335014" cy="72008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b="1" dirty="0" err="1" smtClean="0"/>
              <a:t>Exception</a:t>
            </a:r>
            <a:r>
              <a:rPr lang="cs-CZ" sz="1400" b="1" dirty="0" smtClean="0"/>
              <a:t> and </a:t>
            </a:r>
            <a:r>
              <a:rPr lang="cs-CZ" sz="1400" b="1" dirty="0" err="1" smtClean="0"/>
              <a:t>change</a:t>
            </a:r>
            <a:r>
              <a:rPr lang="cs-CZ" sz="1400" b="1" dirty="0" smtClean="0"/>
              <a:t> </a:t>
            </a:r>
            <a:r>
              <a:rPr lang="cs-CZ" sz="1400" b="1" dirty="0" err="1" smtClean="0"/>
              <a:t>notices</a:t>
            </a:r>
            <a:endParaRPr lang="cs-CZ" sz="1400" b="1" dirty="0"/>
          </a:p>
        </p:txBody>
      </p:sp>
      <p:cxnSp>
        <p:nvCxnSpPr>
          <p:cNvPr id="20" name="Přímá spojnice se šipkou 19"/>
          <p:cNvCxnSpPr/>
          <p:nvPr/>
        </p:nvCxnSpPr>
        <p:spPr>
          <a:xfrm flipH="1">
            <a:off x="1996279" y="3717032"/>
            <a:ext cx="1"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Přímá spojnice se šipkou 20"/>
          <p:cNvCxnSpPr/>
          <p:nvPr/>
        </p:nvCxnSpPr>
        <p:spPr>
          <a:xfrm flipH="1">
            <a:off x="3491880" y="3705392"/>
            <a:ext cx="1"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Přímá spojnice se šipkou 21"/>
          <p:cNvCxnSpPr/>
          <p:nvPr/>
        </p:nvCxnSpPr>
        <p:spPr>
          <a:xfrm flipH="1">
            <a:off x="5076056" y="3717032"/>
            <a:ext cx="1"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TextovéPole 22"/>
          <p:cNvSpPr txBox="1"/>
          <p:nvPr/>
        </p:nvSpPr>
        <p:spPr>
          <a:xfrm>
            <a:off x="448067" y="5075892"/>
            <a:ext cx="6548203" cy="307777"/>
          </a:xfrm>
          <a:prstGeom prst="rect">
            <a:avLst/>
          </a:prstGeom>
          <a:noFill/>
        </p:spPr>
        <p:txBody>
          <a:bodyPr wrap="none" rtlCol="0">
            <a:spAutoFit/>
          </a:bodyPr>
          <a:lstStyle/>
          <a:p>
            <a:r>
              <a:rPr lang="en-US" sz="1400" b="1" dirty="0" smtClean="0">
                <a:solidFill>
                  <a:srgbClr val="FF0000"/>
                </a:solidFill>
              </a:rPr>
              <a:t>Net requirement </a:t>
            </a:r>
            <a:r>
              <a:rPr lang="en-US" sz="1400" dirty="0" smtClean="0"/>
              <a:t>=Gross requirement – Stock in hand – Purchases + Sales + Safety Stock</a:t>
            </a:r>
            <a:endParaRPr lang="en-US" sz="1400" dirty="0"/>
          </a:p>
        </p:txBody>
      </p:sp>
      <p:sp>
        <p:nvSpPr>
          <p:cNvPr id="24" name="TextovéPole 23"/>
          <p:cNvSpPr txBox="1"/>
          <p:nvPr/>
        </p:nvSpPr>
        <p:spPr>
          <a:xfrm>
            <a:off x="323528" y="5413038"/>
            <a:ext cx="8235268" cy="369332"/>
          </a:xfrm>
          <a:prstGeom prst="rect">
            <a:avLst/>
          </a:prstGeom>
          <a:noFill/>
        </p:spPr>
        <p:txBody>
          <a:bodyPr wrap="none" rtlCol="0">
            <a:spAutoFit/>
          </a:bodyPr>
          <a:lstStyle/>
          <a:p>
            <a:r>
              <a:rPr lang="cs-CZ" dirty="0" smtClean="0">
                <a:solidFill>
                  <a:srgbClr val="00B050"/>
                </a:solidFill>
              </a:rPr>
              <a:t>   </a:t>
            </a:r>
            <a:r>
              <a:rPr lang="en-ZA" sz="1400" b="1" dirty="0" smtClean="0">
                <a:solidFill>
                  <a:srgbClr val="00B050"/>
                </a:solidFill>
              </a:rPr>
              <a:t>Lot sizing</a:t>
            </a:r>
            <a:r>
              <a:rPr lang="en-ZA" sz="1400" dirty="0" smtClean="0"/>
              <a:t>= divide netted demand into appropriate lot sizes to form jobs</a:t>
            </a:r>
            <a:r>
              <a:rPr lang="cs-CZ" sz="1400" dirty="0" smtClean="0"/>
              <a:t> (</a:t>
            </a:r>
            <a:r>
              <a:rPr lang="cs-CZ" sz="1400" dirty="0" err="1" smtClean="0"/>
              <a:t>see</a:t>
            </a:r>
            <a:r>
              <a:rPr lang="cs-CZ" sz="1400" dirty="0" smtClean="0"/>
              <a:t> LLC) and </a:t>
            </a:r>
            <a:r>
              <a:rPr lang="cs-CZ" sz="1400" b="1" dirty="0" smtClean="0"/>
              <a:t>EOQ PWP show (</a:t>
            </a:r>
            <a:r>
              <a:rPr lang="cs-CZ" sz="1400" b="1" dirty="0" err="1" smtClean="0"/>
              <a:t>later</a:t>
            </a:r>
            <a:r>
              <a:rPr lang="cs-CZ" sz="1400" b="1" dirty="0" smtClean="0"/>
              <a:t>)</a:t>
            </a:r>
            <a:endParaRPr lang="en-ZA" sz="1400" b="1" dirty="0"/>
          </a:p>
        </p:txBody>
      </p:sp>
      <p:sp>
        <p:nvSpPr>
          <p:cNvPr id="25" name="TextovéPole 24"/>
          <p:cNvSpPr txBox="1"/>
          <p:nvPr/>
        </p:nvSpPr>
        <p:spPr>
          <a:xfrm>
            <a:off x="473657" y="5761242"/>
            <a:ext cx="6586355" cy="523220"/>
          </a:xfrm>
          <a:prstGeom prst="rect">
            <a:avLst/>
          </a:prstGeom>
          <a:noFill/>
        </p:spPr>
        <p:txBody>
          <a:bodyPr wrap="none" rtlCol="0">
            <a:spAutoFit/>
          </a:bodyPr>
          <a:lstStyle/>
          <a:p>
            <a:r>
              <a:rPr lang="en-US" sz="1400" b="1" dirty="0" smtClean="0">
                <a:solidFill>
                  <a:srgbClr val="0070C0"/>
                </a:solidFill>
              </a:rPr>
              <a:t>Time Phasing </a:t>
            </a:r>
            <a:r>
              <a:rPr lang="en-US" sz="1400" dirty="0" smtClean="0"/>
              <a:t>= offset the due dates of the jobs with lead times to determine start times</a:t>
            </a:r>
            <a:endParaRPr lang="cs-CZ" sz="1400" dirty="0" smtClean="0"/>
          </a:p>
          <a:p>
            <a:r>
              <a:rPr lang="cs-CZ" sz="1400" b="1" i="1" dirty="0" smtClean="0">
                <a:solidFill>
                  <a:srgbClr val="0070C0"/>
                </a:solidFill>
              </a:rPr>
              <a:t>(</a:t>
            </a:r>
            <a:r>
              <a:rPr lang="cs-CZ" sz="1400" b="1" i="1" dirty="0" err="1" smtClean="0">
                <a:solidFill>
                  <a:srgbClr val="0070C0"/>
                </a:solidFill>
              </a:rPr>
              <a:t>Due</a:t>
            </a:r>
            <a:r>
              <a:rPr lang="cs-CZ" sz="1400" b="1" i="1" dirty="0" smtClean="0">
                <a:solidFill>
                  <a:srgbClr val="0070C0"/>
                </a:solidFill>
              </a:rPr>
              <a:t> </a:t>
            </a:r>
            <a:r>
              <a:rPr lang="cs-CZ" sz="1400" b="1" i="1" dirty="0" err="1" smtClean="0">
                <a:solidFill>
                  <a:srgbClr val="0070C0"/>
                </a:solidFill>
              </a:rPr>
              <a:t>Date-Lead</a:t>
            </a:r>
            <a:r>
              <a:rPr lang="cs-CZ" sz="1400" b="1" i="1" dirty="0" smtClean="0">
                <a:solidFill>
                  <a:srgbClr val="0070C0"/>
                </a:solidFill>
              </a:rPr>
              <a:t> </a:t>
            </a:r>
            <a:r>
              <a:rPr lang="cs-CZ" sz="1400" b="1" i="1" dirty="0" err="1" smtClean="0">
                <a:solidFill>
                  <a:srgbClr val="0070C0"/>
                </a:solidFill>
              </a:rPr>
              <a:t>time</a:t>
            </a:r>
            <a:r>
              <a:rPr lang="en-US" sz="1400" b="1" i="1" dirty="0" smtClean="0">
                <a:solidFill>
                  <a:srgbClr val="0070C0"/>
                </a:solidFill>
              </a:rPr>
              <a:t>  </a:t>
            </a:r>
            <a:r>
              <a:rPr lang="cs-CZ" sz="1400" b="1" i="1" dirty="0" smtClean="0">
                <a:solidFill>
                  <a:srgbClr val="0070C0"/>
                </a:solidFill>
              </a:rPr>
              <a:t>= Start </a:t>
            </a:r>
            <a:r>
              <a:rPr lang="cs-CZ" sz="1400" b="1" i="1" dirty="0" err="1" smtClean="0">
                <a:solidFill>
                  <a:srgbClr val="0070C0"/>
                </a:solidFill>
              </a:rPr>
              <a:t>of</a:t>
            </a:r>
            <a:r>
              <a:rPr lang="cs-CZ" sz="1400" b="1" i="1" dirty="0" smtClean="0">
                <a:solidFill>
                  <a:srgbClr val="0070C0"/>
                </a:solidFill>
              </a:rPr>
              <a:t> </a:t>
            </a:r>
            <a:r>
              <a:rPr lang="cs-CZ" sz="1400" b="1" i="1" dirty="0" err="1" smtClean="0">
                <a:solidFill>
                  <a:srgbClr val="0070C0"/>
                </a:solidFill>
              </a:rPr>
              <a:t>the</a:t>
            </a:r>
            <a:r>
              <a:rPr lang="cs-CZ" sz="1400" b="1" i="1" dirty="0" smtClean="0">
                <a:solidFill>
                  <a:srgbClr val="0070C0"/>
                </a:solidFill>
              </a:rPr>
              <a:t> </a:t>
            </a:r>
            <a:r>
              <a:rPr lang="cs-CZ" sz="1400" b="1" i="1" dirty="0" err="1" smtClean="0">
                <a:solidFill>
                  <a:srgbClr val="0070C0"/>
                </a:solidFill>
              </a:rPr>
              <a:t>job</a:t>
            </a:r>
            <a:r>
              <a:rPr lang="cs-CZ" sz="1400" b="1" i="1" dirty="0" smtClean="0">
                <a:solidFill>
                  <a:srgbClr val="0070C0"/>
                </a:solidFill>
              </a:rPr>
              <a:t>)</a:t>
            </a:r>
            <a:endParaRPr lang="en-US" sz="1400" b="1" i="1" dirty="0">
              <a:solidFill>
                <a:srgbClr val="0070C0"/>
              </a:solidFill>
            </a:endParaRPr>
          </a:p>
        </p:txBody>
      </p:sp>
    </p:spTree>
    <p:extLst>
      <p:ext uri="{BB962C8B-B14F-4D97-AF65-F5344CB8AC3E}">
        <p14:creationId xmlns:p14="http://schemas.microsoft.com/office/powerpoint/2010/main" val="295287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sz="2400" dirty="0" smtClean="0"/>
              <a:t>MRP matrix calculation (see related </a:t>
            </a:r>
            <a:r>
              <a:rPr lang="en-US" sz="2400" dirty="0" err="1" smtClean="0"/>
              <a:t>xls</a:t>
            </a:r>
            <a:r>
              <a:rPr lang="en-US" sz="2400" dirty="0" smtClean="0"/>
              <a:t> file in study material) </a:t>
            </a:r>
            <a:endParaRPr lang="en-US" sz="2400" dirty="0"/>
          </a:p>
        </p:txBody>
      </p:sp>
      <p:sp>
        <p:nvSpPr>
          <p:cNvPr id="3" name="Zástupný symbol pro obsah 2"/>
          <p:cNvSpPr>
            <a:spLocks noGrp="1"/>
          </p:cNvSpPr>
          <p:nvPr>
            <p:ph idx="1"/>
          </p:nvPr>
        </p:nvSpPr>
        <p:spPr/>
        <p:txBody>
          <a:bodyPr>
            <a:normAutofit fontScale="70000" lnSpcReduction="20000"/>
          </a:bodyPr>
          <a:lstStyle/>
          <a:p>
            <a:r>
              <a:rPr lang="en-ZA" b="1" dirty="0" smtClean="0"/>
              <a:t>Parameters</a:t>
            </a:r>
          </a:p>
          <a:p>
            <a:pPr lvl="1"/>
            <a:r>
              <a:rPr lang="en-ZA" b="1" dirty="0" smtClean="0">
                <a:solidFill>
                  <a:srgbClr val="0070C0"/>
                </a:solidFill>
              </a:rPr>
              <a:t>Gross requirements</a:t>
            </a:r>
          </a:p>
          <a:p>
            <a:pPr lvl="2"/>
            <a:r>
              <a:rPr lang="en-ZA" dirty="0" smtClean="0"/>
              <a:t>Der</a:t>
            </a:r>
            <a:r>
              <a:rPr lang="cs-CZ" dirty="0" smtClean="0"/>
              <a:t>i</a:t>
            </a:r>
            <a:r>
              <a:rPr lang="en-ZA" dirty="0" smtClean="0"/>
              <a:t>vied from Master Production </a:t>
            </a:r>
            <a:r>
              <a:rPr lang="en-ZA" dirty="0" err="1" smtClean="0"/>
              <a:t>Schedul</a:t>
            </a:r>
            <a:r>
              <a:rPr lang="cs-CZ" dirty="0" err="1" smtClean="0"/>
              <a:t>ed</a:t>
            </a:r>
            <a:r>
              <a:rPr lang="en-ZA" dirty="0" smtClean="0"/>
              <a:t> or Planned order releases of the parent BO</a:t>
            </a:r>
            <a:r>
              <a:rPr lang="cs-CZ" dirty="0" smtClean="0"/>
              <a:t>M</a:t>
            </a:r>
            <a:r>
              <a:rPr lang="en-ZA" dirty="0" smtClean="0"/>
              <a:t> (finished good)</a:t>
            </a:r>
          </a:p>
          <a:p>
            <a:pPr lvl="1"/>
            <a:r>
              <a:rPr lang="en-ZA" b="1" dirty="0" smtClean="0">
                <a:solidFill>
                  <a:srgbClr val="00B050"/>
                </a:solidFill>
              </a:rPr>
              <a:t>Scheduled receipts</a:t>
            </a:r>
          </a:p>
          <a:p>
            <a:pPr lvl="2"/>
            <a:r>
              <a:rPr lang="en-ZA" dirty="0" smtClean="0"/>
              <a:t>On order (issued) and scheduled to be received</a:t>
            </a:r>
          </a:p>
          <a:p>
            <a:pPr lvl="1"/>
            <a:r>
              <a:rPr lang="en-ZA" b="1" dirty="0" smtClean="0">
                <a:solidFill>
                  <a:srgbClr val="C00000"/>
                </a:solidFill>
              </a:rPr>
              <a:t>Projected on hand</a:t>
            </a:r>
            <a:r>
              <a:rPr lang="cs-CZ" b="1" dirty="0" smtClean="0">
                <a:solidFill>
                  <a:srgbClr val="C00000"/>
                </a:solidFill>
              </a:rPr>
              <a:t> = </a:t>
            </a:r>
            <a:r>
              <a:rPr lang="cs-CZ" b="1" dirty="0" err="1" smtClean="0">
                <a:solidFill>
                  <a:srgbClr val="C00000"/>
                </a:solidFill>
              </a:rPr>
              <a:t>Stock</a:t>
            </a:r>
            <a:r>
              <a:rPr lang="cs-CZ" b="1" dirty="0" smtClean="0">
                <a:solidFill>
                  <a:srgbClr val="C00000"/>
                </a:solidFill>
              </a:rPr>
              <a:t> in Hand</a:t>
            </a:r>
            <a:endParaRPr lang="en-ZA" b="1" dirty="0" smtClean="0">
              <a:solidFill>
                <a:srgbClr val="C00000"/>
              </a:solidFill>
            </a:endParaRPr>
          </a:p>
          <a:p>
            <a:pPr lvl="2"/>
            <a:r>
              <a:rPr lang="en-ZA" dirty="0" smtClean="0"/>
              <a:t>Antic</a:t>
            </a:r>
            <a:r>
              <a:rPr lang="cs-CZ" dirty="0" smtClean="0"/>
              <a:t>i</a:t>
            </a:r>
            <a:r>
              <a:rPr lang="en-ZA" dirty="0" smtClean="0"/>
              <a:t>pated  quantity </a:t>
            </a:r>
            <a:r>
              <a:rPr lang="cs-CZ" dirty="0" smtClean="0"/>
              <a:t>on hand a</a:t>
            </a:r>
            <a:r>
              <a:rPr lang="en-ZA" dirty="0" smtClean="0"/>
              <a:t>t the end of the period</a:t>
            </a:r>
          </a:p>
          <a:p>
            <a:pPr lvl="1"/>
            <a:r>
              <a:rPr lang="en-ZA" b="1" dirty="0" smtClean="0">
                <a:solidFill>
                  <a:srgbClr val="FF0000"/>
                </a:solidFill>
              </a:rPr>
              <a:t>Net requirement </a:t>
            </a:r>
          </a:p>
          <a:p>
            <a:pPr lvl="2"/>
            <a:r>
              <a:rPr lang="en-ZA" sz="2000" b="1" dirty="0" smtClean="0">
                <a:solidFill>
                  <a:srgbClr val="FF0000"/>
                </a:solidFill>
              </a:rPr>
              <a:t>Net requirement </a:t>
            </a:r>
            <a:r>
              <a:rPr lang="en-ZA" sz="2000" dirty="0" smtClean="0"/>
              <a:t>=Gross requirement – Stock in hand – Purchases + Sales + Safety Stock</a:t>
            </a:r>
          </a:p>
          <a:p>
            <a:pPr lvl="1"/>
            <a:r>
              <a:rPr lang="en-ZA" b="1" dirty="0" smtClean="0">
                <a:solidFill>
                  <a:schemeClr val="accent2">
                    <a:lumMod val="75000"/>
                  </a:schemeClr>
                </a:solidFill>
              </a:rPr>
              <a:t>Planned order receipts</a:t>
            </a:r>
          </a:p>
          <a:p>
            <a:pPr lvl="2"/>
            <a:r>
              <a:rPr lang="en-ZA" dirty="0" smtClean="0"/>
              <a:t>When order need to be received (documents are not issued)</a:t>
            </a:r>
          </a:p>
          <a:p>
            <a:pPr lvl="1"/>
            <a:r>
              <a:rPr lang="en-ZA" b="1" dirty="0" smtClean="0">
                <a:solidFill>
                  <a:srgbClr val="7030A0"/>
                </a:solidFill>
              </a:rPr>
              <a:t>Planned order releases </a:t>
            </a:r>
          </a:p>
          <a:p>
            <a:pPr lvl="2"/>
            <a:r>
              <a:rPr lang="en-ZA" dirty="0" smtClean="0"/>
              <a:t>When order need to be placed to be received on time</a:t>
            </a:r>
          </a:p>
          <a:p>
            <a:pPr lvl="2"/>
            <a:endParaRPr lang="en-ZA" dirty="0" smtClean="0"/>
          </a:p>
          <a:p>
            <a:pPr lvl="2"/>
            <a:endParaRPr lang="cs-CZ" dirty="0"/>
          </a:p>
        </p:txBody>
      </p:sp>
      <p:sp>
        <p:nvSpPr>
          <p:cNvPr id="4" name="Obdélník 3"/>
          <p:cNvSpPr/>
          <p:nvPr/>
        </p:nvSpPr>
        <p:spPr>
          <a:xfrm>
            <a:off x="3563888" y="1124744"/>
            <a:ext cx="1434047" cy="369332"/>
          </a:xfrm>
          <a:prstGeom prst="rect">
            <a:avLst/>
          </a:prstGeom>
        </p:spPr>
        <p:txBody>
          <a:bodyPr wrap="none">
            <a:spAutoFit/>
          </a:bodyPr>
          <a:lstStyle/>
          <a:p>
            <a:r>
              <a:rPr lang="cs-CZ" altLang="cs-CZ" dirty="0">
                <a:solidFill>
                  <a:srgbClr val="FF0000"/>
                </a:solidFill>
              </a:rPr>
              <a:t>(</a:t>
            </a:r>
            <a:r>
              <a:rPr lang="cs-CZ" altLang="cs-CZ" dirty="0" err="1">
                <a:solidFill>
                  <a:srgbClr val="FF0000"/>
                </a:solidFill>
              </a:rPr>
              <a:t>home</a:t>
            </a:r>
            <a:r>
              <a:rPr lang="cs-CZ" altLang="cs-CZ" dirty="0">
                <a:solidFill>
                  <a:srgbClr val="FF0000"/>
                </a:solidFill>
              </a:rPr>
              <a:t> study)</a:t>
            </a:r>
            <a:endParaRPr lang="cs-CZ" dirty="0"/>
          </a:p>
        </p:txBody>
      </p:sp>
    </p:spTree>
    <p:extLst>
      <p:ext uri="{BB962C8B-B14F-4D97-AF65-F5344CB8AC3E}">
        <p14:creationId xmlns:p14="http://schemas.microsoft.com/office/powerpoint/2010/main" val="986636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MRP matrix </a:t>
            </a:r>
            <a:r>
              <a:rPr lang="cs-CZ" dirty="0" err="1" smtClean="0"/>
              <a:t>example</a:t>
            </a:r>
            <a:r>
              <a:rPr lang="cs-CZ" dirty="0" smtClean="0"/>
              <a:t> 1</a:t>
            </a:r>
            <a:endParaRPr lang="cs-CZ" dirty="0"/>
          </a:p>
        </p:txBody>
      </p:sp>
      <p:graphicFrame>
        <p:nvGraphicFramePr>
          <p:cNvPr id="4" name="Tabulka 3"/>
          <p:cNvGraphicFramePr>
            <a:graphicFrameLocks noGrp="1"/>
          </p:cNvGraphicFramePr>
          <p:nvPr>
            <p:extLst>
              <p:ext uri="{D42A27DB-BD31-4B8C-83A1-F6EECF244321}">
                <p14:modId xmlns:p14="http://schemas.microsoft.com/office/powerpoint/2010/main" val="3040813269"/>
              </p:ext>
            </p:extLst>
          </p:nvPr>
        </p:nvGraphicFramePr>
        <p:xfrm>
          <a:off x="457200" y="1543050"/>
          <a:ext cx="8229596" cy="3771906"/>
        </p:xfrm>
        <a:graphic>
          <a:graphicData uri="http://schemas.openxmlformats.org/drawingml/2006/table">
            <a:tbl>
              <a:tblPr>
                <a:tableStyleId>{5C22544A-7EE6-4342-B048-85BDC9FD1C3A}</a:tableStyleId>
              </a:tblPr>
              <a:tblGrid>
                <a:gridCol w="1229680">
                  <a:extLst>
                    <a:ext uri="{9D8B030D-6E8A-4147-A177-3AD203B41FA5}">
                      <a16:colId xmlns:a16="http://schemas.microsoft.com/office/drawing/2014/main" xmlns="" val="20000"/>
                    </a:ext>
                  </a:extLst>
                </a:gridCol>
                <a:gridCol w="1033801">
                  <a:extLst>
                    <a:ext uri="{9D8B030D-6E8A-4147-A177-3AD203B41FA5}">
                      <a16:colId xmlns:a16="http://schemas.microsoft.com/office/drawing/2014/main" xmlns="" val="20001"/>
                    </a:ext>
                  </a:extLst>
                </a:gridCol>
                <a:gridCol w="587634">
                  <a:extLst>
                    <a:ext uri="{9D8B030D-6E8A-4147-A177-3AD203B41FA5}">
                      <a16:colId xmlns:a16="http://schemas.microsoft.com/office/drawing/2014/main" xmlns="" val="20002"/>
                    </a:ext>
                  </a:extLst>
                </a:gridCol>
                <a:gridCol w="522341">
                  <a:extLst>
                    <a:ext uri="{9D8B030D-6E8A-4147-A177-3AD203B41FA5}">
                      <a16:colId xmlns:a16="http://schemas.microsoft.com/office/drawing/2014/main" xmlns="" val="20003"/>
                    </a:ext>
                  </a:extLst>
                </a:gridCol>
                <a:gridCol w="677412">
                  <a:extLst>
                    <a:ext uri="{9D8B030D-6E8A-4147-A177-3AD203B41FA5}">
                      <a16:colId xmlns:a16="http://schemas.microsoft.com/office/drawing/2014/main" xmlns="" val="20004"/>
                    </a:ext>
                  </a:extLst>
                </a:gridCol>
                <a:gridCol w="522341">
                  <a:extLst>
                    <a:ext uri="{9D8B030D-6E8A-4147-A177-3AD203B41FA5}">
                      <a16:colId xmlns:a16="http://schemas.microsoft.com/office/drawing/2014/main" xmlns="" val="20005"/>
                    </a:ext>
                  </a:extLst>
                </a:gridCol>
                <a:gridCol w="522341">
                  <a:extLst>
                    <a:ext uri="{9D8B030D-6E8A-4147-A177-3AD203B41FA5}">
                      <a16:colId xmlns:a16="http://schemas.microsoft.com/office/drawing/2014/main" xmlns="" val="20006"/>
                    </a:ext>
                  </a:extLst>
                </a:gridCol>
                <a:gridCol w="522341">
                  <a:extLst>
                    <a:ext uri="{9D8B030D-6E8A-4147-A177-3AD203B41FA5}">
                      <a16:colId xmlns:a16="http://schemas.microsoft.com/office/drawing/2014/main" xmlns="" val="20007"/>
                    </a:ext>
                  </a:extLst>
                </a:gridCol>
                <a:gridCol w="522341">
                  <a:extLst>
                    <a:ext uri="{9D8B030D-6E8A-4147-A177-3AD203B41FA5}">
                      <a16:colId xmlns:a16="http://schemas.microsoft.com/office/drawing/2014/main" xmlns="" val="20008"/>
                    </a:ext>
                  </a:extLst>
                </a:gridCol>
                <a:gridCol w="522341">
                  <a:extLst>
                    <a:ext uri="{9D8B030D-6E8A-4147-A177-3AD203B41FA5}">
                      <a16:colId xmlns:a16="http://schemas.microsoft.com/office/drawing/2014/main" xmlns="" val="20009"/>
                    </a:ext>
                  </a:extLst>
                </a:gridCol>
                <a:gridCol w="522341">
                  <a:extLst>
                    <a:ext uri="{9D8B030D-6E8A-4147-A177-3AD203B41FA5}">
                      <a16:colId xmlns:a16="http://schemas.microsoft.com/office/drawing/2014/main" xmlns="" val="20010"/>
                    </a:ext>
                  </a:extLst>
                </a:gridCol>
                <a:gridCol w="522341">
                  <a:extLst>
                    <a:ext uri="{9D8B030D-6E8A-4147-A177-3AD203B41FA5}">
                      <a16:colId xmlns:a16="http://schemas.microsoft.com/office/drawing/2014/main" xmlns="" val="20011"/>
                    </a:ext>
                  </a:extLst>
                </a:gridCol>
                <a:gridCol w="522341">
                  <a:extLst>
                    <a:ext uri="{9D8B030D-6E8A-4147-A177-3AD203B41FA5}">
                      <a16:colId xmlns:a16="http://schemas.microsoft.com/office/drawing/2014/main" xmlns="" val="20012"/>
                    </a:ext>
                  </a:extLst>
                </a:gridCol>
              </a:tblGrid>
              <a:tr h="171450">
                <a:tc>
                  <a:txBody>
                    <a:bodyPr/>
                    <a:lstStyle/>
                    <a:p>
                      <a:pPr algn="l" fontAlgn="b"/>
                      <a:endParaRPr lang="cs-CZ" sz="900" b="0" i="0" u="none" strike="noStrike" dirty="0">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extLst>
                  <a:ext uri="{0D108BD9-81ED-4DB2-BD59-A6C34878D82A}">
                    <a16:rowId xmlns:a16="http://schemas.microsoft.com/office/drawing/2014/main" xmlns="" val="10000"/>
                  </a:ext>
                </a:extLst>
              </a:tr>
              <a:tr h="171450">
                <a:tc>
                  <a:txBody>
                    <a:bodyPr/>
                    <a:lstStyle/>
                    <a:p>
                      <a:pPr algn="l" fontAlgn="b"/>
                      <a:r>
                        <a:rPr lang="cs-CZ" sz="900" u="none" strike="noStrike">
                          <a:effectLst/>
                        </a:rPr>
                        <a:t>MRP basic calculations</a:t>
                      </a:r>
                      <a:endParaRPr lang="cs-CZ" sz="900" b="1" i="0" u="none" strike="noStrike">
                        <a:solidFill>
                          <a:srgbClr val="FF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gridSpan="4">
                  <a:txBody>
                    <a:bodyPr/>
                    <a:lstStyle/>
                    <a:p>
                      <a:pPr algn="l" fontAlgn="b"/>
                      <a:r>
                        <a:rPr lang="en-US" sz="900" u="none" strike="noStrike">
                          <a:effectLst/>
                        </a:rPr>
                        <a:t>Lot-for lot - ordering exact quntity needed</a:t>
                      </a:r>
                      <a:endParaRPr lang="en-US" sz="900" b="0" i="0" u="none" strike="noStrike">
                        <a:solidFill>
                          <a:srgbClr val="000000"/>
                        </a:solidFill>
                        <a:effectLst/>
                        <a:latin typeface="Calibri"/>
                      </a:endParaRPr>
                    </a:p>
                  </a:txBody>
                  <a:tcPr marL="8164" marR="8164" marT="8164" marB="0" anchor="b"/>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extLst>
                  <a:ext uri="{0D108BD9-81ED-4DB2-BD59-A6C34878D82A}">
                    <a16:rowId xmlns:a16="http://schemas.microsoft.com/office/drawing/2014/main" xmlns="" val="10001"/>
                  </a:ext>
                </a:extLst>
              </a:tr>
              <a:tr h="163286">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gridSpan="9">
                  <a:txBody>
                    <a:bodyPr/>
                    <a:lstStyle/>
                    <a:p>
                      <a:pPr algn="l" fontAlgn="b"/>
                      <a:r>
                        <a:rPr lang="en-US" sz="900" u="none" strike="noStrike">
                          <a:effectLst/>
                        </a:rPr>
                        <a:t>Lead Time =1 - time to get item from the moment the purchase order is issued or to make it    </a:t>
                      </a:r>
                      <a:endParaRPr lang="en-US" sz="900" b="0" i="0" u="none" strike="noStrike">
                        <a:solidFill>
                          <a:srgbClr val="000000"/>
                        </a:solidFill>
                        <a:effectLst/>
                        <a:latin typeface="Calibri"/>
                      </a:endParaRPr>
                    </a:p>
                  </a:txBody>
                  <a:tcPr marL="8164" marR="8164" marT="8164" marB="0" anchor="b"/>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extLst>
                  <a:ext uri="{0D108BD9-81ED-4DB2-BD59-A6C34878D82A}">
                    <a16:rowId xmlns:a16="http://schemas.microsoft.com/office/drawing/2014/main" xmlns="" val="10002"/>
                  </a:ext>
                </a:extLst>
              </a:tr>
              <a:tr h="163286">
                <a:tc gridSpan="2">
                  <a:txBody>
                    <a:bodyPr/>
                    <a:lstStyle/>
                    <a:p>
                      <a:pPr algn="l" fontAlgn="b"/>
                      <a:r>
                        <a:rPr lang="cs-CZ" sz="900" u="none" strike="noStrike">
                          <a:effectLst/>
                        </a:rPr>
                        <a:t>Master Production Schedule</a:t>
                      </a:r>
                      <a:endParaRPr lang="cs-CZ" sz="900" b="1" i="0" u="none" strike="noStrike">
                        <a:solidFill>
                          <a:srgbClr val="000000"/>
                        </a:solidFill>
                        <a:effectLst/>
                        <a:latin typeface="Calibri"/>
                      </a:endParaRPr>
                    </a:p>
                  </a:txBody>
                  <a:tcPr marL="8164" marR="8164" marT="8164" marB="0" anchor="b"/>
                </a:tc>
                <a:tc hMerge="1">
                  <a:txBody>
                    <a:bodyPr/>
                    <a:lstStyle/>
                    <a:p>
                      <a:endParaRPr lang="cs-CZ"/>
                    </a:p>
                  </a:txBody>
                  <a:tcPr/>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extLst>
                  <a:ext uri="{0D108BD9-81ED-4DB2-BD59-A6C34878D82A}">
                    <a16:rowId xmlns:a16="http://schemas.microsoft.com/office/drawing/2014/main" xmlns="" val="10003"/>
                  </a:ext>
                </a:extLst>
              </a:tr>
              <a:tr h="163286">
                <a:tc>
                  <a:txBody>
                    <a:bodyPr/>
                    <a:lstStyle/>
                    <a:p>
                      <a:pPr algn="l" fontAlgn="b"/>
                      <a:r>
                        <a:rPr lang="cs-CZ" sz="900" u="none" strike="noStrike">
                          <a:effectLst/>
                        </a:rPr>
                        <a:t>Part A</a:t>
                      </a:r>
                      <a:endParaRPr lang="cs-CZ" sz="900" b="0" i="0" u="none" strike="noStrike">
                        <a:solidFill>
                          <a:srgbClr val="000000"/>
                        </a:solidFill>
                        <a:effectLst/>
                        <a:latin typeface="Calibri"/>
                      </a:endParaRPr>
                    </a:p>
                  </a:txBody>
                  <a:tcPr marL="8164" marR="8164" marT="8164" marB="0" anchor="b"/>
                </a:tc>
                <a:tc>
                  <a:txBody>
                    <a:bodyPr/>
                    <a:lstStyle/>
                    <a:p>
                      <a:pPr algn="l" fontAlgn="b"/>
                      <a:r>
                        <a:rPr lang="cs-CZ" sz="900" u="none" strike="noStrike">
                          <a:effectLst/>
                        </a:rPr>
                        <a:t>Projected on hand</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dirty="0">
                          <a:effectLst/>
                        </a:rPr>
                        <a:t>1</a:t>
                      </a:r>
                      <a:endParaRPr lang="cs-CZ" sz="900" b="0" i="0" u="none" strike="noStrike" dirty="0">
                        <a:solidFill>
                          <a:srgbClr val="000000"/>
                        </a:solidFill>
                        <a:effectLst/>
                        <a:latin typeface="Calibri"/>
                      </a:endParaRPr>
                    </a:p>
                  </a:txBody>
                  <a:tcPr marL="8164" marR="8164" marT="8164" marB="0" anchor="b">
                    <a:solidFill>
                      <a:srgbClr val="FFFF00"/>
                    </a:solidFill>
                  </a:tcPr>
                </a:tc>
                <a:tc>
                  <a:txBody>
                    <a:bodyPr/>
                    <a:lstStyle/>
                    <a:p>
                      <a:pPr algn="ctr" fontAlgn="b"/>
                      <a:r>
                        <a:rPr lang="cs-CZ" sz="900" u="none" strike="noStrike" dirty="0">
                          <a:effectLst/>
                        </a:rPr>
                        <a:t>2</a:t>
                      </a:r>
                      <a:endParaRPr lang="cs-CZ" sz="900" b="0" i="0" u="none" strike="noStrike" dirty="0">
                        <a:solidFill>
                          <a:srgbClr val="000000"/>
                        </a:solidFill>
                        <a:effectLst/>
                        <a:latin typeface="Calibri"/>
                      </a:endParaRPr>
                    </a:p>
                  </a:txBody>
                  <a:tcPr marL="8164" marR="8164" marT="8164" marB="0" anchor="b">
                    <a:solidFill>
                      <a:srgbClr val="FFFF00"/>
                    </a:solidFill>
                  </a:tcPr>
                </a:tc>
                <a:tc>
                  <a:txBody>
                    <a:bodyPr/>
                    <a:lstStyle/>
                    <a:p>
                      <a:pPr algn="ctr" fontAlgn="b"/>
                      <a:r>
                        <a:rPr lang="cs-CZ" sz="900" u="none" strike="noStrike" dirty="0">
                          <a:effectLst/>
                        </a:rPr>
                        <a:t>3</a:t>
                      </a:r>
                      <a:endParaRPr lang="cs-CZ" sz="900" b="0" i="0" u="none" strike="noStrike" dirty="0">
                        <a:solidFill>
                          <a:srgbClr val="000000"/>
                        </a:solidFill>
                        <a:effectLst/>
                        <a:latin typeface="Calibri"/>
                      </a:endParaRPr>
                    </a:p>
                  </a:txBody>
                  <a:tcPr marL="8164" marR="8164" marT="8164" marB="0" anchor="b">
                    <a:solidFill>
                      <a:srgbClr val="FFFF00"/>
                    </a:solidFill>
                  </a:tcPr>
                </a:tc>
                <a:tc>
                  <a:txBody>
                    <a:bodyPr/>
                    <a:lstStyle/>
                    <a:p>
                      <a:pPr algn="ctr" fontAlgn="b"/>
                      <a:r>
                        <a:rPr lang="cs-CZ" sz="900" u="none" strike="noStrike" dirty="0">
                          <a:effectLst/>
                        </a:rPr>
                        <a:t>4</a:t>
                      </a:r>
                      <a:endParaRPr lang="cs-CZ" sz="900" b="0" i="0" u="none" strike="noStrike" dirty="0">
                        <a:solidFill>
                          <a:srgbClr val="000000"/>
                        </a:solidFill>
                        <a:effectLst/>
                        <a:latin typeface="Calibri"/>
                      </a:endParaRPr>
                    </a:p>
                  </a:txBody>
                  <a:tcPr marL="8164" marR="8164" marT="8164" marB="0" anchor="b">
                    <a:solidFill>
                      <a:srgbClr val="FFFF00"/>
                    </a:solidFill>
                  </a:tcPr>
                </a:tc>
                <a:tc>
                  <a:txBody>
                    <a:bodyPr/>
                    <a:lstStyle/>
                    <a:p>
                      <a:pPr algn="ctr" fontAlgn="b"/>
                      <a:r>
                        <a:rPr lang="cs-CZ" sz="900" u="none" strike="noStrike" dirty="0">
                          <a:effectLst/>
                        </a:rPr>
                        <a:t>5</a:t>
                      </a:r>
                      <a:endParaRPr lang="cs-CZ" sz="900" b="0" i="0" u="none" strike="noStrike" dirty="0">
                        <a:solidFill>
                          <a:srgbClr val="000000"/>
                        </a:solidFill>
                        <a:effectLst/>
                        <a:latin typeface="Calibri"/>
                      </a:endParaRPr>
                    </a:p>
                  </a:txBody>
                  <a:tcPr marL="8164" marR="8164" marT="8164" marB="0" anchor="b">
                    <a:solidFill>
                      <a:srgbClr val="FFFF00"/>
                    </a:solidFill>
                  </a:tcPr>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extLst>
                  <a:ext uri="{0D108BD9-81ED-4DB2-BD59-A6C34878D82A}">
                    <a16:rowId xmlns:a16="http://schemas.microsoft.com/office/drawing/2014/main" xmlns="" val="10004"/>
                  </a:ext>
                </a:extLst>
              </a:tr>
              <a:tr h="163286">
                <a:tc>
                  <a:txBody>
                    <a:bodyPr/>
                    <a:lstStyle/>
                    <a:p>
                      <a:pPr algn="l" fontAlgn="b"/>
                      <a:r>
                        <a:rPr lang="cs-CZ" sz="900" u="none" strike="noStrike">
                          <a:effectLst/>
                        </a:rPr>
                        <a:t>Gross Requirements</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 </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85</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95</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120</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100</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100</a:t>
                      </a:r>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extLst>
                  <a:ext uri="{0D108BD9-81ED-4DB2-BD59-A6C34878D82A}">
                    <a16:rowId xmlns:a16="http://schemas.microsoft.com/office/drawing/2014/main" xmlns="" val="10005"/>
                  </a:ext>
                </a:extLst>
              </a:tr>
              <a:tr h="163286">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dirty="0">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extLst>
                  <a:ext uri="{0D108BD9-81ED-4DB2-BD59-A6C34878D82A}">
                    <a16:rowId xmlns:a16="http://schemas.microsoft.com/office/drawing/2014/main" xmlns="" val="10006"/>
                  </a:ext>
                </a:extLst>
              </a:tr>
              <a:tr h="163286">
                <a:tc>
                  <a:txBody>
                    <a:bodyPr/>
                    <a:lstStyle/>
                    <a:p>
                      <a:pPr algn="l" fontAlgn="b"/>
                      <a:r>
                        <a:rPr lang="cs-CZ" sz="900" u="none" strike="noStrike">
                          <a:effectLst/>
                        </a:rPr>
                        <a:t>MRP</a:t>
                      </a:r>
                      <a:endParaRPr lang="cs-CZ" sz="900" b="1" i="0" u="none" strike="noStrike">
                        <a:solidFill>
                          <a:srgbClr val="000000"/>
                        </a:solidFill>
                        <a:effectLst/>
                        <a:latin typeface="Calibri"/>
                      </a:endParaRPr>
                    </a:p>
                  </a:txBody>
                  <a:tcPr marL="8164" marR="8164" marT="8164" marB="0" anchor="b"/>
                </a:tc>
                <a:tc>
                  <a:txBody>
                    <a:bodyPr/>
                    <a:lstStyle/>
                    <a:p>
                      <a:pPr algn="ctr"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extLst>
                  <a:ext uri="{0D108BD9-81ED-4DB2-BD59-A6C34878D82A}">
                    <a16:rowId xmlns:a16="http://schemas.microsoft.com/office/drawing/2014/main" xmlns="" val="10007"/>
                  </a:ext>
                </a:extLst>
              </a:tr>
              <a:tr h="163286">
                <a:tc>
                  <a:txBody>
                    <a:bodyPr/>
                    <a:lstStyle/>
                    <a:p>
                      <a:pPr algn="l" fontAlgn="b"/>
                      <a:r>
                        <a:rPr lang="cs-CZ" sz="900" u="none" strike="noStrike">
                          <a:effectLst/>
                        </a:rPr>
                        <a:t>Part A</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 </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1</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2</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3</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4</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5</a:t>
                      </a:r>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dirty="0">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extLst>
                  <a:ext uri="{0D108BD9-81ED-4DB2-BD59-A6C34878D82A}">
                    <a16:rowId xmlns:a16="http://schemas.microsoft.com/office/drawing/2014/main" xmlns="" val="10008"/>
                  </a:ext>
                </a:extLst>
              </a:tr>
              <a:tr h="163286">
                <a:tc>
                  <a:txBody>
                    <a:bodyPr/>
                    <a:lstStyle/>
                    <a:p>
                      <a:pPr algn="l" fontAlgn="b"/>
                      <a:r>
                        <a:rPr lang="cs-CZ" sz="900" u="none" strike="noStrike">
                          <a:effectLst/>
                        </a:rPr>
                        <a:t>Gross Requirements</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 </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85</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95</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120</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100</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100</a:t>
                      </a:r>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extLst>
                  <a:ext uri="{0D108BD9-81ED-4DB2-BD59-A6C34878D82A}">
                    <a16:rowId xmlns:a16="http://schemas.microsoft.com/office/drawing/2014/main" xmlns="" val="10009"/>
                  </a:ext>
                </a:extLst>
              </a:tr>
              <a:tr h="163286">
                <a:tc>
                  <a:txBody>
                    <a:bodyPr/>
                    <a:lstStyle/>
                    <a:p>
                      <a:pPr algn="l" fontAlgn="b"/>
                      <a:r>
                        <a:rPr lang="cs-CZ" sz="900" u="none" strike="noStrike">
                          <a:effectLst/>
                        </a:rPr>
                        <a:t>Scheduled Receipts</a:t>
                      </a:r>
                      <a:endParaRPr lang="cs-CZ" sz="900" b="0" i="0" u="none" strike="noStrike">
                        <a:solidFill>
                          <a:srgbClr val="0070C0"/>
                        </a:solidFill>
                        <a:effectLst/>
                        <a:latin typeface="Calibri"/>
                      </a:endParaRPr>
                    </a:p>
                  </a:txBody>
                  <a:tcPr marL="8164" marR="8164" marT="8164" marB="0" anchor="b"/>
                </a:tc>
                <a:tc>
                  <a:txBody>
                    <a:bodyPr/>
                    <a:lstStyle/>
                    <a:p>
                      <a:pPr algn="ctr" fontAlgn="b"/>
                      <a:r>
                        <a:rPr lang="cs-CZ" sz="800" u="none" strike="noStrike" dirty="0" err="1">
                          <a:effectLst/>
                        </a:rPr>
                        <a:t>Is</a:t>
                      </a:r>
                      <a:r>
                        <a:rPr lang="cs-CZ" sz="800" u="none" strike="noStrike" dirty="0">
                          <a:effectLst/>
                        </a:rPr>
                        <a:t> </a:t>
                      </a:r>
                      <a:r>
                        <a:rPr lang="cs-CZ" sz="800" u="none" strike="noStrike" dirty="0" err="1">
                          <a:effectLst/>
                        </a:rPr>
                        <a:t>already</a:t>
                      </a:r>
                      <a:r>
                        <a:rPr lang="cs-CZ" sz="800" u="none" strike="noStrike" dirty="0">
                          <a:effectLst/>
                        </a:rPr>
                        <a:t> </a:t>
                      </a:r>
                      <a:r>
                        <a:rPr lang="cs-CZ" sz="800" u="none" strike="noStrike" dirty="0" err="1">
                          <a:effectLst/>
                        </a:rPr>
                        <a:t>issued</a:t>
                      </a:r>
                      <a:endParaRPr lang="cs-CZ" sz="800" b="0" i="0" u="none" strike="noStrike" dirty="0">
                        <a:solidFill>
                          <a:srgbClr val="0070C0"/>
                        </a:solidFill>
                        <a:effectLst/>
                        <a:latin typeface="Calibri"/>
                      </a:endParaRPr>
                    </a:p>
                  </a:txBody>
                  <a:tcPr marL="8164" marR="8164" marT="8164" marB="0" anchor="b"/>
                </a:tc>
                <a:tc>
                  <a:txBody>
                    <a:bodyPr/>
                    <a:lstStyle/>
                    <a:p>
                      <a:pPr algn="ctr" fontAlgn="b"/>
                      <a:r>
                        <a:rPr lang="cs-CZ" sz="900" u="none" strike="noStrike" dirty="0">
                          <a:effectLst/>
                        </a:rPr>
                        <a:t>175</a:t>
                      </a:r>
                      <a:endParaRPr lang="cs-CZ" sz="900" b="0" i="0" u="none" strike="noStrike" dirty="0">
                        <a:solidFill>
                          <a:srgbClr val="0070C0"/>
                        </a:solidFill>
                        <a:effectLst/>
                        <a:latin typeface="Calibri"/>
                      </a:endParaRPr>
                    </a:p>
                  </a:txBody>
                  <a:tcPr marL="8164" marR="8164" marT="8164" marB="0" anchor="b"/>
                </a:tc>
                <a:tc>
                  <a:txBody>
                    <a:bodyPr/>
                    <a:lstStyle/>
                    <a:p>
                      <a:pPr algn="ctr" fontAlgn="b"/>
                      <a:r>
                        <a:rPr lang="cs-CZ" sz="900" u="none" strike="noStrike">
                          <a:effectLst/>
                        </a:rPr>
                        <a:t> </a:t>
                      </a:r>
                      <a:endParaRPr lang="cs-CZ" sz="900" b="0" i="0" u="none" strike="noStrike">
                        <a:solidFill>
                          <a:srgbClr val="0070C0"/>
                        </a:solidFill>
                        <a:effectLst/>
                        <a:latin typeface="Calibri"/>
                      </a:endParaRPr>
                    </a:p>
                  </a:txBody>
                  <a:tcPr marL="8164" marR="8164" marT="8164" marB="0" anchor="b"/>
                </a:tc>
                <a:tc>
                  <a:txBody>
                    <a:bodyPr/>
                    <a:lstStyle/>
                    <a:p>
                      <a:pPr algn="ctr" fontAlgn="b"/>
                      <a:r>
                        <a:rPr lang="cs-CZ" sz="900" u="none" strike="noStrike">
                          <a:effectLst/>
                        </a:rPr>
                        <a:t> </a:t>
                      </a:r>
                      <a:endParaRPr lang="cs-CZ" sz="900" b="0" i="0" u="none" strike="noStrike">
                        <a:solidFill>
                          <a:srgbClr val="0070C0"/>
                        </a:solidFill>
                        <a:effectLst/>
                        <a:latin typeface="Calibri"/>
                      </a:endParaRPr>
                    </a:p>
                  </a:txBody>
                  <a:tcPr marL="8164" marR="8164" marT="8164" marB="0" anchor="b"/>
                </a:tc>
                <a:tc>
                  <a:txBody>
                    <a:bodyPr/>
                    <a:lstStyle/>
                    <a:p>
                      <a:pPr algn="ctr" fontAlgn="b"/>
                      <a:r>
                        <a:rPr lang="cs-CZ" sz="900" u="none" strike="noStrike">
                          <a:effectLst/>
                        </a:rPr>
                        <a:t> </a:t>
                      </a:r>
                      <a:endParaRPr lang="cs-CZ" sz="900" b="0" i="0" u="none" strike="noStrike">
                        <a:solidFill>
                          <a:srgbClr val="0070C0"/>
                        </a:solidFill>
                        <a:effectLst/>
                        <a:latin typeface="Calibri"/>
                      </a:endParaRPr>
                    </a:p>
                  </a:txBody>
                  <a:tcPr marL="8164" marR="8164" marT="8164" marB="0" anchor="b"/>
                </a:tc>
                <a:tc>
                  <a:txBody>
                    <a:bodyPr/>
                    <a:lstStyle/>
                    <a:p>
                      <a:pPr algn="ctr" fontAlgn="b"/>
                      <a:r>
                        <a:rPr lang="cs-CZ" sz="900" u="none" strike="noStrike">
                          <a:effectLst/>
                        </a:rPr>
                        <a:t> </a:t>
                      </a:r>
                      <a:endParaRPr lang="cs-CZ" sz="900" b="0" i="0" u="none" strike="noStrike">
                        <a:solidFill>
                          <a:srgbClr val="0070C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extLst>
                  <a:ext uri="{0D108BD9-81ED-4DB2-BD59-A6C34878D82A}">
                    <a16:rowId xmlns:a16="http://schemas.microsoft.com/office/drawing/2014/main" xmlns="" val="10010"/>
                  </a:ext>
                </a:extLst>
              </a:tr>
              <a:tr h="163286">
                <a:tc>
                  <a:txBody>
                    <a:bodyPr/>
                    <a:lstStyle/>
                    <a:p>
                      <a:pPr algn="ctr" fontAlgn="b"/>
                      <a:r>
                        <a:rPr lang="cs-CZ" sz="900" u="none" strike="noStrike">
                          <a:effectLst/>
                        </a:rPr>
                        <a:t>Projected on hand (POH)</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25</a:t>
                      </a:r>
                      <a:endParaRPr lang="cs-CZ" sz="900" b="0" i="0" u="none" strike="noStrike">
                        <a:solidFill>
                          <a:srgbClr val="FF0000"/>
                        </a:solidFill>
                        <a:effectLst/>
                        <a:latin typeface="Calibri"/>
                      </a:endParaRPr>
                    </a:p>
                  </a:txBody>
                  <a:tcPr marL="8164" marR="8164" marT="8164" marB="0" anchor="b"/>
                </a:tc>
                <a:tc>
                  <a:txBody>
                    <a:bodyPr/>
                    <a:lstStyle/>
                    <a:p>
                      <a:pPr algn="ctr" fontAlgn="b"/>
                      <a:r>
                        <a:rPr lang="cs-CZ" sz="900" u="none" strike="noStrike" dirty="0">
                          <a:solidFill>
                            <a:srgbClr val="FF0000"/>
                          </a:solidFill>
                          <a:effectLst/>
                        </a:rPr>
                        <a:t>115</a:t>
                      </a:r>
                      <a:endParaRPr lang="cs-CZ" sz="900" b="0" i="0" u="none" strike="noStrike" dirty="0">
                        <a:solidFill>
                          <a:srgbClr val="FF0000"/>
                        </a:solidFill>
                        <a:effectLst/>
                        <a:latin typeface="Calibri"/>
                      </a:endParaRPr>
                    </a:p>
                  </a:txBody>
                  <a:tcPr marL="8164" marR="8164" marT="8164" marB="0" anchor="b"/>
                </a:tc>
                <a:tc>
                  <a:txBody>
                    <a:bodyPr/>
                    <a:lstStyle/>
                    <a:p>
                      <a:pPr algn="ctr" fontAlgn="b"/>
                      <a:r>
                        <a:rPr lang="cs-CZ" sz="900" u="none" strike="noStrike">
                          <a:effectLst/>
                        </a:rPr>
                        <a:t>20</a:t>
                      </a:r>
                      <a:endParaRPr lang="cs-CZ" sz="900" b="0" i="0" u="none" strike="noStrike">
                        <a:solidFill>
                          <a:srgbClr val="FF0000"/>
                        </a:solidFill>
                        <a:effectLst/>
                        <a:latin typeface="Calibri"/>
                      </a:endParaRPr>
                    </a:p>
                  </a:txBody>
                  <a:tcPr marL="8164" marR="8164" marT="8164" marB="0" anchor="b"/>
                </a:tc>
                <a:tc>
                  <a:txBody>
                    <a:bodyPr/>
                    <a:lstStyle/>
                    <a:p>
                      <a:pPr algn="ctr" fontAlgn="b"/>
                      <a:r>
                        <a:rPr lang="cs-CZ" sz="900" u="none" strike="noStrike">
                          <a:effectLst/>
                        </a:rPr>
                        <a:t>0</a:t>
                      </a:r>
                      <a:endParaRPr lang="cs-CZ" sz="900" b="0" i="0" u="none" strike="noStrike">
                        <a:solidFill>
                          <a:srgbClr val="FF0000"/>
                        </a:solidFill>
                        <a:effectLst/>
                        <a:latin typeface="Calibri"/>
                      </a:endParaRPr>
                    </a:p>
                  </a:txBody>
                  <a:tcPr marL="8164" marR="8164" marT="8164" marB="0" anchor="b"/>
                </a:tc>
                <a:tc>
                  <a:txBody>
                    <a:bodyPr/>
                    <a:lstStyle/>
                    <a:p>
                      <a:pPr algn="ctr" fontAlgn="b"/>
                      <a:r>
                        <a:rPr lang="cs-CZ" sz="900" u="none" strike="noStrike">
                          <a:effectLst/>
                        </a:rPr>
                        <a:t>0</a:t>
                      </a:r>
                      <a:endParaRPr lang="cs-CZ" sz="900" b="0" i="0" u="none" strike="noStrike">
                        <a:solidFill>
                          <a:srgbClr val="FF0000"/>
                        </a:solidFill>
                        <a:effectLst/>
                        <a:latin typeface="Calibri"/>
                      </a:endParaRPr>
                    </a:p>
                  </a:txBody>
                  <a:tcPr marL="8164" marR="8164" marT="8164" marB="0" anchor="b"/>
                </a:tc>
                <a:tc>
                  <a:txBody>
                    <a:bodyPr/>
                    <a:lstStyle/>
                    <a:p>
                      <a:pPr algn="ctr" fontAlgn="b"/>
                      <a:r>
                        <a:rPr lang="cs-CZ" sz="900" u="none" strike="noStrike">
                          <a:effectLst/>
                        </a:rPr>
                        <a:t>0</a:t>
                      </a:r>
                      <a:endParaRPr lang="cs-CZ" sz="900" b="0" i="0" u="none" strike="noStrike">
                        <a:solidFill>
                          <a:srgbClr val="FF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extLst>
                  <a:ext uri="{0D108BD9-81ED-4DB2-BD59-A6C34878D82A}">
                    <a16:rowId xmlns:a16="http://schemas.microsoft.com/office/drawing/2014/main" xmlns="" val="10011"/>
                  </a:ext>
                </a:extLst>
              </a:tr>
              <a:tr h="163286">
                <a:tc>
                  <a:txBody>
                    <a:bodyPr/>
                    <a:lstStyle/>
                    <a:p>
                      <a:pPr algn="ctr" fontAlgn="b"/>
                      <a:r>
                        <a:rPr lang="cs-CZ" sz="900" u="none" strike="noStrike">
                          <a:effectLst/>
                        </a:rPr>
                        <a:t>Net requirements</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 </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0</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0</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100</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100</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100</a:t>
                      </a:r>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extLst>
                  <a:ext uri="{0D108BD9-81ED-4DB2-BD59-A6C34878D82A}">
                    <a16:rowId xmlns:a16="http://schemas.microsoft.com/office/drawing/2014/main" xmlns="" val="10012"/>
                  </a:ext>
                </a:extLst>
              </a:tr>
              <a:tr h="163286">
                <a:tc>
                  <a:txBody>
                    <a:bodyPr/>
                    <a:lstStyle/>
                    <a:p>
                      <a:pPr algn="ctr" fontAlgn="b"/>
                      <a:r>
                        <a:rPr lang="cs-CZ" sz="900" u="none" strike="noStrike">
                          <a:effectLst/>
                        </a:rPr>
                        <a:t>Planned order receipts</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 </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 </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 </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100</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100</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100</a:t>
                      </a:r>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extLst>
                  <a:ext uri="{0D108BD9-81ED-4DB2-BD59-A6C34878D82A}">
                    <a16:rowId xmlns:a16="http://schemas.microsoft.com/office/drawing/2014/main" xmlns="" val="10013"/>
                  </a:ext>
                </a:extLst>
              </a:tr>
              <a:tr h="163286">
                <a:tc>
                  <a:txBody>
                    <a:bodyPr/>
                    <a:lstStyle/>
                    <a:p>
                      <a:pPr algn="ctr" fontAlgn="b"/>
                      <a:r>
                        <a:rPr lang="cs-CZ" sz="900" u="none" strike="noStrike">
                          <a:effectLst/>
                        </a:rPr>
                        <a:t>Planned order releases</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 </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 </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b="1" u="none" strike="noStrike" dirty="0">
                          <a:solidFill>
                            <a:srgbClr val="0070C0"/>
                          </a:solidFill>
                          <a:effectLst/>
                        </a:rPr>
                        <a:t>100</a:t>
                      </a:r>
                      <a:endParaRPr lang="cs-CZ" sz="900" b="1" i="0" u="none" strike="noStrike" dirty="0">
                        <a:solidFill>
                          <a:srgbClr val="0070C0"/>
                        </a:solidFill>
                        <a:effectLst/>
                        <a:latin typeface="Calibri"/>
                      </a:endParaRPr>
                    </a:p>
                  </a:txBody>
                  <a:tcPr marL="8164" marR="8164" marT="8164" marB="0" anchor="b"/>
                </a:tc>
                <a:tc>
                  <a:txBody>
                    <a:bodyPr/>
                    <a:lstStyle/>
                    <a:p>
                      <a:pPr algn="ctr" fontAlgn="b"/>
                      <a:r>
                        <a:rPr lang="cs-CZ" sz="900" u="none" strike="noStrike">
                          <a:effectLst/>
                        </a:rPr>
                        <a:t>100</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100</a:t>
                      </a:r>
                      <a:endParaRPr lang="cs-CZ" sz="900" b="0" i="0" u="none" strike="noStrike">
                        <a:solidFill>
                          <a:srgbClr val="E26B0A"/>
                        </a:solidFill>
                        <a:effectLst/>
                        <a:latin typeface="Calibri"/>
                      </a:endParaRPr>
                    </a:p>
                  </a:txBody>
                  <a:tcPr marL="8164" marR="8164" marT="8164" marB="0" anchor="b"/>
                </a:tc>
                <a:tc>
                  <a:txBody>
                    <a:bodyPr/>
                    <a:lstStyle/>
                    <a:p>
                      <a:pPr algn="ctr" fontAlgn="b"/>
                      <a:r>
                        <a:rPr lang="cs-CZ" sz="900" u="none" strike="noStrike" dirty="0">
                          <a:effectLst/>
                        </a:rPr>
                        <a:t> </a:t>
                      </a:r>
                      <a:endParaRPr lang="cs-CZ" sz="900" b="0" i="0" u="none" strike="noStrike" dirty="0">
                        <a:solidFill>
                          <a:srgbClr val="E26B0A"/>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extLst>
                  <a:ext uri="{0D108BD9-81ED-4DB2-BD59-A6C34878D82A}">
                    <a16:rowId xmlns:a16="http://schemas.microsoft.com/office/drawing/2014/main" xmlns="" val="10014"/>
                  </a:ext>
                </a:extLst>
              </a:tr>
              <a:tr h="163286">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extLst>
                  <a:ext uri="{0D108BD9-81ED-4DB2-BD59-A6C34878D82A}">
                    <a16:rowId xmlns:a16="http://schemas.microsoft.com/office/drawing/2014/main" xmlns="" val="10015"/>
                  </a:ext>
                </a:extLst>
              </a:tr>
              <a:tr h="163286">
                <a:tc>
                  <a:txBody>
                    <a:bodyPr/>
                    <a:lstStyle/>
                    <a:p>
                      <a:pPr algn="l" fontAlgn="b"/>
                      <a:r>
                        <a:rPr lang="cs-CZ" sz="900" u="none" strike="noStrike">
                          <a:effectLst/>
                        </a:rPr>
                        <a:t> </a:t>
                      </a:r>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Period</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Action</a:t>
                      </a:r>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extLst>
                  <a:ext uri="{0D108BD9-81ED-4DB2-BD59-A6C34878D82A}">
                    <a16:rowId xmlns:a16="http://schemas.microsoft.com/office/drawing/2014/main" xmlns="" val="10016"/>
                  </a:ext>
                </a:extLst>
              </a:tr>
              <a:tr h="163286">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dirty="0">
                          <a:effectLst/>
                        </a:rPr>
                        <a:t>1</a:t>
                      </a:r>
                      <a:endParaRPr lang="cs-CZ" sz="900" b="0" i="0" u="none" strike="noStrike" dirty="0">
                        <a:solidFill>
                          <a:srgbClr val="000000"/>
                        </a:solidFill>
                        <a:effectLst/>
                        <a:latin typeface="Calibri"/>
                      </a:endParaRPr>
                    </a:p>
                  </a:txBody>
                  <a:tcPr marL="8164" marR="8164" marT="8164" marB="0" anchor="b">
                    <a:solidFill>
                      <a:srgbClr val="FFFF00"/>
                    </a:solidFill>
                  </a:tcPr>
                </a:tc>
                <a:tc gridSpan="2">
                  <a:txBody>
                    <a:bodyPr/>
                    <a:lstStyle/>
                    <a:p>
                      <a:pPr algn="l" fontAlgn="b"/>
                      <a:r>
                        <a:rPr lang="cs-CZ" sz="800" u="none" strike="noStrike" dirty="0">
                          <a:effectLst/>
                        </a:rPr>
                        <a:t>25+175-85=</a:t>
                      </a:r>
                      <a:r>
                        <a:rPr lang="cs-CZ" sz="800" b="1" u="none" strike="noStrike" dirty="0">
                          <a:solidFill>
                            <a:srgbClr val="FF0000"/>
                          </a:solidFill>
                          <a:effectLst/>
                        </a:rPr>
                        <a:t>115</a:t>
                      </a:r>
                      <a:r>
                        <a:rPr lang="cs-CZ" sz="800" u="none" strike="noStrike" dirty="0">
                          <a:effectLst/>
                        </a:rPr>
                        <a:t>=POH</a:t>
                      </a:r>
                      <a:endParaRPr lang="cs-CZ" sz="800" b="0" i="0" u="none" strike="noStrike" dirty="0">
                        <a:solidFill>
                          <a:srgbClr val="000000"/>
                        </a:solidFill>
                        <a:effectLst/>
                        <a:latin typeface="Calibri"/>
                      </a:endParaRPr>
                    </a:p>
                  </a:txBody>
                  <a:tcPr marL="8164" marR="8164" marT="8164" marB="0" anchor="b"/>
                </a:tc>
                <a:tc hMerge="1">
                  <a:txBody>
                    <a:bodyPr/>
                    <a:lstStyle/>
                    <a:p>
                      <a:endParaRPr lang="cs-CZ"/>
                    </a:p>
                  </a:txBody>
                  <a:tcPr/>
                </a:tc>
                <a:tc>
                  <a:txBody>
                    <a:bodyPr/>
                    <a:lstStyle/>
                    <a:p>
                      <a:pPr algn="l" fontAlgn="b"/>
                      <a:endParaRPr lang="cs-CZ" sz="800" b="0" i="0" u="none" strike="noStrike">
                        <a:solidFill>
                          <a:srgbClr val="000000"/>
                        </a:solidFill>
                        <a:effectLst/>
                        <a:latin typeface="Calibri"/>
                      </a:endParaRPr>
                    </a:p>
                  </a:txBody>
                  <a:tcPr marL="8164" marR="8164" marT="8164" marB="0" anchor="b"/>
                </a:tc>
                <a:tc>
                  <a:txBody>
                    <a:bodyPr/>
                    <a:lstStyle/>
                    <a:p>
                      <a:pPr algn="l" fontAlgn="b"/>
                      <a:endParaRPr lang="cs-CZ" sz="8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extLst>
                  <a:ext uri="{0D108BD9-81ED-4DB2-BD59-A6C34878D82A}">
                    <a16:rowId xmlns:a16="http://schemas.microsoft.com/office/drawing/2014/main" xmlns="" val="10017"/>
                  </a:ext>
                </a:extLst>
              </a:tr>
              <a:tr h="163286">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dirty="0">
                          <a:effectLst/>
                        </a:rPr>
                        <a:t>2</a:t>
                      </a:r>
                      <a:endParaRPr lang="cs-CZ" sz="900" b="0" i="0" u="none" strike="noStrike" dirty="0">
                        <a:solidFill>
                          <a:srgbClr val="000000"/>
                        </a:solidFill>
                        <a:effectLst/>
                        <a:latin typeface="Calibri"/>
                      </a:endParaRPr>
                    </a:p>
                  </a:txBody>
                  <a:tcPr marL="8164" marR="8164" marT="8164" marB="0" anchor="b">
                    <a:solidFill>
                      <a:srgbClr val="FFFF00"/>
                    </a:solidFill>
                  </a:tcPr>
                </a:tc>
                <a:tc gridSpan="2">
                  <a:txBody>
                    <a:bodyPr/>
                    <a:lstStyle/>
                    <a:p>
                      <a:pPr algn="l" fontAlgn="b"/>
                      <a:r>
                        <a:rPr lang="cs-CZ" sz="800" u="none" strike="noStrike">
                          <a:effectLst/>
                        </a:rPr>
                        <a:t>POH=115-95=20</a:t>
                      </a:r>
                      <a:endParaRPr lang="cs-CZ" sz="800" b="0" i="0" u="none" strike="noStrike">
                        <a:solidFill>
                          <a:srgbClr val="000000"/>
                        </a:solidFill>
                        <a:effectLst/>
                        <a:latin typeface="Calibri"/>
                      </a:endParaRPr>
                    </a:p>
                  </a:txBody>
                  <a:tcPr marL="8164" marR="8164" marT="8164" marB="0" anchor="b"/>
                </a:tc>
                <a:tc hMerge="1">
                  <a:txBody>
                    <a:bodyPr/>
                    <a:lstStyle/>
                    <a:p>
                      <a:endParaRPr lang="cs-CZ"/>
                    </a:p>
                  </a:txBody>
                  <a:tcPr/>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extLst>
                  <a:ext uri="{0D108BD9-81ED-4DB2-BD59-A6C34878D82A}">
                    <a16:rowId xmlns:a16="http://schemas.microsoft.com/office/drawing/2014/main" xmlns="" val="10018"/>
                  </a:ext>
                </a:extLst>
              </a:tr>
              <a:tr h="163286">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dirty="0">
                          <a:effectLst/>
                        </a:rPr>
                        <a:t>3</a:t>
                      </a:r>
                      <a:endParaRPr lang="cs-CZ" sz="900" b="0" i="0" u="none" strike="noStrike" dirty="0">
                        <a:solidFill>
                          <a:srgbClr val="000000"/>
                        </a:solidFill>
                        <a:effectLst/>
                        <a:latin typeface="Calibri"/>
                      </a:endParaRPr>
                    </a:p>
                  </a:txBody>
                  <a:tcPr marL="8164" marR="8164" marT="8164" marB="0" anchor="b">
                    <a:solidFill>
                      <a:srgbClr val="FFFF00"/>
                    </a:solidFill>
                  </a:tcPr>
                </a:tc>
                <a:tc gridSpan="9">
                  <a:txBody>
                    <a:bodyPr/>
                    <a:lstStyle/>
                    <a:p>
                      <a:pPr algn="l" fontAlgn="b"/>
                      <a:r>
                        <a:rPr lang="en-US" sz="800" u="none" strike="noStrike" dirty="0">
                          <a:effectLst/>
                        </a:rPr>
                        <a:t>Cannot </a:t>
                      </a:r>
                      <a:r>
                        <a:rPr lang="en-US" sz="800" u="none" strike="noStrike" dirty="0" smtClean="0">
                          <a:effectLst/>
                        </a:rPr>
                        <a:t>co</a:t>
                      </a:r>
                      <a:r>
                        <a:rPr lang="cs-CZ" sz="800" u="none" strike="noStrike" dirty="0" smtClean="0">
                          <a:effectLst/>
                        </a:rPr>
                        <a:t>v</a:t>
                      </a:r>
                      <a:r>
                        <a:rPr lang="en-US" sz="800" u="none" strike="noStrike" dirty="0" err="1" smtClean="0">
                          <a:effectLst/>
                        </a:rPr>
                        <a:t>er</a:t>
                      </a:r>
                      <a:r>
                        <a:rPr lang="en-US" sz="800" u="none" strike="noStrike" dirty="0" smtClean="0">
                          <a:effectLst/>
                        </a:rPr>
                        <a:t> </a:t>
                      </a:r>
                      <a:r>
                        <a:rPr lang="en-US" sz="800" u="none" strike="noStrike" dirty="0">
                          <a:effectLst/>
                        </a:rPr>
                        <a:t>GR, so </a:t>
                      </a:r>
                      <a:r>
                        <a:rPr lang="cs-CZ" sz="800" u="none" strike="noStrike" dirty="0" smtClean="0">
                          <a:effectLst/>
                        </a:rPr>
                        <a:t> </a:t>
                      </a:r>
                      <a:r>
                        <a:rPr lang="en-US" sz="800" u="none" strike="noStrike" dirty="0" smtClean="0">
                          <a:effectLst/>
                        </a:rPr>
                        <a:t>we </a:t>
                      </a:r>
                      <a:r>
                        <a:rPr lang="en-US" sz="800" u="none" strike="noStrike" dirty="0">
                          <a:effectLst/>
                        </a:rPr>
                        <a:t>have to release one PO for </a:t>
                      </a:r>
                      <a:r>
                        <a:rPr lang="en-US" sz="800" b="1" u="none" strike="noStrike" dirty="0">
                          <a:solidFill>
                            <a:srgbClr val="0070C0"/>
                          </a:solidFill>
                          <a:effectLst/>
                        </a:rPr>
                        <a:t>100 </a:t>
                      </a:r>
                      <a:r>
                        <a:rPr lang="en-US" sz="800" u="none" strike="noStrike" dirty="0">
                          <a:effectLst/>
                        </a:rPr>
                        <a:t>one period earlier in order to get it in period 3 </a:t>
                      </a:r>
                      <a:endParaRPr lang="en-US" sz="800" b="0" i="0" u="none" strike="noStrike" dirty="0">
                        <a:solidFill>
                          <a:srgbClr val="000000"/>
                        </a:solidFill>
                        <a:effectLst/>
                        <a:latin typeface="Calibri"/>
                      </a:endParaRPr>
                    </a:p>
                  </a:txBody>
                  <a:tcPr marL="8164" marR="8164" marT="8164" marB="0" anchor="b"/>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endParaRPr lang="cs-CZ" sz="900" b="0" i="0" u="none" strike="noStrike">
                        <a:solidFill>
                          <a:srgbClr val="000000"/>
                        </a:solidFill>
                        <a:effectLst/>
                        <a:latin typeface="Calibri"/>
                      </a:endParaRPr>
                    </a:p>
                  </a:txBody>
                  <a:tcPr marL="8164" marR="8164" marT="8164" marB="0" anchor="b"/>
                </a:tc>
                <a:extLst>
                  <a:ext uri="{0D108BD9-81ED-4DB2-BD59-A6C34878D82A}">
                    <a16:rowId xmlns:a16="http://schemas.microsoft.com/office/drawing/2014/main" xmlns="" val="10019"/>
                  </a:ext>
                </a:extLst>
              </a:tr>
              <a:tr h="163286">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dirty="0">
                          <a:effectLst/>
                        </a:rPr>
                        <a:t>3</a:t>
                      </a:r>
                      <a:endParaRPr lang="cs-CZ" sz="900" b="0" i="0" u="none" strike="noStrike" dirty="0">
                        <a:solidFill>
                          <a:srgbClr val="000000"/>
                        </a:solidFill>
                        <a:effectLst/>
                        <a:latin typeface="Calibri"/>
                      </a:endParaRPr>
                    </a:p>
                  </a:txBody>
                  <a:tcPr marL="8164" marR="8164" marT="8164" marB="0" anchor="b">
                    <a:solidFill>
                      <a:srgbClr val="FFFF00"/>
                    </a:solidFill>
                  </a:tcPr>
                </a:tc>
                <a:tc gridSpan="5">
                  <a:txBody>
                    <a:bodyPr/>
                    <a:lstStyle/>
                    <a:p>
                      <a:pPr algn="l" fontAlgn="b"/>
                      <a:r>
                        <a:rPr lang="nl-NL" sz="800" u="none" strike="noStrike">
                          <a:effectLst/>
                        </a:rPr>
                        <a:t>Net req=120-20 =100, POH in period 3=120-20-100=0</a:t>
                      </a:r>
                      <a:endParaRPr lang="nl-NL" sz="800" b="0" i="0" u="none" strike="noStrike">
                        <a:solidFill>
                          <a:srgbClr val="000000"/>
                        </a:solidFill>
                        <a:effectLst/>
                        <a:latin typeface="Calibri"/>
                      </a:endParaRPr>
                    </a:p>
                  </a:txBody>
                  <a:tcPr marL="8164" marR="8164" marT="8164" marB="0" anchor="b"/>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extLst>
                  <a:ext uri="{0D108BD9-81ED-4DB2-BD59-A6C34878D82A}">
                    <a16:rowId xmlns:a16="http://schemas.microsoft.com/office/drawing/2014/main" xmlns="" val="10020"/>
                  </a:ext>
                </a:extLst>
              </a:tr>
              <a:tr h="163286">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dirty="0">
                          <a:effectLst/>
                        </a:rPr>
                        <a:t>4</a:t>
                      </a:r>
                      <a:endParaRPr lang="cs-CZ" sz="900" b="0" i="0" u="none" strike="noStrike" dirty="0">
                        <a:solidFill>
                          <a:srgbClr val="000000"/>
                        </a:solidFill>
                        <a:effectLst/>
                        <a:latin typeface="Calibri"/>
                      </a:endParaRPr>
                    </a:p>
                  </a:txBody>
                  <a:tcPr marL="8164" marR="8164" marT="8164" marB="0" anchor="b">
                    <a:solidFill>
                      <a:srgbClr val="FFFF00"/>
                    </a:solidFill>
                  </a:tcPr>
                </a:tc>
                <a:tc gridSpan="10">
                  <a:txBody>
                    <a:bodyPr/>
                    <a:lstStyle/>
                    <a:p>
                      <a:pPr algn="l" fontAlgn="b"/>
                      <a:r>
                        <a:rPr lang="en-US" sz="800" u="none" strike="noStrike">
                          <a:effectLst/>
                        </a:rPr>
                        <a:t>Net req =100-0=100-POH=100, so we heave to release one PO one period earlier in order to cover demand in period 4</a:t>
                      </a:r>
                      <a:endParaRPr lang="en-US" sz="800" b="0" i="0" u="none" strike="noStrike">
                        <a:solidFill>
                          <a:srgbClr val="000000"/>
                        </a:solidFill>
                        <a:effectLst/>
                        <a:latin typeface="Calibri"/>
                      </a:endParaRPr>
                    </a:p>
                  </a:txBody>
                  <a:tcPr marL="8164" marR="8164" marT="8164" marB="0" anchor="b"/>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xmlns="" val="10021"/>
                  </a:ext>
                </a:extLst>
              </a:tr>
              <a:tr h="163286">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dirty="0">
                          <a:effectLst/>
                        </a:rPr>
                        <a:t>5</a:t>
                      </a:r>
                      <a:endParaRPr lang="cs-CZ" sz="900" b="0" i="0" u="none" strike="noStrike" dirty="0">
                        <a:solidFill>
                          <a:srgbClr val="000000"/>
                        </a:solidFill>
                        <a:effectLst/>
                        <a:latin typeface="Calibri"/>
                      </a:endParaRPr>
                    </a:p>
                  </a:txBody>
                  <a:tcPr marL="8164" marR="8164" marT="8164" marB="0" anchor="b">
                    <a:solidFill>
                      <a:srgbClr val="FFFF00"/>
                    </a:solidFill>
                  </a:tcPr>
                </a:tc>
                <a:tc gridSpan="2">
                  <a:txBody>
                    <a:bodyPr/>
                    <a:lstStyle/>
                    <a:p>
                      <a:pPr algn="l" fontAlgn="b"/>
                      <a:r>
                        <a:rPr lang="cs-CZ" sz="800" u="none" strike="noStrike" dirty="0" err="1">
                          <a:effectLst/>
                        </a:rPr>
                        <a:t>Similar</a:t>
                      </a:r>
                      <a:r>
                        <a:rPr lang="cs-CZ" sz="800" u="none" strike="noStrike" dirty="0">
                          <a:effectLst/>
                        </a:rPr>
                        <a:t> to period 4</a:t>
                      </a:r>
                      <a:endParaRPr lang="cs-CZ" sz="800" b="0" i="0" u="none" strike="noStrike" dirty="0">
                        <a:solidFill>
                          <a:srgbClr val="000000"/>
                        </a:solidFill>
                        <a:effectLst/>
                        <a:latin typeface="Calibri"/>
                      </a:endParaRPr>
                    </a:p>
                  </a:txBody>
                  <a:tcPr marL="8164" marR="8164" marT="8164" marB="0" anchor="b"/>
                </a:tc>
                <a:tc hMerge="1">
                  <a:txBody>
                    <a:bodyPr/>
                    <a:lstStyle/>
                    <a:p>
                      <a:endParaRPr lang="cs-CZ"/>
                    </a:p>
                  </a:txBody>
                  <a:tcPr/>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dirty="0">
                        <a:solidFill>
                          <a:srgbClr val="000000"/>
                        </a:solidFill>
                        <a:effectLst/>
                        <a:latin typeface="Calibri"/>
                      </a:endParaRPr>
                    </a:p>
                  </a:txBody>
                  <a:tcPr marL="8164" marR="8164" marT="8164" marB="0" anchor="b"/>
                </a:tc>
                <a:extLst>
                  <a:ext uri="{0D108BD9-81ED-4DB2-BD59-A6C34878D82A}">
                    <a16:rowId xmlns:a16="http://schemas.microsoft.com/office/drawing/2014/main" xmlns="" val="10022"/>
                  </a:ext>
                </a:extLst>
              </a:tr>
            </a:tbl>
          </a:graphicData>
        </a:graphic>
      </p:graphicFrame>
      <p:sp>
        <p:nvSpPr>
          <p:cNvPr id="3" name="Obdélník 2"/>
          <p:cNvSpPr/>
          <p:nvPr/>
        </p:nvSpPr>
        <p:spPr>
          <a:xfrm>
            <a:off x="3563888" y="1124744"/>
            <a:ext cx="1434047" cy="369332"/>
          </a:xfrm>
          <a:prstGeom prst="rect">
            <a:avLst/>
          </a:prstGeom>
        </p:spPr>
        <p:txBody>
          <a:bodyPr wrap="none">
            <a:spAutoFit/>
          </a:bodyPr>
          <a:lstStyle/>
          <a:p>
            <a:r>
              <a:rPr lang="cs-CZ" altLang="cs-CZ" dirty="0">
                <a:solidFill>
                  <a:srgbClr val="FF0000"/>
                </a:solidFill>
              </a:rPr>
              <a:t>(</a:t>
            </a:r>
            <a:r>
              <a:rPr lang="cs-CZ" altLang="cs-CZ" dirty="0" err="1">
                <a:solidFill>
                  <a:srgbClr val="FF0000"/>
                </a:solidFill>
              </a:rPr>
              <a:t>home</a:t>
            </a:r>
            <a:r>
              <a:rPr lang="cs-CZ" altLang="cs-CZ" dirty="0">
                <a:solidFill>
                  <a:srgbClr val="FF0000"/>
                </a:solidFill>
              </a:rPr>
              <a:t> study)</a:t>
            </a:r>
            <a:endParaRPr lang="cs-CZ" dirty="0"/>
          </a:p>
        </p:txBody>
      </p:sp>
      <p:sp>
        <p:nvSpPr>
          <p:cNvPr id="5" name="Šipka doleva 4"/>
          <p:cNvSpPr/>
          <p:nvPr/>
        </p:nvSpPr>
        <p:spPr>
          <a:xfrm>
            <a:off x="5796136" y="2132856"/>
            <a:ext cx="1152128" cy="36004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smtClean="0">
                <a:solidFill>
                  <a:schemeClr val="accent2">
                    <a:lumMod val="75000"/>
                  </a:schemeClr>
                </a:solidFill>
              </a:rPr>
              <a:t>period</a:t>
            </a:r>
            <a:endParaRPr lang="cs-CZ" sz="900" dirty="0">
              <a:solidFill>
                <a:schemeClr val="accent2">
                  <a:lumMod val="75000"/>
                </a:schemeClr>
              </a:solidFill>
            </a:endParaRPr>
          </a:p>
        </p:txBody>
      </p:sp>
      <p:sp>
        <p:nvSpPr>
          <p:cNvPr id="6" name="Šipka doleva 5"/>
          <p:cNvSpPr/>
          <p:nvPr/>
        </p:nvSpPr>
        <p:spPr>
          <a:xfrm>
            <a:off x="5836547" y="2780928"/>
            <a:ext cx="1152128" cy="36004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smtClean="0">
                <a:solidFill>
                  <a:schemeClr val="accent2">
                    <a:lumMod val="75000"/>
                  </a:schemeClr>
                </a:solidFill>
              </a:rPr>
              <a:t>period</a:t>
            </a:r>
            <a:endParaRPr lang="cs-CZ" sz="900" dirty="0">
              <a:solidFill>
                <a:schemeClr val="accent2">
                  <a:lumMod val="75000"/>
                </a:schemeClr>
              </a:solidFill>
            </a:endParaRPr>
          </a:p>
        </p:txBody>
      </p:sp>
    </p:spTree>
    <p:extLst>
      <p:ext uri="{BB962C8B-B14F-4D97-AF65-F5344CB8AC3E}">
        <p14:creationId xmlns:p14="http://schemas.microsoft.com/office/powerpoint/2010/main" val="29520031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ZA" dirty="0" smtClean="0"/>
              <a:t>MRP matrix example 2</a:t>
            </a:r>
            <a:endParaRPr lang="en-ZA" dirty="0"/>
          </a:p>
        </p:txBody>
      </p:sp>
      <p:graphicFrame>
        <p:nvGraphicFramePr>
          <p:cNvPr id="5" name="Tabulka 4"/>
          <p:cNvGraphicFramePr>
            <a:graphicFrameLocks noGrp="1"/>
          </p:cNvGraphicFramePr>
          <p:nvPr>
            <p:extLst>
              <p:ext uri="{D42A27DB-BD31-4B8C-83A1-F6EECF244321}">
                <p14:modId xmlns:p14="http://schemas.microsoft.com/office/powerpoint/2010/main" val="3551881594"/>
              </p:ext>
            </p:extLst>
          </p:nvPr>
        </p:nvGraphicFramePr>
        <p:xfrm>
          <a:off x="395536" y="1700802"/>
          <a:ext cx="8229596" cy="3781062"/>
        </p:xfrm>
        <a:graphic>
          <a:graphicData uri="http://schemas.openxmlformats.org/drawingml/2006/table">
            <a:tbl>
              <a:tblPr>
                <a:tableStyleId>{5C22544A-7EE6-4342-B048-85BDC9FD1C3A}</a:tableStyleId>
              </a:tblPr>
              <a:tblGrid>
                <a:gridCol w="1091164">
                  <a:extLst>
                    <a:ext uri="{9D8B030D-6E8A-4147-A177-3AD203B41FA5}">
                      <a16:colId xmlns:a16="http://schemas.microsoft.com/office/drawing/2014/main" xmlns="" val="20000"/>
                    </a:ext>
                  </a:extLst>
                </a:gridCol>
                <a:gridCol w="917351">
                  <a:extLst>
                    <a:ext uri="{9D8B030D-6E8A-4147-A177-3AD203B41FA5}">
                      <a16:colId xmlns:a16="http://schemas.microsoft.com/office/drawing/2014/main" xmlns="" val="20001"/>
                    </a:ext>
                  </a:extLst>
                </a:gridCol>
                <a:gridCol w="521442">
                  <a:extLst>
                    <a:ext uri="{9D8B030D-6E8A-4147-A177-3AD203B41FA5}">
                      <a16:colId xmlns:a16="http://schemas.microsoft.com/office/drawing/2014/main" xmlns="" val="20002"/>
                    </a:ext>
                  </a:extLst>
                </a:gridCol>
                <a:gridCol w="463503">
                  <a:extLst>
                    <a:ext uri="{9D8B030D-6E8A-4147-A177-3AD203B41FA5}">
                      <a16:colId xmlns:a16="http://schemas.microsoft.com/office/drawing/2014/main" xmlns="" val="20003"/>
                    </a:ext>
                  </a:extLst>
                </a:gridCol>
                <a:gridCol w="601106">
                  <a:extLst>
                    <a:ext uri="{9D8B030D-6E8A-4147-A177-3AD203B41FA5}">
                      <a16:colId xmlns:a16="http://schemas.microsoft.com/office/drawing/2014/main" xmlns="" val="20004"/>
                    </a:ext>
                  </a:extLst>
                </a:gridCol>
                <a:gridCol w="463503">
                  <a:extLst>
                    <a:ext uri="{9D8B030D-6E8A-4147-A177-3AD203B41FA5}">
                      <a16:colId xmlns:a16="http://schemas.microsoft.com/office/drawing/2014/main" xmlns="" val="20005"/>
                    </a:ext>
                  </a:extLst>
                </a:gridCol>
                <a:gridCol w="463503">
                  <a:extLst>
                    <a:ext uri="{9D8B030D-6E8A-4147-A177-3AD203B41FA5}">
                      <a16:colId xmlns:a16="http://schemas.microsoft.com/office/drawing/2014/main" xmlns="" val="20006"/>
                    </a:ext>
                  </a:extLst>
                </a:gridCol>
                <a:gridCol w="463503">
                  <a:extLst>
                    <a:ext uri="{9D8B030D-6E8A-4147-A177-3AD203B41FA5}">
                      <a16:colId xmlns:a16="http://schemas.microsoft.com/office/drawing/2014/main" xmlns="" val="20007"/>
                    </a:ext>
                  </a:extLst>
                </a:gridCol>
                <a:gridCol w="463503">
                  <a:extLst>
                    <a:ext uri="{9D8B030D-6E8A-4147-A177-3AD203B41FA5}">
                      <a16:colId xmlns:a16="http://schemas.microsoft.com/office/drawing/2014/main" xmlns="" val="20008"/>
                    </a:ext>
                  </a:extLst>
                </a:gridCol>
                <a:gridCol w="463503">
                  <a:extLst>
                    <a:ext uri="{9D8B030D-6E8A-4147-A177-3AD203B41FA5}">
                      <a16:colId xmlns:a16="http://schemas.microsoft.com/office/drawing/2014/main" xmlns="" val="20009"/>
                    </a:ext>
                  </a:extLst>
                </a:gridCol>
                <a:gridCol w="463503">
                  <a:extLst>
                    <a:ext uri="{9D8B030D-6E8A-4147-A177-3AD203B41FA5}">
                      <a16:colId xmlns:a16="http://schemas.microsoft.com/office/drawing/2014/main" xmlns="" val="20010"/>
                    </a:ext>
                  </a:extLst>
                </a:gridCol>
                <a:gridCol w="463503">
                  <a:extLst>
                    <a:ext uri="{9D8B030D-6E8A-4147-A177-3AD203B41FA5}">
                      <a16:colId xmlns:a16="http://schemas.microsoft.com/office/drawing/2014/main" xmlns="" val="20011"/>
                    </a:ext>
                  </a:extLst>
                </a:gridCol>
                <a:gridCol w="463503">
                  <a:extLst>
                    <a:ext uri="{9D8B030D-6E8A-4147-A177-3AD203B41FA5}">
                      <a16:colId xmlns:a16="http://schemas.microsoft.com/office/drawing/2014/main" xmlns="" val="20012"/>
                    </a:ext>
                  </a:extLst>
                </a:gridCol>
                <a:gridCol w="463503">
                  <a:extLst>
                    <a:ext uri="{9D8B030D-6E8A-4147-A177-3AD203B41FA5}">
                      <a16:colId xmlns:a16="http://schemas.microsoft.com/office/drawing/2014/main" xmlns="" val="20013"/>
                    </a:ext>
                  </a:extLst>
                </a:gridCol>
                <a:gridCol w="463503">
                  <a:extLst>
                    <a:ext uri="{9D8B030D-6E8A-4147-A177-3AD203B41FA5}">
                      <a16:colId xmlns:a16="http://schemas.microsoft.com/office/drawing/2014/main" xmlns="" val="20014"/>
                    </a:ext>
                  </a:extLst>
                </a:gridCol>
              </a:tblGrid>
              <a:tr h="171072">
                <a:tc>
                  <a:txBody>
                    <a:bodyPr/>
                    <a:lstStyle/>
                    <a:p>
                      <a:pPr algn="l" fontAlgn="b"/>
                      <a:r>
                        <a:rPr lang="cs-CZ" sz="800" u="none" strike="noStrike" dirty="0">
                          <a:effectLst/>
                        </a:rPr>
                        <a:t>MRP</a:t>
                      </a:r>
                      <a:endParaRPr lang="cs-CZ" sz="800" b="1" i="0" u="none" strike="noStrike" dirty="0">
                        <a:solidFill>
                          <a:srgbClr val="000000"/>
                        </a:solidFill>
                        <a:effectLst/>
                        <a:latin typeface="Calibri"/>
                      </a:endParaRPr>
                    </a:p>
                  </a:txBody>
                  <a:tcPr marL="7244" marR="7244" marT="7244" marB="0" anchor="b"/>
                </a:tc>
                <a:tc>
                  <a:txBody>
                    <a:bodyPr/>
                    <a:lstStyle/>
                    <a:p>
                      <a:pPr algn="ctr"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extLst>
                  <a:ext uri="{0D108BD9-81ED-4DB2-BD59-A6C34878D82A}">
                    <a16:rowId xmlns:a16="http://schemas.microsoft.com/office/drawing/2014/main" xmlns="" val="10000"/>
                  </a:ext>
                </a:extLst>
              </a:tr>
              <a:tr h="171072">
                <a:tc>
                  <a:txBody>
                    <a:bodyPr/>
                    <a:lstStyle/>
                    <a:p>
                      <a:pPr algn="l" fontAlgn="b"/>
                      <a:r>
                        <a:rPr lang="cs-CZ" sz="800" u="none" strike="noStrike">
                          <a:effectLst/>
                        </a:rPr>
                        <a:t>Part A</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 </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1</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2</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3</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4</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5</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6</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7</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8</a:t>
                      </a:r>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extLst>
                  <a:ext uri="{0D108BD9-81ED-4DB2-BD59-A6C34878D82A}">
                    <a16:rowId xmlns:a16="http://schemas.microsoft.com/office/drawing/2014/main" xmlns="" val="10001"/>
                  </a:ext>
                </a:extLst>
              </a:tr>
              <a:tr h="171072">
                <a:tc>
                  <a:txBody>
                    <a:bodyPr/>
                    <a:lstStyle/>
                    <a:p>
                      <a:pPr algn="l" fontAlgn="b"/>
                      <a:r>
                        <a:rPr lang="cs-CZ" sz="800" u="none" strike="noStrike">
                          <a:effectLst/>
                        </a:rPr>
                        <a:t>Gross Requirements</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 </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20</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30</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50</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50</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60</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90</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40</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60</a:t>
                      </a:r>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extLst>
                  <a:ext uri="{0D108BD9-81ED-4DB2-BD59-A6C34878D82A}">
                    <a16:rowId xmlns:a16="http://schemas.microsoft.com/office/drawing/2014/main" xmlns="" val="10002"/>
                  </a:ext>
                </a:extLst>
              </a:tr>
              <a:tr h="171072">
                <a:tc>
                  <a:txBody>
                    <a:bodyPr/>
                    <a:lstStyle/>
                    <a:p>
                      <a:pPr algn="l" fontAlgn="b"/>
                      <a:r>
                        <a:rPr lang="cs-CZ" sz="800" u="none" strike="noStrike">
                          <a:effectLst/>
                        </a:rPr>
                        <a:t>Scheduled Receipts</a:t>
                      </a:r>
                      <a:endParaRPr lang="cs-CZ" sz="800" b="0" i="0" u="none" strike="noStrike">
                        <a:solidFill>
                          <a:srgbClr val="0070C0"/>
                        </a:solidFill>
                        <a:effectLst/>
                        <a:latin typeface="Calibri"/>
                      </a:endParaRPr>
                    </a:p>
                  </a:txBody>
                  <a:tcPr marL="7244" marR="7244" marT="7244" marB="0" anchor="b"/>
                </a:tc>
                <a:tc>
                  <a:txBody>
                    <a:bodyPr/>
                    <a:lstStyle/>
                    <a:p>
                      <a:pPr algn="ctr" fontAlgn="b"/>
                      <a:r>
                        <a:rPr lang="cs-CZ" sz="700" u="none" strike="noStrike">
                          <a:effectLst/>
                        </a:rPr>
                        <a:t>Is already issued</a:t>
                      </a:r>
                      <a:endParaRPr lang="cs-CZ" sz="700" b="0" i="0" u="none" strike="noStrike">
                        <a:solidFill>
                          <a:srgbClr val="0070C0"/>
                        </a:solidFill>
                        <a:effectLst/>
                        <a:latin typeface="Calibri"/>
                      </a:endParaRPr>
                    </a:p>
                  </a:txBody>
                  <a:tcPr marL="7244" marR="7244" marT="7244" marB="0" anchor="b"/>
                </a:tc>
                <a:tc>
                  <a:txBody>
                    <a:bodyPr/>
                    <a:lstStyle/>
                    <a:p>
                      <a:pPr algn="ctr" fontAlgn="b"/>
                      <a:r>
                        <a:rPr lang="cs-CZ" sz="800" u="none" strike="noStrike">
                          <a:effectLst/>
                        </a:rPr>
                        <a:t> </a:t>
                      </a:r>
                      <a:endParaRPr lang="cs-CZ" sz="800" b="0" i="0" u="none" strike="noStrike">
                        <a:solidFill>
                          <a:srgbClr val="0070C0"/>
                        </a:solidFill>
                        <a:effectLst/>
                        <a:latin typeface="Calibri"/>
                      </a:endParaRPr>
                    </a:p>
                  </a:txBody>
                  <a:tcPr marL="7244" marR="7244" marT="7244" marB="0" anchor="b"/>
                </a:tc>
                <a:tc>
                  <a:txBody>
                    <a:bodyPr/>
                    <a:lstStyle/>
                    <a:p>
                      <a:pPr algn="ctr" fontAlgn="b"/>
                      <a:r>
                        <a:rPr lang="cs-CZ" sz="800" u="none" strike="noStrike">
                          <a:effectLst/>
                        </a:rPr>
                        <a:t>50</a:t>
                      </a:r>
                      <a:endParaRPr lang="cs-CZ" sz="800" b="0" i="0" u="none" strike="noStrike">
                        <a:solidFill>
                          <a:srgbClr val="0070C0"/>
                        </a:solidFill>
                        <a:effectLst/>
                        <a:latin typeface="Calibri"/>
                      </a:endParaRPr>
                    </a:p>
                  </a:txBody>
                  <a:tcPr marL="7244" marR="7244" marT="7244" marB="0" anchor="b"/>
                </a:tc>
                <a:tc>
                  <a:txBody>
                    <a:bodyPr/>
                    <a:lstStyle/>
                    <a:p>
                      <a:pPr algn="ctr" fontAlgn="b"/>
                      <a:r>
                        <a:rPr lang="cs-CZ" sz="800" u="none" strike="noStrike">
                          <a:effectLst/>
                        </a:rPr>
                        <a:t> </a:t>
                      </a:r>
                      <a:endParaRPr lang="cs-CZ" sz="800" b="0" i="0" u="none" strike="noStrike">
                        <a:solidFill>
                          <a:srgbClr val="0070C0"/>
                        </a:solidFill>
                        <a:effectLst/>
                        <a:latin typeface="Calibri"/>
                      </a:endParaRPr>
                    </a:p>
                  </a:txBody>
                  <a:tcPr marL="7244" marR="7244" marT="7244" marB="0" anchor="b"/>
                </a:tc>
                <a:tc>
                  <a:txBody>
                    <a:bodyPr/>
                    <a:lstStyle/>
                    <a:p>
                      <a:pPr algn="ctr" fontAlgn="b"/>
                      <a:r>
                        <a:rPr lang="cs-CZ" sz="800" u="none" strike="noStrike">
                          <a:effectLst/>
                        </a:rPr>
                        <a:t> </a:t>
                      </a:r>
                      <a:endParaRPr lang="cs-CZ" sz="800" b="0" i="0" u="none" strike="noStrike">
                        <a:solidFill>
                          <a:srgbClr val="0070C0"/>
                        </a:solidFill>
                        <a:effectLst/>
                        <a:latin typeface="Calibri"/>
                      </a:endParaRPr>
                    </a:p>
                  </a:txBody>
                  <a:tcPr marL="7244" marR="7244" marT="7244" marB="0" anchor="b"/>
                </a:tc>
                <a:tc>
                  <a:txBody>
                    <a:bodyPr/>
                    <a:lstStyle/>
                    <a:p>
                      <a:pPr algn="ctr" fontAlgn="b"/>
                      <a:r>
                        <a:rPr lang="cs-CZ" sz="800" u="none" strike="noStrike">
                          <a:effectLst/>
                        </a:rPr>
                        <a:t> </a:t>
                      </a:r>
                      <a:endParaRPr lang="cs-CZ" sz="800" b="0" i="0" u="none" strike="noStrike">
                        <a:solidFill>
                          <a:srgbClr val="0070C0"/>
                        </a:solidFill>
                        <a:effectLst/>
                        <a:latin typeface="Calibri"/>
                      </a:endParaRPr>
                    </a:p>
                  </a:txBody>
                  <a:tcPr marL="7244" marR="7244" marT="7244" marB="0" anchor="b"/>
                </a:tc>
                <a:tc>
                  <a:txBody>
                    <a:bodyPr/>
                    <a:lstStyle/>
                    <a:p>
                      <a:pPr algn="ctr" fontAlgn="b"/>
                      <a:r>
                        <a:rPr lang="cs-CZ" sz="800" u="none" strike="noStrike">
                          <a:effectLst/>
                        </a:rPr>
                        <a:t> </a:t>
                      </a:r>
                      <a:endParaRPr lang="cs-CZ" sz="800" b="0" i="0" u="none" strike="noStrike">
                        <a:solidFill>
                          <a:srgbClr val="0070C0"/>
                        </a:solidFill>
                        <a:effectLst/>
                        <a:latin typeface="Calibri"/>
                      </a:endParaRPr>
                    </a:p>
                  </a:txBody>
                  <a:tcPr marL="7244" marR="7244" marT="7244" marB="0" anchor="b"/>
                </a:tc>
                <a:tc>
                  <a:txBody>
                    <a:bodyPr/>
                    <a:lstStyle/>
                    <a:p>
                      <a:pPr algn="ctr" fontAlgn="b"/>
                      <a:r>
                        <a:rPr lang="cs-CZ" sz="800" u="none" strike="noStrike">
                          <a:effectLst/>
                        </a:rPr>
                        <a:t> </a:t>
                      </a:r>
                      <a:endParaRPr lang="cs-CZ" sz="800" b="0" i="0" u="none" strike="noStrike">
                        <a:solidFill>
                          <a:srgbClr val="0070C0"/>
                        </a:solidFill>
                        <a:effectLst/>
                        <a:latin typeface="Calibri"/>
                      </a:endParaRPr>
                    </a:p>
                  </a:txBody>
                  <a:tcPr marL="7244" marR="7244" marT="7244" marB="0" anchor="b"/>
                </a:tc>
                <a:tc>
                  <a:txBody>
                    <a:bodyPr/>
                    <a:lstStyle/>
                    <a:p>
                      <a:pPr algn="ctr" fontAlgn="b"/>
                      <a:r>
                        <a:rPr lang="cs-CZ" sz="800" u="none" strike="noStrike">
                          <a:effectLst/>
                        </a:rPr>
                        <a:t> </a:t>
                      </a:r>
                      <a:endParaRPr lang="cs-CZ" sz="800" b="0" i="0" u="none" strike="noStrike">
                        <a:solidFill>
                          <a:srgbClr val="0070C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extLst>
                  <a:ext uri="{0D108BD9-81ED-4DB2-BD59-A6C34878D82A}">
                    <a16:rowId xmlns:a16="http://schemas.microsoft.com/office/drawing/2014/main" xmlns="" val="10003"/>
                  </a:ext>
                </a:extLst>
              </a:tr>
              <a:tr h="171072">
                <a:tc>
                  <a:txBody>
                    <a:bodyPr/>
                    <a:lstStyle/>
                    <a:p>
                      <a:pPr algn="ctr" fontAlgn="b"/>
                      <a:r>
                        <a:rPr lang="cs-CZ" sz="800" u="none" strike="noStrike">
                          <a:effectLst/>
                        </a:rPr>
                        <a:t>Projected on hand (POH)</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40</a:t>
                      </a:r>
                      <a:endParaRPr lang="cs-CZ" sz="800" b="0" i="0" u="none" strike="noStrike">
                        <a:solidFill>
                          <a:srgbClr val="FF0000"/>
                        </a:solidFill>
                        <a:effectLst/>
                        <a:latin typeface="Calibri"/>
                      </a:endParaRPr>
                    </a:p>
                  </a:txBody>
                  <a:tcPr marL="7244" marR="7244" marT="7244" marB="0" anchor="b"/>
                </a:tc>
                <a:tc>
                  <a:txBody>
                    <a:bodyPr/>
                    <a:lstStyle/>
                    <a:p>
                      <a:pPr algn="ctr" fontAlgn="b"/>
                      <a:r>
                        <a:rPr lang="cs-CZ" sz="800" u="none" strike="noStrike">
                          <a:effectLst/>
                        </a:rPr>
                        <a:t>20</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40</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40</a:t>
                      </a:r>
                      <a:endParaRPr lang="cs-CZ" sz="800" b="0" i="0" u="none" strike="noStrike">
                        <a:solidFill>
                          <a:srgbClr val="FF0000"/>
                        </a:solidFill>
                        <a:effectLst/>
                        <a:latin typeface="Calibri"/>
                      </a:endParaRPr>
                    </a:p>
                  </a:txBody>
                  <a:tcPr marL="7244" marR="7244" marT="7244" marB="0" anchor="b"/>
                </a:tc>
                <a:tc>
                  <a:txBody>
                    <a:bodyPr/>
                    <a:lstStyle/>
                    <a:p>
                      <a:pPr algn="ctr" fontAlgn="b"/>
                      <a:r>
                        <a:rPr lang="cs-CZ" sz="800" u="none" strike="noStrike">
                          <a:effectLst/>
                        </a:rPr>
                        <a:t>40</a:t>
                      </a:r>
                      <a:endParaRPr lang="cs-CZ" sz="800" b="0" i="0" u="none" strike="noStrike">
                        <a:solidFill>
                          <a:srgbClr val="FF0000"/>
                        </a:solidFill>
                        <a:effectLst/>
                        <a:latin typeface="Calibri"/>
                      </a:endParaRPr>
                    </a:p>
                  </a:txBody>
                  <a:tcPr marL="7244" marR="7244" marT="7244" marB="0" anchor="b"/>
                </a:tc>
                <a:tc>
                  <a:txBody>
                    <a:bodyPr/>
                    <a:lstStyle/>
                    <a:p>
                      <a:pPr algn="ctr" fontAlgn="b"/>
                      <a:r>
                        <a:rPr lang="cs-CZ" sz="800" u="none" strike="noStrike">
                          <a:effectLst/>
                        </a:rPr>
                        <a:t>30</a:t>
                      </a:r>
                      <a:endParaRPr lang="cs-CZ" sz="800" b="0" i="0" u="none" strike="noStrike">
                        <a:solidFill>
                          <a:srgbClr val="FF0000"/>
                        </a:solidFill>
                        <a:effectLst/>
                        <a:latin typeface="Calibri"/>
                      </a:endParaRPr>
                    </a:p>
                  </a:txBody>
                  <a:tcPr marL="7244" marR="7244" marT="7244" marB="0" anchor="b"/>
                </a:tc>
                <a:tc>
                  <a:txBody>
                    <a:bodyPr/>
                    <a:lstStyle/>
                    <a:p>
                      <a:pPr algn="ctr" fontAlgn="b"/>
                      <a:r>
                        <a:rPr lang="cs-CZ" sz="800" u="none" strike="noStrike">
                          <a:effectLst/>
                        </a:rPr>
                        <a:t>0</a:t>
                      </a:r>
                      <a:endParaRPr lang="cs-CZ" sz="800" b="0" i="0" u="none" strike="noStrike">
                        <a:solidFill>
                          <a:srgbClr val="FF0000"/>
                        </a:solidFill>
                        <a:effectLst/>
                        <a:latin typeface="Calibri"/>
                      </a:endParaRPr>
                    </a:p>
                  </a:txBody>
                  <a:tcPr marL="7244" marR="7244" marT="7244" marB="0" anchor="b"/>
                </a:tc>
                <a:tc>
                  <a:txBody>
                    <a:bodyPr/>
                    <a:lstStyle/>
                    <a:p>
                      <a:pPr algn="ctr" fontAlgn="b"/>
                      <a:r>
                        <a:rPr lang="cs-CZ" sz="800" u="none" strike="noStrike">
                          <a:effectLst/>
                        </a:rPr>
                        <a:t>10</a:t>
                      </a:r>
                      <a:endParaRPr lang="cs-CZ" sz="800" b="0" i="0" u="none" strike="noStrike">
                        <a:solidFill>
                          <a:srgbClr val="FF0000"/>
                        </a:solidFill>
                        <a:effectLst/>
                        <a:latin typeface="Calibri"/>
                      </a:endParaRPr>
                    </a:p>
                  </a:txBody>
                  <a:tcPr marL="7244" marR="7244" marT="7244" marB="0" anchor="b"/>
                </a:tc>
                <a:tc>
                  <a:txBody>
                    <a:bodyPr/>
                    <a:lstStyle/>
                    <a:p>
                      <a:pPr algn="ctr" fontAlgn="b"/>
                      <a:r>
                        <a:rPr lang="cs-CZ" sz="800" u="none" strike="noStrike">
                          <a:effectLst/>
                        </a:rPr>
                        <a:t>0</a:t>
                      </a:r>
                      <a:endParaRPr lang="cs-CZ" sz="800" b="0" i="0" u="none" strike="noStrike">
                        <a:solidFill>
                          <a:srgbClr val="FF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extLst>
                  <a:ext uri="{0D108BD9-81ED-4DB2-BD59-A6C34878D82A}">
                    <a16:rowId xmlns:a16="http://schemas.microsoft.com/office/drawing/2014/main" xmlns="" val="10004"/>
                  </a:ext>
                </a:extLst>
              </a:tr>
              <a:tr h="171072">
                <a:tc>
                  <a:txBody>
                    <a:bodyPr/>
                    <a:lstStyle/>
                    <a:p>
                      <a:pPr algn="ctr" fontAlgn="b"/>
                      <a:r>
                        <a:rPr lang="cs-CZ" sz="800" u="none" strike="noStrike">
                          <a:effectLst/>
                        </a:rPr>
                        <a:t>Net requirements</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 </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 </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 </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10</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10</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20</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60</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40</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50</a:t>
                      </a:r>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extLst>
                  <a:ext uri="{0D108BD9-81ED-4DB2-BD59-A6C34878D82A}">
                    <a16:rowId xmlns:a16="http://schemas.microsoft.com/office/drawing/2014/main" xmlns="" val="10005"/>
                  </a:ext>
                </a:extLst>
              </a:tr>
              <a:tr h="171072">
                <a:tc>
                  <a:txBody>
                    <a:bodyPr/>
                    <a:lstStyle/>
                    <a:p>
                      <a:pPr algn="ctr" fontAlgn="b"/>
                      <a:r>
                        <a:rPr lang="cs-CZ" sz="800" u="none" strike="noStrike">
                          <a:effectLst/>
                        </a:rPr>
                        <a:t>Planned order receipts</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 </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 </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 </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50</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50</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50</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dirty="0">
                          <a:effectLst/>
                        </a:rPr>
                        <a:t>60</a:t>
                      </a:r>
                      <a:endParaRPr lang="cs-CZ" sz="800" b="0" i="0" u="none" strike="noStrike" dirty="0">
                        <a:solidFill>
                          <a:srgbClr val="000000"/>
                        </a:solidFill>
                        <a:effectLst/>
                        <a:latin typeface="Calibri"/>
                      </a:endParaRPr>
                    </a:p>
                  </a:txBody>
                  <a:tcPr marL="7244" marR="7244" marT="7244" marB="0" anchor="b"/>
                </a:tc>
                <a:tc>
                  <a:txBody>
                    <a:bodyPr/>
                    <a:lstStyle/>
                    <a:p>
                      <a:pPr algn="ctr" fontAlgn="b"/>
                      <a:r>
                        <a:rPr lang="cs-CZ" sz="800" u="none" strike="noStrike">
                          <a:effectLst/>
                        </a:rPr>
                        <a:t>50</a:t>
                      </a:r>
                      <a:endParaRPr lang="cs-CZ" sz="800" b="0" i="0" u="none" strike="noStrike">
                        <a:solidFill>
                          <a:srgbClr val="FFFFFF"/>
                        </a:solidFill>
                        <a:effectLst/>
                        <a:latin typeface="Calibri"/>
                      </a:endParaRPr>
                    </a:p>
                  </a:txBody>
                  <a:tcPr marL="7244" marR="7244" marT="7244" marB="0" anchor="b"/>
                </a:tc>
                <a:tc>
                  <a:txBody>
                    <a:bodyPr/>
                    <a:lstStyle/>
                    <a:p>
                      <a:pPr algn="ctr" fontAlgn="b"/>
                      <a:r>
                        <a:rPr lang="cs-CZ" sz="800" u="none" strike="noStrike">
                          <a:effectLst/>
                        </a:rPr>
                        <a:t>50</a:t>
                      </a:r>
                      <a:endParaRPr lang="cs-CZ" sz="800" b="0" i="0" u="none" strike="noStrike">
                        <a:solidFill>
                          <a:srgbClr val="E26B0A"/>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extLst>
                  <a:ext uri="{0D108BD9-81ED-4DB2-BD59-A6C34878D82A}">
                    <a16:rowId xmlns:a16="http://schemas.microsoft.com/office/drawing/2014/main" xmlns="" val="10006"/>
                  </a:ext>
                </a:extLst>
              </a:tr>
              <a:tr h="171072">
                <a:tc>
                  <a:txBody>
                    <a:bodyPr/>
                    <a:lstStyle/>
                    <a:p>
                      <a:pPr algn="ctr" fontAlgn="b"/>
                      <a:r>
                        <a:rPr lang="cs-CZ" sz="800" u="none" strike="noStrike">
                          <a:effectLst/>
                        </a:rPr>
                        <a:t>Planned order releases</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 </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dirty="0">
                          <a:effectLst/>
                        </a:rPr>
                        <a:t>50</a:t>
                      </a:r>
                      <a:endParaRPr lang="cs-CZ" sz="800" b="0" i="0" u="none" strike="noStrike" dirty="0">
                        <a:solidFill>
                          <a:srgbClr val="000000"/>
                        </a:solidFill>
                        <a:effectLst/>
                        <a:latin typeface="Calibri"/>
                      </a:endParaRPr>
                    </a:p>
                  </a:txBody>
                  <a:tcPr marL="7244" marR="7244" marT="7244" marB="0" anchor="b"/>
                </a:tc>
                <a:tc>
                  <a:txBody>
                    <a:bodyPr/>
                    <a:lstStyle/>
                    <a:p>
                      <a:pPr algn="ctr" fontAlgn="b"/>
                      <a:r>
                        <a:rPr lang="cs-CZ" sz="800" u="none" strike="noStrike">
                          <a:effectLst/>
                        </a:rPr>
                        <a:t>50</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50</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60</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50</a:t>
                      </a:r>
                      <a:endParaRPr lang="cs-CZ" sz="800" b="0" i="0" u="none" strike="noStrike">
                        <a:solidFill>
                          <a:srgbClr val="FFFFFF"/>
                        </a:solidFill>
                        <a:effectLst/>
                        <a:latin typeface="Calibri"/>
                      </a:endParaRPr>
                    </a:p>
                  </a:txBody>
                  <a:tcPr marL="7244" marR="7244" marT="7244" marB="0" anchor="b"/>
                </a:tc>
                <a:tc>
                  <a:txBody>
                    <a:bodyPr/>
                    <a:lstStyle/>
                    <a:p>
                      <a:pPr algn="ctr" fontAlgn="b"/>
                      <a:r>
                        <a:rPr lang="cs-CZ" sz="800" u="none" strike="noStrike">
                          <a:effectLst/>
                        </a:rPr>
                        <a:t>50</a:t>
                      </a:r>
                      <a:endParaRPr lang="cs-CZ" sz="800" b="0" i="0" u="none" strike="noStrike">
                        <a:solidFill>
                          <a:srgbClr val="E26B0A"/>
                        </a:solidFill>
                        <a:effectLst/>
                        <a:latin typeface="Calibri"/>
                      </a:endParaRPr>
                    </a:p>
                  </a:txBody>
                  <a:tcPr marL="7244" marR="7244" marT="7244" marB="0" anchor="b"/>
                </a:tc>
                <a:tc>
                  <a:txBody>
                    <a:bodyPr/>
                    <a:lstStyle/>
                    <a:p>
                      <a:pPr algn="ctr" fontAlgn="b"/>
                      <a:r>
                        <a:rPr lang="cs-CZ" sz="800" u="none" strike="noStrike">
                          <a:effectLst/>
                        </a:rPr>
                        <a:t> </a:t>
                      </a:r>
                      <a:endParaRPr lang="cs-CZ" sz="800" b="0" i="0" u="none" strike="noStrike">
                        <a:solidFill>
                          <a:srgbClr val="E26B0A"/>
                        </a:solidFill>
                        <a:effectLst/>
                        <a:latin typeface="Calibri"/>
                      </a:endParaRPr>
                    </a:p>
                  </a:txBody>
                  <a:tcPr marL="7244" marR="7244" marT="7244" marB="0" anchor="b"/>
                </a:tc>
                <a:tc>
                  <a:txBody>
                    <a:bodyPr/>
                    <a:lstStyle/>
                    <a:p>
                      <a:pPr algn="ctr" fontAlgn="b"/>
                      <a:r>
                        <a:rPr lang="cs-CZ" sz="800" u="none" strike="noStrike">
                          <a:effectLst/>
                        </a:rPr>
                        <a:t> </a:t>
                      </a:r>
                      <a:endParaRPr lang="cs-CZ" sz="800" b="0" i="0" u="none" strike="noStrike">
                        <a:solidFill>
                          <a:srgbClr val="E26B0A"/>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extLst>
                  <a:ext uri="{0D108BD9-81ED-4DB2-BD59-A6C34878D82A}">
                    <a16:rowId xmlns:a16="http://schemas.microsoft.com/office/drawing/2014/main" xmlns="" val="10007"/>
                  </a:ext>
                </a:extLst>
              </a:tr>
              <a:tr h="171072">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extLst>
                  <a:ext uri="{0D108BD9-81ED-4DB2-BD59-A6C34878D82A}">
                    <a16:rowId xmlns:a16="http://schemas.microsoft.com/office/drawing/2014/main" xmlns="" val="10008"/>
                  </a:ext>
                </a:extLst>
              </a:tr>
              <a:tr h="188550">
                <a:tc>
                  <a:txBody>
                    <a:bodyPr/>
                    <a:lstStyle/>
                    <a:p>
                      <a:pPr algn="l" fontAlgn="b"/>
                      <a:r>
                        <a:rPr lang="cs-CZ" sz="800" u="none" strike="noStrike">
                          <a:effectLst/>
                        </a:rPr>
                        <a:t> </a:t>
                      </a:r>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Period</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Action</a:t>
                      </a:r>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extLst>
                  <a:ext uri="{0D108BD9-81ED-4DB2-BD59-A6C34878D82A}">
                    <a16:rowId xmlns:a16="http://schemas.microsoft.com/office/drawing/2014/main" xmlns="" val="10009"/>
                  </a:ext>
                </a:extLst>
              </a:tr>
              <a:tr h="171072">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1</a:t>
                      </a:r>
                      <a:endParaRPr lang="cs-CZ" sz="800" b="0" i="0" u="none" strike="noStrike">
                        <a:solidFill>
                          <a:srgbClr val="000000"/>
                        </a:solidFill>
                        <a:effectLst/>
                        <a:latin typeface="Calibri"/>
                      </a:endParaRPr>
                    </a:p>
                  </a:txBody>
                  <a:tcPr marL="7244" marR="7244" marT="7244" marB="0" anchor="b"/>
                </a:tc>
                <a:tc gridSpan="5">
                  <a:txBody>
                    <a:bodyPr/>
                    <a:lstStyle/>
                    <a:p>
                      <a:pPr algn="l" fontAlgn="b"/>
                      <a:r>
                        <a:rPr lang="en-US" sz="700" u="none" strike="noStrike">
                          <a:effectLst/>
                        </a:rPr>
                        <a:t>Can be covered from POH and new POH=40-20=POH-GR=20</a:t>
                      </a:r>
                      <a:endParaRPr lang="en-US" sz="700" b="0" i="0" u="none" strike="noStrike">
                        <a:solidFill>
                          <a:srgbClr val="000000"/>
                        </a:solidFill>
                        <a:effectLst/>
                        <a:latin typeface="Calibri"/>
                      </a:endParaRPr>
                    </a:p>
                  </a:txBody>
                  <a:tcPr marL="7244" marR="7244" marT="7244" marB="0" anchor="b"/>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extLst>
                  <a:ext uri="{0D108BD9-81ED-4DB2-BD59-A6C34878D82A}">
                    <a16:rowId xmlns:a16="http://schemas.microsoft.com/office/drawing/2014/main" xmlns="" val="10010"/>
                  </a:ext>
                </a:extLst>
              </a:tr>
              <a:tr h="171072">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2</a:t>
                      </a:r>
                      <a:endParaRPr lang="cs-CZ" sz="800" b="0" i="0" u="none" strike="noStrike">
                        <a:solidFill>
                          <a:srgbClr val="000000"/>
                        </a:solidFill>
                        <a:effectLst/>
                        <a:latin typeface="Calibri"/>
                      </a:endParaRPr>
                    </a:p>
                  </a:txBody>
                  <a:tcPr marL="7244" marR="7244" marT="7244" marB="0" anchor="b"/>
                </a:tc>
                <a:tc gridSpan="12">
                  <a:txBody>
                    <a:bodyPr/>
                    <a:lstStyle/>
                    <a:p>
                      <a:pPr algn="l" fontAlgn="b"/>
                      <a:r>
                        <a:rPr lang="en-US" sz="700" u="none" strike="noStrike">
                          <a:effectLst/>
                        </a:rPr>
                        <a:t> In period 2  GR can be covered by POH and SR, but next period where GR=50 will be not covered, so POR must be released in per 1 (LT=2)</a:t>
                      </a:r>
                      <a:endParaRPr lang="en-US" sz="700" b="0" i="0" u="none" strike="noStrike">
                        <a:solidFill>
                          <a:srgbClr val="000000"/>
                        </a:solidFill>
                        <a:effectLst/>
                        <a:latin typeface="Calibri"/>
                      </a:endParaRPr>
                    </a:p>
                  </a:txBody>
                  <a:tcPr marL="7244" marR="7244" marT="7244" marB="0" anchor="b"/>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xmlns="" val="10011"/>
                  </a:ext>
                </a:extLst>
              </a:tr>
              <a:tr h="171072">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3</a:t>
                      </a:r>
                      <a:endParaRPr lang="cs-CZ" sz="800" b="0" i="0" u="none" strike="noStrike">
                        <a:solidFill>
                          <a:srgbClr val="000000"/>
                        </a:solidFill>
                        <a:effectLst/>
                        <a:latin typeface="Calibri"/>
                      </a:endParaRPr>
                    </a:p>
                  </a:txBody>
                  <a:tcPr marL="7244" marR="7244" marT="7244" marB="0" anchor="b"/>
                </a:tc>
                <a:tc gridSpan="9">
                  <a:txBody>
                    <a:bodyPr/>
                    <a:lstStyle/>
                    <a:p>
                      <a:pPr algn="l" fontAlgn="b"/>
                      <a:r>
                        <a:rPr lang="en-US" sz="700" u="none" strike="noStrike">
                          <a:effectLst/>
                        </a:rPr>
                        <a:t>We have got 50, POH=40, so altogether we have 90 nad after demand is covered only 90-50=40=POH</a:t>
                      </a:r>
                      <a:endParaRPr lang="en-US" sz="700" b="0" i="0" u="none" strike="noStrike">
                        <a:solidFill>
                          <a:srgbClr val="000000"/>
                        </a:solidFill>
                        <a:effectLst/>
                        <a:latin typeface="Calibri"/>
                      </a:endParaRPr>
                    </a:p>
                  </a:txBody>
                  <a:tcPr marL="7244" marR="7244" marT="7244" marB="0" anchor="b"/>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extLst>
                  <a:ext uri="{0D108BD9-81ED-4DB2-BD59-A6C34878D82A}">
                    <a16:rowId xmlns:a16="http://schemas.microsoft.com/office/drawing/2014/main" xmlns="" val="10012"/>
                  </a:ext>
                </a:extLst>
              </a:tr>
              <a:tr h="171072">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3</a:t>
                      </a:r>
                      <a:endParaRPr lang="cs-CZ" sz="800" b="0" i="0" u="none" strike="noStrike">
                        <a:solidFill>
                          <a:srgbClr val="000000"/>
                        </a:solidFill>
                        <a:effectLst/>
                        <a:latin typeface="Calibri"/>
                      </a:endParaRPr>
                    </a:p>
                  </a:txBody>
                  <a:tcPr marL="7244" marR="7244" marT="7244" marB="0" anchor="b"/>
                </a:tc>
                <a:tc gridSpan="11">
                  <a:txBody>
                    <a:bodyPr/>
                    <a:lstStyle/>
                    <a:p>
                      <a:pPr algn="l" fontAlgn="b"/>
                      <a:r>
                        <a:rPr lang="en-US" sz="700" u="none" strike="noStrike">
                          <a:effectLst/>
                        </a:rPr>
                        <a:t>Net req=50-40=10 in order to cover demand in period 4, but we can released only 50 or more, so in period 2 another 50 is released</a:t>
                      </a:r>
                      <a:endParaRPr lang="en-US" sz="700" b="0" i="0" u="none" strike="noStrike">
                        <a:solidFill>
                          <a:srgbClr val="000000"/>
                        </a:solidFill>
                        <a:effectLst/>
                        <a:latin typeface="Calibri"/>
                      </a:endParaRPr>
                    </a:p>
                  </a:txBody>
                  <a:tcPr marL="7244" marR="7244" marT="7244" marB="0" anchor="b"/>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endParaRPr lang="cs-CZ" sz="800" b="0" i="0" u="none" strike="noStrike">
                        <a:solidFill>
                          <a:srgbClr val="000000"/>
                        </a:solidFill>
                        <a:effectLst/>
                        <a:latin typeface="Calibri"/>
                      </a:endParaRPr>
                    </a:p>
                  </a:txBody>
                  <a:tcPr marL="7244" marR="7244" marT="7244" marB="0" anchor="b"/>
                </a:tc>
                <a:extLst>
                  <a:ext uri="{0D108BD9-81ED-4DB2-BD59-A6C34878D82A}">
                    <a16:rowId xmlns:a16="http://schemas.microsoft.com/office/drawing/2014/main" xmlns="" val="10013"/>
                  </a:ext>
                </a:extLst>
              </a:tr>
              <a:tr h="171072">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4</a:t>
                      </a:r>
                      <a:endParaRPr lang="cs-CZ" sz="800" b="0" i="0" u="none" strike="noStrike">
                        <a:solidFill>
                          <a:srgbClr val="000000"/>
                        </a:solidFill>
                        <a:effectLst/>
                        <a:latin typeface="Calibri"/>
                      </a:endParaRPr>
                    </a:p>
                  </a:txBody>
                  <a:tcPr marL="7244" marR="7244" marT="7244" marB="0" anchor="b"/>
                </a:tc>
                <a:tc gridSpan="8">
                  <a:txBody>
                    <a:bodyPr/>
                    <a:lstStyle/>
                    <a:p>
                      <a:pPr algn="l" fontAlgn="b"/>
                      <a:r>
                        <a:rPr lang="en-US" sz="700" u="none" strike="noStrike">
                          <a:effectLst/>
                        </a:rPr>
                        <a:t>Demand is covered by receipt 50 and POH =10 but for the next period net req=60-40=20</a:t>
                      </a:r>
                      <a:endParaRPr lang="en-US" sz="700" b="0" i="0" u="none" strike="noStrike">
                        <a:solidFill>
                          <a:srgbClr val="000000"/>
                        </a:solidFill>
                        <a:effectLst/>
                        <a:latin typeface="Calibri"/>
                      </a:endParaRPr>
                    </a:p>
                  </a:txBody>
                  <a:tcPr marL="7244" marR="7244" marT="7244" marB="0" anchor="b"/>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extLst>
                  <a:ext uri="{0D108BD9-81ED-4DB2-BD59-A6C34878D82A}">
                    <a16:rowId xmlns:a16="http://schemas.microsoft.com/office/drawing/2014/main" xmlns="" val="10014"/>
                  </a:ext>
                </a:extLst>
              </a:tr>
              <a:tr h="171072">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5</a:t>
                      </a:r>
                      <a:endParaRPr lang="cs-CZ" sz="800" b="0" i="0" u="none" strike="noStrike">
                        <a:solidFill>
                          <a:srgbClr val="000000"/>
                        </a:solidFill>
                        <a:effectLst/>
                        <a:latin typeface="Calibri"/>
                      </a:endParaRPr>
                    </a:p>
                  </a:txBody>
                  <a:tcPr marL="7244" marR="7244" marT="7244" marB="0" anchor="b"/>
                </a:tc>
                <a:tc gridSpan="11">
                  <a:txBody>
                    <a:bodyPr/>
                    <a:lstStyle/>
                    <a:p>
                      <a:pPr algn="l" fontAlgn="b"/>
                      <a:r>
                        <a:rPr lang="en-US" sz="700" u="none" strike="noStrike">
                          <a:effectLst/>
                        </a:rPr>
                        <a:t>Net req= 60-40=20, so demand in period 5 can be covered by POH=40+ quantity X, which have to be ordered 2 period earlier</a:t>
                      </a:r>
                      <a:endParaRPr lang="en-US" sz="700" b="0" i="0" u="none" strike="noStrike">
                        <a:solidFill>
                          <a:srgbClr val="000000"/>
                        </a:solidFill>
                        <a:effectLst/>
                        <a:latin typeface="Calibri"/>
                      </a:endParaRPr>
                    </a:p>
                  </a:txBody>
                  <a:tcPr marL="7244" marR="7244" marT="7244" marB="0" anchor="b"/>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endParaRPr lang="cs-CZ" sz="800" b="0" i="0" u="none" strike="noStrike">
                        <a:solidFill>
                          <a:srgbClr val="000000"/>
                        </a:solidFill>
                        <a:effectLst/>
                        <a:latin typeface="Calibri"/>
                      </a:endParaRPr>
                    </a:p>
                  </a:txBody>
                  <a:tcPr marL="7244" marR="7244" marT="7244" marB="0" anchor="b"/>
                </a:tc>
                <a:extLst>
                  <a:ext uri="{0D108BD9-81ED-4DB2-BD59-A6C34878D82A}">
                    <a16:rowId xmlns:a16="http://schemas.microsoft.com/office/drawing/2014/main" xmlns="" val="10015"/>
                  </a:ext>
                </a:extLst>
              </a:tr>
              <a:tr h="171072">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5</a:t>
                      </a:r>
                      <a:endParaRPr lang="cs-CZ" sz="800" b="0" i="0" u="none" strike="noStrike">
                        <a:solidFill>
                          <a:srgbClr val="000000"/>
                        </a:solidFill>
                        <a:effectLst/>
                        <a:latin typeface="Calibri"/>
                      </a:endParaRPr>
                    </a:p>
                  </a:txBody>
                  <a:tcPr marL="7244" marR="7244" marT="7244" marB="0" anchor="b"/>
                </a:tc>
                <a:tc gridSpan="7">
                  <a:txBody>
                    <a:bodyPr/>
                    <a:lstStyle/>
                    <a:p>
                      <a:pPr algn="l" fontAlgn="b"/>
                      <a:r>
                        <a:rPr lang="en-US" sz="700" u="none" strike="noStrike">
                          <a:effectLst/>
                        </a:rPr>
                        <a:t> Quantity X can 50 or more. So take it 50 as sufficient quantity, and POH =30=40+50-60</a:t>
                      </a:r>
                      <a:endParaRPr lang="en-US" sz="700" b="0" i="0" u="none" strike="noStrike">
                        <a:solidFill>
                          <a:srgbClr val="000000"/>
                        </a:solidFill>
                        <a:effectLst/>
                        <a:latin typeface="Calibri"/>
                      </a:endParaRPr>
                    </a:p>
                  </a:txBody>
                  <a:tcPr marL="7244" marR="7244" marT="7244" marB="0" anchor="b"/>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extLst>
                  <a:ext uri="{0D108BD9-81ED-4DB2-BD59-A6C34878D82A}">
                    <a16:rowId xmlns:a16="http://schemas.microsoft.com/office/drawing/2014/main" xmlns="" val="10016"/>
                  </a:ext>
                </a:extLst>
              </a:tr>
              <a:tr h="171072">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6</a:t>
                      </a:r>
                      <a:endParaRPr lang="cs-CZ" sz="800" b="0" i="0" u="none" strike="noStrike">
                        <a:solidFill>
                          <a:srgbClr val="000000"/>
                        </a:solidFill>
                        <a:effectLst/>
                        <a:latin typeface="Calibri"/>
                      </a:endParaRPr>
                    </a:p>
                  </a:txBody>
                  <a:tcPr marL="7244" marR="7244" marT="7244" marB="0" anchor="b"/>
                </a:tc>
                <a:tc gridSpan="11">
                  <a:txBody>
                    <a:bodyPr/>
                    <a:lstStyle/>
                    <a:p>
                      <a:pPr algn="l" fontAlgn="b"/>
                      <a:r>
                        <a:rPr lang="en-US" sz="700" u="none" strike="noStrike">
                          <a:effectLst/>
                        </a:rPr>
                        <a:t>To cover demand in  period 6 we need at least 90 and we have only 30 in POH, so 90-POH=90-30=60 have to ordered 2 period earlier</a:t>
                      </a:r>
                      <a:endParaRPr lang="en-US" sz="700" b="0" i="0" u="none" strike="noStrike">
                        <a:solidFill>
                          <a:srgbClr val="000000"/>
                        </a:solidFill>
                        <a:effectLst/>
                        <a:latin typeface="Calibri"/>
                      </a:endParaRPr>
                    </a:p>
                  </a:txBody>
                  <a:tcPr marL="7244" marR="7244" marT="7244" marB="0" anchor="b"/>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endParaRPr lang="cs-CZ" sz="800" b="0" i="0" u="none" strike="noStrike">
                        <a:solidFill>
                          <a:srgbClr val="000000"/>
                        </a:solidFill>
                        <a:effectLst/>
                        <a:latin typeface="Calibri"/>
                      </a:endParaRPr>
                    </a:p>
                  </a:txBody>
                  <a:tcPr marL="7244" marR="7244" marT="7244" marB="0" anchor="b"/>
                </a:tc>
                <a:extLst>
                  <a:ext uri="{0D108BD9-81ED-4DB2-BD59-A6C34878D82A}">
                    <a16:rowId xmlns:a16="http://schemas.microsoft.com/office/drawing/2014/main" xmlns="" val="10017"/>
                  </a:ext>
                </a:extLst>
              </a:tr>
              <a:tr h="171072">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6</a:t>
                      </a:r>
                      <a:endParaRPr lang="cs-CZ" sz="800" b="0" i="0" u="none" strike="noStrike">
                        <a:solidFill>
                          <a:srgbClr val="000000"/>
                        </a:solidFill>
                        <a:effectLst/>
                        <a:latin typeface="Calibri"/>
                      </a:endParaRPr>
                    </a:p>
                  </a:txBody>
                  <a:tcPr marL="7244" marR="7244" marT="7244" marB="0" anchor="b"/>
                </a:tc>
                <a:tc gridSpan="9">
                  <a:txBody>
                    <a:bodyPr/>
                    <a:lstStyle/>
                    <a:p>
                      <a:pPr algn="l" fontAlgn="b"/>
                      <a:r>
                        <a:rPr lang="en-US" sz="700" u="none" strike="noStrike">
                          <a:effectLst/>
                        </a:rPr>
                        <a:t>POH-90-60-30=0;  Ner req=90-30=GR-POH=60 , which is reason why we have  ordered 60 two period earlier</a:t>
                      </a:r>
                      <a:endParaRPr lang="en-US" sz="700" b="0" i="0" u="none" strike="noStrike">
                        <a:solidFill>
                          <a:srgbClr val="000000"/>
                        </a:solidFill>
                        <a:effectLst/>
                        <a:latin typeface="Calibri"/>
                      </a:endParaRPr>
                    </a:p>
                  </a:txBody>
                  <a:tcPr marL="7244" marR="7244" marT="7244" marB="0" anchor="b"/>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extLst>
                  <a:ext uri="{0D108BD9-81ED-4DB2-BD59-A6C34878D82A}">
                    <a16:rowId xmlns:a16="http://schemas.microsoft.com/office/drawing/2014/main" xmlns="" val="10018"/>
                  </a:ext>
                </a:extLst>
              </a:tr>
              <a:tr h="171072">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7</a:t>
                      </a:r>
                      <a:endParaRPr lang="cs-CZ" sz="800" b="0" i="0" u="none" strike="noStrike">
                        <a:solidFill>
                          <a:srgbClr val="000000"/>
                        </a:solidFill>
                        <a:effectLst/>
                        <a:latin typeface="Calibri"/>
                      </a:endParaRPr>
                    </a:p>
                  </a:txBody>
                  <a:tcPr marL="7244" marR="7244" marT="7244" marB="0" anchor="b"/>
                </a:tc>
                <a:tc gridSpan="8">
                  <a:txBody>
                    <a:bodyPr/>
                    <a:lstStyle/>
                    <a:p>
                      <a:pPr algn="l" fontAlgn="b"/>
                      <a:r>
                        <a:rPr lang="en-US" sz="700" u="none" strike="noStrike">
                          <a:effectLst/>
                        </a:rPr>
                        <a:t>Net req= 40 because 40-0=GR-POH=40. To cover it we have to order two period earlier 50</a:t>
                      </a:r>
                      <a:endParaRPr lang="en-US" sz="700" b="0" i="0" u="none" strike="noStrike">
                        <a:solidFill>
                          <a:srgbClr val="000000"/>
                        </a:solidFill>
                        <a:effectLst/>
                        <a:latin typeface="Calibri"/>
                      </a:endParaRPr>
                    </a:p>
                  </a:txBody>
                  <a:tcPr marL="7244" marR="7244" marT="7244" marB="0" anchor="b"/>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extLst>
                  <a:ext uri="{0D108BD9-81ED-4DB2-BD59-A6C34878D82A}">
                    <a16:rowId xmlns:a16="http://schemas.microsoft.com/office/drawing/2014/main" xmlns="" val="10019"/>
                  </a:ext>
                </a:extLst>
              </a:tr>
              <a:tr h="171072">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8</a:t>
                      </a:r>
                      <a:endParaRPr lang="cs-CZ" sz="800" b="0" i="0" u="none" strike="noStrike">
                        <a:solidFill>
                          <a:srgbClr val="000000"/>
                        </a:solidFill>
                        <a:effectLst/>
                        <a:latin typeface="Calibri"/>
                      </a:endParaRPr>
                    </a:p>
                  </a:txBody>
                  <a:tcPr marL="7244" marR="7244" marT="7244" marB="0" anchor="b"/>
                </a:tc>
                <a:tc>
                  <a:txBody>
                    <a:bodyPr/>
                    <a:lstStyle/>
                    <a:p>
                      <a:pPr algn="l" fontAlgn="b"/>
                      <a:r>
                        <a:rPr lang="cs-CZ" sz="700" u="none" strike="noStrike">
                          <a:effectLst/>
                        </a:rPr>
                        <a:t>and so on </a:t>
                      </a:r>
                      <a:endParaRPr lang="cs-CZ" sz="7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extLst>
                  <a:ext uri="{0D108BD9-81ED-4DB2-BD59-A6C34878D82A}">
                    <a16:rowId xmlns:a16="http://schemas.microsoft.com/office/drawing/2014/main" xmlns="" val="10020"/>
                  </a:ext>
                </a:extLst>
              </a:tr>
              <a:tr h="171072">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dirty="0">
                        <a:solidFill>
                          <a:srgbClr val="000000"/>
                        </a:solidFill>
                        <a:effectLst/>
                        <a:latin typeface="Calibri"/>
                      </a:endParaRPr>
                    </a:p>
                  </a:txBody>
                  <a:tcPr marL="7244" marR="7244" marT="7244" marB="0" anchor="b"/>
                </a:tc>
                <a:extLst>
                  <a:ext uri="{0D108BD9-81ED-4DB2-BD59-A6C34878D82A}">
                    <a16:rowId xmlns:a16="http://schemas.microsoft.com/office/drawing/2014/main" xmlns="" val="10021"/>
                  </a:ext>
                </a:extLst>
              </a:tr>
            </a:tbl>
          </a:graphicData>
        </a:graphic>
      </p:graphicFrame>
      <p:cxnSp>
        <p:nvCxnSpPr>
          <p:cNvPr id="7" name="Přímá spojnice se šipkou 6"/>
          <p:cNvCxnSpPr/>
          <p:nvPr/>
        </p:nvCxnSpPr>
        <p:spPr>
          <a:xfrm flipV="1">
            <a:off x="2843808" y="2852936"/>
            <a:ext cx="72008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Obdélník 5"/>
          <p:cNvSpPr/>
          <p:nvPr/>
        </p:nvSpPr>
        <p:spPr>
          <a:xfrm>
            <a:off x="3563888" y="1124744"/>
            <a:ext cx="1434047" cy="369332"/>
          </a:xfrm>
          <a:prstGeom prst="rect">
            <a:avLst/>
          </a:prstGeom>
        </p:spPr>
        <p:txBody>
          <a:bodyPr wrap="none">
            <a:spAutoFit/>
          </a:bodyPr>
          <a:lstStyle/>
          <a:p>
            <a:r>
              <a:rPr lang="cs-CZ" altLang="cs-CZ" dirty="0">
                <a:solidFill>
                  <a:srgbClr val="FF0000"/>
                </a:solidFill>
              </a:rPr>
              <a:t>(</a:t>
            </a:r>
            <a:r>
              <a:rPr lang="cs-CZ" altLang="cs-CZ" dirty="0" err="1">
                <a:solidFill>
                  <a:srgbClr val="FF0000"/>
                </a:solidFill>
              </a:rPr>
              <a:t>home</a:t>
            </a:r>
            <a:r>
              <a:rPr lang="cs-CZ" altLang="cs-CZ" dirty="0">
                <a:solidFill>
                  <a:srgbClr val="FF0000"/>
                </a:solidFill>
              </a:rPr>
              <a:t> study)</a:t>
            </a:r>
            <a:endParaRPr lang="cs-CZ" dirty="0"/>
          </a:p>
        </p:txBody>
      </p:sp>
    </p:spTree>
    <p:extLst>
      <p:ext uri="{BB962C8B-B14F-4D97-AF65-F5344CB8AC3E}">
        <p14:creationId xmlns:p14="http://schemas.microsoft.com/office/powerpoint/2010/main" val="6145500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Benefits</a:t>
            </a:r>
            <a:r>
              <a:rPr lang="cs-CZ" dirty="0" smtClean="0"/>
              <a:t> </a:t>
            </a:r>
            <a:r>
              <a:rPr lang="cs-CZ" dirty="0" err="1" smtClean="0"/>
              <a:t>of</a:t>
            </a:r>
            <a:r>
              <a:rPr lang="cs-CZ" dirty="0" smtClean="0"/>
              <a:t> MRP</a:t>
            </a:r>
            <a:endParaRPr lang="cs-CZ" dirty="0"/>
          </a:p>
        </p:txBody>
      </p:sp>
      <p:sp>
        <p:nvSpPr>
          <p:cNvPr id="3" name="Zástupný symbol pro obsah 2"/>
          <p:cNvSpPr>
            <a:spLocks noGrp="1"/>
          </p:cNvSpPr>
          <p:nvPr>
            <p:ph idx="1"/>
          </p:nvPr>
        </p:nvSpPr>
        <p:spPr/>
        <p:txBody>
          <a:bodyPr>
            <a:normAutofit/>
          </a:bodyPr>
          <a:lstStyle/>
          <a:p>
            <a:r>
              <a:rPr lang="en-US" sz="2800" dirty="0"/>
              <a:t>Low levels of in process </a:t>
            </a:r>
            <a:r>
              <a:rPr lang="en-US" sz="2800" dirty="0" smtClean="0"/>
              <a:t>inventories</a:t>
            </a:r>
            <a:endParaRPr lang="cs-CZ" sz="2800" dirty="0" smtClean="0"/>
          </a:p>
          <a:p>
            <a:r>
              <a:rPr lang="en-US" sz="2800" dirty="0"/>
              <a:t>The Ability to keep track of material </a:t>
            </a:r>
            <a:r>
              <a:rPr lang="en-US" sz="2800" dirty="0" smtClean="0"/>
              <a:t>requirements</a:t>
            </a:r>
            <a:endParaRPr lang="cs-CZ" sz="2800" dirty="0" smtClean="0"/>
          </a:p>
          <a:p>
            <a:r>
              <a:rPr lang="en-US" sz="2800" dirty="0"/>
              <a:t>A means of allocating production </a:t>
            </a:r>
            <a:r>
              <a:rPr lang="en-US" sz="2800" dirty="0" smtClean="0"/>
              <a:t>time</a:t>
            </a:r>
            <a:endParaRPr lang="cs-CZ" sz="2800" dirty="0" smtClean="0"/>
          </a:p>
          <a:p>
            <a:r>
              <a:rPr lang="en-US" sz="2800" dirty="0"/>
              <a:t>The ability to easily determine inventory usage by </a:t>
            </a:r>
            <a:r>
              <a:rPr lang="en-ZA" sz="2800" dirty="0" smtClean="0"/>
              <a:t>back</a:t>
            </a:r>
            <a:r>
              <a:rPr lang="cs-CZ" sz="2800" dirty="0" smtClean="0"/>
              <a:t> </a:t>
            </a:r>
            <a:r>
              <a:rPr lang="en-ZA" sz="2800" dirty="0" smtClean="0"/>
              <a:t>flushing (see explanation  below</a:t>
            </a:r>
            <a:r>
              <a:rPr lang="cs-CZ" sz="2800" dirty="0" smtClean="0"/>
              <a:t>)</a:t>
            </a:r>
            <a:r>
              <a:rPr lang="en-US" sz="2800" dirty="0"/>
              <a:t/>
            </a:r>
            <a:br>
              <a:rPr lang="en-US" sz="2800" dirty="0"/>
            </a:br>
            <a:r>
              <a:rPr lang="en-ZA" sz="1400" i="1" dirty="0" smtClean="0">
                <a:solidFill>
                  <a:srgbClr val="FF0000"/>
                </a:solidFill>
              </a:rPr>
              <a:t>Process of determining the number of parts that must be subtracted from inventory records. This number is computed by referring to the number of parts withdrawn from the inventory (and delivered to the shop</a:t>
            </a:r>
            <a:r>
              <a:rPr lang="cs-CZ" sz="1400" i="1" dirty="0" smtClean="0">
                <a:solidFill>
                  <a:srgbClr val="FF0000"/>
                </a:solidFill>
              </a:rPr>
              <a:t>-</a:t>
            </a:r>
            <a:r>
              <a:rPr lang="en-ZA" sz="1400" i="1" dirty="0" smtClean="0">
                <a:solidFill>
                  <a:srgbClr val="FF0000"/>
                </a:solidFill>
              </a:rPr>
              <a:t>floor) and the number of parts assumed (according to the BOM) to have been consumed in a manufacturing  line at one or more deduct points</a:t>
            </a:r>
            <a:r>
              <a:rPr lang="cs-CZ" sz="1400" i="1" dirty="0" smtClean="0">
                <a:solidFill>
                  <a:srgbClr val="FF0000"/>
                </a:solidFill>
              </a:rPr>
              <a:t>- </a:t>
            </a:r>
            <a:r>
              <a:rPr lang="cs-CZ" sz="1400" b="1" i="1" dirty="0" smtClean="0">
                <a:solidFill>
                  <a:srgbClr val="FF0000"/>
                </a:solidFill>
              </a:rPr>
              <a:t>HOME STUDY</a:t>
            </a:r>
            <a:r>
              <a:rPr lang="en-ZA" sz="1400" i="1" dirty="0" smtClean="0">
                <a:solidFill>
                  <a:srgbClr val="FF0000"/>
                </a:solidFill>
              </a:rPr>
              <a:t/>
            </a:r>
            <a:br>
              <a:rPr lang="en-ZA" sz="1400" i="1" dirty="0" smtClean="0">
                <a:solidFill>
                  <a:srgbClr val="FF0000"/>
                </a:solidFill>
              </a:rPr>
            </a:br>
            <a:r>
              <a:rPr lang="en-ZA" sz="1400" dirty="0" smtClean="0"/>
              <a:t/>
            </a:r>
            <a:br>
              <a:rPr lang="en-ZA" sz="1400" dirty="0" smtClean="0"/>
            </a:br>
            <a:r>
              <a:rPr lang="en-ZA" sz="2800" dirty="0" smtClean="0"/>
              <a:t> </a:t>
            </a:r>
            <a:endParaRPr lang="en-ZA" sz="2800" dirty="0"/>
          </a:p>
        </p:txBody>
      </p:sp>
    </p:spTree>
    <p:extLst>
      <p:ext uri="{BB962C8B-B14F-4D97-AF65-F5344CB8AC3E}">
        <p14:creationId xmlns:p14="http://schemas.microsoft.com/office/powerpoint/2010/main" val="24998300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3568" y="260648"/>
            <a:ext cx="8229600" cy="1143000"/>
          </a:xfrm>
        </p:spPr>
        <p:txBody>
          <a:bodyPr>
            <a:noAutofit/>
          </a:bodyPr>
          <a:lstStyle/>
          <a:p>
            <a:r>
              <a:rPr lang="en-US" sz="3600" dirty="0" smtClean="0"/>
              <a:t>MRP_II =MRP + resource capacity planning</a:t>
            </a:r>
            <a:r>
              <a:rPr lang="cs-CZ" sz="3600" dirty="0"/>
              <a:t/>
            </a:r>
            <a:br>
              <a:rPr lang="cs-CZ" sz="3600" dirty="0"/>
            </a:br>
            <a:endParaRPr lang="cs-CZ" sz="3600" dirty="0"/>
          </a:p>
        </p:txBody>
      </p:sp>
      <p:cxnSp>
        <p:nvCxnSpPr>
          <p:cNvPr id="5" name="Přímá spojnice 4"/>
          <p:cNvCxnSpPr/>
          <p:nvPr/>
        </p:nvCxnSpPr>
        <p:spPr>
          <a:xfrm>
            <a:off x="1257277" y="1612957"/>
            <a:ext cx="5736825" cy="0"/>
          </a:xfrm>
          <a:prstGeom prst="line">
            <a:avLst/>
          </a:prstGeom>
          <a:ln w="28575">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6" name="Přímá spojnice 5"/>
          <p:cNvCxnSpPr/>
          <p:nvPr/>
        </p:nvCxnSpPr>
        <p:spPr>
          <a:xfrm>
            <a:off x="1197035" y="4149080"/>
            <a:ext cx="5926397" cy="5709"/>
          </a:xfrm>
          <a:prstGeom prst="line">
            <a:avLst/>
          </a:prstGeom>
          <a:ln w="28575">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7" name="Přímá spojnice 6"/>
          <p:cNvCxnSpPr/>
          <p:nvPr/>
        </p:nvCxnSpPr>
        <p:spPr>
          <a:xfrm>
            <a:off x="1210222" y="6237312"/>
            <a:ext cx="5926397" cy="5709"/>
          </a:xfrm>
          <a:prstGeom prst="line">
            <a:avLst/>
          </a:prstGeom>
          <a:ln w="28575">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8" name="Obdélník 7"/>
          <p:cNvSpPr/>
          <p:nvPr/>
        </p:nvSpPr>
        <p:spPr>
          <a:xfrm>
            <a:off x="6480450" y="2780928"/>
            <a:ext cx="2663550" cy="83099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cs-CZ" sz="2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Intermediate-range</a:t>
            </a:r>
            <a:endParaRPr lang="cs-CZ"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cs-CZ"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cs-CZ" sz="2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planning</a:t>
            </a:r>
            <a:endParaRPr lang="cs-CZ"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Obdélník 8"/>
          <p:cNvSpPr/>
          <p:nvPr/>
        </p:nvSpPr>
        <p:spPr>
          <a:xfrm>
            <a:off x="6736633" y="4835384"/>
            <a:ext cx="1699504" cy="120032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cs-CZ" sz="2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Short</a:t>
            </a:r>
            <a:r>
              <a:rPr lang="cs-CZ"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cs-CZ"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term</a:t>
            </a:r>
          </a:p>
          <a:p>
            <a:pPr algn="ctr"/>
            <a:r>
              <a:rPr lang="cs-CZ"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cs-CZ" sz="2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control</a:t>
            </a:r>
            <a:endParaRPr lang="cs-CZ"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cs-CZ"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r>
              <a:rPr lang="cs-CZ" sz="2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Shop</a:t>
            </a:r>
            <a:r>
              <a:rPr lang="cs-CZ"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cs-CZ" sz="2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floor</a:t>
            </a:r>
            <a:r>
              <a:rPr lang="cs-CZ"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cs-CZ"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1" name="Obdélník 10"/>
          <p:cNvSpPr/>
          <p:nvPr/>
        </p:nvSpPr>
        <p:spPr>
          <a:xfrm>
            <a:off x="3275856" y="1700808"/>
            <a:ext cx="1008112"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smtClean="0">
                <a:solidFill>
                  <a:srgbClr val="FFFF00"/>
                </a:solidFill>
              </a:rPr>
              <a:t>MPS</a:t>
            </a:r>
            <a:endParaRPr lang="cs-CZ" b="1" dirty="0">
              <a:solidFill>
                <a:srgbClr val="FFFF00"/>
              </a:solidFill>
            </a:endParaRPr>
          </a:p>
        </p:txBody>
      </p:sp>
      <p:sp>
        <p:nvSpPr>
          <p:cNvPr id="12" name="Obdélník 11"/>
          <p:cNvSpPr/>
          <p:nvPr/>
        </p:nvSpPr>
        <p:spPr>
          <a:xfrm>
            <a:off x="4860032" y="1709054"/>
            <a:ext cx="1296144"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Demand </a:t>
            </a:r>
          </a:p>
          <a:p>
            <a:pPr algn="ctr"/>
            <a:r>
              <a:rPr lang="en-US" sz="1200" b="1" dirty="0" smtClean="0"/>
              <a:t>management</a:t>
            </a:r>
            <a:endParaRPr lang="en-US" sz="1200" b="1" dirty="0"/>
          </a:p>
        </p:txBody>
      </p:sp>
      <p:sp>
        <p:nvSpPr>
          <p:cNvPr id="13" name="Obdélník 12"/>
          <p:cNvSpPr/>
          <p:nvPr/>
        </p:nvSpPr>
        <p:spPr>
          <a:xfrm>
            <a:off x="1257277" y="1725926"/>
            <a:ext cx="1356243"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Rough-cut capacity planning</a:t>
            </a:r>
            <a:endParaRPr lang="en-US" sz="1200" b="1" dirty="0"/>
          </a:p>
        </p:txBody>
      </p:sp>
      <p:sp>
        <p:nvSpPr>
          <p:cNvPr id="14" name="Obdélník 13"/>
          <p:cNvSpPr/>
          <p:nvPr/>
        </p:nvSpPr>
        <p:spPr>
          <a:xfrm>
            <a:off x="1257278" y="2456892"/>
            <a:ext cx="1356242"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smtClean="0">
                <a:solidFill>
                  <a:srgbClr val="FFFF00"/>
                </a:solidFill>
              </a:rPr>
              <a:t>BOM</a:t>
            </a:r>
            <a:endParaRPr lang="cs-CZ" b="1" dirty="0">
              <a:solidFill>
                <a:srgbClr val="FFFF00"/>
              </a:solidFill>
            </a:endParaRPr>
          </a:p>
        </p:txBody>
      </p:sp>
      <p:sp>
        <p:nvSpPr>
          <p:cNvPr id="15" name="Obdélník 14"/>
          <p:cNvSpPr/>
          <p:nvPr/>
        </p:nvSpPr>
        <p:spPr>
          <a:xfrm>
            <a:off x="3275896" y="2456892"/>
            <a:ext cx="1008071"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smtClean="0"/>
          </a:p>
          <a:p>
            <a:pPr algn="ctr"/>
            <a:r>
              <a:rPr lang="cs-CZ" b="1" dirty="0" smtClean="0">
                <a:solidFill>
                  <a:srgbClr val="FFFF00"/>
                </a:solidFill>
              </a:rPr>
              <a:t>MRP</a:t>
            </a:r>
          </a:p>
          <a:p>
            <a:pPr algn="ctr"/>
            <a:endParaRPr lang="cs-CZ" dirty="0"/>
          </a:p>
        </p:txBody>
      </p:sp>
      <p:sp>
        <p:nvSpPr>
          <p:cNvPr id="16" name="Obdélník 15"/>
          <p:cNvSpPr/>
          <p:nvPr/>
        </p:nvSpPr>
        <p:spPr>
          <a:xfrm>
            <a:off x="1257278" y="3196426"/>
            <a:ext cx="1364586"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Scheduled</a:t>
            </a:r>
          </a:p>
          <a:p>
            <a:pPr algn="ctr"/>
            <a:r>
              <a:rPr lang="en-US" sz="1200" b="1" dirty="0" smtClean="0"/>
              <a:t>receipts</a:t>
            </a:r>
            <a:endParaRPr lang="en-US" sz="1200" b="1" dirty="0"/>
          </a:p>
        </p:txBody>
      </p:sp>
      <p:sp>
        <p:nvSpPr>
          <p:cNvPr id="17" name="Obdélník 16"/>
          <p:cNvSpPr/>
          <p:nvPr/>
        </p:nvSpPr>
        <p:spPr>
          <a:xfrm>
            <a:off x="3275856" y="3287889"/>
            <a:ext cx="1008112"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smtClean="0"/>
              <a:t>Job </a:t>
            </a:r>
          </a:p>
          <a:p>
            <a:pPr algn="ctr"/>
            <a:r>
              <a:rPr lang="cs-CZ" sz="1200" b="1" dirty="0" smtClean="0"/>
              <a:t>Pool (</a:t>
            </a:r>
            <a:r>
              <a:rPr lang="cs-CZ" sz="1200" b="1" dirty="0" err="1" smtClean="0"/>
              <a:t>planned</a:t>
            </a:r>
            <a:r>
              <a:rPr lang="cs-CZ" sz="1200" b="1" dirty="0" smtClean="0"/>
              <a:t>)</a:t>
            </a:r>
            <a:endParaRPr lang="cs-CZ" sz="1200" b="1" dirty="0"/>
          </a:p>
        </p:txBody>
      </p:sp>
      <p:sp>
        <p:nvSpPr>
          <p:cNvPr id="18" name="Obdélník 17"/>
          <p:cNvSpPr/>
          <p:nvPr/>
        </p:nvSpPr>
        <p:spPr>
          <a:xfrm>
            <a:off x="4821602" y="3287889"/>
            <a:ext cx="1334573"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Capacity requirement planning</a:t>
            </a:r>
            <a:endParaRPr lang="en-US" sz="1200" b="1" dirty="0"/>
          </a:p>
        </p:txBody>
      </p:sp>
      <p:sp>
        <p:nvSpPr>
          <p:cNvPr id="19" name="Obdélník 18"/>
          <p:cNvSpPr/>
          <p:nvPr/>
        </p:nvSpPr>
        <p:spPr>
          <a:xfrm>
            <a:off x="3275856" y="4293096"/>
            <a:ext cx="1008112"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Job  Release</a:t>
            </a:r>
            <a:endParaRPr lang="en-US" sz="1200" b="1" dirty="0"/>
          </a:p>
        </p:txBody>
      </p:sp>
      <p:sp>
        <p:nvSpPr>
          <p:cNvPr id="20" name="Obdélník 19"/>
          <p:cNvSpPr/>
          <p:nvPr/>
        </p:nvSpPr>
        <p:spPr>
          <a:xfrm>
            <a:off x="4668881" y="4564578"/>
            <a:ext cx="1640014"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smtClean="0"/>
              <a:t>Routings</a:t>
            </a:r>
          </a:p>
          <a:p>
            <a:pPr algn="ctr"/>
            <a:r>
              <a:rPr lang="en-ZA" sz="1200" b="1" dirty="0" smtClean="0"/>
              <a:t>(operations</a:t>
            </a:r>
            <a:r>
              <a:rPr lang="cs-CZ" sz="1200" b="1" dirty="0" smtClean="0"/>
              <a:t>)</a:t>
            </a:r>
            <a:endParaRPr lang="cs-CZ" sz="1200" b="1" dirty="0"/>
          </a:p>
        </p:txBody>
      </p:sp>
      <p:sp>
        <p:nvSpPr>
          <p:cNvPr id="21" name="Obdélník 20"/>
          <p:cNvSpPr/>
          <p:nvPr/>
        </p:nvSpPr>
        <p:spPr>
          <a:xfrm>
            <a:off x="3210980" y="5373216"/>
            <a:ext cx="1137864"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Job</a:t>
            </a:r>
          </a:p>
          <a:p>
            <a:pPr algn="ctr"/>
            <a:r>
              <a:rPr lang="en-US" sz="1200" b="1" dirty="0" smtClean="0"/>
              <a:t>Dispatch</a:t>
            </a:r>
            <a:endParaRPr lang="en-US" sz="1200" b="1" dirty="0"/>
          </a:p>
        </p:txBody>
      </p:sp>
      <p:cxnSp>
        <p:nvCxnSpPr>
          <p:cNvPr id="24" name="Přímá spojnice se šipkou 23"/>
          <p:cNvCxnSpPr>
            <a:stCxn id="13" idx="3"/>
          </p:cNvCxnSpPr>
          <p:nvPr/>
        </p:nvCxnSpPr>
        <p:spPr>
          <a:xfrm>
            <a:off x="2613520" y="2049962"/>
            <a:ext cx="66233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Přímá spojnice se šipkou 24"/>
          <p:cNvCxnSpPr/>
          <p:nvPr/>
        </p:nvCxnSpPr>
        <p:spPr>
          <a:xfrm>
            <a:off x="2621864" y="2780928"/>
            <a:ext cx="66233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Přímá spojnice se šipkou 25"/>
          <p:cNvCxnSpPr/>
          <p:nvPr/>
        </p:nvCxnSpPr>
        <p:spPr>
          <a:xfrm flipV="1">
            <a:off x="2621864" y="2996952"/>
            <a:ext cx="662336"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Šipka dolů 27"/>
          <p:cNvSpPr/>
          <p:nvPr/>
        </p:nvSpPr>
        <p:spPr>
          <a:xfrm>
            <a:off x="3859456" y="2980402"/>
            <a:ext cx="216024" cy="43204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29" name="Přímá spojnice se šipkou 28"/>
          <p:cNvCxnSpPr>
            <a:stCxn id="17" idx="3"/>
            <a:endCxn id="18" idx="1"/>
          </p:cNvCxnSpPr>
          <p:nvPr/>
        </p:nvCxnSpPr>
        <p:spPr>
          <a:xfrm>
            <a:off x="4283968" y="3611925"/>
            <a:ext cx="53763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Přímá spojnice se šipkou 31"/>
          <p:cNvCxnSpPr>
            <a:stCxn id="11" idx="3"/>
            <a:endCxn id="12" idx="1"/>
          </p:cNvCxnSpPr>
          <p:nvPr/>
        </p:nvCxnSpPr>
        <p:spPr>
          <a:xfrm>
            <a:off x="4283968" y="2024844"/>
            <a:ext cx="576064" cy="824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4" name="Přímá spojnice se šipkou 33"/>
          <p:cNvCxnSpPr>
            <a:stCxn id="18" idx="0"/>
          </p:cNvCxnSpPr>
          <p:nvPr/>
        </p:nvCxnSpPr>
        <p:spPr>
          <a:xfrm flipH="1" flipV="1">
            <a:off x="4296451" y="2203867"/>
            <a:ext cx="1192438" cy="10840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Přímá spojnice se šipkou 34"/>
          <p:cNvCxnSpPr>
            <a:endCxn id="18" idx="2"/>
          </p:cNvCxnSpPr>
          <p:nvPr/>
        </p:nvCxnSpPr>
        <p:spPr>
          <a:xfrm flipV="1">
            <a:off x="5488888" y="3935961"/>
            <a:ext cx="1" cy="6996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7" name="Šipka dolů 36"/>
          <p:cNvSpPr/>
          <p:nvPr/>
        </p:nvSpPr>
        <p:spPr>
          <a:xfrm>
            <a:off x="4052221" y="3821026"/>
            <a:ext cx="216024" cy="58759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8" name="Šipka dolů 37"/>
          <p:cNvSpPr/>
          <p:nvPr/>
        </p:nvSpPr>
        <p:spPr>
          <a:xfrm>
            <a:off x="3842941" y="4888614"/>
            <a:ext cx="227724" cy="57606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40" name="Přímá spojnice se šipkou 39"/>
          <p:cNvCxnSpPr>
            <a:stCxn id="19" idx="1"/>
          </p:cNvCxnSpPr>
          <p:nvPr/>
        </p:nvCxnSpPr>
        <p:spPr>
          <a:xfrm flipH="1" flipV="1">
            <a:off x="2621864" y="3844498"/>
            <a:ext cx="653992" cy="7726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1" name="Šipka dolů 40"/>
          <p:cNvSpPr/>
          <p:nvPr/>
        </p:nvSpPr>
        <p:spPr>
          <a:xfrm>
            <a:off x="3870383" y="2240868"/>
            <a:ext cx="216024" cy="43204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050" name="Picture 2" descr="MRP addresses the supply chain while MRPII includes manufactur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773" y="4318662"/>
            <a:ext cx="2264576" cy="1702626"/>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p:cNvSpPr txBox="1"/>
          <p:nvPr/>
        </p:nvSpPr>
        <p:spPr>
          <a:xfrm>
            <a:off x="539552" y="6381328"/>
            <a:ext cx="7342266" cy="369332"/>
          </a:xfrm>
          <a:prstGeom prst="rect">
            <a:avLst/>
          </a:prstGeom>
          <a:noFill/>
        </p:spPr>
        <p:txBody>
          <a:bodyPr wrap="none" rtlCol="0">
            <a:spAutoFit/>
          </a:bodyPr>
          <a:lstStyle/>
          <a:p>
            <a:r>
              <a:rPr lang="cs-CZ" dirty="0" err="1" smtClean="0"/>
              <a:t>Dispatch</a:t>
            </a:r>
            <a:r>
              <a:rPr lang="cs-CZ" dirty="0" smtClean="0"/>
              <a:t>=rozvrhování (na který stroj se dá která operace při dílenském řízení)</a:t>
            </a:r>
            <a:endParaRPr lang="cs-CZ" dirty="0"/>
          </a:p>
        </p:txBody>
      </p:sp>
    </p:spTree>
    <p:extLst>
      <p:ext uri="{BB962C8B-B14F-4D97-AF65-F5344CB8AC3E}">
        <p14:creationId xmlns:p14="http://schemas.microsoft.com/office/powerpoint/2010/main" val="7732015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BOM in MS Dynamics NAV</a:t>
            </a:r>
            <a:endParaRPr lang="cs-CZ"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196751"/>
            <a:ext cx="7056784" cy="483357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9748943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Main</a:t>
            </a:r>
            <a:r>
              <a:rPr lang="cs-CZ" dirty="0" smtClean="0"/>
              <a:t> </a:t>
            </a:r>
            <a:r>
              <a:rPr lang="cs-CZ" dirty="0" err="1" smtClean="0"/>
              <a:t>concepts</a:t>
            </a:r>
            <a:endParaRPr lang="cs-CZ" dirty="0"/>
          </a:p>
        </p:txBody>
      </p:sp>
      <p:sp>
        <p:nvSpPr>
          <p:cNvPr id="3" name="Zástupný symbol pro obsah 2"/>
          <p:cNvSpPr>
            <a:spLocks noGrp="1"/>
          </p:cNvSpPr>
          <p:nvPr>
            <p:ph idx="1"/>
          </p:nvPr>
        </p:nvSpPr>
        <p:spPr>
          <a:xfrm>
            <a:off x="395536" y="1412776"/>
            <a:ext cx="8435280" cy="4525963"/>
          </a:xfrm>
        </p:spPr>
        <p:txBody>
          <a:bodyPr/>
          <a:lstStyle/>
          <a:p>
            <a:r>
              <a:rPr lang="en-ZA" dirty="0" smtClean="0">
                <a:solidFill>
                  <a:srgbClr val="FF0000"/>
                </a:solidFill>
              </a:rPr>
              <a:t>M</a:t>
            </a:r>
            <a:r>
              <a:rPr lang="en-ZA" dirty="0" smtClean="0">
                <a:solidFill>
                  <a:srgbClr val="0070C0"/>
                </a:solidFill>
              </a:rPr>
              <a:t>R</a:t>
            </a:r>
            <a:r>
              <a:rPr lang="en-ZA" dirty="0" smtClean="0">
                <a:solidFill>
                  <a:srgbClr val="00B050"/>
                </a:solidFill>
              </a:rPr>
              <a:t>P</a:t>
            </a:r>
            <a:r>
              <a:rPr lang="en-ZA" dirty="0" smtClean="0"/>
              <a:t>=</a:t>
            </a:r>
            <a:r>
              <a:rPr lang="en-ZA" dirty="0" smtClean="0">
                <a:solidFill>
                  <a:srgbClr val="FF0000"/>
                </a:solidFill>
              </a:rPr>
              <a:t>M</a:t>
            </a:r>
            <a:r>
              <a:rPr lang="en-ZA" dirty="0" smtClean="0"/>
              <a:t>aterial </a:t>
            </a:r>
            <a:r>
              <a:rPr lang="en-ZA" dirty="0" smtClean="0">
                <a:solidFill>
                  <a:srgbClr val="0070C0"/>
                </a:solidFill>
              </a:rPr>
              <a:t>R</a:t>
            </a:r>
            <a:r>
              <a:rPr lang="en-ZA" dirty="0" smtClean="0"/>
              <a:t>equirements </a:t>
            </a:r>
            <a:r>
              <a:rPr lang="en-ZA" dirty="0" smtClean="0">
                <a:solidFill>
                  <a:srgbClr val="00B050"/>
                </a:solidFill>
              </a:rPr>
              <a:t>P</a:t>
            </a:r>
            <a:r>
              <a:rPr lang="en-ZA" dirty="0" smtClean="0"/>
              <a:t>lanning </a:t>
            </a:r>
            <a:r>
              <a:rPr lang="en-ZA" sz="1600" dirty="0" smtClean="0">
                <a:solidFill>
                  <a:srgbClr val="FF0000"/>
                </a:solidFill>
              </a:rPr>
              <a:t>(push)</a:t>
            </a:r>
          </a:p>
          <a:p>
            <a:r>
              <a:rPr lang="en-ZA" dirty="0" smtClean="0">
                <a:solidFill>
                  <a:srgbClr val="FF0000"/>
                </a:solidFill>
              </a:rPr>
              <a:t>M</a:t>
            </a:r>
            <a:r>
              <a:rPr lang="en-ZA" dirty="0" smtClean="0">
                <a:solidFill>
                  <a:srgbClr val="0070C0"/>
                </a:solidFill>
              </a:rPr>
              <a:t>R</a:t>
            </a:r>
            <a:r>
              <a:rPr lang="en-ZA" dirty="0" smtClean="0"/>
              <a:t>P_II=</a:t>
            </a:r>
            <a:r>
              <a:rPr lang="en-ZA" dirty="0" err="1" smtClean="0">
                <a:solidFill>
                  <a:srgbClr val="FF0000"/>
                </a:solidFill>
              </a:rPr>
              <a:t>M</a:t>
            </a:r>
            <a:r>
              <a:rPr lang="en-ZA" dirty="0" err="1" smtClean="0"/>
              <a:t>anufacturin</a:t>
            </a:r>
            <a:r>
              <a:rPr lang="cs-CZ" dirty="0" smtClean="0"/>
              <a:t>g</a:t>
            </a:r>
            <a:r>
              <a:rPr lang="en-ZA" dirty="0" smtClean="0"/>
              <a:t> </a:t>
            </a:r>
            <a:r>
              <a:rPr lang="en-ZA" dirty="0" smtClean="0">
                <a:solidFill>
                  <a:srgbClr val="0070C0"/>
                </a:solidFill>
              </a:rPr>
              <a:t>R</a:t>
            </a:r>
            <a:r>
              <a:rPr lang="en-ZA" dirty="0" smtClean="0"/>
              <a:t>esource </a:t>
            </a:r>
            <a:r>
              <a:rPr lang="en-ZA" dirty="0" smtClean="0">
                <a:solidFill>
                  <a:srgbClr val="00B050"/>
                </a:solidFill>
              </a:rPr>
              <a:t>P</a:t>
            </a:r>
            <a:r>
              <a:rPr lang="en-ZA" dirty="0" smtClean="0"/>
              <a:t>lanning </a:t>
            </a:r>
            <a:r>
              <a:rPr lang="en-ZA" sz="1600" dirty="0" smtClean="0">
                <a:solidFill>
                  <a:srgbClr val="FF0000"/>
                </a:solidFill>
              </a:rPr>
              <a:t>(push)</a:t>
            </a:r>
          </a:p>
          <a:p>
            <a:r>
              <a:rPr lang="en-ZA" dirty="0" smtClean="0">
                <a:solidFill>
                  <a:srgbClr val="FF0000"/>
                </a:solidFill>
              </a:rPr>
              <a:t>A</a:t>
            </a:r>
            <a:r>
              <a:rPr lang="en-ZA" dirty="0" smtClean="0">
                <a:solidFill>
                  <a:srgbClr val="0070C0"/>
                </a:solidFill>
              </a:rPr>
              <a:t>P</a:t>
            </a:r>
            <a:r>
              <a:rPr lang="en-ZA" dirty="0" smtClean="0">
                <a:solidFill>
                  <a:srgbClr val="00B050"/>
                </a:solidFill>
              </a:rPr>
              <a:t>S</a:t>
            </a:r>
            <a:r>
              <a:rPr lang="en-ZA" dirty="0" smtClean="0"/>
              <a:t> = </a:t>
            </a:r>
            <a:r>
              <a:rPr lang="en-ZA" dirty="0" smtClean="0">
                <a:solidFill>
                  <a:srgbClr val="FF0000"/>
                </a:solidFill>
              </a:rPr>
              <a:t>A</a:t>
            </a:r>
            <a:r>
              <a:rPr lang="en-ZA" dirty="0" smtClean="0"/>
              <a:t>dvanced </a:t>
            </a:r>
            <a:r>
              <a:rPr lang="en-ZA" dirty="0" smtClean="0">
                <a:solidFill>
                  <a:srgbClr val="0070C0"/>
                </a:solidFill>
              </a:rPr>
              <a:t>P</a:t>
            </a:r>
            <a:r>
              <a:rPr lang="en-ZA" dirty="0" smtClean="0"/>
              <a:t>lanning and </a:t>
            </a:r>
            <a:r>
              <a:rPr lang="en-ZA" dirty="0" smtClean="0">
                <a:solidFill>
                  <a:srgbClr val="00B050"/>
                </a:solidFill>
              </a:rPr>
              <a:t>S</a:t>
            </a:r>
            <a:r>
              <a:rPr lang="en-ZA" dirty="0" smtClean="0"/>
              <a:t>cheduling </a:t>
            </a:r>
          </a:p>
          <a:p>
            <a:r>
              <a:rPr lang="en-ZA" dirty="0" smtClean="0">
                <a:solidFill>
                  <a:srgbClr val="FF0000"/>
                </a:solidFill>
              </a:rPr>
              <a:t>J</a:t>
            </a:r>
            <a:r>
              <a:rPr lang="en-ZA" dirty="0" smtClean="0">
                <a:solidFill>
                  <a:srgbClr val="0070C0"/>
                </a:solidFill>
              </a:rPr>
              <a:t>I</a:t>
            </a:r>
            <a:r>
              <a:rPr lang="en-ZA" dirty="0" smtClean="0">
                <a:solidFill>
                  <a:srgbClr val="00B050"/>
                </a:solidFill>
              </a:rPr>
              <a:t>T</a:t>
            </a:r>
            <a:r>
              <a:rPr lang="en-ZA" dirty="0" smtClean="0"/>
              <a:t> = </a:t>
            </a:r>
            <a:r>
              <a:rPr lang="en-ZA" dirty="0" smtClean="0">
                <a:solidFill>
                  <a:srgbClr val="FF0000"/>
                </a:solidFill>
              </a:rPr>
              <a:t>J</a:t>
            </a:r>
            <a:r>
              <a:rPr lang="en-ZA" dirty="0" smtClean="0"/>
              <a:t>ust </a:t>
            </a:r>
            <a:r>
              <a:rPr lang="en-ZA" dirty="0" smtClean="0">
                <a:solidFill>
                  <a:srgbClr val="0070C0"/>
                </a:solidFill>
              </a:rPr>
              <a:t>I</a:t>
            </a:r>
            <a:r>
              <a:rPr lang="en-ZA" dirty="0" smtClean="0"/>
              <a:t>n </a:t>
            </a:r>
            <a:r>
              <a:rPr lang="en-ZA" dirty="0" smtClean="0">
                <a:solidFill>
                  <a:srgbClr val="00B050"/>
                </a:solidFill>
              </a:rPr>
              <a:t>T</a:t>
            </a:r>
            <a:r>
              <a:rPr lang="en-ZA" dirty="0" smtClean="0"/>
              <a:t>ime </a:t>
            </a:r>
            <a:r>
              <a:rPr lang="en-ZA" sz="1600" dirty="0" smtClean="0">
                <a:solidFill>
                  <a:srgbClr val="FF0000"/>
                </a:solidFill>
              </a:rPr>
              <a:t>(pull)</a:t>
            </a:r>
          </a:p>
          <a:p>
            <a:r>
              <a:rPr lang="en-ZA" dirty="0" smtClean="0"/>
              <a:t>TOC (Drum Buffer Rope) </a:t>
            </a:r>
            <a:r>
              <a:rPr lang="en-ZA" sz="1600" dirty="0" smtClean="0">
                <a:solidFill>
                  <a:srgbClr val="FF0000"/>
                </a:solidFill>
              </a:rPr>
              <a:t>(push-pull-&gt;combined) – </a:t>
            </a:r>
            <a:r>
              <a:rPr lang="en-ZA" sz="1400" i="1" dirty="0" smtClean="0">
                <a:solidFill>
                  <a:srgbClr val="0070C0"/>
                </a:solidFill>
              </a:rPr>
              <a:t>will be pre</a:t>
            </a:r>
            <a:r>
              <a:rPr lang="cs-CZ" sz="1400" i="1" dirty="0" smtClean="0">
                <a:solidFill>
                  <a:srgbClr val="0070C0"/>
                </a:solidFill>
              </a:rPr>
              <a:t>s</a:t>
            </a:r>
            <a:r>
              <a:rPr lang="en-ZA" sz="1400" i="1" dirty="0" err="1" smtClean="0">
                <a:solidFill>
                  <a:srgbClr val="0070C0"/>
                </a:solidFill>
              </a:rPr>
              <a:t>eneted</a:t>
            </a:r>
            <a:r>
              <a:rPr lang="en-ZA" sz="1400" i="1" dirty="0" smtClean="0">
                <a:solidFill>
                  <a:srgbClr val="0070C0"/>
                </a:solidFill>
              </a:rPr>
              <a:t> in another session of this course</a:t>
            </a:r>
          </a:p>
          <a:p>
            <a:endParaRPr lang="cs-CZ"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4293096"/>
            <a:ext cx="4248472" cy="2185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ovéPole 3"/>
          <p:cNvSpPr txBox="1"/>
          <p:nvPr/>
        </p:nvSpPr>
        <p:spPr>
          <a:xfrm>
            <a:off x="1907704" y="4604735"/>
            <a:ext cx="4010713" cy="307777"/>
          </a:xfrm>
          <a:prstGeom prst="rect">
            <a:avLst/>
          </a:prstGeom>
          <a:noFill/>
        </p:spPr>
        <p:txBody>
          <a:bodyPr wrap="none" rtlCol="0">
            <a:spAutoFit/>
          </a:bodyPr>
          <a:lstStyle/>
          <a:p>
            <a:r>
              <a:rPr lang="cs-CZ" sz="1400" b="1" dirty="0" err="1" smtClean="0">
                <a:solidFill>
                  <a:srgbClr val="7030A0"/>
                </a:solidFill>
              </a:rPr>
              <a:t>Work</a:t>
            </a:r>
            <a:r>
              <a:rPr lang="cs-CZ" sz="1400" b="1" dirty="0" smtClean="0">
                <a:solidFill>
                  <a:srgbClr val="7030A0"/>
                </a:solidFill>
              </a:rPr>
              <a:t> </a:t>
            </a:r>
            <a:r>
              <a:rPr lang="cs-CZ" sz="1400" b="1" dirty="0" err="1" smtClean="0">
                <a:solidFill>
                  <a:srgbClr val="7030A0"/>
                </a:solidFill>
              </a:rPr>
              <a:t>Order</a:t>
            </a:r>
            <a:r>
              <a:rPr lang="cs-CZ" sz="1400" b="1" dirty="0" smtClean="0">
                <a:solidFill>
                  <a:srgbClr val="7030A0"/>
                </a:solidFill>
              </a:rPr>
              <a:t>=</a:t>
            </a:r>
            <a:r>
              <a:rPr lang="cs-CZ" sz="1400" b="1" dirty="0" err="1" smtClean="0">
                <a:solidFill>
                  <a:srgbClr val="7030A0"/>
                </a:solidFill>
              </a:rPr>
              <a:t>Production</a:t>
            </a:r>
            <a:r>
              <a:rPr lang="cs-CZ" sz="1400" b="1" dirty="0" smtClean="0">
                <a:solidFill>
                  <a:srgbClr val="7030A0"/>
                </a:solidFill>
              </a:rPr>
              <a:t> </a:t>
            </a:r>
            <a:r>
              <a:rPr lang="cs-CZ" sz="1400" b="1" dirty="0" err="1" smtClean="0">
                <a:solidFill>
                  <a:srgbClr val="7030A0"/>
                </a:solidFill>
              </a:rPr>
              <a:t>order</a:t>
            </a:r>
            <a:r>
              <a:rPr lang="cs-CZ" sz="1400" b="1" dirty="0" smtClean="0">
                <a:solidFill>
                  <a:srgbClr val="7030A0"/>
                </a:solidFill>
              </a:rPr>
              <a:t> in MS Dynamics NAV</a:t>
            </a:r>
            <a:endParaRPr lang="cs-CZ" sz="1400" b="1" dirty="0">
              <a:solidFill>
                <a:srgbClr val="7030A0"/>
              </a:solidFill>
            </a:endParaRPr>
          </a:p>
        </p:txBody>
      </p:sp>
    </p:spTree>
    <p:extLst>
      <p:ext uri="{BB962C8B-B14F-4D97-AF65-F5344CB8AC3E}">
        <p14:creationId xmlns:p14="http://schemas.microsoft.com/office/powerpoint/2010/main" val="29170885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Routings</a:t>
            </a:r>
            <a:r>
              <a:rPr lang="cs-CZ" dirty="0" smtClean="0"/>
              <a:t> in MS Dynamics NAV</a:t>
            </a:r>
            <a:endParaRPr lang="cs-CZ"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772816"/>
            <a:ext cx="7685497" cy="302433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269113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dirty="0" err="1" smtClean="0"/>
              <a:t>Capacity</a:t>
            </a:r>
            <a:r>
              <a:rPr lang="cs-CZ" sz="3600" dirty="0" smtClean="0"/>
              <a:t> </a:t>
            </a:r>
            <a:r>
              <a:rPr lang="cs-CZ" sz="3600" dirty="0" err="1" smtClean="0"/>
              <a:t>of</a:t>
            </a:r>
            <a:r>
              <a:rPr lang="cs-CZ" sz="3600" dirty="0" smtClean="0"/>
              <a:t> </a:t>
            </a:r>
            <a:r>
              <a:rPr lang="cs-CZ" sz="3600" dirty="0" err="1" smtClean="0"/>
              <a:t>resources</a:t>
            </a:r>
            <a:r>
              <a:rPr lang="cs-CZ" sz="3600" dirty="0" smtClean="0"/>
              <a:t> in MS Dynamics NAV</a:t>
            </a:r>
            <a:endParaRPr lang="cs-CZ" sz="36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484784"/>
            <a:ext cx="6427787" cy="37623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179803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sz="6700" b="1" dirty="0">
                <a:ln w="11430"/>
                <a:solidFill>
                  <a:srgbClr val="FF0000"/>
                </a:solidFill>
                <a:effectLst>
                  <a:outerShdw blurRad="50800" dist="39000" dir="5460000" algn="tl">
                    <a:srgbClr val="000000">
                      <a:alpha val="38000"/>
                    </a:srgbClr>
                  </a:outerShdw>
                </a:effectLst>
              </a:rPr>
              <a:t>J</a:t>
            </a:r>
            <a:r>
              <a:rPr lang="cs-CZ" sz="6700" b="1" dirty="0">
                <a:ln w="11430"/>
                <a:solidFill>
                  <a:srgbClr val="00B050"/>
                </a:solidFill>
                <a:effectLst>
                  <a:outerShdw blurRad="50800" dist="39000" dir="5460000" algn="tl">
                    <a:srgbClr val="000000">
                      <a:alpha val="38000"/>
                    </a:srgbClr>
                  </a:outerShdw>
                </a:effectLst>
              </a:rPr>
              <a:t>I</a:t>
            </a:r>
            <a:r>
              <a:rPr lang="cs-CZ" sz="6700" b="1" dirty="0">
                <a:ln w="11430"/>
                <a:solidFill>
                  <a:srgbClr val="00FFFF"/>
                </a:solidFill>
                <a:effectLst>
                  <a:outerShdw blurRad="50800" dist="39000" dir="5460000" algn="tl">
                    <a:srgbClr val="000000">
                      <a:alpha val="38000"/>
                    </a:srgbClr>
                  </a:outerShdw>
                </a:effectLst>
              </a:rPr>
              <a:t>T</a:t>
            </a:r>
            <a:r>
              <a:rPr lang="cs-CZ" sz="6700" b="1" dirty="0">
                <a:ln w="11430"/>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outerShdw blurRad="50800" dist="39000" dir="5460000" algn="tl">
                    <a:srgbClr val="000000">
                      <a:alpha val="38000"/>
                    </a:srgbClr>
                  </a:outerShdw>
                </a:effectLst>
              </a:rPr>
              <a:t>=</a:t>
            </a:r>
            <a:r>
              <a:rPr lang="cs-CZ" sz="6700" b="1" dirty="0">
                <a:ln w="11430"/>
                <a:solidFill>
                  <a:srgbClr val="FF0000"/>
                </a:solidFill>
                <a:effectLst>
                  <a:outerShdw blurRad="50800" dist="39000" dir="5460000" algn="tl">
                    <a:srgbClr val="000000">
                      <a:alpha val="38000"/>
                    </a:srgbClr>
                  </a:outerShdw>
                </a:effectLst>
              </a:rPr>
              <a:t>J</a:t>
            </a:r>
            <a:r>
              <a:rPr lang="cs-CZ" sz="6700" b="1" dirty="0">
                <a:ln w="11430"/>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outerShdw blurRad="50800" dist="39000" dir="5460000" algn="tl">
                    <a:srgbClr val="000000">
                      <a:alpha val="38000"/>
                    </a:srgbClr>
                  </a:outerShdw>
                </a:effectLst>
              </a:rPr>
              <a:t>ust </a:t>
            </a:r>
            <a:r>
              <a:rPr lang="cs-CZ" sz="6700" b="1" dirty="0">
                <a:ln w="11430"/>
                <a:solidFill>
                  <a:srgbClr val="00B050"/>
                </a:solidFill>
                <a:effectLst>
                  <a:outerShdw blurRad="50800" dist="39000" dir="5460000" algn="tl">
                    <a:srgbClr val="000000">
                      <a:alpha val="38000"/>
                    </a:srgbClr>
                  </a:outerShdw>
                </a:effectLst>
              </a:rPr>
              <a:t>I</a:t>
            </a:r>
            <a:r>
              <a:rPr lang="cs-CZ" sz="6700" b="1" dirty="0">
                <a:ln w="11430"/>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outerShdw blurRad="50800" dist="39000" dir="5460000" algn="tl">
                    <a:srgbClr val="000000">
                      <a:alpha val="38000"/>
                    </a:srgbClr>
                  </a:outerShdw>
                </a:effectLst>
              </a:rPr>
              <a:t>n </a:t>
            </a:r>
            <a:r>
              <a:rPr lang="cs-CZ" sz="6700" b="1" dirty="0" err="1">
                <a:ln w="11430"/>
                <a:solidFill>
                  <a:srgbClr val="00FFFF"/>
                </a:solidFill>
                <a:effectLst>
                  <a:outerShdw blurRad="50800" dist="39000" dir="5460000" algn="tl">
                    <a:srgbClr val="000000">
                      <a:alpha val="38000"/>
                    </a:srgbClr>
                  </a:outerShdw>
                </a:effectLst>
              </a:rPr>
              <a:t>T</a:t>
            </a:r>
            <a:r>
              <a:rPr lang="cs-CZ" sz="6700" b="1" dirty="0" err="1">
                <a:ln w="11430"/>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outerShdw blurRad="50800" dist="39000" dir="5460000" algn="tl">
                    <a:srgbClr val="000000">
                      <a:alpha val="38000"/>
                    </a:srgbClr>
                  </a:outerShdw>
                </a:effectLst>
              </a:rPr>
              <a:t>ime</a:t>
            </a:r>
            <a:r>
              <a:rPr lang="cs-CZ" sz="6700" b="1" dirty="0">
                <a:ln w="11430"/>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outerShdw blurRad="50800" dist="39000" dir="5460000" algn="tl">
                    <a:srgbClr val="000000">
                      <a:alpha val="38000"/>
                    </a:srgbClr>
                  </a:outerShdw>
                </a:effectLst>
              </a:rPr>
              <a:t> </a:t>
            </a:r>
            <a:r>
              <a:rPr lang="cs-CZ" b="1" dirty="0">
                <a:ln w="11430"/>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outerShdw blurRad="50800" dist="39000" dir="5460000" algn="tl">
                    <a:srgbClr val="000000">
                      <a:alpha val="38000"/>
                    </a:srgbClr>
                  </a:outerShdw>
                </a:effectLst>
              </a:rPr>
              <a:t/>
            </a:r>
            <a:br>
              <a:rPr lang="cs-CZ" b="1" dirty="0">
                <a:ln w="11430"/>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outerShdw blurRad="50800" dist="39000" dir="5460000" algn="tl">
                    <a:srgbClr val="000000">
                      <a:alpha val="38000"/>
                    </a:srgbClr>
                  </a:outerShdw>
                </a:effectLst>
              </a:rPr>
            </a:br>
            <a:endParaRPr lang="cs-CZ" dirty="0"/>
          </a:p>
        </p:txBody>
      </p:sp>
      <p:sp>
        <p:nvSpPr>
          <p:cNvPr id="3" name="Zástupný symbol pro obsah 2"/>
          <p:cNvSpPr>
            <a:spLocks noGrp="1"/>
          </p:cNvSpPr>
          <p:nvPr>
            <p:ph idx="1"/>
          </p:nvPr>
        </p:nvSpPr>
        <p:spPr/>
        <p:txBody>
          <a:bodyPr/>
          <a:lstStyle/>
          <a:p>
            <a:r>
              <a:rPr lang="en-US" sz="2000" dirty="0" smtClean="0"/>
              <a:t>Toyota Motors and </a:t>
            </a:r>
            <a:r>
              <a:rPr lang="en-US" sz="2000" dirty="0" err="1" smtClean="0"/>
              <a:t>Taiichi</a:t>
            </a:r>
            <a:r>
              <a:rPr lang="en-US" sz="2000" dirty="0" smtClean="0"/>
              <a:t> </a:t>
            </a:r>
            <a:r>
              <a:rPr lang="en-US" sz="2000" dirty="0" err="1" smtClean="0"/>
              <a:t>Ohno</a:t>
            </a:r>
            <a:r>
              <a:rPr lang="en-US" sz="2000" dirty="0" smtClean="0"/>
              <a:t>  </a:t>
            </a:r>
          </a:p>
          <a:p>
            <a:r>
              <a:rPr lang="en-US" sz="2000" dirty="0" smtClean="0"/>
              <a:t>Production based only on demand </a:t>
            </a:r>
            <a:endParaRPr lang="cs-CZ" sz="2000" dirty="0" smtClean="0"/>
          </a:p>
          <a:p>
            <a:r>
              <a:rPr lang="en-US" sz="2000" dirty="0" smtClean="0"/>
              <a:t>Lower inventory costs </a:t>
            </a:r>
          </a:p>
          <a:p>
            <a:r>
              <a:rPr lang="en-US" sz="2000" dirty="0" smtClean="0"/>
              <a:t>The concept behind it is that a company can save money on parts and components---by not have having to store them--- if they are delivered to the assembly line </a:t>
            </a:r>
            <a:r>
              <a:rPr lang="en-US" sz="2000" b="1" dirty="0" smtClean="0">
                <a:solidFill>
                  <a:srgbClr val="FF0000"/>
                </a:solidFill>
              </a:rPr>
              <a:t>just in time</a:t>
            </a:r>
            <a:r>
              <a:rPr lang="en-US" sz="2000" dirty="0" smtClean="0"/>
              <a:t> to be installed on the car as it is being built. </a:t>
            </a:r>
            <a:endParaRPr lang="en-US"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1269030"/>
            <a:ext cx="1234248"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Šipka doprava 3"/>
          <p:cNvSpPr/>
          <p:nvPr/>
        </p:nvSpPr>
        <p:spPr>
          <a:xfrm>
            <a:off x="4283968" y="1665074"/>
            <a:ext cx="151216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99" y="3894877"/>
            <a:ext cx="4623771" cy="2198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16213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95288" y="549275"/>
            <a:ext cx="8229600" cy="593725"/>
          </a:xfrm>
        </p:spPr>
        <p:txBody>
          <a:bodyPr/>
          <a:lstStyle/>
          <a:p>
            <a:pPr eaLnBrk="1" hangingPunct="1"/>
            <a:r>
              <a:rPr lang="cs-CZ" altLang="cs-CZ" sz="4000" smtClean="0"/>
              <a:t> </a:t>
            </a:r>
            <a:endParaRPr lang="en-GB" altLang="cs-CZ" sz="4000" smtClean="0"/>
          </a:p>
        </p:txBody>
      </p:sp>
      <p:sp>
        <p:nvSpPr>
          <p:cNvPr id="6147" name="Rectangle 3"/>
          <p:cNvSpPr>
            <a:spLocks noGrp="1" noChangeArrowheads="1"/>
          </p:cNvSpPr>
          <p:nvPr>
            <p:ph type="body" idx="1"/>
          </p:nvPr>
        </p:nvSpPr>
        <p:spPr>
          <a:xfrm>
            <a:off x="395288" y="3500438"/>
            <a:ext cx="8229600" cy="2351087"/>
          </a:xfrm>
        </p:spPr>
        <p:txBody>
          <a:bodyPr/>
          <a:lstStyle/>
          <a:p>
            <a:pPr eaLnBrk="1" hangingPunct="1">
              <a:buFontTx/>
              <a:buNone/>
            </a:pPr>
            <a:r>
              <a:rPr lang="cs-CZ" altLang="cs-CZ" dirty="0" smtClean="0">
                <a:solidFill>
                  <a:srgbClr val="FF6600"/>
                </a:solidFill>
              </a:rPr>
              <a:t> </a:t>
            </a:r>
            <a:endParaRPr lang="en-US" altLang="cs-CZ" dirty="0" smtClean="0">
              <a:solidFill>
                <a:srgbClr val="FF6600"/>
              </a:solidFill>
            </a:endParaRPr>
          </a:p>
        </p:txBody>
      </p:sp>
      <p:sp>
        <p:nvSpPr>
          <p:cNvPr id="6148" name="Rectangle 12"/>
          <p:cNvSpPr>
            <a:spLocks noChangeArrowheads="1"/>
          </p:cNvSpPr>
          <p:nvPr/>
        </p:nvSpPr>
        <p:spPr bwMode="auto">
          <a:xfrm>
            <a:off x="549275" y="4051300"/>
            <a:ext cx="2968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20000"/>
              </a:spcBef>
              <a:spcAft>
                <a:spcPct val="0"/>
              </a:spcAft>
            </a:pPr>
            <a:r>
              <a:rPr lang="cs-CZ" altLang="cs-CZ" sz="3200" smtClean="0">
                <a:solidFill>
                  <a:srgbClr val="FF6600"/>
                </a:solidFill>
              </a:rPr>
              <a:t> </a:t>
            </a:r>
            <a:endParaRPr lang="en-US" altLang="cs-CZ" sz="3200" smtClean="0">
              <a:solidFill>
                <a:srgbClr val="FF6600"/>
              </a:solidFill>
            </a:endParaRPr>
          </a:p>
        </p:txBody>
      </p:sp>
      <p:sp>
        <p:nvSpPr>
          <p:cNvPr id="6149" name="Rectangle 15"/>
          <p:cNvSpPr>
            <a:spLocks noChangeArrowheads="1"/>
          </p:cNvSpPr>
          <p:nvPr/>
        </p:nvSpPr>
        <p:spPr bwMode="auto">
          <a:xfrm>
            <a:off x="971550" y="2420938"/>
            <a:ext cx="1800225" cy="2889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altLang="cs-CZ" sz="1600" smtClean="0">
                <a:solidFill>
                  <a:srgbClr val="000000"/>
                </a:solidFill>
                <a:latin typeface="Calibri" pitchFamily="34" charset="0"/>
              </a:rPr>
              <a:t>Operation (</a:t>
            </a:r>
            <a:r>
              <a:rPr lang="cs-CZ" altLang="cs-CZ" sz="1600" smtClean="0">
                <a:solidFill>
                  <a:srgbClr val="000000"/>
                </a:solidFill>
                <a:latin typeface="Calibri" pitchFamily="34" charset="0"/>
              </a:rPr>
              <a:t>J</a:t>
            </a:r>
            <a:r>
              <a:rPr lang="en-US" altLang="cs-CZ" sz="1600" smtClean="0">
                <a:solidFill>
                  <a:srgbClr val="000000"/>
                </a:solidFill>
                <a:latin typeface="Calibri" pitchFamily="34" charset="0"/>
              </a:rPr>
              <a:t>ob1)</a:t>
            </a:r>
          </a:p>
        </p:txBody>
      </p:sp>
      <p:sp>
        <p:nvSpPr>
          <p:cNvPr id="6150" name="Rectangle 20"/>
          <p:cNvSpPr>
            <a:spLocks noChangeArrowheads="1"/>
          </p:cNvSpPr>
          <p:nvPr/>
        </p:nvSpPr>
        <p:spPr bwMode="auto">
          <a:xfrm>
            <a:off x="2916238" y="3860800"/>
            <a:ext cx="1655762" cy="576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altLang="cs-CZ" smtClean="0">
                <a:solidFill>
                  <a:srgbClr val="000000"/>
                </a:solidFill>
              </a:rPr>
              <a:t>Authorization</a:t>
            </a:r>
            <a:endParaRPr lang="cs-CZ" altLang="cs-CZ" smtClean="0">
              <a:solidFill>
                <a:srgbClr val="000000"/>
              </a:solidFill>
            </a:endParaRPr>
          </a:p>
          <a:p>
            <a:pPr algn="ctr" eaLnBrk="1" fontAlgn="base" hangingPunct="1">
              <a:spcBef>
                <a:spcPct val="0"/>
              </a:spcBef>
              <a:spcAft>
                <a:spcPct val="0"/>
              </a:spcAft>
            </a:pPr>
            <a:r>
              <a:rPr lang="cs-CZ" altLang="cs-CZ" smtClean="0">
                <a:solidFill>
                  <a:srgbClr val="000000"/>
                </a:solidFill>
              </a:rPr>
              <a:t>to start Job 2</a:t>
            </a:r>
            <a:endParaRPr lang="en-US" altLang="cs-CZ" smtClean="0">
              <a:solidFill>
                <a:srgbClr val="000000"/>
              </a:solidFill>
            </a:endParaRPr>
          </a:p>
        </p:txBody>
      </p:sp>
      <p:sp>
        <p:nvSpPr>
          <p:cNvPr id="6151" name="Text Box 22"/>
          <p:cNvSpPr txBox="1">
            <a:spLocks noChangeArrowheads="1"/>
          </p:cNvSpPr>
          <p:nvPr/>
        </p:nvSpPr>
        <p:spPr bwMode="auto">
          <a:xfrm>
            <a:off x="3132138" y="4899025"/>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cs-CZ" altLang="cs-CZ" sz="1600" smtClean="0">
                <a:solidFill>
                  <a:srgbClr val="000000"/>
                </a:solidFill>
                <a:latin typeface="Calibri" pitchFamily="34" charset="0"/>
              </a:rPr>
              <a:t> </a:t>
            </a:r>
            <a:endParaRPr lang="en-US" altLang="cs-CZ" sz="1600" smtClean="0">
              <a:solidFill>
                <a:srgbClr val="000000"/>
              </a:solidFill>
              <a:latin typeface="Calibri" pitchFamily="34" charset="0"/>
            </a:endParaRPr>
          </a:p>
        </p:txBody>
      </p:sp>
      <p:sp>
        <p:nvSpPr>
          <p:cNvPr id="6152" name="Text Box 27"/>
          <p:cNvSpPr txBox="1">
            <a:spLocks noChangeArrowheads="1"/>
          </p:cNvSpPr>
          <p:nvPr/>
        </p:nvSpPr>
        <p:spPr bwMode="auto">
          <a:xfrm>
            <a:off x="4787900" y="4508500"/>
            <a:ext cx="15557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cs-CZ" sz="1200" smtClean="0">
                <a:solidFill>
                  <a:srgbClr val="FF6600"/>
                </a:solidFill>
                <a:latin typeface="Calibri" pitchFamily="34" charset="0"/>
              </a:rPr>
              <a:t>Controlling parameter</a:t>
            </a:r>
          </a:p>
        </p:txBody>
      </p:sp>
      <p:sp>
        <p:nvSpPr>
          <p:cNvPr id="6153" name="Text Box 29"/>
          <p:cNvSpPr txBox="1">
            <a:spLocks noChangeArrowheads="1"/>
          </p:cNvSpPr>
          <p:nvPr/>
        </p:nvSpPr>
        <p:spPr bwMode="auto">
          <a:xfrm>
            <a:off x="7019925" y="3860800"/>
            <a:ext cx="1860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cs-CZ" altLang="cs-CZ" smtClean="0">
                <a:solidFill>
                  <a:srgbClr val="FF6600"/>
                </a:solidFill>
              </a:rPr>
              <a:t>DOWNSTREAM</a:t>
            </a:r>
            <a:endParaRPr lang="en-GB" altLang="cs-CZ" smtClean="0">
              <a:solidFill>
                <a:srgbClr val="FF6600"/>
              </a:solidFill>
            </a:endParaRPr>
          </a:p>
        </p:txBody>
      </p:sp>
      <p:sp>
        <p:nvSpPr>
          <p:cNvPr id="6154" name="Text Box 30"/>
          <p:cNvSpPr txBox="1">
            <a:spLocks noChangeArrowheads="1"/>
          </p:cNvSpPr>
          <p:nvPr/>
        </p:nvSpPr>
        <p:spPr bwMode="auto">
          <a:xfrm>
            <a:off x="684213" y="3860800"/>
            <a:ext cx="145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cs-CZ" altLang="cs-CZ" smtClean="0">
                <a:solidFill>
                  <a:srgbClr val="FF6600"/>
                </a:solidFill>
              </a:rPr>
              <a:t>UPSTREAM</a:t>
            </a:r>
            <a:endParaRPr lang="en-GB" altLang="cs-CZ" smtClean="0">
              <a:solidFill>
                <a:srgbClr val="FF6600"/>
              </a:solidFill>
            </a:endParaRPr>
          </a:p>
        </p:txBody>
      </p:sp>
      <p:sp>
        <p:nvSpPr>
          <p:cNvPr id="6155" name="Rectangle 31"/>
          <p:cNvSpPr>
            <a:spLocks noChangeArrowheads="1"/>
          </p:cNvSpPr>
          <p:nvPr/>
        </p:nvSpPr>
        <p:spPr bwMode="auto">
          <a:xfrm>
            <a:off x="3059113" y="2420938"/>
            <a:ext cx="1800225" cy="2889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altLang="cs-CZ" sz="1600" smtClean="0">
                <a:solidFill>
                  <a:srgbClr val="000000"/>
                </a:solidFill>
                <a:latin typeface="Calibri" pitchFamily="34" charset="0"/>
              </a:rPr>
              <a:t>Operation (</a:t>
            </a:r>
            <a:r>
              <a:rPr lang="cs-CZ" altLang="cs-CZ" sz="1600" smtClean="0">
                <a:solidFill>
                  <a:srgbClr val="000000"/>
                </a:solidFill>
                <a:latin typeface="Calibri" pitchFamily="34" charset="0"/>
              </a:rPr>
              <a:t>J</a:t>
            </a:r>
            <a:r>
              <a:rPr lang="en-US" altLang="cs-CZ" sz="1600" smtClean="0">
                <a:solidFill>
                  <a:srgbClr val="000000"/>
                </a:solidFill>
                <a:latin typeface="Calibri" pitchFamily="34" charset="0"/>
              </a:rPr>
              <a:t>ob</a:t>
            </a:r>
            <a:r>
              <a:rPr lang="cs-CZ" altLang="cs-CZ" sz="1600" smtClean="0">
                <a:solidFill>
                  <a:srgbClr val="000000"/>
                </a:solidFill>
                <a:latin typeface="Calibri" pitchFamily="34" charset="0"/>
              </a:rPr>
              <a:t>2</a:t>
            </a:r>
            <a:r>
              <a:rPr lang="en-US" altLang="cs-CZ" sz="1600" smtClean="0">
                <a:solidFill>
                  <a:srgbClr val="000000"/>
                </a:solidFill>
                <a:latin typeface="Calibri" pitchFamily="34" charset="0"/>
              </a:rPr>
              <a:t>)</a:t>
            </a:r>
          </a:p>
        </p:txBody>
      </p:sp>
      <p:sp>
        <p:nvSpPr>
          <p:cNvPr id="6156" name="Rectangle 32"/>
          <p:cNvSpPr>
            <a:spLocks noChangeArrowheads="1"/>
          </p:cNvSpPr>
          <p:nvPr/>
        </p:nvSpPr>
        <p:spPr bwMode="auto">
          <a:xfrm>
            <a:off x="5795963" y="2420938"/>
            <a:ext cx="1800225" cy="2889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altLang="cs-CZ" sz="1600" smtClean="0">
                <a:solidFill>
                  <a:srgbClr val="000000"/>
                </a:solidFill>
                <a:latin typeface="Calibri" pitchFamily="34" charset="0"/>
              </a:rPr>
              <a:t>Operation (</a:t>
            </a:r>
            <a:r>
              <a:rPr lang="cs-CZ" altLang="cs-CZ" sz="1600" smtClean="0">
                <a:solidFill>
                  <a:srgbClr val="000000"/>
                </a:solidFill>
                <a:latin typeface="Calibri" pitchFamily="34" charset="0"/>
              </a:rPr>
              <a:t>J</a:t>
            </a:r>
            <a:r>
              <a:rPr lang="en-US" altLang="cs-CZ" sz="1600" smtClean="0">
                <a:solidFill>
                  <a:srgbClr val="000000"/>
                </a:solidFill>
                <a:latin typeface="Calibri" pitchFamily="34" charset="0"/>
              </a:rPr>
              <a:t>ob</a:t>
            </a:r>
            <a:r>
              <a:rPr lang="cs-CZ" altLang="cs-CZ" sz="1600" smtClean="0">
                <a:solidFill>
                  <a:srgbClr val="000000"/>
                </a:solidFill>
                <a:latin typeface="Calibri" pitchFamily="34" charset="0"/>
              </a:rPr>
              <a:t>N</a:t>
            </a:r>
            <a:r>
              <a:rPr lang="en-US" altLang="cs-CZ" sz="1600" smtClean="0">
                <a:solidFill>
                  <a:srgbClr val="000000"/>
                </a:solidFill>
                <a:latin typeface="Calibri" pitchFamily="34" charset="0"/>
              </a:rPr>
              <a:t>)</a:t>
            </a:r>
          </a:p>
        </p:txBody>
      </p:sp>
      <p:sp>
        <p:nvSpPr>
          <p:cNvPr id="6157" name="Line 33"/>
          <p:cNvSpPr>
            <a:spLocks noChangeShapeType="1"/>
          </p:cNvSpPr>
          <p:nvPr/>
        </p:nvSpPr>
        <p:spPr bwMode="auto">
          <a:xfrm flipV="1">
            <a:off x="5940425" y="1989138"/>
            <a:ext cx="0" cy="43180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smtClean="0">
              <a:solidFill>
                <a:srgbClr val="000000"/>
              </a:solidFill>
            </a:endParaRPr>
          </a:p>
        </p:txBody>
      </p:sp>
      <p:sp>
        <p:nvSpPr>
          <p:cNvPr id="6158" name="Line 34"/>
          <p:cNvSpPr>
            <a:spLocks noChangeShapeType="1"/>
          </p:cNvSpPr>
          <p:nvPr/>
        </p:nvSpPr>
        <p:spPr bwMode="auto">
          <a:xfrm flipH="1">
            <a:off x="4643438" y="1989138"/>
            <a:ext cx="1296987" cy="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smtClean="0">
              <a:solidFill>
                <a:srgbClr val="000000"/>
              </a:solidFill>
            </a:endParaRPr>
          </a:p>
        </p:txBody>
      </p:sp>
      <p:sp>
        <p:nvSpPr>
          <p:cNvPr id="6159" name="Line 35"/>
          <p:cNvSpPr>
            <a:spLocks noChangeShapeType="1"/>
          </p:cNvSpPr>
          <p:nvPr/>
        </p:nvSpPr>
        <p:spPr bwMode="auto">
          <a:xfrm>
            <a:off x="4643438" y="1989138"/>
            <a:ext cx="0" cy="431800"/>
          </a:xfrm>
          <a:prstGeom prst="line">
            <a:avLst/>
          </a:prstGeom>
          <a:noFill/>
          <a:ln w="28575">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smtClean="0">
              <a:solidFill>
                <a:srgbClr val="000000"/>
              </a:solidFill>
            </a:endParaRPr>
          </a:p>
        </p:txBody>
      </p:sp>
      <p:sp>
        <p:nvSpPr>
          <p:cNvPr id="6160" name="Text Box 36"/>
          <p:cNvSpPr txBox="1">
            <a:spLocks noChangeArrowheads="1"/>
          </p:cNvSpPr>
          <p:nvPr/>
        </p:nvSpPr>
        <p:spPr bwMode="auto">
          <a:xfrm>
            <a:off x="4211638" y="1204913"/>
            <a:ext cx="32146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cs-CZ" b="1" smtClean="0">
                <a:solidFill>
                  <a:srgbClr val="FF6600"/>
                </a:solidFill>
                <a:latin typeface="Calibri" pitchFamily="34" charset="0"/>
              </a:rPr>
              <a:t>Components for Job N needed</a:t>
            </a:r>
            <a:r>
              <a:rPr lang="cs-CZ" altLang="cs-CZ" b="1" smtClean="0">
                <a:solidFill>
                  <a:srgbClr val="FF6600"/>
                </a:solidFill>
                <a:latin typeface="Calibri" pitchFamily="34" charset="0"/>
              </a:rPr>
              <a:t>…</a:t>
            </a:r>
            <a:endParaRPr lang="en-US" altLang="cs-CZ" b="1" smtClean="0">
              <a:solidFill>
                <a:srgbClr val="FF6600"/>
              </a:solidFill>
              <a:latin typeface="Calibri" pitchFamily="34" charset="0"/>
            </a:endParaRPr>
          </a:p>
        </p:txBody>
      </p:sp>
      <p:sp>
        <p:nvSpPr>
          <p:cNvPr id="6161" name="Line 37"/>
          <p:cNvSpPr>
            <a:spLocks noChangeShapeType="1"/>
          </p:cNvSpPr>
          <p:nvPr/>
        </p:nvSpPr>
        <p:spPr bwMode="auto">
          <a:xfrm>
            <a:off x="4859338" y="2565400"/>
            <a:ext cx="936625" cy="0"/>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smtClean="0">
              <a:solidFill>
                <a:srgbClr val="000000"/>
              </a:solidFill>
            </a:endParaRPr>
          </a:p>
        </p:txBody>
      </p:sp>
      <p:sp>
        <p:nvSpPr>
          <p:cNvPr id="6162" name="Text Box 38"/>
          <p:cNvSpPr txBox="1">
            <a:spLocks noChangeArrowheads="1"/>
          </p:cNvSpPr>
          <p:nvPr/>
        </p:nvSpPr>
        <p:spPr bwMode="auto">
          <a:xfrm>
            <a:off x="5076825" y="1557338"/>
            <a:ext cx="273664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cs-CZ" altLang="cs-CZ" dirty="0" smtClean="0">
                <a:solidFill>
                  <a:srgbClr val="FF6600"/>
                </a:solidFill>
              </a:rPr>
              <a:t>1 (</a:t>
            </a:r>
            <a:r>
              <a:rPr lang="cs-CZ" altLang="cs-CZ" dirty="0" err="1" smtClean="0">
                <a:solidFill>
                  <a:srgbClr val="FF6600"/>
                </a:solidFill>
              </a:rPr>
              <a:t>kanban</a:t>
            </a:r>
            <a:r>
              <a:rPr lang="cs-CZ" altLang="cs-CZ" dirty="0" smtClean="0">
                <a:solidFill>
                  <a:srgbClr val="FF6600"/>
                </a:solidFill>
              </a:rPr>
              <a:t> = </a:t>
            </a:r>
            <a:r>
              <a:rPr lang="cs-CZ" altLang="cs-CZ" dirty="0" err="1" smtClean="0">
                <a:solidFill>
                  <a:srgbClr val="FF6600"/>
                </a:solidFill>
              </a:rPr>
              <a:t>card</a:t>
            </a:r>
            <a:r>
              <a:rPr lang="cs-CZ" altLang="cs-CZ" dirty="0" smtClean="0">
                <a:solidFill>
                  <a:srgbClr val="FF6600"/>
                </a:solidFill>
              </a:rPr>
              <a:t>=</a:t>
            </a:r>
            <a:r>
              <a:rPr lang="cs-CZ" altLang="cs-CZ" dirty="0" err="1" smtClean="0">
                <a:solidFill>
                  <a:srgbClr val="FF6600"/>
                </a:solidFill>
              </a:rPr>
              <a:t>signal</a:t>
            </a:r>
            <a:r>
              <a:rPr lang="cs-CZ" altLang="cs-CZ" dirty="0" smtClean="0">
                <a:solidFill>
                  <a:srgbClr val="FF6600"/>
                </a:solidFill>
              </a:rPr>
              <a:t>)</a:t>
            </a:r>
            <a:endParaRPr lang="en-GB" altLang="cs-CZ" dirty="0" smtClean="0">
              <a:solidFill>
                <a:srgbClr val="FF6600"/>
              </a:solidFill>
            </a:endParaRPr>
          </a:p>
        </p:txBody>
      </p:sp>
      <p:sp>
        <p:nvSpPr>
          <p:cNvPr id="6163" name="Text Box 39"/>
          <p:cNvSpPr txBox="1">
            <a:spLocks noChangeArrowheads="1"/>
          </p:cNvSpPr>
          <p:nvPr/>
        </p:nvSpPr>
        <p:spPr bwMode="auto">
          <a:xfrm>
            <a:off x="5076825" y="220503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cs-CZ" altLang="cs-CZ" smtClean="0">
                <a:solidFill>
                  <a:srgbClr val="0000FF"/>
                </a:solidFill>
              </a:rPr>
              <a:t>2</a:t>
            </a:r>
            <a:endParaRPr lang="en-GB" altLang="cs-CZ" smtClean="0">
              <a:solidFill>
                <a:srgbClr val="0000FF"/>
              </a:solidFill>
            </a:endParaRPr>
          </a:p>
        </p:txBody>
      </p:sp>
      <p:sp>
        <p:nvSpPr>
          <p:cNvPr id="6164" name="Text Box 40"/>
          <p:cNvSpPr txBox="1">
            <a:spLocks noChangeArrowheads="1"/>
          </p:cNvSpPr>
          <p:nvPr/>
        </p:nvSpPr>
        <p:spPr bwMode="auto">
          <a:xfrm>
            <a:off x="3419475" y="2924175"/>
            <a:ext cx="36623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altLang="cs-CZ" smtClean="0">
                <a:solidFill>
                  <a:srgbClr val="0000FF"/>
                </a:solidFill>
                <a:latin typeface="Calibri" pitchFamily="34" charset="0"/>
              </a:rPr>
              <a:t>Components for Job N produced and </a:t>
            </a:r>
          </a:p>
          <a:p>
            <a:pPr algn="ctr" eaLnBrk="1" fontAlgn="base" hangingPunct="1">
              <a:spcBef>
                <a:spcPct val="0"/>
              </a:spcBef>
              <a:spcAft>
                <a:spcPct val="0"/>
              </a:spcAft>
            </a:pPr>
            <a:r>
              <a:rPr lang="en-US" altLang="cs-CZ" smtClean="0">
                <a:solidFill>
                  <a:srgbClr val="0000FF"/>
                </a:solidFill>
                <a:latin typeface="Calibri" pitchFamily="34" charset="0"/>
              </a:rPr>
              <a:t>Supplied</a:t>
            </a:r>
            <a:r>
              <a:rPr lang="cs-CZ" altLang="cs-CZ" smtClean="0">
                <a:solidFill>
                  <a:srgbClr val="0000FF"/>
                </a:solidFill>
                <a:latin typeface="Calibri" pitchFamily="34" charset="0"/>
              </a:rPr>
              <a:t> </a:t>
            </a:r>
            <a:r>
              <a:rPr lang="en-US" altLang="cs-CZ" i="1" smtClean="0">
                <a:solidFill>
                  <a:srgbClr val="0000FF"/>
                </a:solidFill>
                <a:latin typeface="Calibri" pitchFamily="34" charset="0"/>
              </a:rPr>
              <a:t>(pulled)</a:t>
            </a:r>
          </a:p>
        </p:txBody>
      </p:sp>
      <p:sp>
        <p:nvSpPr>
          <p:cNvPr id="6165" name="Line 41"/>
          <p:cNvSpPr>
            <a:spLocks noChangeShapeType="1"/>
          </p:cNvSpPr>
          <p:nvPr/>
        </p:nvSpPr>
        <p:spPr bwMode="auto">
          <a:xfrm flipV="1">
            <a:off x="3203575" y="2708275"/>
            <a:ext cx="0" cy="11525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smtClean="0">
              <a:solidFill>
                <a:srgbClr val="000000"/>
              </a:solidFill>
            </a:endParaRPr>
          </a:p>
        </p:txBody>
      </p:sp>
      <p:sp>
        <p:nvSpPr>
          <p:cNvPr id="6166" name="Rectangle 43"/>
          <p:cNvSpPr>
            <a:spLocks noChangeArrowheads="1"/>
          </p:cNvSpPr>
          <p:nvPr/>
        </p:nvSpPr>
        <p:spPr bwMode="auto">
          <a:xfrm>
            <a:off x="4787900" y="4076700"/>
            <a:ext cx="504825" cy="288925"/>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cs-CZ" altLang="cs-CZ" smtClean="0">
                <a:solidFill>
                  <a:srgbClr val="000000"/>
                </a:solidFill>
              </a:rPr>
              <a:t>1</a:t>
            </a:r>
            <a:endParaRPr lang="en-GB" altLang="cs-CZ" smtClean="0">
              <a:solidFill>
                <a:srgbClr val="000000"/>
              </a:solidFill>
            </a:endParaRPr>
          </a:p>
        </p:txBody>
      </p:sp>
      <p:sp>
        <p:nvSpPr>
          <p:cNvPr id="6167" name="Line 45"/>
          <p:cNvSpPr>
            <a:spLocks noChangeShapeType="1"/>
          </p:cNvSpPr>
          <p:nvPr/>
        </p:nvSpPr>
        <p:spPr bwMode="auto">
          <a:xfrm flipH="1">
            <a:off x="4572000" y="422116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smtClean="0">
              <a:solidFill>
                <a:srgbClr val="000000"/>
              </a:solidFill>
            </a:endParaRPr>
          </a:p>
        </p:txBody>
      </p:sp>
      <p:sp>
        <p:nvSpPr>
          <p:cNvPr id="6168" name="AutoShape 46"/>
          <p:cNvSpPr>
            <a:spLocks noChangeArrowheads="1"/>
          </p:cNvSpPr>
          <p:nvPr/>
        </p:nvSpPr>
        <p:spPr bwMode="auto">
          <a:xfrm>
            <a:off x="684213" y="4630738"/>
            <a:ext cx="7848600" cy="936625"/>
          </a:xfrm>
          <a:prstGeom prst="rightArrow">
            <a:avLst>
              <a:gd name="adj1" fmla="val 50000"/>
              <a:gd name="adj2" fmla="val 20949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altLang="cs-CZ" smtClean="0">
                <a:solidFill>
                  <a:srgbClr val="000000"/>
                </a:solidFill>
              </a:rPr>
              <a:t>Production</a:t>
            </a:r>
          </a:p>
        </p:txBody>
      </p:sp>
      <p:sp>
        <p:nvSpPr>
          <p:cNvPr id="6169" name="Text Box 48"/>
          <p:cNvSpPr txBox="1">
            <a:spLocks noChangeArrowheads="1"/>
          </p:cNvSpPr>
          <p:nvPr/>
        </p:nvSpPr>
        <p:spPr bwMode="auto">
          <a:xfrm>
            <a:off x="5364163" y="4005263"/>
            <a:ext cx="1066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cs-CZ" altLang="cs-CZ" smtClean="0">
                <a:solidFill>
                  <a:srgbClr val="000000"/>
                </a:solidFill>
              </a:rPr>
              <a:t>=kanban</a:t>
            </a:r>
            <a:endParaRPr lang="en-GB" altLang="cs-CZ" smtClean="0">
              <a:solidFill>
                <a:srgbClr val="000000"/>
              </a:solidFill>
            </a:endParaRPr>
          </a:p>
        </p:txBody>
      </p:sp>
      <p:sp>
        <p:nvSpPr>
          <p:cNvPr id="6170" name="Text Box 49"/>
          <p:cNvSpPr txBox="1">
            <a:spLocks noChangeArrowheads="1"/>
          </p:cNvSpPr>
          <p:nvPr/>
        </p:nvSpPr>
        <p:spPr bwMode="auto">
          <a:xfrm>
            <a:off x="771525" y="5726112"/>
            <a:ext cx="571387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cs-CZ" sz="1200" dirty="0" smtClean="0">
                <a:solidFill>
                  <a:srgbClr val="000000"/>
                </a:solidFill>
              </a:rPr>
              <a:t>The number of </a:t>
            </a:r>
            <a:r>
              <a:rPr lang="cs-CZ" altLang="cs-CZ" sz="1200" dirty="0" err="1" smtClean="0">
                <a:solidFill>
                  <a:srgbClr val="000000"/>
                </a:solidFill>
              </a:rPr>
              <a:t>kanban</a:t>
            </a:r>
            <a:r>
              <a:rPr lang="cs-CZ" altLang="cs-CZ" sz="1200" dirty="0" smtClean="0">
                <a:solidFill>
                  <a:srgbClr val="000000"/>
                </a:solidFill>
              </a:rPr>
              <a:t> </a:t>
            </a:r>
            <a:r>
              <a:rPr lang="en-US" altLang="cs-CZ" sz="1200" dirty="0" smtClean="0">
                <a:solidFill>
                  <a:srgbClr val="000000"/>
                </a:solidFill>
              </a:rPr>
              <a:t>cards in the system determines the WIP levels in the plant</a:t>
            </a:r>
          </a:p>
        </p:txBody>
      </p:sp>
      <p:sp>
        <p:nvSpPr>
          <p:cNvPr id="6171" name="Line 50"/>
          <p:cNvSpPr>
            <a:spLocks noChangeShapeType="1"/>
          </p:cNvSpPr>
          <p:nvPr/>
        </p:nvSpPr>
        <p:spPr bwMode="auto">
          <a:xfrm>
            <a:off x="2771775" y="2492375"/>
            <a:ext cx="28733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smtClean="0">
              <a:solidFill>
                <a:srgbClr val="000000"/>
              </a:solidFill>
            </a:endParaRPr>
          </a:p>
        </p:txBody>
      </p:sp>
      <p:sp>
        <p:nvSpPr>
          <p:cNvPr id="6172" name="Line 51"/>
          <p:cNvSpPr>
            <a:spLocks noChangeShapeType="1"/>
          </p:cNvSpPr>
          <p:nvPr/>
        </p:nvSpPr>
        <p:spPr bwMode="auto">
          <a:xfrm flipV="1">
            <a:off x="3203575" y="1989138"/>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smtClean="0">
              <a:solidFill>
                <a:srgbClr val="000000"/>
              </a:solidFill>
            </a:endParaRPr>
          </a:p>
        </p:txBody>
      </p:sp>
      <p:sp>
        <p:nvSpPr>
          <p:cNvPr id="6173" name="Line 52"/>
          <p:cNvSpPr>
            <a:spLocks noChangeShapeType="1"/>
          </p:cNvSpPr>
          <p:nvPr/>
        </p:nvSpPr>
        <p:spPr bwMode="auto">
          <a:xfrm flipH="1">
            <a:off x="2555875" y="1989138"/>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smtClean="0">
              <a:solidFill>
                <a:srgbClr val="000000"/>
              </a:solidFill>
            </a:endParaRPr>
          </a:p>
        </p:txBody>
      </p:sp>
      <p:sp>
        <p:nvSpPr>
          <p:cNvPr id="6174" name="Line 53"/>
          <p:cNvSpPr>
            <a:spLocks noChangeShapeType="1"/>
          </p:cNvSpPr>
          <p:nvPr/>
        </p:nvSpPr>
        <p:spPr bwMode="auto">
          <a:xfrm>
            <a:off x="2555875" y="1989138"/>
            <a:ext cx="0"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smtClean="0">
              <a:solidFill>
                <a:srgbClr val="000000"/>
              </a:solidFill>
            </a:endParaRPr>
          </a:p>
        </p:txBody>
      </p:sp>
      <p:sp>
        <p:nvSpPr>
          <p:cNvPr id="2" name="Obdélník 1"/>
          <p:cNvSpPr/>
          <p:nvPr/>
        </p:nvSpPr>
        <p:spPr>
          <a:xfrm>
            <a:off x="1444473" y="188640"/>
            <a:ext cx="603915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base">
              <a:spcBef>
                <a:spcPct val="0"/>
              </a:spcBef>
              <a:spcAft>
                <a:spcPct val="0"/>
              </a:spcAft>
            </a:pPr>
            <a:r>
              <a:rPr lang="cs-CZ" sz="5400" b="1" dirty="0" smtClean="0">
                <a:ln w="11430"/>
                <a:solidFill>
                  <a:srgbClr val="FF0000"/>
                </a:solidFill>
                <a:effectLst>
                  <a:outerShdw blurRad="50800" dist="39000" dir="5460000" algn="tl">
                    <a:srgbClr val="000000">
                      <a:alpha val="38000"/>
                    </a:srgbClr>
                  </a:outerShdw>
                </a:effectLst>
              </a:rPr>
              <a:t>J</a:t>
            </a:r>
            <a:r>
              <a:rPr lang="cs-CZ" sz="5400" b="1" dirty="0" smtClean="0">
                <a:ln w="11430"/>
                <a:solidFill>
                  <a:srgbClr val="00B050"/>
                </a:solidFill>
                <a:effectLst>
                  <a:outerShdw blurRad="50800" dist="39000" dir="5460000" algn="tl">
                    <a:srgbClr val="000000">
                      <a:alpha val="38000"/>
                    </a:srgbClr>
                  </a:outerShdw>
                </a:effectLst>
              </a:rPr>
              <a:t>I</a:t>
            </a:r>
            <a:r>
              <a:rPr lang="cs-CZ" sz="5400" b="1" dirty="0" smtClean="0">
                <a:ln w="11430"/>
                <a:solidFill>
                  <a:srgbClr val="00FFFF"/>
                </a:solidFill>
                <a:effectLst>
                  <a:outerShdw blurRad="50800" dist="39000" dir="5460000" algn="tl">
                    <a:srgbClr val="000000">
                      <a:alpha val="38000"/>
                    </a:srgbClr>
                  </a:outerShdw>
                </a:effectLst>
              </a:rPr>
              <a:t>T</a:t>
            </a:r>
            <a:r>
              <a:rPr lang="cs-CZ" sz="5400" b="1" dirty="0" smtClean="0">
                <a:ln w="11430"/>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outerShdw blurRad="50800" dist="39000" dir="5460000" algn="tl">
                    <a:srgbClr val="000000">
                      <a:alpha val="38000"/>
                    </a:srgbClr>
                  </a:outerShdw>
                </a:effectLst>
              </a:rPr>
              <a:t>=</a:t>
            </a:r>
            <a:r>
              <a:rPr lang="cs-CZ" sz="5400" b="1" dirty="0" smtClean="0">
                <a:ln w="11430"/>
                <a:solidFill>
                  <a:srgbClr val="FF0000"/>
                </a:solidFill>
                <a:effectLst>
                  <a:outerShdw blurRad="50800" dist="39000" dir="5460000" algn="tl">
                    <a:srgbClr val="000000">
                      <a:alpha val="38000"/>
                    </a:srgbClr>
                  </a:outerShdw>
                </a:effectLst>
              </a:rPr>
              <a:t>J</a:t>
            </a:r>
            <a:r>
              <a:rPr lang="cs-CZ" sz="5400" b="1" dirty="0" smtClean="0">
                <a:ln w="11430"/>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outerShdw blurRad="50800" dist="39000" dir="5460000" algn="tl">
                    <a:srgbClr val="000000">
                      <a:alpha val="38000"/>
                    </a:srgbClr>
                  </a:outerShdw>
                </a:effectLst>
              </a:rPr>
              <a:t>ust </a:t>
            </a:r>
            <a:r>
              <a:rPr lang="cs-CZ" sz="5400" b="1" dirty="0" smtClean="0">
                <a:ln w="11430"/>
                <a:solidFill>
                  <a:srgbClr val="00B050"/>
                </a:solidFill>
                <a:effectLst>
                  <a:outerShdw blurRad="50800" dist="39000" dir="5460000" algn="tl">
                    <a:srgbClr val="000000">
                      <a:alpha val="38000"/>
                    </a:srgbClr>
                  </a:outerShdw>
                </a:effectLst>
              </a:rPr>
              <a:t>I</a:t>
            </a:r>
            <a:r>
              <a:rPr lang="cs-CZ" sz="5400" b="1" dirty="0" smtClean="0">
                <a:ln w="11430"/>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outerShdw blurRad="50800" dist="39000" dir="5460000" algn="tl">
                    <a:srgbClr val="000000">
                      <a:alpha val="38000"/>
                    </a:srgbClr>
                  </a:outerShdw>
                </a:effectLst>
              </a:rPr>
              <a:t>n </a:t>
            </a:r>
            <a:r>
              <a:rPr lang="cs-CZ" sz="5400" b="1" dirty="0" err="1" smtClean="0">
                <a:ln w="11430"/>
                <a:solidFill>
                  <a:srgbClr val="00FFFF"/>
                </a:solidFill>
                <a:effectLst>
                  <a:outerShdw blurRad="50800" dist="39000" dir="5460000" algn="tl">
                    <a:srgbClr val="000000">
                      <a:alpha val="38000"/>
                    </a:srgbClr>
                  </a:outerShdw>
                </a:effectLst>
              </a:rPr>
              <a:t>T</a:t>
            </a:r>
            <a:r>
              <a:rPr lang="cs-CZ" sz="5400" b="1" dirty="0" err="1" smtClean="0">
                <a:ln w="11430"/>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outerShdw blurRad="50800" dist="39000" dir="5460000" algn="tl">
                    <a:srgbClr val="000000">
                      <a:alpha val="38000"/>
                    </a:srgbClr>
                  </a:outerShdw>
                </a:effectLst>
              </a:rPr>
              <a:t>ime</a:t>
            </a:r>
            <a:r>
              <a:rPr lang="cs-CZ" sz="5400" b="1" dirty="0" smtClean="0">
                <a:ln w="11430"/>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outerShdw blurRad="50800" dist="39000" dir="5460000" algn="tl">
                    <a:srgbClr val="000000">
                      <a:alpha val="38000"/>
                    </a:srgbClr>
                  </a:outerShdw>
                </a:effectLst>
              </a:rPr>
              <a:t> </a:t>
            </a:r>
          </a:p>
        </p:txBody>
      </p:sp>
      <p:sp>
        <p:nvSpPr>
          <p:cNvPr id="3" name="Šipka doleva 2"/>
          <p:cNvSpPr/>
          <p:nvPr/>
        </p:nvSpPr>
        <p:spPr>
          <a:xfrm>
            <a:off x="7813472" y="2132087"/>
            <a:ext cx="1007000" cy="7920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100" b="1" dirty="0" err="1" smtClean="0">
                <a:solidFill>
                  <a:srgbClr val="FF0000"/>
                </a:solidFill>
              </a:rPr>
              <a:t>Demand</a:t>
            </a:r>
            <a:endParaRPr lang="cs-CZ" sz="1100" b="1" dirty="0">
              <a:solidFill>
                <a:srgbClr val="FF0000"/>
              </a:solidFill>
            </a:endParaRPr>
          </a:p>
        </p:txBody>
      </p:sp>
    </p:spTree>
    <p:extLst>
      <p:ext uri="{BB962C8B-B14F-4D97-AF65-F5344CB8AC3E}">
        <p14:creationId xmlns:p14="http://schemas.microsoft.com/office/powerpoint/2010/main" val="19051640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cs-CZ" altLang="cs-CZ" dirty="0" smtClean="0"/>
              <a:t>JIT</a:t>
            </a:r>
            <a:r>
              <a:rPr lang="en-US" altLang="cs-CZ" dirty="0" smtClean="0">
                <a:latin typeface="Calibri" pitchFamily="34" charset="0"/>
              </a:rPr>
              <a:t> </a:t>
            </a:r>
            <a:r>
              <a:rPr lang="cs-CZ" altLang="cs-CZ" dirty="0" smtClean="0">
                <a:latin typeface="Calibri" pitchFamily="34" charset="0"/>
              </a:rPr>
              <a:t>(</a:t>
            </a:r>
            <a:r>
              <a:rPr lang="en-US" altLang="cs-CZ" dirty="0" smtClean="0">
                <a:latin typeface="Calibri" pitchFamily="34" charset="0"/>
              </a:rPr>
              <a:t>manufacturing philosophy</a:t>
            </a:r>
            <a:r>
              <a:rPr lang="cs-CZ" altLang="cs-CZ" dirty="0" smtClean="0">
                <a:latin typeface="Calibri" pitchFamily="34" charset="0"/>
              </a:rPr>
              <a:t>)</a:t>
            </a:r>
            <a:endParaRPr lang="en-GB" altLang="cs-CZ" dirty="0" smtClean="0"/>
          </a:p>
        </p:txBody>
      </p:sp>
      <p:sp>
        <p:nvSpPr>
          <p:cNvPr id="7171" name="Rectangle 3"/>
          <p:cNvSpPr>
            <a:spLocks noGrp="1" noChangeArrowheads="1"/>
          </p:cNvSpPr>
          <p:nvPr>
            <p:ph type="body" idx="1"/>
          </p:nvPr>
        </p:nvSpPr>
        <p:spPr>
          <a:xfrm>
            <a:off x="395536" y="1412776"/>
            <a:ext cx="8229600" cy="4525963"/>
          </a:xfrm>
        </p:spPr>
        <p:txBody>
          <a:bodyPr/>
          <a:lstStyle/>
          <a:p>
            <a:pPr eaLnBrk="1" hangingPunct="1">
              <a:lnSpc>
                <a:spcPct val="90000"/>
              </a:lnSpc>
            </a:pPr>
            <a:r>
              <a:rPr lang="en-ZA" altLang="cs-CZ" sz="2800" b="1" dirty="0" smtClean="0">
                <a:latin typeface="Calibri" pitchFamily="34" charset="0"/>
              </a:rPr>
              <a:t>Kanban is not JIT </a:t>
            </a:r>
            <a:r>
              <a:rPr lang="en-ZA" altLang="cs-CZ" sz="2800" dirty="0" smtClean="0">
                <a:latin typeface="Calibri" pitchFamily="34" charset="0"/>
              </a:rPr>
              <a:t>!!!</a:t>
            </a:r>
            <a:r>
              <a:rPr lang="en-ZA" altLang="cs-CZ" sz="2800" dirty="0" smtClean="0"/>
              <a:t>  </a:t>
            </a:r>
            <a:endParaRPr lang="en-ZA" altLang="cs-CZ" sz="2000" dirty="0" smtClean="0">
              <a:latin typeface="Calibri" pitchFamily="34" charset="0"/>
            </a:endParaRPr>
          </a:p>
          <a:p>
            <a:pPr eaLnBrk="1" hangingPunct="1">
              <a:lnSpc>
                <a:spcPct val="90000"/>
              </a:lnSpc>
            </a:pPr>
            <a:r>
              <a:rPr lang="en-ZA" altLang="cs-CZ" sz="2800" dirty="0" smtClean="0">
                <a:latin typeface="Calibri" pitchFamily="34" charset="0"/>
              </a:rPr>
              <a:t>JIT encompasses</a:t>
            </a:r>
            <a:r>
              <a:rPr lang="en-ZA" altLang="cs-CZ" sz="2800" dirty="0" smtClean="0"/>
              <a:t> :</a:t>
            </a:r>
          </a:p>
          <a:p>
            <a:pPr lvl="1" eaLnBrk="1" hangingPunct="1">
              <a:lnSpc>
                <a:spcPct val="90000"/>
              </a:lnSpc>
            </a:pPr>
            <a:r>
              <a:rPr lang="en-ZA" altLang="cs-CZ" sz="2000" dirty="0" err="1" smtClean="0">
                <a:solidFill>
                  <a:srgbClr val="FF0000"/>
                </a:solidFill>
                <a:latin typeface="Calibri" pitchFamily="34" charset="0"/>
              </a:rPr>
              <a:t>kan</a:t>
            </a:r>
            <a:r>
              <a:rPr lang="en-ZA" altLang="cs-CZ" sz="2000" dirty="0" err="1" smtClean="0">
                <a:solidFill>
                  <a:srgbClr val="00B050"/>
                </a:solidFill>
                <a:latin typeface="Calibri" pitchFamily="34" charset="0"/>
              </a:rPr>
              <a:t>ban</a:t>
            </a:r>
            <a:r>
              <a:rPr lang="en-ZA" altLang="cs-CZ" sz="2000" dirty="0" smtClean="0">
                <a:latin typeface="Calibri" pitchFamily="34" charset="0"/>
              </a:rPr>
              <a:t> cards</a:t>
            </a:r>
            <a:r>
              <a:rPr lang="cs-CZ" altLang="cs-CZ" sz="2000" dirty="0" smtClean="0">
                <a:latin typeface="Calibri" pitchFamily="34" charset="0"/>
              </a:rPr>
              <a:t> (</a:t>
            </a:r>
            <a:r>
              <a:rPr lang="cs-CZ" altLang="cs-CZ" sz="2000" dirty="0" smtClean="0">
                <a:solidFill>
                  <a:srgbClr val="FF0000"/>
                </a:solidFill>
                <a:latin typeface="Calibri" pitchFamily="34" charset="0"/>
              </a:rPr>
              <a:t>kan</a:t>
            </a:r>
            <a:r>
              <a:rPr lang="cs-CZ" altLang="cs-CZ" sz="2000" dirty="0" smtClean="0">
                <a:latin typeface="Calibri" pitchFamily="34" charset="0"/>
              </a:rPr>
              <a:t>=</a:t>
            </a:r>
            <a:r>
              <a:rPr lang="cs-CZ" altLang="cs-CZ" sz="2000" dirty="0" err="1" smtClean="0">
                <a:latin typeface="Calibri" pitchFamily="34" charset="0"/>
              </a:rPr>
              <a:t>card</a:t>
            </a:r>
            <a:r>
              <a:rPr lang="cs-CZ" altLang="cs-CZ" sz="2000" dirty="0" smtClean="0">
                <a:latin typeface="Calibri" pitchFamily="34" charset="0"/>
              </a:rPr>
              <a:t>, </a:t>
            </a:r>
            <a:r>
              <a:rPr lang="cs-CZ" altLang="cs-CZ" sz="2000" dirty="0" err="1" smtClean="0">
                <a:solidFill>
                  <a:srgbClr val="00B050"/>
                </a:solidFill>
                <a:latin typeface="Calibri" pitchFamily="34" charset="0"/>
              </a:rPr>
              <a:t>ban</a:t>
            </a:r>
            <a:r>
              <a:rPr lang="cs-CZ" altLang="cs-CZ" sz="2000" dirty="0" smtClean="0">
                <a:latin typeface="Calibri" pitchFamily="34" charset="0"/>
              </a:rPr>
              <a:t>=</a:t>
            </a:r>
            <a:r>
              <a:rPr lang="cs-CZ" altLang="cs-CZ" sz="2000" dirty="0" err="1" smtClean="0">
                <a:latin typeface="Calibri" pitchFamily="34" charset="0"/>
              </a:rPr>
              <a:t>signal</a:t>
            </a:r>
            <a:r>
              <a:rPr lang="cs-CZ" altLang="cs-CZ" sz="2000" dirty="0" smtClean="0">
                <a:latin typeface="Calibri" pitchFamily="34" charset="0"/>
              </a:rPr>
              <a:t>)</a:t>
            </a:r>
            <a:endParaRPr lang="en-ZA" altLang="cs-CZ" sz="2000" dirty="0" smtClean="0">
              <a:latin typeface="Calibri" pitchFamily="34" charset="0"/>
            </a:endParaRPr>
          </a:p>
          <a:p>
            <a:pPr lvl="1" eaLnBrk="1" hangingPunct="1">
              <a:lnSpc>
                <a:spcPct val="90000"/>
              </a:lnSpc>
            </a:pPr>
            <a:r>
              <a:rPr lang="en-ZA" altLang="cs-CZ" sz="2000" dirty="0" smtClean="0">
                <a:latin typeface="Calibri" pitchFamily="34" charset="0"/>
              </a:rPr>
              <a:t>total quality control (TQM) – e.g. scrap loss </a:t>
            </a:r>
            <a:r>
              <a:rPr lang="en-ZA" altLang="cs-CZ" sz="2000" b="1" dirty="0" smtClean="0">
                <a:latin typeface="Calibri" pitchFamily="34" charset="0"/>
              </a:rPr>
              <a:t>not tolerated</a:t>
            </a:r>
            <a:r>
              <a:rPr lang="en-ZA" altLang="cs-CZ" sz="2000" dirty="0" smtClean="0">
                <a:latin typeface="Calibri" pitchFamily="34" charset="0"/>
              </a:rPr>
              <a:t>….</a:t>
            </a:r>
          </a:p>
          <a:p>
            <a:pPr lvl="1" eaLnBrk="1" hangingPunct="1">
              <a:lnSpc>
                <a:spcPct val="90000"/>
              </a:lnSpc>
            </a:pPr>
            <a:r>
              <a:rPr lang="en-ZA" altLang="cs-CZ" sz="2000" dirty="0" smtClean="0">
                <a:latin typeface="Calibri" pitchFamily="34" charset="0"/>
              </a:rPr>
              <a:t>setup reduction </a:t>
            </a:r>
            <a:r>
              <a:rPr lang="cs-CZ" altLang="cs-CZ" sz="2000" dirty="0" smtClean="0">
                <a:latin typeface="Calibri" pitchFamily="34" charset="0"/>
              </a:rPr>
              <a:t>(snížení nastavovacích časů)</a:t>
            </a:r>
            <a:endParaRPr lang="en-ZA" altLang="cs-CZ" sz="2000" dirty="0" smtClean="0">
              <a:latin typeface="Calibri" pitchFamily="34" charset="0"/>
            </a:endParaRPr>
          </a:p>
          <a:p>
            <a:pPr lvl="1" eaLnBrk="1" hangingPunct="1">
              <a:lnSpc>
                <a:spcPct val="90000"/>
              </a:lnSpc>
            </a:pPr>
            <a:r>
              <a:rPr lang="en-ZA" altLang="cs-CZ" sz="2000" dirty="0" smtClean="0">
                <a:latin typeface="Calibri" pitchFamily="34" charset="0"/>
              </a:rPr>
              <a:t>worker participation</a:t>
            </a:r>
            <a:r>
              <a:rPr lang="en-ZA" altLang="cs-CZ" sz="2400" dirty="0" smtClean="0"/>
              <a:t> </a:t>
            </a:r>
          </a:p>
          <a:p>
            <a:pPr lvl="1" eaLnBrk="1" hangingPunct="1">
              <a:lnSpc>
                <a:spcPct val="90000"/>
              </a:lnSpc>
            </a:pPr>
            <a:r>
              <a:rPr lang="en-ZA" altLang="cs-CZ" sz="2000" dirty="0" smtClean="0">
                <a:latin typeface="Calibri" pitchFamily="34" charset="0"/>
              </a:rPr>
              <a:t>lean production (low level of waste)</a:t>
            </a:r>
          </a:p>
          <a:p>
            <a:pPr eaLnBrk="1" hangingPunct="1">
              <a:lnSpc>
                <a:spcPct val="90000"/>
              </a:lnSpc>
            </a:pPr>
            <a:r>
              <a:rPr lang="en-ZA" altLang="cs-CZ" sz="2800" dirty="0" smtClean="0">
                <a:latin typeface="Calibri" pitchFamily="34" charset="0"/>
              </a:rPr>
              <a:t>Advantages of JIT philosophy</a:t>
            </a:r>
            <a:r>
              <a:rPr lang="en-ZA" altLang="cs-CZ" sz="2800" dirty="0" smtClean="0"/>
              <a:t> :</a:t>
            </a:r>
          </a:p>
          <a:p>
            <a:pPr lvl="1" eaLnBrk="1" hangingPunct="1">
              <a:lnSpc>
                <a:spcPct val="90000"/>
              </a:lnSpc>
            </a:pPr>
            <a:r>
              <a:rPr lang="en-ZA" altLang="cs-CZ" sz="2000" dirty="0" smtClean="0">
                <a:latin typeface="Calibri" pitchFamily="34" charset="0"/>
              </a:rPr>
              <a:t>reduced WIP (Work in Progress)-&gt;higher Throughput (see Little´s law- will be presented later</a:t>
            </a:r>
            <a:r>
              <a:rPr lang="cs-CZ" altLang="cs-CZ" sz="2000" b="1" dirty="0" smtClean="0">
                <a:solidFill>
                  <a:srgbClr val="FF0000"/>
                </a:solidFill>
                <a:latin typeface="Calibri" pitchFamily="34" charset="0"/>
              </a:rPr>
              <a:t>-not </a:t>
            </a:r>
            <a:r>
              <a:rPr lang="cs-CZ" altLang="cs-CZ" sz="2000" b="1" dirty="0" err="1" smtClean="0">
                <a:solidFill>
                  <a:srgbClr val="FF0000"/>
                </a:solidFill>
                <a:latin typeface="Calibri" pitchFamily="34" charset="0"/>
              </a:rPr>
              <a:t>for</a:t>
            </a:r>
            <a:r>
              <a:rPr lang="cs-CZ" altLang="cs-CZ" sz="2000" b="1" dirty="0" smtClean="0">
                <a:solidFill>
                  <a:srgbClr val="FF0000"/>
                </a:solidFill>
                <a:latin typeface="Calibri" pitchFamily="34" charset="0"/>
              </a:rPr>
              <a:t> BPH_PIS2  2017_2018</a:t>
            </a:r>
            <a:r>
              <a:rPr lang="en-ZA" altLang="cs-CZ" sz="2000" dirty="0" smtClean="0">
                <a:latin typeface="Calibri" pitchFamily="34" charset="0"/>
              </a:rPr>
              <a:t>)</a:t>
            </a:r>
          </a:p>
          <a:p>
            <a:pPr lvl="1" eaLnBrk="1" hangingPunct="1">
              <a:lnSpc>
                <a:spcPct val="90000"/>
              </a:lnSpc>
            </a:pPr>
            <a:r>
              <a:rPr lang="en-ZA" altLang="cs-CZ" sz="2000" dirty="0" smtClean="0">
                <a:latin typeface="Calibri" pitchFamily="34" charset="0"/>
              </a:rPr>
              <a:t>shorter production times </a:t>
            </a:r>
            <a:r>
              <a:rPr lang="cs-CZ" altLang="cs-CZ" sz="2000" dirty="0" smtClean="0">
                <a:latin typeface="Calibri" pitchFamily="34" charset="0"/>
              </a:rPr>
              <a:t> </a:t>
            </a:r>
            <a:r>
              <a:rPr lang="en-ZA" altLang="cs-CZ" sz="2000" dirty="0" smtClean="0">
                <a:latin typeface="Calibri" pitchFamily="34" charset="0"/>
              </a:rPr>
              <a:t> </a:t>
            </a:r>
          </a:p>
          <a:p>
            <a:pPr lvl="1" eaLnBrk="1" hangingPunct="1">
              <a:lnSpc>
                <a:spcPct val="90000"/>
              </a:lnSpc>
            </a:pPr>
            <a:r>
              <a:rPr lang="en-ZA" altLang="cs-CZ" sz="2000" dirty="0" smtClean="0">
                <a:latin typeface="Calibri" pitchFamily="34" charset="0"/>
              </a:rPr>
              <a:t>lower production costs</a:t>
            </a:r>
          </a:p>
          <a:p>
            <a:pPr lvl="1" eaLnBrk="1" hangingPunct="1">
              <a:lnSpc>
                <a:spcPct val="90000"/>
              </a:lnSpc>
            </a:pPr>
            <a:r>
              <a:rPr lang="en-ZA" altLang="cs-CZ" sz="2000" dirty="0" smtClean="0">
                <a:latin typeface="Calibri" pitchFamily="34" charset="0"/>
              </a:rPr>
              <a:t>greater customer responsiveness</a:t>
            </a:r>
          </a:p>
          <a:p>
            <a:pPr lvl="1" eaLnBrk="1" hangingPunct="1">
              <a:lnSpc>
                <a:spcPct val="90000"/>
              </a:lnSpc>
            </a:pPr>
            <a:endParaRPr lang="en-ZA" altLang="cs-CZ" sz="2000" dirty="0" smtClean="0">
              <a:latin typeface="Calibri" pitchFamily="34" charset="0"/>
            </a:endParaRPr>
          </a:p>
        </p:txBody>
      </p:sp>
    </p:spTree>
    <p:extLst>
      <p:ext uri="{BB962C8B-B14F-4D97-AF65-F5344CB8AC3E}">
        <p14:creationId xmlns:p14="http://schemas.microsoft.com/office/powerpoint/2010/main" val="8378515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Kanban</a:t>
            </a:r>
            <a:r>
              <a:rPr lang="cs-CZ" dirty="0" smtClean="0"/>
              <a:t> </a:t>
            </a:r>
            <a:r>
              <a:rPr lang="cs-CZ" dirty="0" err="1" smtClean="0"/>
              <a:t>principle</a:t>
            </a:r>
            <a:endParaRPr lang="cs-CZ"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6453336"/>
            <a:ext cx="2228850" cy="28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ovéPole 3"/>
          <p:cNvSpPr txBox="1"/>
          <p:nvPr/>
        </p:nvSpPr>
        <p:spPr>
          <a:xfrm>
            <a:off x="6049040" y="6488489"/>
            <a:ext cx="683200" cy="215444"/>
          </a:xfrm>
          <a:prstGeom prst="rect">
            <a:avLst/>
          </a:prstGeom>
          <a:noFill/>
        </p:spPr>
        <p:txBody>
          <a:bodyPr wrap="none" rtlCol="0">
            <a:spAutoFit/>
          </a:bodyPr>
          <a:lstStyle/>
          <a:p>
            <a:r>
              <a:rPr lang="cs-CZ" sz="800" dirty="0" err="1" smtClean="0"/>
              <a:t>Resource</a:t>
            </a:r>
            <a:r>
              <a:rPr lang="cs-CZ" sz="800" dirty="0" smtClean="0"/>
              <a:t> :</a:t>
            </a:r>
            <a:endParaRPr lang="cs-CZ" sz="800"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210" y="1556792"/>
            <a:ext cx="7485232" cy="45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bdélník 5"/>
          <p:cNvSpPr/>
          <p:nvPr/>
        </p:nvSpPr>
        <p:spPr>
          <a:xfrm>
            <a:off x="3563888" y="1124744"/>
            <a:ext cx="1434047" cy="369332"/>
          </a:xfrm>
          <a:prstGeom prst="rect">
            <a:avLst/>
          </a:prstGeom>
        </p:spPr>
        <p:txBody>
          <a:bodyPr wrap="none">
            <a:spAutoFit/>
          </a:bodyPr>
          <a:lstStyle/>
          <a:p>
            <a:r>
              <a:rPr lang="cs-CZ" altLang="cs-CZ" dirty="0">
                <a:solidFill>
                  <a:srgbClr val="FF0000"/>
                </a:solidFill>
              </a:rPr>
              <a:t>(</a:t>
            </a:r>
            <a:r>
              <a:rPr lang="cs-CZ" altLang="cs-CZ" dirty="0" err="1">
                <a:solidFill>
                  <a:srgbClr val="FF0000"/>
                </a:solidFill>
              </a:rPr>
              <a:t>home</a:t>
            </a:r>
            <a:r>
              <a:rPr lang="cs-CZ" altLang="cs-CZ" dirty="0">
                <a:solidFill>
                  <a:srgbClr val="FF0000"/>
                </a:solidFill>
              </a:rPr>
              <a:t> study)</a:t>
            </a:r>
            <a:endParaRPr lang="cs-CZ" dirty="0"/>
          </a:p>
        </p:txBody>
      </p:sp>
    </p:spTree>
    <p:extLst>
      <p:ext uri="{BB962C8B-B14F-4D97-AF65-F5344CB8AC3E}">
        <p14:creationId xmlns:p14="http://schemas.microsoft.com/office/powerpoint/2010/main" val="30255077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en-ZA" dirty="0" smtClean="0"/>
              <a:t>Some units </a:t>
            </a:r>
            <a:endParaRPr lang="en-ZA" dirty="0"/>
          </a:p>
        </p:txBody>
      </p:sp>
      <p:sp>
        <p:nvSpPr>
          <p:cNvPr id="3" name="Zástupný symbol pro obsah 2"/>
          <p:cNvSpPr>
            <a:spLocks noGrp="1"/>
          </p:cNvSpPr>
          <p:nvPr>
            <p:ph idx="1"/>
          </p:nvPr>
        </p:nvSpPr>
        <p:spPr/>
        <p:txBody>
          <a:bodyPr>
            <a:normAutofit fontScale="92500"/>
          </a:bodyPr>
          <a:lstStyle/>
          <a:p>
            <a:r>
              <a:rPr lang="en-US" sz="2800" b="1" dirty="0" smtClean="0"/>
              <a:t>Will be presented later in sections such as :</a:t>
            </a:r>
          </a:p>
          <a:p>
            <a:pPr lvl="1"/>
            <a:r>
              <a:rPr lang="en-US" sz="2400" dirty="0" smtClean="0"/>
              <a:t>Little´s law (LT=WIP*CT=WIP/Throughput)</a:t>
            </a:r>
          </a:p>
          <a:p>
            <a:pPr lvl="1"/>
            <a:r>
              <a:rPr lang="en-US" sz="2400" dirty="0" smtClean="0"/>
              <a:t>Theory of Constraint…</a:t>
            </a:r>
          </a:p>
          <a:p>
            <a:r>
              <a:rPr lang="en-US" sz="2800" b="1" dirty="0" smtClean="0"/>
              <a:t>Cycle Time (CT)– </a:t>
            </a:r>
            <a:r>
              <a:rPr lang="en-US" sz="2400" dirty="0" smtClean="0"/>
              <a:t>time to complete task (time/unit)</a:t>
            </a:r>
          </a:p>
          <a:p>
            <a:r>
              <a:rPr lang="en-US" sz="2800" b="1" dirty="0" err="1" smtClean="0"/>
              <a:t>Takt</a:t>
            </a:r>
            <a:r>
              <a:rPr lang="en-US" sz="2800" b="1" dirty="0" smtClean="0"/>
              <a:t>  Time  (TT) – </a:t>
            </a:r>
            <a:r>
              <a:rPr lang="en-US" sz="2400" dirty="0" smtClean="0"/>
              <a:t>rhythm in which we have to produce in order to satisfy customer  demand (demand is 240 toaster ovens and we can produce these in 480 minutes -&gt;TT= 480/240=2</a:t>
            </a:r>
          </a:p>
          <a:p>
            <a:r>
              <a:rPr lang="en-US" sz="2800" b="1" dirty="0" smtClean="0"/>
              <a:t>Lead Time (LT) – </a:t>
            </a:r>
            <a:r>
              <a:rPr lang="en-US" sz="2400" dirty="0" smtClean="0"/>
              <a:t>Number of minutes, hours, or days that must be allowed for the completion of an operation or process, or must elapse before a desired action takes place –see next slide</a:t>
            </a:r>
          </a:p>
          <a:p>
            <a:r>
              <a:rPr lang="cs-CZ" sz="2400" i="1" dirty="0" smtClean="0"/>
              <a:t>Comment : CT&lt;&gt;LT !!</a:t>
            </a:r>
            <a:endParaRPr lang="en-ZA" sz="2400" i="1" dirty="0"/>
          </a:p>
        </p:txBody>
      </p:sp>
      <p:sp>
        <p:nvSpPr>
          <p:cNvPr id="4" name="Obdélník 3"/>
          <p:cNvSpPr/>
          <p:nvPr/>
        </p:nvSpPr>
        <p:spPr>
          <a:xfrm>
            <a:off x="3419872" y="692696"/>
            <a:ext cx="3026726" cy="369332"/>
          </a:xfrm>
          <a:prstGeom prst="rect">
            <a:avLst/>
          </a:prstGeom>
        </p:spPr>
        <p:txBody>
          <a:bodyPr wrap="none">
            <a:spAutoFit/>
          </a:bodyPr>
          <a:lstStyle/>
          <a:p>
            <a:r>
              <a:rPr lang="cs-CZ" altLang="cs-CZ" dirty="0" smtClean="0">
                <a:solidFill>
                  <a:srgbClr val="FF0000"/>
                </a:solidFill>
              </a:rPr>
              <a:t>(not </a:t>
            </a:r>
            <a:r>
              <a:rPr lang="cs-CZ" altLang="cs-CZ" dirty="0" err="1" smtClean="0">
                <a:solidFill>
                  <a:srgbClr val="FF0000"/>
                </a:solidFill>
              </a:rPr>
              <a:t>for</a:t>
            </a:r>
            <a:r>
              <a:rPr lang="cs-CZ" altLang="cs-CZ" dirty="0" smtClean="0">
                <a:solidFill>
                  <a:srgbClr val="FF0000"/>
                </a:solidFill>
              </a:rPr>
              <a:t> BPH_PIS2 2017_2018)</a:t>
            </a:r>
            <a:endParaRPr lang="cs-CZ" dirty="0"/>
          </a:p>
        </p:txBody>
      </p:sp>
    </p:spTree>
    <p:extLst>
      <p:ext uri="{BB962C8B-B14F-4D97-AF65-F5344CB8AC3E}">
        <p14:creationId xmlns:p14="http://schemas.microsoft.com/office/powerpoint/2010/main" val="18559862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dirty="0" err="1" smtClean="0"/>
              <a:t>Lead</a:t>
            </a:r>
            <a:r>
              <a:rPr lang="cs-CZ" dirty="0" smtClean="0"/>
              <a:t> </a:t>
            </a:r>
            <a:r>
              <a:rPr lang="cs-CZ" dirty="0" err="1" smtClean="0"/>
              <a:t>time</a:t>
            </a:r>
            <a:endParaRPr lang="cs-CZ" dirty="0"/>
          </a:p>
        </p:txBody>
      </p:sp>
      <p:sp>
        <p:nvSpPr>
          <p:cNvPr id="4" name="Obdélník 3"/>
          <p:cNvSpPr/>
          <p:nvPr/>
        </p:nvSpPr>
        <p:spPr>
          <a:xfrm>
            <a:off x="755576" y="1268760"/>
            <a:ext cx="7776864" cy="1200329"/>
          </a:xfrm>
          <a:prstGeom prst="rect">
            <a:avLst/>
          </a:prstGeom>
        </p:spPr>
        <p:txBody>
          <a:bodyPr wrap="square">
            <a:spAutoFit/>
          </a:bodyPr>
          <a:lstStyle/>
          <a:p>
            <a:r>
              <a:rPr lang="en-US" dirty="0"/>
              <a:t>The lead time is the time and not the effort. You may have a lead time of 100 days and only have to work 1 hour to fix the bug. Sometime you start working on the bug. The </a:t>
            </a:r>
            <a:r>
              <a:rPr lang="en-US" i="1" dirty="0"/>
              <a:t>cycle time</a:t>
            </a:r>
            <a:r>
              <a:rPr lang="en-US" dirty="0"/>
              <a:t> is the time from the start of the work until the </a:t>
            </a:r>
            <a:r>
              <a:rPr lang="en-US" dirty="0" err="1"/>
              <a:t>bugfix</a:t>
            </a:r>
            <a:r>
              <a:rPr lang="en-US" dirty="0"/>
              <a:t> is live. </a:t>
            </a:r>
            <a:endParaRPr lang="cs-CZ" dirty="0"/>
          </a:p>
        </p:txBody>
      </p:sp>
      <p:sp>
        <p:nvSpPr>
          <p:cNvPr id="5" name="Obdélník 4"/>
          <p:cNvSpPr/>
          <p:nvPr/>
        </p:nvSpPr>
        <p:spPr>
          <a:xfrm>
            <a:off x="899592" y="3356992"/>
            <a:ext cx="7272808" cy="72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8" name="Přímá spojnice 7"/>
          <p:cNvCxnSpPr/>
          <p:nvPr/>
        </p:nvCxnSpPr>
        <p:spPr>
          <a:xfrm>
            <a:off x="899592" y="2780928"/>
            <a:ext cx="0" cy="1296144"/>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Přímá spojnice 8"/>
          <p:cNvCxnSpPr/>
          <p:nvPr/>
        </p:nvCxnSpPr>
        <p:spPr>
          <a:xfrm>
            <a:off x="2915816" y="2744924"/>
            <a:ext cx="0" cy="612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Přímá spojnice 9"/>
          <p:cNvCxnSpPr/>
          <p:nvPr/>
        </p:nvCxnSpPr>
        <p:spPr>
          <a:xfrm>
            <a:off x="5797147" y="2744924"/>
            <a:ext cx="0" cy="129149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Přímá spojnice 10"/>
          <p:cNvCxnSpPr/>
          <p:nvPr/>
        </p:nvCxnSpPr>
        <p:spPr>
          <a:xfrm>
            <a:off x="8172400" y="2698999"/>
            <a:ext cx="0" cy="152208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Přímá spojnice se šipkou 14"/>
          <p:cNvCxnSpPr/>
          <p:nvPr/>
        </p:nvCxnSpPr>
        <p:spPr>
          <a:xfrm>
            <a:off x="899592" y="3861048"/>
            <a:ext cx="7272808" cy="0"/>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Přímá spojnice se šipkou 22"/>
          <p:cNvCxnSpPr/>
          <p:nvPr/>
        </p:nvCxnSpPr>
        <p:spPr>
          <a:xfrm>
            <a:off x="899592" y="2924944"/>
            <a:ext cx="2016224"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Přímá spojnice se šipkou 23"/>
          <p:cNvCxnSpPr/>
          <p:nvPr/>
        </p:nvCxnSpPr>
        <p:spPr>
          <a:xfrm>
            <a:off x="2915816" y="3140968"/>
            <a:ext cx="288032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6" name="Přímá spojnice se šipkou 25"/>
          <p:cNvCxnSpPr/>
          <p:nvPr/>
        </p:nvCxnSpPr>
        <p:spPr>
          <a:xfrm>
            <a:off x="5796136" y="2852936"/>
            <a:ext cx="2376264" cy="0"/>
          </a:xfrm>
          <a:prstGeom prst="straightConnector1">
            <a:avLst/>
          </a:prstGeom>
          <a:ln>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8" name="TextovéPole 27"/>
          <p:cNvSpPr txBox="1"/>
          <p:nvPr/>
        </p:nvSpPr>
        <p:spPr>
          <a:xfrm>
            <a:off x="6300192" y="2469089"/>
            <a:ext cx="1944216" cy="369332"/>
          </a:xfrm>
          <a:prstGeom prst="rect">
            <a:avLst/>
          </a:prstGeom>
          <a:noFill/>
        </p:spPr>
        <p:txBody>
          <a:bodyPr wrap="square" rtlCol="0">
            <a:spAutoFit/>
          </a:bodyPr>
          <a:lstStyle/>
          <a:p>
            <a:r>
              <a:rPr lang="cs-CZ" dirty="0" err="1" smtClean="0">
                <a:solidFill>
                  <a:srgbClr val="00B050"/>
                </a:solidFill>
              </a:rPr>
              <a:t>Cycle</a:t>
            </a:r>
            <a:r>
              <a:rPr lang="cs-CZ" dirty="0" smtClean="0">
                <a:solidFill>
                  <a:srgbClr val="00B050"/>
                </a:solidFill>
              </a:rPr>
              <a:t> </a:t>
            </a:r>
            <a:r>
              <a:rPr lang="cs-CZ" dirty="0" err="1" smtClean="0">
                <a:solidFill>
                  <a:srgbClr val="00B050"/>
                </a:solidFill>
              </a:rPr>
              <a:t>time</a:t>
            </a:r>
            <a:endParaRPr lang="cs-CZ" dirty="0">
              <a:solidFill>
                <a:srgbClr val="00B050"/>
              </a:solidFill>
            </a:endParaRPr>
          </a:p>
        </p:txBody>
      </p:sp>
      <p:sp>
        <p:nvSpPr>
          <p:cNvPr id="29" name="TextovéPole 28"/>
          <p:cNvSpPr txBox="1"/>
          <p:nvPr/>
        </p:nvSpPr>
        <p:spPr>
          <a:xfrm>
            <a:off x="3738403" y="3491716"/>
            <a:ext cx="1180131" cy="369332"/>
          </a:xfrm>
          <a:prstGeom prst="rect">
            <a:avLst/>
          </a:prstGeom>
          <a:noFill/>
        </p:spPr>
        <p:txBody>
          <a:bodyPr wrap="none" rtlCol="0">
            <a:spAutoFit/>
          </a:bodyPr>
          <a:lstStyle/>
          <a:p>
            <a:r>
              <a:rPr lang="cs-CZ" b="1" dirty="0" err="1" smtClean="0">
                <a:solidFill>
                  <a:srgbClr val="FF0000"/>
                </a:solidFill>
              </a:rPr>
              <a:t>Lead</a:t>
            </a:r>
            <a:r>
              <a:rPr lang="cs-CZ" b="1" dirty="0" smtClean="0">
                <a:solidFill>
                  <a:srgbClr val="FF0000"/>
                </a:solidFill>
              </a:rPr>
              <a:t> </a:t>
            </a:r>
            <a:r>
              <a:rPr lang="cs-CZ" b="1" dirty="0" err="1" smtClean="0">
                <a:solidFill>
                  <a:srgbClr val="FF0000"/>
                </a:solidFill>
              </a:rPr>
              <a:t>time</a:t>
            </a:r>
            <a:r>
              <a:rPr lang="cs-CZ" b="1" dirty="0" smtClean="0">
                <a:solidFill>
                  <a:srgbClr val="FF0000"/>
                </a:solidFill>
              </a:rPr>
              <a:t> </a:t>
            </a:r>
            <a:endParaRPr lang="cs-CZ" b="1" dirty="0">
              <a:solidFill>
                <a:srgbClr val="FF0000"/>
              </a:solidFill>
            </a:endParaRPr>
          </a:p>
        </p:txBody>
      </p:sp>
      <p:sp>
        <p:nvSpPr>
          <p:cNvPr id="30" name="TextovéPole 29"/>
          <p:cNvSpPr txBox="1"/>
          <p:nvPr/>
        </p:nvSpPr>
        <p:spPr>
          <a:xfrm>
            <a:off x="447106" y="4112502"/>
            <a:ext cx="1559338" cy="646331"/>
          </a:xfrm>
          <a:prstGeom prst="rect">
            <a:avLst/>
          </a:prstGeom>
          <a:noFill/>
        </p:spPr>
        <p:txBody>
          <a:bodyPr wrap="none" rtlCol="0">
            <a:spAutoFit/>
          </a:bodyPr>
          <a:lstStyle/>
          <a:p>
            <a:r>
              <a:rPr lang="cs-CZ" dirty="0" smtClean="0"/>
              <a:t>     </a:t>
            </a:r>
            <a:r>
              <a:rPr lang="cs-CZ" dirty="0" err="1" smtClean="0"/>
              <a:t>Request</a:t>
            </a:r>
            <a:r>
              <a:rPr lang="cs-CZ" dirty="0" smtClean="0"/>
              <a:t> </a:t>
            </a:r>
          </a:p>
          <a:p>
            <a:r>
              <a:rPr lang="cs-CZ" dirty="0" smtClean="0"/>
              <a:t>(bug </a:t>
            </a:r>
            <a:r>
              <a:rPr lang="cs-CZ" dirty="0" err="1" smtClean="0"/>
              <a:t>reported</a:t>
            </a:r>
            <a:r>
              <a:rPr lang="cs-CZ" dirty="0" smtClean="0"/>
              <a:t>)</a:t>
            </a:r>
            <a:endParaRPr lang="cs-CZ" dirty="0"/>
          </a:p>
        </p:txBody>
      </p:sp>
      <p:sp>
        <p:nvSpPr>
          <p:cNvPr id="31" name="TextovéPole 30"/>
          <p:cNvSpPr txBox="1"/>
          <p:nvPr/>
        </p:nvSpPr>
        <p:spPr>
          <a:xfrm>
            <a:off x="2195736" y="2246887"/>
            <a:ext cx="1990353" cy="615553"/>
          </a:xfrm>
          <a:prstGeom prst="rect">
            <a:avLst/>
          </a:prstGeom>
          <a:noFill/>
        </p:spPr>
        <p:txBody>
          <a:bodyPr wrap="none" rtlCol="0">
            <a:spAutoFit/>
          </a:bodyPr>
          <a:lstStyle/>
          <a:p>
            <a:r>
              <a:rPr lang="cs-CZ" dirty="0" smtClean="0"/>
              <a:t>     </a:t>
            </a:r>
            <a:r>
              <a:rPr lang="cs-CZ" sz="1600" dirty="0" smtClean="0"/>
              <a:t>Priority </a:t>
            </a:r>
            <a:r>
              <a:rPr lang="cs-CZ" sz="1600" dirty="0" err="1" smtClean="0"/>
              <a:t>of</a:t>
            </a:r>
            <a:r>
              <a:rPr lang="cs-CZ" sz="1600" dirty="0" smtClean="0"/>
              <a:t> </a:t>
            </a:r>
            <a:r>
              <a:rPr lang="cs-CZ" sz="1600" dirty="0" err="1" smtClean="0"/>
              <a:t>the</a:t>
            </a:r>
            <a:r>
              <a:rPr lang="cs-CZ" sz="1600" dirty="0" smtClean="0"/>
              <a:t> </a:t>
            </a:r>
            <a:r>
              <a:rPr lang="cs-CZ" sz="1600" dirty="0" err="1" smtClean="0"/>
              <a:t>task</a:t>
            </a:r>
            <a:endParaRPr lang="cs-CZ" sz="1600" dirty="0" smtClean="0"/>
          </a:p>
          <a:p>
            <a:r>
              <a:rPr lang="cs-CZ" sz="1600" dirty="0"/>
              <a:t> </a:t>
            </a:r>
            <a:r>
              <a:rPr lang="cs-CZ" sz="1600" dirty="0" smtClean="0"/>
              <a:t>              </a:t>
            </a:r>
            <a:r>
              <a:rPr lang="cs-CZ" sz="1600" dirty="0" err="1" smtClean="0"/>
              <a:t>is</a:t>
            </a:r>
            <a:r>
              <a:rPr lang="cs-CZ" sz="1600" dirty="0" smtClean="0"/>
              <a:t>  set </a:t>
            </a:r>
            <a:endParaRPr lang="cs-CZ" sz="1600" dirty="0"/>
          </a:p>
        </p:txBody>
      </p:sp>
      <p:sp>
        <p:nvSpPr>
          <p:cNvPr id="32" name="TextovéPole 31"/>
          <p:cNvSpPr txBox="1"/>
          <p:nvPr/>
        </p:nvSpPr>
        <p:spPr>
          <a:xfrm>
            <a:off x="5213284" y="4036422"/>
            <a:ext cx="1260153" cy="369332"/>
          </a:xfrm>
          <a:prstGeom prst="rect">
            <a:avLst/>
          </a:prstGeom>
          <a:noFill/>
        </p:spPr>
        <p:txBody>
          <a:bodyPr wrap="none" rtlCol="0">
            <a:spAutoFit/>
          </a:bodyPr>
          <a:lstStyle/>
          <a:p>
            <a:r>
              <a:rPr lang="cs-CZ" dirty="0" smtClean="0"/>
              <a:t>Start  </a:t>
            </a:r>
            <a:r>
              <a:rPr lang="cs-CZ" dirty="0" err="1" smtClean="0"/>
              <a:t>work</a:t>
            </a:r>
            <a:r>
              <a:rPr lang="cs-CZ" dirty="0" smtClean="0"/>
              <a:t> </a:t>
            </a:r>
            <a:endParaRPr lang="cs-CZ" dirty="0"/>
          </a:p>
        </p:txBody>
      </p:sp>
      <p:sp>
        <p:nvSpPr>
          <p:cNvPr id="33" name="TextovéPole 32"/>
          <p:cNvSpPr txBox="1"/>
          <p:nvPr/>
        </p:nvSpPr>
        <p:spPr>
          <a:xfrm>
            <a:off x="7542323" y="4265145"/>
            <a:ext cx="1250022" cy="369332"/>
          </a:xfrm>
          <a:prstGeom prst="rect">
            <a:avLst/>
          </a:prstGeom>
          <a:noFill/>
        </p:spPr>
        <p:txBody>
          <a:bodyPr wrap="none" rtlCol="0">
            <a:spAutoFit/>
          </a:bodyPr>
          <a:lstStyle/>
          <a:p>
            <a:r>
              <a:rPr lang="cs-CZ" dirty="0" smtClean="0"/>
              <a:t>Bug </a:t>
            </a:r>
            <a:r>
              <a:rPr lang="cs-CZ" dirty="0" err="1" smtClean="0"/>
              <a:t>solved</a:t>
            </a:r>
            <a:r>
              <a:rPr lang="cs-CZ" dirty="0" smtClean="0"/>
              <a:t> </a:t>
            </a:r>
            <a:endParaRPr lang="cs-CZ" dirty="0"/>
          </a:p>
        </p:txBody>
      </p:sp>
      <p:sp>
        <p:nvSpPr>
          <p:cNvPr id="3" name="Obdélník 2"/>
          <p:cNvSpPr/>
          <p:nvPr/>
        </p:nvSpPr>
        <p:spPr>
          <a:xfrm>
            <a:off x="6023139" y="692696"/>
            <a:ext cx="425116" cy="369332"/>
          </a:xfrm>
          <a:prstGeom prst="rect">
            <a:avLst/>
          </a:prstGeom>
        </p:spPr>
        <p:txBody>
          <a:bodyPr wrap="none">
            <a:spAutoFit/>
          </a:bodyPr>
          <a:lstStyle/>
          <a:p>
            <a:r>
              <a:rPr lang="cs-CZ" altLang="cs-CZ" dirty="0" smtClean="0">
                <a:solidFill>
                  <a:srgbClr val="FF0000"/>
                </a:solidFill>
              </a:rPr>
              <a:t>8) </a:t>
            </a:r>
            <a:endParaRPr lang="cs-CZ" dirty="0"/>
          </a:p>
        </p:txBody>
      </p:sp>
      <p:sp>
        <p:nvSpPr>
          <p:cNvPr id="21" name="Obdélník 20"/>
          <p:cNvSpPr/>
          <p:nvPr/>
        </p:nvSpPr>
        <p:spPr>
          <a:xfrm>
            <a:off x="3419872" y="692696"/>
            <a:ext cx="2909707" cy="369332"/>
          </a:xfrm>
          <a:prstGeom prst="rect">
            <a:avLst/>
          </a:prstGeom>
        </p:spPr>
        <p:txBody>
          <a:bodyPr wrap="none">
            <a:spAutoFit/>
          </a:bodyPr>
          <a:lstStyle/>
          <a:p>
            <a:r>
              <a:rPr lang="cs-CZ" altLang="cs-CZ" dirty="0" smtClean="0">
                <a:solidFill>
                  <a:srgbClr val="FF0000"/>
                </a:solidFill>
              </a:rPr>
              <a:t>(not </a:t>
            </a:r>
            <a:r>
              <a:rPr lang="cs-CZ" altLang="cs-CZ" dirty="0" err="1" smtClean="0">
                <a:solidFill>
                  <a:srgbClr val="FF0000"/>
                </a:solidFill>
              </a:rPr>
              <a:t>for</a:t>
            </a:r>
            <a:r>
              <a:rPr lang="cs-CZ" altLang="cs-CZ" dirty="0" smtClean="0">
                <a:solidFill>
                  <a:srgbClr val="FF0000"/>
                </a:solidFill>
              </a:rPr>
              <a:t> BPH_PIS2 2017_201</a:t>
            </a:r>
            <a:endParaRPr lang="cs-CZ" dirty="0"/>
          </a:p>
        </p:txBody>
      </p:sp>
    </p:spTree>
    <p:extLst>
      <p:ext uri="{BB962C8B-B14F-4D97-AF65-F5344CB8AC3E}">
        <p14:creationId xmlns:p14="http://schemas.microsoft.com/office/powerpoint/2010/main" val="31603639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Orders</a:t>
            </a:r>
            <a:r>
              <a:rPr lang="cs-CZ" dirty="0" smtClean="0"/>
              <a:t> </a:t>
            </a:r>
            <a:r>
              <a:rPr lang="cs-CZ" dirty="0" err="1" smtClean="0"/>
              <a:t>Tracking</a:t>
            </a:r>
            <a:endParaRPr lang="cs-CZ" dirty="0"/>
          </a:p>
        </p:txBody>
      </p:sp>
      <p:sp>
        <p:nvSpPr>
          <p:cNvPr id="4" name="Obdélník 3"/>
          <p:cNvSpPr/>
          <p:nvPr/>
        </p:nvSpPr>
        <p:spPr>
          <a:xfrm>
            <a:off x="755576" y="1556792"/>
            <a:ext cx="100811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smtClean="0"/>
              <a:t>Sales </a:t>
            </a:r>
            <a:r>
              <a:rPr lang="cs-CZ" sz="1200" b="1" dirty="0" err="1" smtClean="0"/>
              <a:t>Order</a:t>
            </a:r>
            <a:endParaRPr lang="cs-CZ" sz="1200" b="1" dirty="0"/>
          </a:p>
        </p:txBody>
      </p:sp>
      <p:sp>
        <p:nvSpPr>
          <p:cNvPr id="5" name="Obdélník 4"/>
          <p:cNvSpPr/>
          <p:nvPr/>
        </p:nvSpPr>
        <p:spPr>
          <a:xfrm>
            <a:off x="755576" y="836712"/>
            <a:ext cx="100811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err="1" smtClean="0"/>
              <a:t>Customer</a:t>
            </a:r>
            <a:endParaRPr lang="cs-CZ" sz="1200" b="1" dirty="0"/>
          </a:p>
        </p:txBody>
      </p:sp>
      <p:sp>
        <p:nvSpPr>
          <p:cNvPr id="6" name="Obdélník 5"/>
          <p:cNvSpPr/>
          <p:nvPr/>
        </p:nvSpPr>
        <p:spPr>
          <a:xfrm>
            <a:off x="6320650" y="2065390"/>
            <a:ext cx="100811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b="1" dirty="0" err="1" smtClean="0"/>
              <a:t>Purchase</a:t>
            </a:r>
            <a:r>
              <a:rPr lang="cs-CZ" sz="1000" b="1" dirty="0" smtClean="0"/>
              <a:t> </a:t>
            </a:r>
            <a:r>
              <a:rPr lang="cs-CZ" sz="1000" b="1" dirty="0" err="1" smtClean="0"/>
              <a:t>Order</a:t>
            </a:r>
            <a:endParaRPr lang="cs-CZ" sz="1000" b="1" dirty="0"/>
          </a:p>
        </p:txBody>
      </p:sp>
      <p:sp>
        <p:nvSpPr>
          <p:cNvPr id="7" name="Obdélník 6"/>
          <p:cNvSpPr/>
          <p:nvPr/>
        </p:nvSpPr>
        <p:spPr>
          <a:xfrm>
            <a:off x="787260" y="2111256"/>
            <a:ext cx="1008112" cy="18002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smtClean="0">
                <a:solidFill>
                  <a:srgbClr val="FF0000"/>
                </a:solidFill>
              </a:rPr>
              <a:t> </a:t>
            </a:r>
            <a:endParaRPr lang="cs-CZ" sz="1200" dirty="0">
              <a:solidFill>
                <a:srgbClr val="FF0000"/>
              </a:solidFill>
            </a:endParaRPr>
          </a:p>
        </p:txBody>
      </p:sp>
      <p:sp>
        <p:nvSpPr>
          <p:cNvPr id="8" name="Pravá složená závorka 7"/>
          <p:cNvSpPr/>
          <p:nvPr/>
        </p:nvSpPr>
        <p:spPr>
          <a:xfrm>
            <a:off x="1907704" y="2111256"/>
            <a:ext cx="72008" cy="36004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9" name="TextovéPole 8"/>
          <p:cNvSpPr txBox="1"/>
          <p:nvPr/>
        </p:nvSpPr>
        <p:spPr>
          <a:xfrm>
            <a:off x="2007585" y="2175860"/>
            <a:ext cx="942887" cy="230832"/>
          </a:xfrm>
          <a:prstGeom prst="rect">
            <a:avLst/>
          </a:prstGeom>
          <a:noFill/>
        </p:spPr>
        <p:txBody>
          <a:bodyPr wrap="none" rtlCol="0">
            <a:spAutoFit/>
          </a:bodyPr>
          <a:lstStyle/>
          <a:p>
            <a:r>
              <a:rPr lang="cs-CZ" sz="900" dirty="0" smtClean="0"/>
              <a:t>Sales </a:t>
            </a:r>
            <a:r>
              <a:rPr lang="cs-CZ" sz="900" dirty="0" err="1" smtClean="0"/>
              <a:t>Order</a:t>
            </a:r>
            <a:r>
              <a:rPr lang="cs-CZ" sz="900" dirty="0" smtClean="0"/>
              <a:t> Line</a:t>
            </a:r>
            <a:endParaRPr lang="cs-CZ" sz="900" dirty="0"/>
          </a:p>
        </p:txBody>
      </p:sp>
      <p:sp>
        <p:nvSpPr>
          <p:cNvPr id="10" name="Obdélník 9"/>
          <p:cNvSpPr/>
          <p:nvPr/>
        </p:nvSpPr>
        <p:spPr>
          <a:xfrm>
            <a:off x="939660" y="2106771"/>
            <a:ext cx="247964" cy="18450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smtClean="0">
                <a:solidFill>
                  <a:srgbClr val="FF0000"/>
                </a:solidFill>
              </a:rPr>
              <a:t> </a:t>
            </a:r>
            <a:endParaRPr lang="cs-CZ" sz="1200" dirty="0">
              <a:solidFill>
                <a:srgbClr val="FF0000"/>
              </a:solidFill>
            </a:endParaRPr>
          </a:p>
        </p:txBody>
      </p:sp>
      <p:sp>
        <p:nvSpPr>
          <p:cNvPr id="11" name="Obdélník 10"/>
          <p:cNvSpPr/>
          <p:nvPr/>
        </p:nvSpPr>
        <p:spPr>
          <a:xfrm>
            <a:off x="939660" y="2472334"/>
            <a:ext cx="247964" cy="22487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smtClean="0">
                <a:solidFill>
                  <a:srgbClr val="FF0000"/>
                </a:solidFill>
              </a:rPr>
              <a:t> </a:t>
            </a:r>
            <a:endParaRPr lang="cs-CZ" sz="1200" dirty="0">
              <a:solidFill>
                <a:srgbClr val="FF0000"/>
              </a:solidFill>
            </a:endParaRPr>
          </a:p>
        </p:txBody>
      </p:sp>
      <p:sp>
        <p:nvSpPr>
          <p:cNvPr id="12" name="Obdélník 11"/>
          <p:cNvSpPr/>
          <p:nvPr/>
        </p:nvSpPr>
        <p:spPr>
          <a:xfrm>
            <a:off x="663278" y="2849608"/>
            <a:ext cx="247964" cy="22487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smtClean="0">
                <a:solidFill>
                  <a:srgbClr val="FF0000"/>
                </a:solidFill>
              </a:rPr>
              <a:t> </a:t>
            </a:r>
            <a:endParaRPr lang="cs-CZ" sz="1200" dirty="0">
              <a:solidFill>
                <a:srgbClr val="FF0000"/>
              </a:solidFill>
            </a:endParaRPr>
          </a:p>
        </p:txBody>
      </p:sp>
      <p:sp>
        <p:nvSpPr>
          <p:cNvPr id="13" name="Obdélník 12"/>
          <p:cNvSpPr/>
          <p:nvPr/>
        </p:nvSpPr>
        <p:spPr>
          <a:xfrm>
            <a:off x="1259404" y="2850211"/>
            <a:ext cx="247964" cy="224874"/>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smtClean="0">
                <a:solidFill>
                  <a:srgbClr val="FF0000"/>
                </a:solidFill>
              </a:rPr>
              <a:t> </a:t>
            </a:r>
            <a:endParaRPr lang="cs-CZ" sz="1200" dirty="0">
              <a:solidFill>
                <a:srgbClr val="FF0000"/>
              </a:solidFill>
            </a:endParaRPr>
          </a:p>
        </p:txBody>
      </p:sp>
      <p:cxnSp>
        <p:nvCxnSpPr>
          <p:cNvPr id="15" name="Přímá spojnice se šipkou 14"/>
          <p:cNvCxnSpPr>
            <a:stCxn id="11" idx="2"/>
          </p:cNvCxnSpPr>
          <p:nvPr/>
        </p:nvCxnSpPr>
        <p:spPr>
          <a:xfrm flipH="1">
            <a:off x="911242" y="2697208"/>
            <a:ext cx="1524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Přímá spojnice se šipkou 15"/>
          <p:cNvCxnSpPr>
            <a:stCxn id="11" idx="2"/>
          </p:cNvCxnSpPr>
          <p:nvPr/>
        </p:nvCxnSpPr>
        <p:spPr>
          <a:xfrm>
            <a:off x="1063642" y="2697208"/>
            <a:ext cx="195762"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Přímá spojnice se šipkou 26"/>
          <p:cNvCxnSpPr>
            <a:stCxn id="11" idx="0"/>
            <a:endCxn id="10" idx="2"/>
          </p:cNvCxnSpPr>
          <p:nvPr/>
        </p:nvCxnSpPr>
        <p:spPr>
          <a:xfrm flipV="1">
            <a:off x="1063642" y="2291276"/>
            <a:ext cx="0" cy="18105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Obdélník 27"/>
          <p:cNvSpPr/>
          <p:nvPr/>
        </p:nvSpPr>
        <p:spPr>
          <a:xfrm>
            <a:off x="660211" y="3487108"/>
            <a:ext cx="1002624" cy="30777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cs-CZ" sz="1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Demand</a:t>
            </a:r>
            <a:endParaRPr lang="cs-CZ" sz="1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9" name="Obdélník 28"/>
          <p:cNvSpPr/>
          <p:nvPr/>
        </p:nvSpPr>
        <p:spPr>
          <a:xfrm>
            <a:off x="2855882" y="1576620"/>
            <a:ext cx="1956461" cy="252028"/>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50" b="1" dirty="0" err="1" smtClean="0"/>
              <a:t>Planning</a:t>
            </a:r>
            <a:r>
              <a:rPr lang="cs-CZ" sz="1050" b="1" dirty="0" smtClean="0"/>
              <a:t> </a:t>
            </a:r>
            <a:r>
              <a:rPr lang="cs-CZ" sz="1050" b="1" dirty="0" err="1" smtClean="0"/>
              <a:t>production</a:t>
            </a:r>
            <a:r>
              <a:rPr lang="cs-CZ" sz="1050" b="1" dirty="0" smtClean="0"/>
              <a:t> (MRP-II )</a:t>
            </a:r>
            <a:endParaRPr lang="cs-CZ" sz="1050" b="1" dirty="0"/>
          </a:p>
        </p:txBody>
      </p:sp>
      <p:sp>
        <p:nvSpPr>
          <p:cNvPr id="30" name="Obousměrná vodorovná šipka 29"/>
          <p:cNvSpPr/>
          <p:nvPr/>
        </p:nvSpPr>
        <p:spPr>
          <a:xfrm>
            <a:off x="1795372" y="1542442"/>
            <a:ext cx="1048436" cy="320384"/>
          </a:xfrm>
          <a:prstGeom prst="lef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dirty="0" err="1" smtClean="0">
                <a:solidFill>
                  <a:srgbClr val="FF0000"/>
                </a:solidFill>
              </a:rPr>
              <a:t>Tracking</a:t>
            </a:r>
            <a:endParaRPr lang="cs-CZ" sz="800" dirty="0">
              <a:solidFill>
                <a:srgbClr val="FF0000"/>
              </a:solidFill>
            </a:endParaRPr>
          </a:p>
        </p:txBody>
      </p:sp>
      <p:sp>
        <p:nvSpPr>
          <p:cNvPr id="31" name="Obdélník 30"/>
          <p:cNvSpPr/>
          <p:nvPr/>
        </p:nvSpPr>
        <p:spPr>
          <a:xfrm>
            <a:off x="4008010" y="2106771"/>
            <a:ext cx="100811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100" b="1" dirty="0" err="1" smtClean="0"/>
              <a:t>Production</a:t>
            </a:r>
            <a:r>
              <a:rPr lang="cs-CZ" sz="1100" b="1" dirty="0" smtClean="0"/>
              <a:t> </a:t>
            </a:r>
            <a:r>
              <a:rPr lang="cs-CZ" sz="1100" b="1" dirty="0" err="1" smtClean="0"/>
              <a:t>Order</a:t>
            </a:r>
            <a:endParaRPr lang="cs-CZ" sz="1100" b="1" dirty="0"/>
          </a:p>
        </p:txBody>
      </p:sp>
      <p:sp>
        <p:nvSpPr>
          <p:cNvPr id="32" name="Pravá složená závorka 31"/>
          <p:cNvSpPr/>
          <p:nvPr/>
        </p:nvSpPr>
        <p:spPr>
          <a:xfrm>
            <a:off x="1871700" y="2602608"/>
            <a:ext cx="72008" cy="36004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33" name="TextovéPole 32"/>
          <p:cNvSpPr txBox="1"/>
          <p:nvPr/>
        </p:nvSpPr>
        <p:spPr>
          <a:xfrm>
            <a:off x="2004438" y="2666619"/>
            <a:ext cx="875561" cy="230832"/>
          </a:xfrm>
          <a:prstGeom prst="rect">
            <a:avLst/>
          </a:prstGeom>
          <a:noFill/>
        </p:spPr>
        <p:txBody>
          <a:bodyPr wrap="none" rtlCol="0">
            <a:spAutoFit/>
          </a:bodyPr>
          <a:lstStyle/>
          <a:p>
            <a:r>
              <a:rPr lang="cs-CZ" sz="900" dirty="0" smtClean="0"/>
              <a:t>Bill </a:t>
            </a:r>
            <a:r>
              <a:rPr lang="cs-CZ" sz="900" dirty="0" err="1" smtClean="0"/>
              <a:t>of</a:t>
            </a:r>
            <a:r>
              <a:rPr lang="cs-CZ" sz="900" dirty="0" smtClean="0"/>
              <a:t> </a:t>
            </a:r>
            <a:r>
              <a:rPr lang="cs-CZ" sz="900" dirty="0" err="1" smtClean="0"/>
              <a:t>Material</a:t>
            </a:r>
            <a:endParaRPr lang="cs-CZ" sz="900" dirty="0"/>
          </a:p>
        </p:txBody>
      </p:sp>
      <p:cxnSp>
        <p:nvCxnSpPr>
          <p:cNvPr id="35" name="Přímá spojnice se šipkou 34"/>
          <p:cNvCxnSpPr>
            <a:endCxn id="31" idx="0"/>
          </p:cNvCxnSpPr>
          <p:nvPr/>
        </p:nvCxnSpPr>
        <p:spPr>
          <a:xfrm>
            <a:off x="4512066" y="1862826"/>
            <a:ext cx="0" cy="2439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6" name="Obdélník 35"/>
          <p:cNvSpPr/>
          <p:nvPr/>
        </p:nvSpPr>
        <p:spPr>
          <a:xfrm>
            <a:off x="4008010" y="2576608"/>
            <a:ext cx="1008112" cy="23243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smtClean="0">
                <a:solidFill>
                  <a:srgbClr val="FF0000"/>
                </a:solidFill>
              </a:rPr>
              <a:t> </a:t>
            </a:r>
            <a:endParaRPr lang="cs-CZ" sz="1200" dirty="0">
              <a:solidFill>
                <a:srgbClr val="FF0000"/>
              </a:solidFill>
            </a:endParaRPr>
          </a:p>
        </p:txBody>
      </p:sp>
      <p:sp>
        <p:nvSpPr>
          <p:cNvPr id="37" name="Obdélník 36"/>
          <p:cNvSpPr/>
          <p:nvPr/>
        </p:nvSpPr>
        <p:spPr>
          <a:xfrm>
            <a:off x="4244635" y="2584168"/>
            <a:ext cx="247964" cy="22487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smtClean="0">
                <a:solidFill>
                  <a:srgbClr val="FF0000"/>
                </a:solidFill>
              </a:rPr>
              <a:t> </a:t>
            </a:r>
            <a:endParaRPr lang="cs-CZ" sz="1200" dirty="0">
              <a:solidFill>
                <a:srgbClr val="FF0000"/>
              </a:solidFill>
            </a:endParaRPr>
          </a:p>
        </p:txBody>
      </p:sp>
      <p:sp>
        <p:nvSpPr>
          <p:cNvPr id="38" name="Obdélník 37"/>
          <p:cNvSpPr/>
          <p:nvPr/>
        </p:nvSpPr>
        <p:spPr>
          <a:xfrm>
            <a:off x="3968253" y="2961442"/>
            <a:ext cx="247964" cy="22487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smtClean="0">
                <a:solidFill>
                  <a:srgbClr val="FF0000"/>
                </a:solidFill>
              </a:rPr>
              <a:t> </a:t>
            </a:r>
            <a:endParaRPr lang="cs-CZ" sz="1200" dirty="0">
              <a:solidFill>
                <a:srgbClr val="FF0000"/>
              </a:solidFill>
            </a:endParaRPr>
          </a:p>
        </p:txBody>
      </p:sp>
      <p:sp>
        <p:nvSpPr>
          <p:cNvPr id="39" name="Obdélník 38"/>
          <p:cNvSpPr/>
          <p:nvPr/>
        </p:nvSpPr>
        <p:spPr>
          <a:xfrm>
            <a:off x="4564379" y="2962045"/>
            <a:ext cx="247964" cy="224874"/>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smtClean="0">
                <a:solidFill>
                  <a:srgbClr val="FF0000"/>
                </a:solidFill>
              </a:rPr>
              <a:t> </a:t>
            </a:r>
            <a:endParaRPr lang="cs-CZ" sz="1200" dirty="0">
              <a:solidFill>
                <a:srgbClr val="FF0000"/>
              </a:solidFill>
            </a:endParaRPr>
          </a:p>
        </p:txBody>
      </p:sp>
      <p:cxnSp>
        <p:nvCxnSpPr>
          <p:cNvPr id="40" name="Přímá spojnice se šipkou 39"/>
          <p:cNvCxnSpPr>
            <a:stCxn id="37" idx="2"/>
          </p:cNvCxnSpPr>
          <p:nvPr/>
        </p:nvCxnSpPr>
        <p:spPr>
          <a:xfrm flipH="1">
            <a:off x="4216217" y="2809042"/>
            <a:ext cx="1524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Přímá spojnice se šipkou 40"/>
          <p:cNvCxnSpPr>
            <a:stCxn id="37" idx="2"/>
          </p:cNvCxnSpPr>
          <p:nvPr/>
        </p:nvCxnSpPr>
        <p:spPr>
          <a:xfrm>
            <a:off x="4368617" y="2809042"/>
            <a:ext cx="195762"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2" name="Obdélník 41"/>
          <p:cNvSpPr/>
          <p:nvPr/>
        </p:nvSpPr>
        <p:spPr>
          <a:xfrm>
            <a:off x="3978593" y="3334350"/>
            <a:ext cx="1008112" cy="11621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smtClean="0">
                <a:solidFill>
                  <a:srgbClr val="FF0000"/>
                </a:solidFill>
              </a:rPr>
              <a:t> </a:t>
            </a:r>
            <a:endParaRPr lang="cs-CZ" sz="1200" dirty="0">
              <a:solidFill>
                <a:srgbClr val="FF0000"/>
              </a:solidFill>
            </a:endParaRPr>
          </a:p>
        </p:txBody>
      </p:sp>
      <p:sp>
        <p:nvSpPr>
          <p:cNvPr id="43" name="Obdélník 42"/>
          <p:cNvSpPr/>
          <p:nvPr/>
        </p:nvSpPr>
        <p:spPr>
          <a:xfrm>
            <a:off x="3990595" y="3524781"/>
            <a:ext cx="1008112" cy="11621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smtClean="0">
                <a:solidFill>
                  <a:srgbClr val="FF0000"/>
                </a:solidFill>
              </a:rPr>
              <a:t> </a:t>
            </a:r>
            <a:endParaRPr lang="cs-CZ" sz="1200" dirty="0">
              <a:solidFill>
                <a:srgbClr val="FF0000"/>
              </a:solidFill>
            </a:endParaRPr>
          </a:p>
        </p:txBody>
      </p:sp>
      <p:sp>
        <p:nvSpPr>
          <p:cNvPr id="44" name="Obdélník 43"/>
          <p:cNvSpPr/>
          <p:nvPr/>
        </p:nvSpPr>
        <p:spPr>
          <a:xfrm>
            <a:off x="3995684" y="3717032"/>
            <a:ext cx="1008112" cy="11621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smtClean="0">
                <a:solidFill>
                  <a:srgbClr val="FF0000"/>
                </a:solidFill>
              </a:rPr>
              <a:t> </a:t>
            </a:r>
            <a:endParaRPr lang="cs-CZ" sz="1200" dirty="0">
              <a:solidFill>
                <a:srgbClr val="FF0000"/>
              </a:solidFill>
            </a:endParaRPr>
          </a:p>
        </p:txBody>
      </p:sp>
      <p:sp>
        <p:nvSpPr>
          <p:cNvPr id="45" name="Obdélník 44"/>
          <p:cNvSpPr/>
          <p:nvPr/>
        </p:nvSpPr>
        <p:spPr>
          <a:xfrm>
            <a:off x="3983406" y="3909833"/>
            <a:ext cx="1008112" cy="11621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smtClean="0">
                <a:solidFill>
                  <a:srgbClr val="FF0000"/>
                </a:solidFill>
              </a:rPr>
              <a:t> </a:t>
            </a:r>
            <a:endParaRPr lang="cs-CZ" sz="1200" dirty="0">
              <a:solidFill>
                <a:srgbClr val="FF0000"/>
              </a:solidFill>
            </a:endParaRPr>
          </a:p>
        </p:txBody>
      </p:sp>
      <p:sp>
        <p:nvSpPr>
          <p:cNvPr id="46" name="Pravá složená závorka 45"/>
          <p:cNvSpPr/>
          <p:nvPr/>
        </p:nvSpPr>
        <p:spPr>
          <a:xfrm>
            <a:off x="5116218" y="3334350"/>
            <a:ext cx="130382" cy="64346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47" name="TextovéPole 46"/>
          <p:cNvSpPr txBox="1"/>
          <p:nvPr/>
        </p:nvSpPr>
        <p:spPr>
          <a:xfrm>
            <a:off x="5390962" y="3540664"/>
            <a:ext cx="1248464" cy="230832"/>
          </a:xfrm>
          <a:prstGeom prst="rect">
            <a:avLst/>
          </a:prstGeom>
          <a:noFill/>
        </p:spPr>
        <p:txBody>
          <a:bodyPr wrap="square" rtlCol="0">
            <a:spAutoFit/>
          </a:bodyPr>
          <a:lstStyle/>
          <a:p>
            <a:r>
              <a:rPr lang="cs-CZ" sz="900" dirty="0" err="1" smtClean="0"/>
              <a:t>Routing</a:t>
            </a:r>
            <a:r>
              <a:rPr lang="cs-CZ" sz="900" dirty="0" smtClean="0"/>
              <a:t>  (OP1-OP4)</a:t>
            </a:r>
            <a:endParaRPr lang="cs-CZ" sz="900" dirty="0"/>
          </a:p>
        </p:txBody>
      </p:sp>
      <p:cxnSp>
        <p:nvCxnSpPr>
          <p:cNvPr id="48" name="Přímá spojnice se šipkou 47"/>
          <p:cNvCxnSpPr/>
          <p:nvPr/>
        </p:nvCxnSpPr>
        <p:spPr>
          <a:xfrm>
            <a:off x="4979101" y="2825167"/>
            <a:ext cx="0" cy="4551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Pravoúhlá spojnice 50"/>
          <p:cNvCxnSpPr/>
          <p:nvPr/>
        </p:nvCxnSpPr>
        <p:spPr>
          <a:xfrm>
            <a:off x="1795372" y="1916832"/>
            <a:ext cx="2200312" cy="259028"/>
          </a:xfrm>
          <a:prstGeom prst="bentConnector3">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2" name="TextovéPole 51"/>
          <p:cNvSpPr txBox="1"/>
          <p:nvPr/>
        </p:nvSpPr>
        <p:spPr>
          <a:xfrm>
            <a:off x="2973891" y="2170018"/>
            <a:ext cx="655949" cy="253916"/>
          </a:xfrm>
          <a:prstGeom prst="rect">
            <a:avLst/>
          </a:prstGeom>
          <a:noFill/>
        </p:spPr>
        <p:txBody>
          <a:bodyPr wrap="none" rtlCol="0">
            <a:spAutoFit/>
          </a:bodyPr>
          <a:lstStyle/>
          <a:p>
            <a:r>
              <a:rPr lang="cs-CZ" sz="1050" b="1" dirty="0" err="1" smtClean="0">
                <a:solidFill>
                  <a:srgbClr val="FF0000"/>
                </a:solidFill>
              </a:rPr>
              <a:t>Tracking</a:t>
            </a:r>
            <a:endParaRPr lang="cs-CZ" sz="1050" b="1" dirty="0">
              <a:solidFill>
                <a:srgbClr val="FF0000"/>
              </a:solidFill>
            </a:endParaRPr>
          </a:p>
        </p:txBody>
      </p:sp>
      <p:sp>
        <p:nvSpPr>
          <p:cNvPr id="53" name="Obdélník 52"/>
          <p:cNvSpPr/>
          <p:nvPr/>
        </p:nvSpPr>
        <p:spPr>
          <a:xfrm>
            <a:off x="6320650" y="2550403"/>
            <a:ext cx="1008112" cy="14680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smtClean="0">
                <a:solidFill>
                  <a:srgbClr val="FF0000"/>
                </a:solidFill>
              </a:rPr>
              <a:t> </a:t>
            </a:r>
            <a:endParaRPr lang="cs-CZ" sz="1200" dirty="0">
              <a:solidFill>
                <a:srgbClr val="FF0000"/>
              </a:solidFill>
            </a:endParaRPr>
          </a:p>
        </p:txBody>
      </p:sp>
      <p:sp>
        <p:nvSpPr>
          <p:cNvPr id="54" name="Obdélník 53"/>
          <p:cNvSpPr/>
          <p:nvPr/>
        </p:nvSpPr>
        <p:spPr>
          <a:xfrm>
            <a:off x="5168522" y="1576620"/>
            <a:ext cx="1656184" cy="252028"/>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err="1" smtClean="0"/>
              <a:t>Requisition</a:t>
            </a:r>
            <a:r>
              <a:rPr lang="cs-CZ" sz="900" b="1" dirty="0" smtClean="0"/>
              <a:t> </a:t>
            </a:r>
            <a:r>
              <a:rPr lang="cs-CZ" sz="900" b="1" dirty="0" err="1" smtClean="0"/>
              <a:t>Worksheet</a:t>
            </a:r>
            <a:r>
              <a:rPr lang="cs-CZ" sz="900" b="1" dirty="0" smtClean="0"/>
              <a:t> (MRP</a:t>
            </a:r>
            <a:r>
              <a:rPr lang="cs-CZ" sz="1050" b="1" dirty="0" smtClean="0"/>
              <a:t>)</a:t>
            </a:r>
            <a:endParaRPr lang="cs-CZ" sz="1050" b="1" dirty="0"/>
          </a:p>
        </p:txBody>
      </p:sp>
      <p:cxnSp>
        <p:nvCxnSpPr>
          <p:cNvPr id="55" name="Přímá spojnice se šipkou 54"/>
          <p:cNvCxnSpPr/>
          <p:nvPr/>
        </p:nvCxnSpPr>
        <p:spPr>
          <a:xfrm>
            <a:off x="6639426" y="1828648"/>
            <a:ext cx="0" cy="2439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6" name="Obdélník 55"/>
          <p:cNvSpPr/>
          <p:nvPr/>
        </p:nvSpPr>
        <p:spPr>
          <a:xfrm>
            <a:off x="6515444" y="2580387"/>
            <a:ext cx="123982" cy="116822"/>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smtClean="0">
                <a:solidFill>
                  <a:srgbClr val="FF0000"/>
                </a:solidFill>
              </a:rPr>
              <a:t> </a:t>
            </a:r>
            <a:endParaRPr lang="cs-CZ" sz="1200" dirty="0">
              <a:solidFill>
                <a:srgbClr val="FF0000"/>
              </a:solidFill>
            </a:endParaRPr>
          </a:p>
        </p:txBody>
      </p:sp>
      <p:sp>
        <p:nvSpPr>
          <p:cNvPr id="57" name="Obdélník 56"/>
          <p:cNvSpPr/>
          <p:nvPr/>
        </p:nvSpPr>
        <p:spPr>
          <a:xfrm>
            <a:off x="6320650" y="2803910"/>
            <a:ext cx="1008112" cy="14680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smtClean="0">
                <a:solidFill>
                  <a:srgbClr val="FF0000"/>
                </a:solidFill>
              </a:rPr>
              <a:t> </a:t>
            </a:r>
            <a:endParaRPr lang="cs-CZ" sz="1200" dirty="0">
              <a:solidFill>
                <a:srgbClr val="FF0000"/>
              </a:solidFill>
            </a:endParaRPr>
          </a:p>
        </p:txBody>
      </p:sp>
      <p:sp>
        <p:nvSpPr>
          <p:cNvPr id="58" name="Obdélník 57"/>
          <p:cNvSpPr/>
          <p:nvPr/>
        </p:nvSpPr>
        <p:spPr>
          <a:xfrm>
            <a:off x="6515444" y="2809938"/>
            <a:ext cx="123982" cy="15271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smtClean="0">
                <a:solidFill>
                  <a:srgbClr val="FF0000"/>
                </a:solidFill>
              </a:rPr>
              <a:t> </a:t>
            </a:r>
            <a:endParaRPr lang="cs-CZ" sz="1200" dirty="0">
              <a:solidFill>
                <a:srgbClr val="FF0000"/>
              </a:solidFill>
            </a:endParaRPr>
          </a:p>
        </p:txBody>
      </p:sp>
      <p:cxnSp>
        <p:nvCxnSpPr>
          <p:cNvPr id="59" name="Pravoúhlá spojnice 58"/>
          <p:cNvCxnSpPr/>
          <p:nvPr/>
        </p:nvCxnSpPr>
        <p:spPr>
          <a:xfrm>
            <a:off x="5017512" y="2160923"/>
            <a:ext cx="1303138" cy="220882"/>
          </a:xfrm>
          <a:prstGeom prst="bentConnector3">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4" name="TextovéPole 63"/>
          <p:cNvSpPr txBox="1"/>
          <p:nvPr/>
        </p:nvSpPr>
        <p:spPr>
          <a:xfrm>
            <a:off x="5390962" y="2453429"/>
            <a:ext cx="655949" cy="253916"/>
          </a:xfrm>
          <a:prstGeom prst="rect">
            <a:avLst/>
          </a:prstGeom>
          <a:noFill/>
        </p:spPr>
        <p:txBody>
          <a:bodyPr wrap="none" rtlCol="0">
            <a:spAutoFit/>
          </a:bodyPr>
          <a:lstStyle/>
          <a:p>
            <a:r>
              <a:rPr lang="cs-CZ" sz="1050" b="1" dirty="0" err="1" smtClean="0">
                <a:solidFill>
                  <a:srgbClr val="FF0000"/>
                </a:solidFill>
              </a:rPr>
              <a:t>Tracking</a:t>
            </a:r>
            <a:endParaRPr lang="cs-CZ" sz="1050" b="1" dirty="0">
              <a:solidFill>
                <a:srgbClr val="FF0000"/>
              </a:solidFill>
            </a:endParaRPr>
          </a:p>
        </p:txBody>
      </p:sp>
      <p:cxnSp>
        <p:nvCxnSpPr>
          <p:cNvPr id="66" name="Přímá spojnice se šipkou 65"/>
          <p:cNvCxnSpPr>
            <a:stCxn id="5" idx="2"/>
            <a:endCxn id="4" idx="0"/>
          </p:cNvCxnSpPr>
          <p:nvPr/>
        </p:nvCxnSpPr>
        <p:spPr>
          <a:xfrm>
            <a:off x="1259632" y="1196752"/>
            <a:ext cx="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7" name="Obdélník 66"/>
          <p:cNvSpPr/>
          <p:nvPr/>
        </p:nvSpPr>
        <p:spPr>
          <a:xfrm>
            <a:off x="6320650" y="3098321"/>
            <a:ext cx="1002624" cy="30777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cs-CZ" sz="1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Supply</a:t>
            </a:r>
            <a:endParaRPr lang="cs-CZ" sz="1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8" name="Obdélník 67"/>
          <p:cNvSpPr/>
          <p:nvPr/>
        </p:nvSpPr>
        <p:spPr>
          <a:xfrm>
            <a:off x="3998428" y="4149080"/>
            <a:ext cx="1002624" cy="30777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cs-CZ" sz="1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Supply</a:t>
            </a:r>
            <a:endParaRPr lang="cs-CZ" sz="1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cxnSp>
        <p:nvCxnSpPr>
          <p:cNvPr id="70" name="Přímá spojnice se šipkou 69"/>
          <p:cNvCxnSpPr>
            <a:endCxn id="4" idx="1"/>
          </p:cNvCxnSpPr>
          <p:nvPr/>
        </p:nvCxnSpPr>
        <p:spPr>
          <a:xfrm>
            <a:off x="251520" y="1736812"/>
            <a:ext cx="504056"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2" name="Přímá spojnice se šipkou 71"/>
          <p:cNvCxnSpPr>
            <a:endCxn id="6" idx="3"/>
          </p:cNvCxnSpPr>
          <p:nvPr/>
        </p:nvCxnSpPr>
        <p:spPr>
          <a:xfrm flipH="1">
            <a:off x="7328762" y="2245410"/>
            <a:ext cx="555606"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6" name="Přímá spojnice 75"/>
          <p:cNvCxnSpPr/>
          <p:nvPr/>
        </p:nvCxnSpPr>
        <p:spPr>
          <a:xfrm>
            <a:off x="251520" y="1736812"/>
            <a:ext cx="0" cy="308693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7" name="Přímá spojnice 76"/>
          <p:cNvCxnSpPr/>
          <p:nvPr/>
        </p:nvCxnSpPr>
        <p:spPr>
          <a:xfrm>
            <a:off x="7884368" y="2257586"/>
            <a:ext cx="0" cy="256615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8" name="Přímá spojnice 77"/>
          <p:cNvCxnSpPr/>
          <p:nvPr/>
        </p:nvCxnSpPr>
        <p:spPr>
          <a:xfrm flipH="1" flipV="1">
            <a:off x="251520" y="4823742"/>
            <a:ext cx="7632849" cy="860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6" name="TextovéPole 85"/>
          <p:cNvSpPr txBox="1"/>
          <p:nvPr/>
        </p:nvSpPr>
        <p:spPr>
          <a:xfrm>
            <a:off x="2803927" y="4566810"/>
            <a:ext cx="655949" cy="253916"/>
          </a:xfrm>
          <a:prstGeom prst="rect">
            <a:avLst/>
          </a:prstGeom>
          <a:noFill/>
        </p:spPr>
        <p:txBody>
          <a:bodyPr wrap="none" rtlCol="0">
            <a:spAutoFit/>
          </a:bodyPr>
          <a:lstStyle/>
          <a:p>
            <a:r>
              <a:rPr lang="cs-CZ" sz="1050" b="1" dirty="0" err="1" smtClean="0">
                <a:solidFill>
                  <a:srgbClr val="FF0000"/>
                </a:solidFill>
              </a:rPr>
              <a:t>Tracking</a:t>
            </a:r>
            <a:endParaRPr lang="cs-CZ" sz="1050" b="1" dirty="0">
              <a:solidFill>
                <a:srgbClr val="FF0000"/>
              </a:solidFill>
            </a:endParaRPr>
          </a:p>
        </p:txBody>
      </p:sp>
      <p:sp>
        <p:nvSpPr>
          <p:cNvPr id="87" name="Obdélník 86"/>
          <p:cNvSpPr/>
          <p:nvPr/>
        </p:nvSpPr>
        <p:spPr>
          <a:xfrm>
            <a:off x="427220" y="2381805"/>
            <a:ext cx="1368152" cy="1010653"/>
          </a:xfrm>
          <a:prstGeom prst="rect">
            <a:avLst/>
          </a:prstGeom>
          <a:solidFill>
            <a:schemeClr val="bg2">
              <a:lumMod val="75000"/>
              <a:alpha val="2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8" name="TextovéPole 87"/>
          <p:cNvSpPr txBox="1"/>
          <p:nvPr/>
        </p:nvSpPr>
        <p:spPr>
          <a:xfrm>
            <a:off x="844672" y="3131490"/>
            <a:ext cx="437940" cy="230832"/>
          </a:xfrm>
          <a:prstGeom prst="rect">
            <a:avLst/>
          </a:prstGeom>
          <a:noFill/>
        </p:spPr>
        <p:txBody>
          <a:bodyPr wrap="none" rtlCol="0">
            <a:spAutoFit/>
          </a:bodyPr>
          <a:lstStyle/>
          <a:p>
            <a:r>
              <a:rPr lang="cs-CZ" sz="900" dirty="0" err="1" smtClean="0"/>
              <a:t>Stock</a:t>
            </a:r>
            <a:endParaRPr lang="cs-CZ" sz="900" dirty="0"/>
          </a:p>
        </p:txBody>
      </p:sp>
      <p:sp>
        <p:nvSpPr>
          <p:cNvPr id="91" name="Obdélník 90"/>
          <p:cNvSpPr/>
          <p:nvPr/>
        </p:nvSpPr>
        <p:spPr>
          <a:xfrm>
            <a:off x="6884916" y="874891"/>
            <a:ext cx="100811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err="1" smtClean="0"/>
              <a:t>Vendor</a:t>
            </a:r>
            <a:endParaRPr lang="cs-CZ" sz="1200" b="1" dirty="0"/>
          </a:p>
        </p:txBody>
      </p:sp>
      <p:cxnSp>
        <p:nvCxnSpPr>
          <p:cNvPr id="92" name="Přímá spojnice se šipkou 91"/>
          <p:cNvCxnSpPr/>
          <p:nvPr/>
        </p:nvCxnSpPr>
        <p:spPr>
          <a:xfrm>
            <a:off x="7092280" y="1257402"/>
            <a:ext cx="0" cy="7889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0" name="Pravoúhlá spojnice 59"/>
          <p:cNvCxnSpPr>
            <a:endCxn id="54" idx="1"/>
          </p:cNvCxnSpPr>
          <p:nvPr/>
        </p:nvCxnSpPr>
        <p:spPr>
          <a:xfrm rot="5400000" flipH="1" flipV="1">
            <a:off x="4875028" y="1779100"/>
            <a:ext cx="369959" cy="217029"/>
          </a:xfrm>
          <a:prstGeom prst="bentConnector2">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1" name="TextovéPole 60"/>
          <p:cNvSpPr txBox="1"/>
          <p:nvPr/>
        </p:nvSpPr>
        <p:spPr>
          <a:xfrm>
            <a:off x="5166906" y="1828648"/>
            <a:ext cx="655949" cy="253916"/>
          </a:xfrm>
          <a:prstGeom prst="rect">
            <a:avLst/>
          </a:prstGeom>
          <a:noFill/>
        </p:spPr>
        <p:txBody>
          <a:bodyPr wrap="none" rtlCol="0">
            <a:spAutoFit/>
          </a:bodyPr>
          <a:lstStyle/>
          <a:p>
            <a:r>
              <a:rPr lang="cs-CZ" sz="1050" b="1" dirty="0" err="1" smtClean="0">
                <a:solidFill>
                  <a:srgbClr val="FF0000"/>
                </a:solidFill>
              </a:rPr>
              <a:t>Tracking</a:t>
            </a:r>
            <a:endParaRPr lang="cs-CZ" sz="1050" b="1" dirty="0">
              <a:solidFill>
                <a:srgbClr val="FF0000"/>
              </a:solidFill>
            </a:endParaRPr>
          </a:p>
        </p:txBody>
      </p:sp>
    </p:spTree>
    <p:extLst>
      <p:ext uri="{BB962C8B-B14F-4D97-AF65-F5344CB8AC3E}">
        <p14:creationId xmlns:p14="http://schemas.microsoft.com/office/powerpoint/2010/main" val="17336744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Požadavek</a:t>
            </a:r>
            <a:endParaRPr lang="cs-CZ" dirty="0"/>
          </a:p>
        </p:txBody>
      </p:sp>
      <p:sp>
        <p:nvSpPr>
          <p:cNvPr id="4" name="TextovéPole 3"/>
          <p:cNvSpPr txBox="1"/>
          <p:nvPr/>
        </p:nvSpPr>
        <p:spPr>
          <a:xfrm>
            <a:off x="755576" y="1628800"/>
            <a:ext cx="8524513" cy="3416320"/>
          </a:xfrm>
          <a:prstGeom prst="rect">
            <a:avLst/>
          </a:prstGeom>
          <a:noFill/>
        </p:spPr>
        <p:txBody>
          <a:bodyPr wrap="none" rtlCol="0">
            <a:spAutoFit/>
          </a:bodyPr>
          <a:lstStyle/>
          <a:p>
            <a:r>
              <a:rPr lang="cs-CZ" dirty="0" smtClean="0"/>
              <a:t>Požadavek  (Prodejní objednávka) bude na prodej Předního náboje 1150 (na skladě 200), </a:t>
            </a:r>
          </a:p>
          <a:p>
            <a:r>
              <a:rPr lang="cs-CZ" dirty="0" smtClean="0"/>
              <a:t>jehož kusovník se  skládá ze dvou komponent 1151 (200 na skladě)</a:t>
            </a:r>
          </a:p>
          <a:p>
            <a:r>
              <a:rPr lang="cs-CZ" dirty="0" smtClean="0"/>
              <a:t> a 1155 (200 na skladě).</a:t>
            </a:r>
          </a:p>
          <a:p>
            <a:endParaRPr lang="cs-CZ" b="1" dirty="0" smtClean="0"/>
          </a:p>
          <a:p>
            <a:r>
              <a:rPr lang="cs-CZ" b="1" dirty="0" smtClean="0"/>
              <a:t>Příprava dat pro příklad :  </a:t>
            </a:r>
            <a:r>
              <a:rPr lang="cs-CZ" dirty="0" smtClean="0"/>
              <a:t>Změňte u obou komponent (1151 a 1155) </a:t>
            </a:r>
          </a:p>
          <a:p>
            <a:r>
              <a:rPr lang="cs-CZ" dirty="0" smtClean="0"/>
              <a:t>Způsob přiobjednání na Dávka-pro- dávku. Dále s pomocí deníku zboží prodejte 200 ks </a:t>
            </a:r>
          </a:p>
          <a:p>
            <a:r>
              <a:rPr lang="cs-CZ" dirty="0" smtClean="0"/>
              <a:t>výrobku 1150 a  jeho komponent 1151 a 1155. Pozor : komponenty i výrobek</a:t>
            </a:r>
          </a:p>
          <a:p>
            <a:r>
              <a:rPr lang="cs-CZ" dirty="0" smtClean="0"/>
              <a:t>nejsou uloženy na žádné lokaci. Dále změňte na záložkách Doplnění</a:t>
            </a:r>
          </a:p>
          <a:p>
            <a:r>
              <a:rPr lang="cs-CZ" dirty="0" smtClean="0"/>
              <a:t>u obou komponent dodavatel na 10000. </a:t>
            </a:r>
          </a:p>
          <a:p>
            <a:endParaRPr lang="cs-CZ" dirty="0"/>
          </a:p>
          <a:p>
            <a:r>
              <a:rPr lang="cs-CZ" dirty="0" smtClean="0"/>
              <a:t>Výsledkem  požadavku bude naplánování Výrobní zakázky a její následné odhlášení </a:t>
            </a:r>
          </a:p>
          <a:p>
            <a:r>
              <a:rPr lang="cs-CZ" dirty="0" smtClean="0"/>
              <a:t>(komponenty do spotřeby a výrobek na sklad)  </a:t>
            </a:r>
            <a:endParaRPr lang="cs-CZ"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5113919"/>
            <a:ext cx="8171102" cy="1204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55804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solidFill>
                  <a:srgbClr val="FF0000"/>
                </a:solidFill>
              </a:rPr>
              <a:t>B</a:t>
            </a:r>
            <a:r>
              <a:rPr lang="cs-CZ" dirty="0" smtClean="0">
                <a:solidFill>
                  <a:srgbClr val="0070C0"/>
                </a:solidFill>
              </a:rPr>
              <a:t>O</a:t>
            </a:r>
            <a:r>
              <a:rPr lang="cs-CZ" dirty="0" smtClean="0">
                <a:solidFill>
                  <a:srgbClr val="00B050"/>
                </a:solidFill>
              </a:rPr>
              <a:t>M</a:t>
            </a:r>
            <a:r>
              <a:rPr lang="cs-CZ" dirty="0" smtClean="0"/>
              <a:t>=</a:t>
            </a:r>
            <a:r>
              <a:rPr lang="cs-CZ" dirty="0" smtClean="0">
                <a:solidFill>
                  <a:srgbClr val="FF0000"/>
                </a:solidFill>
              </a:rPr>
              <a:t>B</a:t>
            </a:r>
            <a:r>
              <a:rPr lang="cs-CZ" dirty="0" smtClean="0"/>
              <a:t>ill </a:t>
            </a:r>
            <a:r>
              <a:rPr lang="cs-CZ" dirty="0" err="1" smtClean="0">
                <a:solidFill>
                  <a:srgbClr val="0070C0"/>
                </a:solidFill>
              </a:rPr>
              <a:t>O</a:t>
            </a:r>
            <a:r>
              <a:rPr lang="cs-CZ" dirty="0" err="1" smtClean="0"/>
              <a:t>f</a:t>
            </a:r>
            <a:r>
              <a:rPr lang="cs-CZ" dirty="0" smtClean="0"/>
              <a:t> </a:t>
            </a:r>
            <a:r>
              <a:rPr lang="cs-CZ" dirty="0" err="1" smtClean="0">
                <a:solidFill>
                  <a:srgbClr val="00B050"/>
                </a:solidFill>
              </a:rPr>
              <a:t>M</a:t>
            </a:r>
            <a:r>
              <a:rPr lang="cs-CZ" dirty="0" err="1" smtClean="0"/>
              <a:t>aterial</a:t>
            </a:r>
            <a:r>
              <a:rPr lang="cs-CZ" dirty="0" smtClean="0"/>
              <a:t> </a:t>
            </a:r>
            <a:r>
              <a:rPr lang="en-ZA" sz="2000" i="1" dirty="0" smtClean="0">
                <a:solidFill>
                  <a:srgbClr val="0070C0"/>
                </a:solidFill>
              </a:rPr>
              <a:t>(structure of the product)</a:t>
            </a:r>
            <a:endParaRPr lang="en-ZA" sz="2000" i="1" dirty="0">
              <a:solidFill>
                <a:srgbClr val="0070C0"/>
              </a:solidFill>
            </a:endParaRPr>
          </a:p>
        </p:txBody>
      </p:sp>
      <p:sp>
        <p:nvSpPr>
          <p:cNvPr id="4" name="Obdélník 3"/>
          <p:cNvSpPr/>
          <p:nvPr/>
        </p:nvSpPr>
        <p:spPr>
          <a:xfrm>
            <a:off x="1403648" y="1844824"/>
            <a:ext cx="64807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A</a:t>
            </a:r>
            <a:endParaRPr lang="cs-CZ" dirty="0"/>
          </a:p>
        </p:txBody>
      </p:sp>
      <p:sp>
        <p:nvSpPr>
          <p:cNvPr id="5" name="Obdélník 4"/>
          <p:cNvSpPr/>
          <p:nvPr/>
        </p:nvSpPr>
        <p:spPr>
          <a:xfrm>
            <a:off x="935596" y="3179909"/>
            <a:ext cx="64807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100</a:t>
            </a:r>
            <a:endParaRPr lang="cs-CZ" dirty="0"/>
          </a:p>
        </p:txBody>
      </p:sp>
      <p:sp>
        <p:nvSpPr>
          <p:cNvPr id="6" name="Obdélník 5"/>
          <p:cNvSpPr/>
          <p:nvPr/>
        </p:nvSpPr>
        <p:spPr>
          <a:xfrm>
            <a:off x="491359" y="3913101"/>
            <a:ext cx="648072" cy="432048"/>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300</a:t>
            </a:r>
            <a:endParaRPr lang="cs-CZ" dirty="0"/>
          </a:p>
        </p:txBody>
      </p:sp>
      <p:sp>
        <p:nvSpPr>
          <p:cNvPr id="7" name="Obdélník 6"/>
          <p:cNvSpPr/>
          <p:nvPr/>
        </p:nvSpPr>
        <p:spPr>
          <a:xfrm>
            <a:off x="1283447" y="3907714"/>
            <a:ext cx="648072" cy="432048"/>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400</a:t>
            </a:r>
            <a:endParaRPr lang="cs-CZ" dirty="0"/>
          </a:p>
        </p:txBody>
      </p:sp>
      <p:sp>
        <p:nvSpPr>
          <p:cNvPr id="8" name="Obdélník 7"/>
          <p:cNvSpPr/>
          <p:nvPr/>
        </p:nvSpPr>
        <p:spPr>
          <a:xfrm>
            <a:off x="1727684" y="2557144"/>
            <a:ext cx="648072" cy="432048"/>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200</a:t>
            </a:r>
            <a:endParaRPr lang="cs-CZ" dirty="0"/>
          </a:p>
        </p:txBody>
      </p:sp>
      <p:sp>
        <p:nvSpPr>
          <p:cNvPr id="9" name="Obdélník 8"/>
          <p:cNvSpPr/>
          <p:nvPr/>
        </p:nvSpPr>
        <p:spPr>
          <a:xfrm>
            <a:off x="4404684" y="1844824"/>
            <a:ext cx="64807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B</a:t>
            </a:r>
            <a:endParaRPr lang="cs-CZ" dirty="0"/>
          </a:p>
        </p:txBody>
      </p:sp>
      <p:sp>
        <p:nvSpPr>
          <p:cNvPr id="10" name="Obdélník 9"/>
          <p:cNvSpPr/>
          <p:nvPr/>
        </p:nvSpPr>
        <p:spPr>
          <a:xfrm>
            <a:off x="4820206" y="2529342"/>
            <a:ext cx="64807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500</a:t>
            </a:r>
            <a:endParaRPr lang="cs-CZ" dirty="0"/>
          </a:p>
        </p:txBody>
      </p:sp>
      <p:sp>
        <p:nvSpPr>
          <p:cNvPr id="11" name="Obdélník 10"/>
          <p:cNvSpPr/>
          <p:nvPr/>
        </p:nvSpPr>
        <p:spPr>
          <a:xfrm>
            <a:off x="3059832" y="3871147"/>
            <a:ext cx="648072" cy="432048"/>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300</a:t>
            </a:r>
            <a:endParaRPr lang="cs-CZ" dirty="0"/>
          </a:p>
        </p:txBody>
      </p:sp>
      <p:sp>
        <p:nvSpPr>
          <p:cNvPr id="13" name="Obdélník 12"/>
          <p:cNvSpPr/>
          <p:nvPr/>
        </p:nvSpPr>
        <p:spPr>
          <a:xfrm>
            <a:off x="5278861" y="3179909"/>
            <a:ext cx="648072" cy="432048"/>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600</a:t>
            </a:r>
            <a:endParaRPr lang="cs-CZ" dirty="0"/>
          </a:p>
        </p:txBody>
      </p:sp>
      <p:sp>
        <p:nvSpPr>
          <p:cNvPr id="14" name="Obdélník 13"/>
          <p:cNvSpPr/>
          <p:nvPr/>
        </p:nvSpPr>
        <p:spPr>
          <a:xfrm>
            <a:off x="4384017" y="3179909"/>
            <a:ext cx="64807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100</a:t>
            </a:r>
            <a:endParaRPr lang="cs-CZ" dirty="0"/>
          </a:p>
        </p:txBody>
      </p:sp>
      <p:sp>
        <p:nvSpPr>
          <p:cNvPr id="18" name="Obdélník 17"/>
          <p:cNvSpPr/>
          <p:nvPr/>
        </p:nvSpPr>
        <p:spPr>
          <a:xfrm>
            <a:off x="3904352" y="3890115"/>
            <a:ext cx="648072" cy="432048"/>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300</a:t>
            </a:r>
            <a:endParaRPr lang="cs-CZ" dirty="0"/>
          </a:p>
        </p:txBody>
      </p:sp>
      <p:sp>
        <p:nvSpPr>
          <p:cNvPr id="19" name="Obdélník 18"/>
          <p:cNvSpPr/>
          <p:nvPr/>
        </p:nvSpPr>
        <p:spPr>
          <a:xfrm>
            <a:off x="4820206" y="3871147"/>
            <a:ext cx="648072" cy="432048"/>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400</a:t>
            </a:r>
            <a:endParaRPr lang="cs-CZ" dirty="0"/>
          </a:p>
        </p:txBody>
      </p:sp>
      <p:cxnSp>
        <p:nvCxnSpPr>
          <p:cNvPr id="21" name="Přímá spojnice se šipkou 20"/>
          <p:cNvCxnSpPr/>
          <p:nvPr/>
        </p:nvCxnSpPr>
        <p:spPr>
          <a:xfrm>
            <a:off x="1498956" y="2276872"/>
            <a:ext cx="0" cy="9030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Přímá spojnice se šipkou 22"/>
          <p:cNvCxnSpPr/>
          <p:nvPr/>
        </p:nvCxnSpPr>
        <p:spPr>
          <a:xfrm>
            <a:off x="1853698" y="2246420"/>
            <a:ext cx="0" cy="2912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Přímá spojnice se šipkou 25"/>
          <p:cNvCxnSpPr/>
          <p:nvPr/>
        </p:nvCxnSpPr>
        <p:spPr>
          <a:xfrm>
            <a:off x="1032353" y="3611957"/>
            <a:ext cx="0" cy="2788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Přímá spojnice se šipkou 26"/>
          <p:cNvCxnSpPr/>
          <p:nvPr/>
        </p:nvCxnSpPr>
        <p:spPr>
          <a:xfrm>
            <a:off x="1427463" y="3611957"/>
            <a:ext cx="0" cy="3011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Přímá spojnice se šipkou 27"/>
          <p:cNvCxnSpPr/>
          <p:nvPr/>
        </p:nvCxnSpPr>
        <p:spPr>
          <a:xfrm>
            <a:off x="3419872" y="2728390"/>
            <a:ext cx="2125" cy="11427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Přímá spojnice se šipkou 28"/>
          <p:cNvCxnSpPr/>
          <p:nvPr/>
        </p:nvCxnSpPr>
        <p:spPr>
          <a:xfrm>
            <a:off x="4944744" y="2246420"/>
            <a:ext cx="0" cy="2912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Přímá spojnice se šipkou 29"/>
          <p:cNvCxnSpPr/>
          <p:nvPr/>
        </p:nvCxnSpPr>
        <p:spPr>
          <a:xfrm>
            <a:off x="4944744" y="2947991"/>
            <a:ext cx="0" cy="2262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Přímá spojnice se šipkou 30"/>
          <p:cNvCxnSpPr/>
          <p:nvPr/>
        </p:nvCxnSpPr>
        <p:spPr>
          <a:xfrm>
            <a:off x="5428924" y="2953700"/>
            <a:ext cx="0" cy="2262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Přímá spojnice se šipkou 31"/>
          <p:cNvCxnSpPr/>
          <p:nvPr/>
        </p:nvCxnSpPr>
        <p:spPr>
          <a:xfrm>
            <a:off x="4460564" y="3606248"/>
            <a:ext cx="0" cy="2845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Přímá spojnice se šipkou 32"/>
          <p:cNvCxnSpPr/>
          <p:nvPr/>
        </p:nvCxnSpPr>
        <p:spPr>
          <a:xfrm>
            <a:off x="4944744" y="3611957"/>
            <a:ext cx="0" cy="259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Přímá spojnice 35"/>
          <p:cNvCxnSpPr/>
          <p:nvPr/>
        </p:nvCxnSpPr>
        <p:spPr>
          <a:xfrm>
            <a:off x="4496514" y="2246420"/>
            <a:ext cx="0" cy="48197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Přímá spojnice 36"/>
          <p:cNvCxnSpPr/>
          <p:nvPr/>
        </p:nvCxnSpPr>
        <p:spPr>
          <a:xfrm flipH="1" flipV="1">
            <a:off x="3419872" y="2728390"/>
            <a:ext cx="1076642" cy="1"/>
          </a:xfrm>
          <a:prstGeom prst="line">
            <a:avLst/>
          </a:prstGeom>
        </p:spPr>
        <p:style>
          <a:lnRef idx="1">
            <a:schemeClr val="accent1"/>
          </a:lnRef>
          <a:fillRef idx="0">
            <a:schemeClr val="accent1"/>
          </a:fillRef>
          <a:effectRef idx="0">
            <a:schemeClr val="accent1"/>
          </a:effectRef>
          <a:fontRef idx="minor">
            <a:schemeClr val="tx1"/>
          </a:fontRef>
        </p:style>
      </p:cxnSp>
      <p:sp>
        <p:nvSpPr>
          <p:cNvPr id="46" name="Obdélník 45"/>
          <p:cNvSpPr/>
          <p:nvPr/>
        </p:nvSpPr>
        <p:spPr>
          <a:xfrm>
            <a:off x="6876256" y="1544304"/>
            <a:ext cx="1728192" cy="432048"/>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err="1" smtClean="0"/>
              <a:t>Component</a:t>
            </a:r>
            <a:endParaRPr lang="cs-CZ" sz="1400" dirty="0"/>
          </a:p>
        </p:txBody>
      </p:sp>
      <p:sp>
        <p:nvSpPr>
          <p:cNvPr id="47" name="Obdélník 46"/>
          <p:cNvSpPr/>
          <p:nvPr/>
        </p:nvSpPr>
        <p:spPr>
          <a:xfrm>
            <a:off x="6876256" y="2173952"/>
            <a:ext cx="172819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err="1" smtClean="0"/>
              <a:t>Product|Semiproduct</a:t>
            </a:r>
            <a:endParaRPr lang="cs-CZ" sz="1200" dirty="0"/>
          </a:p>
        </p:txBody>
      </p:sp>
      <p:cxnSp>
        <p:nvCxnSpPr>
          <p:cNvPr id="49" name="Přímá spojnice 48"/>
          <p:cNvCxnSpPr/>
          <p:nvPr/>
        </p:nvCxnSpPr>
        <p:spPr>
          <a:xfrm>
            <a:off x="515455" y="2410219"/>
            <a:ext cx="5736825" cy="0"/>
          </a:xfrm>
          <a:prstGeom prst="line">
            <a:avLst/>
          </a:prstGeom>
          <a:ln w="28575">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50" name="Přímá spojnice 49"/>
          <p:cNvCxnSpPr/>
          <p:nvPr/>
        </p:nvCxnSpPr>
        <p:spPr>
          <a:xfrm>
            <a:off x="373795" y="3061095"/>
            <a:ext cx="5926397" cy="5709"/>
          </a:xfrm>
          <a:prstGeom prst="line">
            <a:avLst/>
          </a:prstGeom>
          <a:ln w="28575">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52" name="Přímá spojnice 51"/>
          <p:cNvCxnSpPr/>
          <p:nvPr/>
        </p:nvCxnSpPr>
        <p:spPr>
          <a:xfrm>
            <a:off x="373794" y="3722206"/>
            <a:ext cx="5926397" cy="5709"/>
          </a:xfrm>
          <a:prstGeom prst="line">
            <a:avLst/>
          </a:prstGeom>
          <a:ln w="28575">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53" name="Obdélník 52"/>
          <p:cNvSpPr/>
          <p:nvPr/>
        </p:nvSpPr>
        <p:spPr>
          <a:xfrm>
            <a:off x="6095977" y="1683964"/>
            <a:ext cx="393056"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cs-CZ"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0</a:t>
            </a:r>
            <a:endParaRPr lang="cs-CZ"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4" name="Obdélník 53"/>
          <p:cNvSpPr/>
          <p:nvPr/>
        </p:nvSpPr>
        <p:spPr>
          <a:xfrm>
            <a:off x="6103663" y="2410219"/>
            <a:ext cx="393056"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cs-CZ"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a:t>
            </a:r>
            <a:endParaRPr lang="cs-CZ"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5" name="Obdélník 54"/>
          <p:cNvSpPr/>
          <p:nvPr/>
        </p:nvSpPr>
        <p:spPr>
          <a:xfrm>
            <a:off x="6103664" y="3087107"/>
            <a:ext cx="393056"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cs-CZ"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a:t>
            </a:r>
            <a:endParaRPr lang="cs-CZ"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6" name="Obdélník 55"/>
          <p:cNvSpPr/>
          <p:nvPr/>
        </p:nvSpPr>
        <p:spPr>
          <a:xfrm>
            <a:off x="6118861" y="3754987"/>
            <a:ext cx="393056"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cs-CZ"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3</a:t>
            </a:r>
            <a:endParaRPr lang="cs-CZ"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7" name="TextovéPole 66"/>
          <p:cNvSpPr txBox="1"/>
          <p:nvPr/>
        </p:nvSpPr>
        <p:spPr>
          <a:xfrm>
            <a:off x="482005" y="4653136"/>
            <a:ext cx="6606734" cy="2308324"/>
          </a:xfrm>
          <a:prstGeom prst="rect">
            <a:avLst/>
          </a:prstGeom>
          <a:noFill/>
        </p:spPr>
        <p:txBody>
          <a:bodyPr wrap="square" rtlCol="0">
            <a:spAutoFit/>
          </a:bodyPr>
          <a:lstStyle/>
          <a:p>
            <a:pPr marL="285750" indent="-285750">
              <a:buFont typeface="Arial" panose="020B0604020202020204" pitchFamily="34" charset="0"/>
              <a:buChar char="•"/>
            </a:pPr>
            <a:r>
              <a:rPr lang="en-US" sz="1600" b="1" dirty="0" smtClean="0"/>
              <a:t>Independent</a:t>
            </a:r>
            <a:r>
              <a:rPr lang="en-US" sz="1600" dirty="0" smtClean="0"/>
              <a:t> demand for products and semi-products and </a:t>
            </a:r>
            <a:r>
              <a:rPr lang="en-US" sz="1600" b="1" dirty="0" smtClean="0"/>
              <a:t>dependent</a:t>
            </a:r>
            <a:r>
              <a:rPr lang="en-US" sz="1600" dirty="0" smtClean="0"/>
              <a:t> for components</a:t>
            </a:r>
          </a:p>
          <a:p>
            <a:pPr marL="285750" indent="-285750">
              <a:buFont typeface="Arial" panose="020B0604020202020204" pitchFamily="34" charset="0"/>
              <a:buChar char="•"/>
            </a:pPr>
            <a:r>
              <a:rPr lang="en-US" sz="1600" dirty="0" smtClean="0"/>
              <a:t>Planning backwards from production schedule (</a:t>
            </a:r>
            <a:r>
              <a:rPr lang="en-US" sz="1600" b="1" dirty="0" smtClean="0"/>
              <a:t>independent</a:t>
            </a:r>
            <a:r>
              <a:rPr lang="en-US" sz="1600" dirty="0" smtClean="0"/>
              <a:t>) to </a:t>
            </a:r>
            <a:r>
              <a:rPr lang="en-US" sz="1600" b="1" dirty="0" smtClean="0"/>
              <a:t>dependent-</a:t>
            </a:r>
            <a:r>
              <a:rPr lang="en-US" sz="1600" dirty="0" smtClean="0"/>
              <a:t> demand components -without statistically calculated Reorder Point (ROP)– see next lesson and next slide as well</a:t>
            </a:r>
          </a:p>
          <a:p>
            <a:pPr marL="285750" indent="-285750">
              <a:buFont typeface="Arial" panose="020B0604020202020204" pitchFamily="34" charset="0"/>
              <a:buChar char="•"/>
            </a:pPr>
            <a:r>
              <a:rPr lang="en-US" sz="1600" dirty="0" smtClean="0"/>
              <a:t>IF ROP </a:t>
            </a:r>
            <a:r>
              <a:rPr lang="en-US" sz="1600" b="1" dirty="0" smtClean="0">
                <a:solidFill>
                  <a:srgbClr val="FF0000"/>
                </a:solidFill>
              </a:rPr>
              <a:t>is not </a:t>
            </a:r>
            <a:r>
              <a:rPr lang="en-US" sz="1600" dirty="0" smtClean="0"/>
              <a:t>taken into consideration – MRP is </a:t>
            </a:r>
            <a:r>
              <a:rPr lang="en-US" sz="1600" b="1" dirty="0" smtClean="0">
                <a:solidFill>
                  <a:srgbClr val="0070C0"/>
                </a:solidFill>
              </a:rPr>
              <a:t>PUSH</a:t>
            </a:r>
            <a:r>
              <a:rPr lang="en-US" sz="1600" dirty="0" smtClean="0"/>
              <a:t> system -&gt; it computes schedule of what should be started (</a:t>
            </a:r>
            <a:r>
              <a:rPr lang="en-US" sz="1600" dirty="0" smtClean="0">
                <a:solidFill>
                  <a:srgbClr val="0070C0"/>
                </a:solidFill>
              </a:rPr>
              <a:t>pushed</a:t>
            </a:r>
            <a:r>
              <a:rPr lang="en-US" sz="1600" dirty="0" smtClean="0"/>
              <a:t>) into system, that authorize production  as inventory is consumed</a:t>
            </a:r>
            <a:r>
              <a:rPr lang="cs-CZ" sz="1600" dirty="0" smtClean="0"/>
              <a:t> </a:t>
            </a:r>
            <a:r>
              <a:rPr lang="cs-CZ" sz="1200" dirty="0" smtClean="0">
                <a:solidFill>
                  <a:srgbClr val="FF0000"/>
                </a:solidFill>
              </a:rPr>
              <a:t>(ROP </a:t>
            </a:r>
            <a:r>
              <a:rPr lang="cs-CZ" sz="1200" dirty="0" err="1" smtClean="0">
                <a:solidFill>
                  <a:srgbClr val="FF0000"/>
                </a:solidFill>
              </a:rPr>
              <a:t>will</a:t>
            </a:r>
            <a:r>
              <a:rPr lang="cs-CZ" sz="1200" dirty="0" smtClean="0">
                <a:solidFill>
                  <a:srgbClr val="FF0000"/>
                </a:solidFill>
              </a:rPr>
              <a:t> </a:t>
            </a:r>
            <a:r>
              <a:rPr lang="cs-CZ" sz="1200" dirty="0" err="1" smtClean="0">
                <a:solidFill>
                  <a:srgbClr val="FF0000"/>
                </a:solidFill>
              </a:rPr>
              <a:t>be</a:t>
            </a:r>
            <a:r>
              <a:rPr lang="cs-CZ" sz="1200" dirty="0" smtClean="0">
                <a:solidFill>
                  <a:srgbClr val="FF0000"/>
                </a:solidFill>
              </a:rPr>
              <a:t> </a:t>
            </a:r>
            <a:r>
              <a:rPr lang="cs-CZ" sz="1200" dirty="0" err="1" smtClean="0">
                <a:solidFill>
                  <a:srgbClr val="FF0000"/>
                </a:solidFill>
              </a:rPr>
              <a:t>explained</a:t>
            </a:r>
            <a:r>
              <a:rPr lang="cs-CZ" sz="1200" dirty="0" smtClean="0">
                <a:solidFill>
                  <a:srgbClr val="FF0000"/>
                </a:solidFill>
              </a:rPr>
              <a:t> </a:t>
            </a:r>
            <a:r>
              <a:rPr lang="cs-CZ" sz="1200" dirty="0" err="1" smtClean="0">
                <a:solidFill>
                  <a:srgbClr val="FF0000"/>
                </a:solidFill>
              </a:rPr>
              <a:t>later</a:t>
            </a:r>
            <a:r>
              <a:rPr lang="cs-CZ" sz="1200" dirty="0" smtClean="0">
                <a:solidFill>
                  <a:srgbClr val="FF0000"/>
                </a:solidFill>
              </a:rPr>
              <a:t> in </a:t>
            </a:r>
            <a:r>
              <a:rPr lang="cs-CZ" sz="1200" dirty="0" err="1" smtClean="0">
                <a:solidFill>
                  <a:srgbClr val="FF0000"/>
                </a:solidFill>
              </a:rPr>
              <a:t>this</a:t>
            </a:r>
            <a:r>
              <a:rPr lang="cs-CZ" sz="1200" dirty="0" smtClean="0">
                <a:solidFill>
                  <a:srgbClr val="FF0000"/>
                </a:solidFill>
              </a:rPr>
              <a:t> session)</a:t>
            </a:r>
            <a:endParaRPr lang="en-US" sz="1200" dirty="0">
              <a:solidFill>
                <a:srgbClr val="FF0000"/>
              </a:solidFill>
            </a:endParaRPr>
          </a:p>
        </p:txBody>
      </p:sp>
      <p:sp>
        <p:nvSpPr>
          <p:cNvPr id="68" name="TextovéPole 67"/>
          <p:cNvSpPr txBox="1"/>
          <p:nvPr/>
        </p:nvSpPr>
        <p:spPr>
          <a:xfrm>
            <a:off x="6804248" y="2930745"/>
            <a:ext cx="2232248" cy="646331"/>
          </a:xfrm>
          <a:prstGeom prst="rect">
            <a:avLst/>
          </a:prstGeom>
          <a:noFill/>
        </p:spPr>
        <p:txBody>
          <a:bodyPr wrap="square" rtlCol="0">
            <a:spAutoFit/>
          </a:bodyPr>
          <a:lstStyle/>
          <a:p>
            <a:r>
              <a:rPr lang="cs-CZ" dirty="0" smtClean="0">
                <a:solidFill>
                  <a:srgbClr val="FF0000"/>
                </a:solidFill>
              </a:rPr>
              <a:t>0,1,2,,..Low </a:t>
            </a:r>
            <a:r>
              <a:rPr lang="cs-CZ" dirty="0" err="1" smtClean="0">
                <a:solidFill>
                  <a:srgbClr val="FF0000"/>
                </a:solidFill>
              </a:rPr>
              <a:t>Level</a:t>
            </a:r>
            <a:r>
              <a:rPr lang="cs-CZ" dirty="0" smtClean="0">
                <a:solidFill>
                  <a:srgbClr val="FF0000"/>
                </a:solidFill>
              </a:rPr>
              <a:t> </a:t>
            </a:r>
            <a:r>
              <a:rPr lang="cs-CZ" dirty="0" err="1" smtClean="0">
                <a:solidFill>
                  <a:srgbClr val="FF0000"/>
                </a:solidFill>
              </a:rPr>
              <a:t>Codes</a:t>
            </a:r>
            <a:endParaRPr lang="cs-CZ" dirty="0">
              <a:solidFill>
                <a:srgbClr val="FF0000"/>
              </a:solidFill>
            </a:endParaRPr>
          </a:p>
        </p:txBody>
      </p:sp>
      <p:sp>
        <p:nvSpPr>
          <p:cNvPr id="69" name="Pravá složená závorka 68"/>
          <p:cNvSpPr/>
          <p:nvPr/>
        </p:nvSpPr>
        <p:spPr>
          <a:xfrm>
            <a:off x="6511917" y="1916832"/>
            <a:ext cx="220323" cy="2520280"/>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Tree>
    <p:extLst>
      <p:ext uri="{BB962C8B-B14F-4D97-AF65-F5344CB8AC3E}">
        <p14:creationId xmlns:p14="http://schemas.microsoft.com/office/powerpoint/2010/main" val="41265933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Prodejní objednávka na 100 ks 1150</a:t>
            </a:r>
            <a:endParaRPr lang="cs-CZ" dirty="0"/>
          </a:p>
        </p:txBody>
      </p:sp>
      <p:sp>
        <p:nvSpPr>
          <p:cNvPr id="4" name="TextovéPole 3"/>
          <p:cNvSpPr txBox="1"/>
          <p:nvPr/>
        </p:nvSpPr>
        <p:spPr>
          <a:xfrm flipH="1">
            <a:off x="611559" y="1409216"/>
            <a:ext cx="7632848" cy="1200329"/>
          </a:xfrm>
          <a:prstGeom prst="rect">
            <a:avLst/>
          </a:prstGeom>
          <a:noFill/>
        </p:spPr>
        <p:txBody>
          <a:bodyPr wrap="square" rtlCol="0">
            <a:spAutoFit/>
          </a:bodyPr>
          <a:lstStyle/>
          <a:p>
            <a:r>
              <a:rPr lang="cs-CZ" dirty="0" smtClean="0"/>
              <a:t>Dostaneme upozornění, že podsestava kola 1150 není na skladě !! Reakce-&gt;ANO</a:t>
            </a:r>
          </a:p>
          <a:p>
            <a:r>
              <a:rPr lang="cs-CZ" dirty="0" smtClean="0"/>
              <a:t>Dále změňte Plánované datum dodávky na  datum 25.5. , tedy dostatečně daleko od pracovního data – Důvod : aby plánovací algoritmus </a:t>
            </a:r>
            <a:r>
              <a:rPr lang="cs-CZ" dirty="0" err="1" smtClean="0"/>
              <a:t>nezáplánoval</a:t>
            </a:r>
            <a:r>
              <a:rPr lang="cs-CZ" dirty="0" smtClean="0"/>
              <a:t> počátek výroby na data před pracovním datem.</a:t>
            </a:r>
            <a:endParaRPr lang="cs-CZ"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0848" y="3717032"/>
            <a:ext cx="3520582" cy="2636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959" y="2621757"/>
            <a:ext cx="7812360" cy="1001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ovéPole 8"/>
          <p:cNvSpPr txBox="1"/>
          <p:nvPr/>
        </p:nvSpPr>
        <p:spPr>
          <a:xfrm>
            <a:off x="6687236" y="2649660"/>
            <a:ext cx="1313436" cy="307777"/>
          </a:xfrm>
          <a:prstGeom prst="rect">
            <a:avLst/>
          </a:prstGeom>
          <a:noFill/>
        </p:spPr>
        <p:txBody>
          <a:bodyPr wrap="none" rtlCol="0">
            <a:spAutoFit/>
          </a:bodyPr>
          <a:lstStyle/>
          <a:p>
            <a:r>
              <a:rPr lang="cs-CZ" sz="1400" b="1" dirty="0" smtClean="0">
                <a:solidFill>
                  <a:srgbClr val="FF0000"/>
                </a:solidFill>
              </a:rPr>
              <a:t>Prodejní řádek </a:t>
            </a:r>
            <a:endParaRPr lang="cs-CZ" sz="1400" b="1" dirty="0">
              <a:solidFill>
                <a:srgbClr val="FF0000"/>
              </a:solidFill>
            </a:endParaRPr>
          </a:p>
        </p:txBody>
      </p:sp>
    </p:spTree>
    <p:extLst>
      <p:ext uri="{BB962C8B-B14F-4D97-AF65-F5344CB8AC3E}">
        <p14:creationId xmlns:p14="http://schemas.microsoft.com/office/powerpoint/2010/main" val="242696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4"/>
                                        </p:tgtEl>
                                        <p:attrNameLst>
                                          <p:attrName>style.visibility</p:attrName>
                                        </p:attrNameLst>
                                      </p:cBhvr>
                                      <p:to>
                                        <p:strVal val="visible"/>
                                      </p:to>
                                    </p:set>
                                    <p:anim calcmode="lin" valueType="num">
                                      <p:cBhvr additive="base">
                                        <p:cTn id="13" dur="500" fill="hold"/>
                                        <p:tgtEl>
                                          <p:spTgt spid="5124"/>
                                        </p:tgtEl>
                                        <p:attrNameLst>
                                          <p:attrName>ppt_x</p:attrName>
                                        </p:attrNameLst>
                                      </p:cBhvr>
                                      <p:tavLst>
                                        <p:tav tm="0">
                                          <p:val>
                                            <p:strVal val="#ppt_x"/>
                                          </p:val>
                                        </p:tav>
                                        <p:tav tm="100000">
                                          <p:val>
                                            <p:strVal val="#ppt_x"/>
                                          </p:val>
                                        </p:tav>
                                      </p:tavLst>
                                    </p:anim>
                                    <p:anim calcmode="lin" valueType="num">
                                      <p:cBhvr additive="base">
                                        <p:cTn id="14" dur="500" fill="hold"/>
                                        <p:tgtEl>
                                          <p:spTgt spid="512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123"/>
                                        </p:tgtEl>
                                        <p:attrNameLst>
                                          <p:attrName>style.visibility</p:attrName>
                                        </p:attrNameLst>
                                      </p:cBhvr>
                                      <p:to>
                                        <p:strVal val="visible"/>
                                      </p:to>
                                    </p:set>
                                    <p:animEffect transition="in" filter="fade">
                                      <p:cBhvr>
                                        <p:cTn id="19" dur="500"/>
                                        <p:tgtEl>
                                          <p:spTgt spid="512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Plánovací sešit</a:t>
            </a:r>
            <a:endParaRPr lang="cs-CZ"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281" y="1142303"/>
            <a:ext cx="2736304" cy="88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ovéPole 5"/>
          <p:cNvSpPr txBox="1"/>
          <p:nvPr/>
        </p:nvSpPr>
        <p:spPr>
          <a:xfrm flipH="1">
            <a:off x="3275856" y="1274669"/>
            <a:ext cx="5868144" cy="830997"/>
          </a:xfrm>
          <a:prstGeom prst="rect">
            <a:avLst/>
          </a:prstGeom>
          <a:noFill/>
        </p:spPr>
        <p:txBody>
          <a:bodyPr wrap="square" rtlCol="0">
            <a:spAutoFit/>
          </a:bodyPr>
          <a:lstStyle/>
          <a:p>
            <a:r>
              <a:rPr lang="cs-CZ" sz="1600" dirty="0" smtClean="0"/>
              <a:t>Plánované datum dodávky (viz prodejní řádek)</a:t>
            </a:r>
          </a:p>
          <a:p>
            <a:r>
              <a:rPr lang="cs-CZ" sz="1600" dirty="0" smtClean="0"/>
              <a:t> je pro tuto databázi 4.5.2017. Do Čísla zboží  zavedeme ručně Jak číslo výrobku tak i čísla komponent -&gt;1150|1151|1155 </a:t>
            </a:r>
            <a:endParaRPr lang="cs-CZ" sz="1600" dirty="0"/>
          </a:p>
        </p:txBody>
      </p:sp>
      <p:pic>
        <p:nvPicPr>
          <p:cNvPr id="615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3568" y="2204864"/>
            <a:ext cx="3084576" cy="4135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550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 calcmode="lin" valueType="num">
                                      <p:cBhvr additive="base">
                                        <p:cTn id="7" dur="500" fill="hold"/>
                                        <p:tgtEl>
                                          <p:spTgt spid="6147"/>
                                        </p:tgtEl>
                                        <p:attrNameLst>
                                          <p:attrName>ppt_x</p:attrName>
                                        </p:attrNameLst>
                                      </p:cBhvr>
                                      <p:tavLst>
                                        <p:tav tm="0">
                                          <p:val>
                                            <p:strVal val="#ppt_x"/>
                                          </p:val>
                                        </p:tav>
                                        <p:tav tm="100000">
                                          <p:val>
                                            <p:strVal val="#ppt_x"/>
                                          </p:val>
                                        </p:tav>
                                      </p:tavLst>
                                    </p:anim>
                                    <p:anim calcmode="lin" valueType="num">
                                      <p:cBhvr additive="base">
                                        <p:cTn id="8" dur="500" fill="hold"/>
                                        <p:tgtEl>
                                          <p:spTgt spid="614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50"/>
                                        </p:tgtEl>
                                        <p:attrNameLst>
                                          <p:attrName>style.visibility</p:attrName>
                                        </p:attrNameLst>
                                      </p:cBhvr>
                                      <p:to>
                                        <p:strVal val="visible"/>
                                      </p:to>
                                    </p:set>
                                    <p:animEffect transition="in" filter="fade">
                                      <p:cBhvr>
                                        <p:cTn id="17"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Naplánovaný řádek (výrobní zakázka)</a:t>
            </a:r>
            <a:endParaRPr lang="cs-CZ"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107" y="2564904"/>
            <a:ext cx="5900117" cy="100525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571" y="3717032"/>
            <a:ext cx="8218487" cy="16668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942" y="1362737"/>
            <a:ext cx="7497458" cy="85973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ovéPole 3"/>
          <p:cNvSpPr txBox="1"/>
          <p:nvPr/>
        </p:nvSpPr>
        <p:spPr>
          <a:xfrm>
            <a:off x="6971281" y="2564904"/>
            <a:ext cx="1813702" cy="923330"/>
          </a:xfrm>
          <a:prstGeom prst="rect">
            <a:avLst/>
          </a:prstGeom>
          <a:noFill/>
        </p:spPr>
        <p:txBody>
          <a:bodyPr wrap="none" rtlCol="0">
            <a:spAutoFit/>
          </a:bodyPr>
          <a:lstStyle/>
          <a:p>
            <a:r>
              <a:rPr lang="cs-CZ" dirty="0" smtClean="0"/>
              <a:t>Viz karta zboží,</a:t>
            </a:r>
          </a:p>
          <a:p>
            <a:r>
              <a:rPr lang="cs-CZ" dirty="0" smtClean="0"/>
              <a:t>záložka Doplnění </a:t>
            </a:r>
          </a:p>
          <a:p>
            <a:r>
              <a:rPr lang="cs-CZ" dirty="0" smtClean="0"/>
              <a:t>a Zmetky %</a:t>
            </a:r>
            <a:endParaRPr lang="cs-CZ" dirty="0"/>
          </a:p>
        </p:txBody>
      </p:sp>
      <p:cxnSp>
        <p:nvCxnSpPr>
          <p:cNvPr id="6" name="Přímá spojnice se šipkou 5"/>
          <p:cNvCxnSpPr/>
          <p:nvPr/>
        </p:nvCxnSpPr>
        <p:spPr>
          <a:xfrm flipH="1" flipV="1">
            <a:off x="6516216" y="2276872"/>
            <a:ext cx="455065"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108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3"/>
                                        </p:tgtEl>
                                        <p:attrNameLst>
                                          <p:attrName>style.visibility</p:attrName>
                                        </p:attrNameLst>
                                      </p:cBhvr>
                                      <p:to>
                                        <p:strVal val="visible"/>
                                      </p:to>
                                    </p:set>
                                    <p:animEffect transition="in" filter="fade">
                                      <p:cBhvr>
                                        <p:cTn id="7" dur="500"/>
                                        <p:tgtEl>
                                          <p:spTgt spid="717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7171"/>
                                        </p:tgtEl>
                                        <p:attrNameLst>
                                          <p:attrName>style.visibility</p:attrName>
                                        </p:attrNameLst>
                                      </p:cBhvr>
                                      <p:to>
                                        <p:strVal val="visible"/>
                                      </p:to>
                                    </p:set>
                                    <p:anim calcmode="lin" valueType="num">
                                      <p:cBhvr additive="base">
                                        <p:cTn id="20" dur="500" fill="hold"/>
                                        <p:tgtEl>
                                          <p:spTgt spid="7171"/>
                                        </p:tgtEl>
                                        <p:attrNameLst>
                                          <p:attrName>ppt_x</p:attrName>
                                        </p:attrNameLst>
                                      </p:cBhvr>
                                      <p:tavLst>
                                        <p:tav tm="0">
                                          <p:val>
                                            <p:strVal val="#ppt_x"/>
                                          </p:val>
                                        </p:tav>
                                        <p:tav tm="100000">
                                          <p:val>
                                            <p:strVal val="#ppt_x"/>
                                          </p:val>
                                        </p:tav>
                                      </p:tavLst>
                                    </p:anim>
                                    <p:anim calcmode="lin" valueType="num">
                                      <p:cBhvr additive="base">
                                        <p:cTn id="21" dur="500" fill="hold"/>
                                        <p:tgtEl>
                                          <p:spTgt spid="7171"/>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172"/>
                                        </p:tgtEl>
                                        <p:attrNameLst>
                                          <p:attrName>style.visibility</p:attrName>
                                        </p:attrNameLst>
                                      </p:cBhvr>
                                      <p:to>
                                        <p:strVal val="visible"/>
                                      </p:to>
                                    </p:set>
                                    <p:animEffect transition="in" filter="fade">
                                      <p:cBhvr>
                                        <p:cTn id="26"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Naplánovaný řádek (výrobní zakázka)</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412776"/>
            <a:ext cx="7853214" cy="178107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3645024"/>
            <a:ext cx="8237537" cy="19716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57093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5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gtEl>
                                        <p:attrNameLst>
                                          <p:attrName>style.visibility</p:attrName>
                                        </p:attrNameLst>
                                      </p:cBhvr>
                                      <p:to>
                                        <p:strVal val="visible"/>
                                      </p:to>
                                    </p:set>
                                    <p:animEffect transition="in" filter="fade">
                                      <p:cBhvr>
                                        <p:cTn id="12" dur="5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dirty="0" smtClean="0"/>
              <a:t>Vytvoření VZ </a:t>
            </a:r>
            <a:r>
              <a:rPr lang="cs-CZ" sz="2000" dirty="0" smtClean="0">
                <a:solidFill>
                  <a:srgbClr val="0070C0"/>
                </a:solidFill>
              </a:rPr>
              <a:t>(pevně plánované-bude vysvětleno)</a:t>
            </a:r>
            <a:endParaRPr lang="cs-CZ" sz="2000" dirty="0">
              <a:solidFill>
                <a:srgbClr val="0070C0"/>
              </a:solidFill>
            </a:endParaRP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462206"/>
            <a:ext cx="7846169" cy="1822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2436" y="1844824"/>
            <a:ext cx="3450935" cy="446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4593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fade">
                                      <p:cBhvr>
                                        <p:cTn id="7" dur="500"/>
                                        <p:tgtEl>
                                          <p:spTgt spid="819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96"/>
                                        </p:tgtEl>
                                        <p:attrNameLst>
                                          <p:attrName>style.visibility</p:attrName>
                                        </p:attrNameLst>
                                      </p:cBhvr>
                                      <p:to>
                                        <p:strVal val="visible"/>
                                      </p:to>
                                    </p:set>
                                    <p:animEffect transition="in" filter="fade">
                                      <p:cBhvr>
                                        <p:cTn id="12"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Řádky nákupní objednávky </a:t>
            </a:r>
            <a:endParaRPr lang="cs-CZ"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370706"/>
            <a:ext cx="7286672" cy="109001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2708920"/>
            <a:ext cx="457200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66927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Výrobní zakázka (VZ)</a:t>
            </a:r>
            <a:endParaRPr lang="cs-CZ"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1340768"/>
            <a:ext cx="2891045" cy="122413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2132856"/>
            <a:ext cx="7240289"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ovéPole 3"/>
          <p:cNvSpPr txBox="1"/>
          <p:nvPr/>
        </p:nvSpPr>
        <p:spPr>
          <a:xfrm>
            <a:off x="1342624" y="5157191"/>
            <a:ext cx="7450501" cy="646331"/>
          </a:xfrm>
          <a:prstGeom prst="rect">
            <a:avLst/>
          </a:prstGeom>
          <a:noFill/>
        </p:spPr>
        <p:txBody>
          <a:bodyPr wrap="none" rtlCol="0">
            <a:spAutoFit/>
          </a:bodyPr>
          <a:lstStyle/>
          <a:p>
            <a:r>
              <a:rPr lang="cs-CZ" dirty="0" smtClean="0"/>
              <a:t>Podívejte se na Sledování zakázky : vazby mezi výrobou, nákupem a prodejem</a:t>
            </a:r>
          </a:p>
          <a:p>
            <a:r>
              <a:rPr lang="cs-CZ" dirty="0" smtClean="0"/>
              <a:t>Najdete to na ikoně  Funkce v řádcích VZ</a:t>
            </a:r>
            <a:endParaRPr lang="cs-CZ" dirty="0"/>
          </a:p>
        </p:txBody>
      </p:sp>
    </p:spTree>
    <p:extLst>
      <p:ext uri="{BB962C8B-B14F-4D97-AF65-F5344CB8AC3E}">
        <p14:creationId xmlns:p14="http://schemas.microsoft.com/office/powerpoint/2010/main" val="1719287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500" fill="hold"/>
                                        <p:tgtEl>
                                          <p:spTgt spid="11266"/>
                                        </p:tgtEl>
                                        <p:attrNameLst>
                                          <p:attrName>ppt_x</p:attrName>
                                        </p:attrNameLst>
                                      </p:cBhvr>
                                      <p:tavLst>
                                        <p:tav tm="0">
                                          <p:val>
                                            <p:strVal val="#ppt_x"/>
                                          </p:val>
                                        </p:tav>
                                        <p:tav tm="100000">
                                          <p:val>
                                            <p:strVal val="#ppt_x"/>
                                          </p:val>
                                        </p:tav>
                                      </p:tavLst>
                                    </p:anim>
                                    <p:anim calcmode="lin" valueType="num">
                                      <p:cBhvr additive="base">
                                        <p:cTn id="8" dur="500" fill="hold"/>
                                        <p:tgtEl>
                                          <p:spTgt spid="1126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1267"/>
                                        </p:tgtEl>
                                        <p:attrNameLst>
                                          <p:attrName>style.visibility</p:attrName>
                                        </p:attrNameLst>
                                      </p:cBhvr>
                                      <p:to>
                                        <p:strVal val="visible"/>
                                      </p:to>
                                    </p:set>
                                    <p:animEffect transition="in" filter="fade">
                                      <p:cBhvr>
                                        <p:cTn id="13" dur="5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Sledování zakázky  </a:t>
            </a:r>
            <a:endParaRPr lang="cs-CZ"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812" y="1747025"/>
            <a:ext cx="8332787" cy="16859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ovéPole 3"/>
          <p:cNvSpPr txBox="1"/>
          <p:nvPr/>
        </p:nvSpPr>
        <p:spPr>
          <a:xfrm>
            <a:off x="2351130" y="1747025"/>
            <a:ext cx="1011815" cy="369332"/>
          </a:xfrm>
          <a:prstGeom prst="rect">
            <a:avLst/>
          </a:prstGeom>
          <a:noFill/>
        </p:spPr>
        <p:txBody>
          <a:bodyPr wrap="none" rtlCol="0">
            <a:spAutoFit/>
          </a:bodyPr>
          <a:lstStyle/>
          <a:p>
            <a:r>
              <a:rPr lang="cs-CZ" b="1" dirty="0" smtClean="0">
                <a:solidFill>
                  <a:srgbClr val="FF0000"/>
                </a:solidFill>
              </a:rPr>
              <a:t>VZ&lt;-&gt;PO</a:t>
            </a:r>
            <a:endParaRPr lang="cs-CZ" b="1" dirty="0">
              <a:solidFill>
                <a:srgbClr val="FF0000"/>
              </a:solidFill>
            </a:endParaRPr>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812" y="4005064"/>
            <a:ext cx="8266113" cy="1866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TextovéPole 6"/>
          <p:cNvSpPr txBox="1"/>
          <p:nvPr/>
        </p:nvSpPr>
        <p:spPr>
          <a:xfrm>
            <a:off x="2351130" y="4005064"/>
            <a:ext cx="1072730" cy="369332"/>
          </a:xfrm>
          <a:prstGeom prst="rect">
            <a:avLst/>
          </a:prstGeom>
          <a:noFill/>
        </p:spPr>
        <p:txBody>
          <a:bodyPr wrap="none" rtlCol="0">
            <a:spAutoFit/>
          </a:bodyPr>
          <a:lstStyle/>
          <a:p>
            <a:r>
              <a:rPr lang="cs-CZ" b="1" dirty="0" smtClean="0">
                <a:solidFill>
                  <a:srgbClr val="FF0000"/>
                </a:solidFill>
              </a:rPr>
              <a:t>NO&lt;-&gt;PO</a:t>
            </a:r>
            <a:endParaRPr lang="cs-CZ" b="1" dirty="0">
              <a:solidFill>
                <a:srgbClr val="FF0000"/>
              </a:solidFill>
            </a:endParaRPr>
          </a:p>
        </p:txBody>
      </p:sp>
    </p:spTree>
    <p:extLst>
      <p:ext uri="{BB962C8B-B14F-4D97-AF65-F5344CB8AC3E}">
        <p14:creationId xmlns:p14="http://schemas.microsoft.com/office/powerpoint/2010/main" val="17044119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Zaúčtujte příjem komponent na NO</a:t>
            </a:r>
            <a:endParaRPr lang="cs-CZ"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556792"/>
            <a:ext cx="7432546" cy="2239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67125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800" dirty="0" smtClean="0"/>
              <a:t>Výrobní zakázka-komponenty a TNG postup</a:t>
            </a:r>
            <a:endParaRPr lang="cs-CZ" sz="2800" dirty="0"/>
          </a:p>
        </p:txBody>
      </p:sp>
      <p:sp>
        <p:nvSpPr>
          <p:cNvPr id="5" name="TextovéPole 4"/>
          <p:cNvSpPr txBox="1"/>
          <p:nvPr/>
        </p:nvSpPr>
        <p:spPr>
          <a:xfrm>
            <a:off x="5796136" y="1048510"/>
            <a:ext cx="2214389" cy="369332"/>
          </a:xfrm>
          <a:prstGeom prst="rect">
            <a:avLst/>
          </a:prstGeom>
          <a:noFill/>
        </p:spPr>
        <p:txBody>
          <a:bodyPr wrap="none" rtlCol="0">
            <a:spAutoFit/>
          </a:bodyPr>
          <a:lstStyle/>
          <a:p>
            <a:r>
              <a:rPr lang="cs-CZ" dirty="0" smtClean="0">
                <a:solidFill>
                  <a:srgbClr val="0070C0"/>
                </a:solidFill>
              </a:rPr>
              <a:t>(TNG= Technologický)</a:t>
            </a:r>
            <a:endParaRPr lang="cs-CZ" dirty="0">
              <a:solidFill>
                <a:srgbClr val="0070C0"/>
              </a:solidFill>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304" y="1988840"/>
            <a:ext cx="7992765" cy="135491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TextovéPole 6"/>
          <p:cNvSpPr txBox="1"/>
          <p:nvPr/>
        </p:nvSpPr>
        <p:spPr>
          <a:xfrm>
            <a:off x="453557" y="1547500"/>
            <a:ext cx="2513958" cy="369332"/>
          </a:xfrm>
          <a:prstGeom prst="rect">
            <a:avLst/>
          </a:prstGeom>
          <a:noFill/>
        </p:spPr>
        <p:txBody>
          <a:bodyPr wrap="none" rtlCol="0">
            <a:spAutoFit/>
          </a:bodyPr>
          <a:lstStyle/>
          <a:p>
            <a:r>
              <a:rPr lang="cs-CZ" dirty="0" smtClean="0">
                <a:solidFill>
                  <a:srgbClr val="0070C0"/>
                </a:solidFill>
              </a:rPr>
              <a:t>Řádek VZ-&gt;Komponenty</a:t>
            </a:r>
            <a:endParaRPr lang="cs-CZ" dirty="0">
              <a:solidFill>
                <a:srgbClr val="0070C0"/>
              </a:solidFill>
            </a:endParaRPr>
          </a:p>
        </p:txBody>
      </p:sp>
      <p:sp>
        <p:nvSpPr>
          <p:cNvPr id="9" name="TextovéPole 8"/>
          <p:cNvSpPr txBox="1"/>
          <p:nvPr/>
        </p:nvSpPr>
        <p:spPr>
          <a:xfrm>
            <a:off x="323528" y="3573016"/>
            <a:ext cx="2350965" cy="369332"/>
          </a:xfrm>
          <a:prstGeom prst="rect">
            <a:avLst/>
          </a:prstGeom>
          <a:noFill/>
        </p:spPr>
        <p:txBody>
          <a:bodyPr wrap="none" rtlCol="0">
            <a:spAutoFit/>
          </a:bodyPr>
          <a:lstStyle/>
          <a:p>
            <a:r>
              <a:rPr lang="cs-CZ" dirty="0" smtClean="0">
                <a:solidFill>
                  <a:srgbClr val="0070C0"/>
                </a:solidFill>
              </a:rPr>
              <a:t>Řádek VZ-&gt;TNG postup</a:t>
            </a:r>
            <a:endParaRPr lang="cs-CZ" dirty="0">
              <a:solidFill>
                <a:srgbClr val="0070C0"/>
              </a:solidFill>
            </a:endParaRPr>
          </a:p>
        </p:txBody>
      </p:sp>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443" y="3953294"/>
            <a:ext cx="7959626" cy="192104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526976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Push</a:t>
            </a:r>
            <a:r>
              <a:rPr lang="cs-CZ" dirty="0" smtClean="0"/>
              <a:t> </a:t>
            </a:r>
            <a:r>
              <a:rPr lang="cs-CZ" dirty="0" err="1" smtClean="0"/>
              <a:t>system</a:t>
            </a:r>
            <a:endParaRPr lang="cs-CZ" dirty="0"/>
          </a:p>
        </p:txBody>
      </p:sp>
      <p:cxnSp>
        <p:nvCxnSpPr>
          <p:cNvPr id="6" name="Přímá spojnice 5"/>
          <p:cNvCxnSpPr/>
          <p:nvPr/>
        </p:nvCxnSpPr>
        <p:spPr>
          <a:xfrm>
            <a:off x="1547664" y="4581128"/>
            <a:ext cx="46805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Přímá spojnice 7"/>
          <p:cNvCxnSpPr/>
          <p:nvPr/>
        </p:nvCxnSpPr>
        <p:spPr>
          <a:xfrm flipV="1">
            <a:off x="1547664" y="1772816"/>
            <a:ext cx="0" cy="28083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Přímá spojnice 9"/>
          <p:cNvCxnSpPr/>
          <p:nvPr/>
        </p:nvCxnSpPr>
        <p:spPr>
          <a:xfrm>
            <a:off x="1547664" y="1772816"/>
            <a:ext cx="792088" cy="72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Přímá spojnice 11"/>
          <p:cNvCxnSpPr/>
          <p:nvPr/>
        </p:nvCxnSpPr>
        <p:spPr>
          <a:xfrm>
            <a:off x="2339752" y="1777581"/>
            <a:ext cx="792088" cy="72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Přímá spojnice 12"/>
          <p:cNvCxnSpPr/>
          <p:nvPr/>
        </p:nvCxnSpPr>
        <p:spPr>
          <a:xfrm flipV="1">
            <a:off x="2339752" y="1772816"/>
            <a:ext cx="0" cy="69669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Přímá spojnice 18"/>
          <p:cNvCxnSpPr/>
          <p:nvPr/>
        </p:nvCxnSpPr>
        <p:spPr>
          <a:xfrm flipV="1">
            <a:off x="6300192" y="2483630"/>
            <a:ext cx="0" cy="209749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Přímá spojnice 20"/>
          <p:cNvCxnSpPr/>
          <p:nvPr/>
        </p:nvCxnSpPr>
        <p:spPr>
          <a:xfrm>
            <a:off x="3131840" y="1802511"/>
            <a:ext cx="792088" cy="690385"/>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Přímá spojnice 21"/>
          <p:cNvCxnSpPr/>
          <p:nvPr/>
        </p:nvCxnSpPr>
        <p:spPr>
          <a:xfrm flipV="1">
            <a:off x="3131840" y="1797746"/>
            <a:ext cx="0" cy="696697"/>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Přímá spojnice 22"/>
          <p:cNvCxnSpPr/>
          <p:nvPr/>
        </p:nvCxnSpPr>
        <p:spPr>
          <a:xfrm>
            <a:off x="3923928" y="1802511"/>
            <a:ext cx="792088" cy="69038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Přímá spojnice 23"/>
          <p:cNvCxnSpPr/>
          <p:nvPr/>
        </p:nvCxnSpPr>
        <p:spPr>
          <a:xfrm flipV="1">
            <a:off x="3923928" y="1797746"/>
            <a:ext cx="0" cy="696697"/>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Přímá spojnice 24"/>
          <p:cNvCxnSpPr/>
          <p:nvPr/>
        </p:nvCxnSpPr>
        <p:spPr>
          <a:xfrm>
            <a:off x="4716016" y="1777580"/>
            <a:ext cx="792088" cy="691933"/>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Přímá spojnice 25"/>
          <p:cNvCxnSpPr/>
          <p:nvPr/>
        </p:nvCxnSpPr>
        <p:spPr>
          <a:xfrm flipV="1">
            <a:off x="4716016" y="1772815"/>
            <a:ext cx="0" cy="696697"/>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Přímá spojnice 26"/>
          <p:cNvCxnSpPr/>
          <p:nvPr/>
        </p:nvCxnSpPr>
        <p:spPr>
          <a:xfrm>
            <a:off x="5508104" y="1763550"/>
            <a:ext cx="792088" cy="72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Přímá spojnice 27"/>
          <p:cNvCxnSpPr/>
          <p:nvPr/>
        </p:nvCxnSpPr>
        <p:spPr>
          <a:xfrm flipV="1">
            <a:off x="5508104" y="1758785"/>
            <a:ext cx="0" cy="696697"/>
          </a:xfrm>
          <a:prstGeom prst="line">
            <a:avLst/>
          </a:prstGeom>
        </p:spPr>
        <p:style>
          <a:lnRef idx="1">
            <a:schemeClr val="accent1"/>
          </a:lnRef>
          <a:fillRef idx="0">
            <a:schemeClr val="accent1"/>
          </a:fillRef>
          <a:effectRef idx="0">
            <a:schemeClr val="accent1"/>
          </a:effectRef>
          <a:fontRef idx="minor">
            <a:schemeClr val="tx1"/>
          </a:fontRef>
        </p:style>
      </p:cxnSp>
      <p:sp>
        <p:nvSpPr>
          <p:cNvPr id="36" name="Popisek se šipkou doprava 35"/>
          <p:cNvSpPr/>
          <p:nvPr/>
        </p:nvSpPr>
        <p:spPr>
          <a:xfrm>
            <a:off x="395536" y="3532379"/>
            <a:ext cx="1296144" cy="427415"/>
          </a:xfrm>
          <a:prstGeom prst="rightArrow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smtClean="0">
                <a:solidFill>
                  <a:srgbClr val="FF0000"/>
                </a:solidFill>
              </a:rPr>
              <a:t>Supplier1</a:t>
            </a:r>
            <a:endParaRPr lang="cs-CZ" sz="900" dirty="0">
              <a:solidFill>
                <a:srgbClr val="FF0000"/>
              </a:solidFill>
            </a:endParaRPr>
          </a:p>
        </p:txBody>
      </p:sp>
      <p:sp>
        <p:nvSpPr>
          <p:cNvPr id="37" name="Popisek se šipkou doprava 36"/>
          <p:cNvSpPr/>
          <p:nvPr/>
        </p:nvSpPr>
        <p:spPr>
          <a:xfrm>
            <a:off x="395536" y="4153713"/>
            <a:ext cx="1296144" cy="427415"/>
          </a:xfrm>
          <a:prstGeom prst="rightArrow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smtClean="0">
                <a:solidFill>
                  <a:srgbClr val="FF0000"/>
                </a:solidFill>
              </a:rPr>
              <a:t>Supplier</a:t>
            </a:r>
            <a:r>
              <a:rPr lang="cs-CZ" sz="900" dirty="0" smtClean="0">
                <a:solidFill>
                  <a:srgbClr val="FF0000"/>
                </a:solidFill>
              </a:rPr>
              <a:t> 2</a:t>
            </a:r>
            <a:endParaRPr lang="cs-CZ" sz="900" dirty="0">
              <a:solidFill>
                <a:srgbClr val="FF0000"/>
              </a:solidFill>
            </a:endParaRPr>
          </a:p>
        </p:txBody>
      </p:sp>
      <p:sp>
        <p:nvSpPr>
          <p:cNvPr id="38" name="Obdélník 37"/>
          <p:cNvSpPr/>
          <p:nvPr/>
        </p:nvSpPr>
        <p:spPr>
          <a:xfrm>
            <a:off x="3381599" y="2650259"/>
            <a:ext cx="914400" cy="21602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smtClean="0">
                <a:solidFill>
                  <a:srgbClr val="FF0000"/>
                </a:solidFill>
              </a:rPr>
              <a:t>MRP|ERP</a:t>
            </a:r>
            <a:endParaRPr lang="cs-CZ" sz="900" b="1" dirty="0">
              <a:solidFill>
                <a:srgbClr val="FF0000"/>
              </a:solidFill>
            </a:endParaRPr>
          </a:p>
        </p:txBody>
      </p:sp>
      <p:sp>
        <p:nvSpPr>
          <p:cNvPr id="39" name="Obdélník 38"/>
          <p:cNvSpPr/>
          <p:nvPr/>
        </p:nvSpPr>
        <p:spPr>
          <a:xfrm>
            <a:off x="1763688" y="3212976"/>
            <a:ext cx="756084" cy="21602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dirty="0" err="1" smtClean="0"/>
              <a:t>Operation</a:t>
            </a:r>
            <a:r>
              <a:rPr lang="cs-CZ" sz="800" dirty="0" smtClean="0"/>
              <a:t> 1</a:t>
            </a:r>
            <a:endParaRPr lang="cs-CZ" sz="800" dirty="0"/>
          </a:p>
        </p:txBody>
      </p:sp>
      <p:sp>
        <p:nvSpPr>
          <p:cNvPr id="40" name="Obdélník 39"/>
          <p:cNvSpPr/>
          <p:nvPr/>
        </p:nvSpPr>
        <p:spPr>
          <a:xfrm>
            <a:off x="2801243" y="3205787"/>
            <a:ext cx="756084" cy="21602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dirty="0" err="1" smtClean="0"/>
              <a:t>Operation</a:t>
            </a:r>
            <a:r>
              <a:rPr lang="cs-CZ" sz="800" dirty="0" smtClean="0"/>
              <a:t> 2</a:t>
            </a:r>
            <a:endParaRPr lang="cs-CZ" sz="800" dirty="0"/>
          </a:p>
        </p:txBody>
      </p:sp>
      <p:sp>
        <p:nvSpPr>
          <p:cNvPr id="41" name="Obdélník 40"/>
          <p:cNvSpPr/>
          <p:nvPr/>
        </p:nvSpPr>
        <p:spPr>
          <a:xfrm>
            <a:off x="3838799" y="3205787"/>
            <a:ext cx="756084" cy="21602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dirty="0" err="1" smtClean="0"/>
              <a:t>Operation</a:t>
            </a:r>
            <a:r>
              <a:rPr lang="cs-CZ" sz="800" dirty="0" smtClean="0"/>
              <a:t> 3</a:t>
            </a:r>
            <a:endParaRPr lang="cs-CZ" sz="800" dirty="0"/>
          </a:p>
        </p:txBody>
      </p:sp>
      <p:sp>
        <p:nvSpPr>
          <p:cNvPr id="42" name="Obdélník 41"/>
          <p:cNvSpPr/>
          <p:nvPr/>
        </p:nvSpPr>
        <p:spPr>
          <a:xfrm>
            <a:off x="4860032" y="3199975"/>
            <a:ext cx="756084" cy="21602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dirty="0" err="1" smtClean="0"/>
              <a:t>Operation</a:t>
            </a:r>
            <a:r>
              <a:rPr lang="cs-CZ" sz="800" dirty="0" smtClean="0"/>
              <a:t> 4</a:t>
            </a:r>
            <a:endParaRPr lang="cs-CZ" sz="800" dirty="0"/>
          </a:p>
        </p:txBody>
      </p:sp>
      <p:sp>
        <p:nvSpPr>
          <p:cNvPr id="43" name="Popisek se šipkou doleva 42"/>
          <p:cNvSpPr/>
          <p:nvPr/>
        </p:nvSpPr>
        <p:spPr>
          <a:xfrm>
            <a:off x="6120172" y="3530062"/>
            <a:ext cx="1764196" cy="432048"/>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dirty="0" err="1" smtClean="0"/>
              <a:t>Customer</a:t>
            </a:r>
            <a:r>
              <a:rPr lang="cs-CZ" sz="800" dirty="0" smtClean="0"/>
              <a:t> 1</a:t>
            </a:r>
            <a:endParaRPr lang="cs-CZ" sz="800" dirty="0"/>
          </a:p>
        </p:txBody>
      </p:sp>
      <p:sp>
        <p:nvSpPr>
          <p:cNvPr id="45" name="Popisek se šipkou doleva 44"/>
          <p:cNvSpPr/>
          <p:nvPr/>
        </p:nvSpPr>
        <p:spPr>
          <a:xfrm>
            <a:off x="6152321" y="4097251"/>
            <a:ext cx="1764196" cy="432048"/>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dirty="0" err="1" smtClean="0"/>
              <a:t>Customer</a:t>
            </a:r>
            <a:r>
              <a:rPr lang="cs-CZ" sz="800" dirty="0" smtClean="0"/>
              <a:t>  2</a:t>
            </a:r>
            <a:endParaRPr lang="cs-CZ" sz="800" dirty="0"/>
          </a:p>
        </p:txBody>
      </p:sp>
      <p:cxnSp>
        <p:nvCxnSpPr>
          <p:cNvPr id="47" name="Přímá spojnice se šipkou 46"/>
          <p:cNvCxnSpPr>
            <a:stCxn id="39" idx="3"/>
          </p:cNvCxnSpPr>
          <p:nvPr/>
        </p:nvCxnSpPr>
        <p:spPr>
          <a:xfrm flipV="1">
            <a:off x="2519772" y="3313799"/>
            <a:ext cx="281471" cy="71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Přímá spojnice se šipkou 47"/>
          <p:cNvCxnSpPr>
            <a:endCxn id="41" idx="1"/>
          </p:cNvCxnSpPr>
          <p:nvPr/>
        </p:nvCxnSpPr>
        <p:spPr>
          <a:xfrm flipV="1">
            <a:off x="3549676" y="3313799"/>
            <a:ext cx="289123" cy="252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Přímá spojnice se šipkou 52"/>
          <p:cNvCxnSpPr>
            <a:endCxn id="42" idx="1"/>
          </p:cNvCxnSpPr>
          <p:nvPr/>
        </p:nvCxnSpPr>
        <p:spPr>
          <a:xfrm flipV="1">
            <a:off x="4596425" y="3307987"/>
            <a:ext cx="263607" cy="94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6" name="Krychle 55"/>
          <p:cNvSpPr/>
          <p:nvPr/>
        </p:nvSpPr>
        <p:spPr>
          <a:xfrm>
            <a:off x="2051720" y="3861048"/>
            <a:ext cx="144016" cy="21602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7" name="Krychle 56"/>
          <p:cNvSpPr/>
          <p:nvPr/>
        </p:nvSpPr>
        <p:spPr>
          <a:xfrm>
            <a:off x="2276128" y="3880829"/>
            <a:ext cx="144016" cy="21602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8" name="Krychle 57"/>
          <p:cNvSpPr/>
          <p:nvPr/>
        </p:nvSpPr>
        <p:spPr>
          <a:xfrm>
            <a:off x="2527153" y="3874368"/>
            <a:ext cx="144016" cy="21602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9" name="Obdélník 58"/>
          <p:cNvSpPr/>
          <p:nvPr/>
        </p:nvSpPr>
        <p:spPr>
          <a:xfrm>
            <a:off x="1779321" y="3773846"/>
            <a:ext cx="1224136" cy="7691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0" name="Obdélník 59"/>
          <p:cNvSpPr/>
          <p:nvPr/>
        </p:nvSpPr>
        <p:spPr>
          <a:xfrm>
            <a:off x="4896036" y="3607861"/>
            <a:ext cx="1224136" cy="91945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1" name="Krychle 60"/>
          <p:cNvSpPr/>
          <p:nvPr/>
        </p:nvSpPr>
        <p:spPr>
          <a:xfrm>
            <a:off x="5166066" y="3827360"/>
            <a:ext cx="144016" cy="216024"/>
          </a:xfrm>
          <a:prstGeom prst="cub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2" name="Krychle 61"/>
          <p:cNvSpPr/>
          <p:nvPr/>
        </p:nvSpPr>
        <p:spPr>
          <a:xfrm>
            <a:off x="5390474" y="3847141"/>
            <a:ext cx="144016" cy="216024"/>
          </a:xfrm>
          <a:prstGeom prst="cub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3" name="Krychle 62"/>
          <p:cNvSpPr/>
          <p:nvPr/>
        </p:nvSpPr>
        <p:spPr>
          <a:xfrm>
            <a:off x="5641499" y="3840680"/>
            <a:ext cx="144016" cy="216024"/>
          </a:xfrm>
          <a:prstGeom prst="cub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65" name="Přímá spojnice se šipkou 64"/>
          <p:cNvCxnSpPr>
            <a:endCxn id="60" idx="0"/>
          </p:cNvCxnSpPr>
          <p:nvPr/>
        </p:nvCxnSpPr>
        <p:spPr>
          <a:xfrm>
            <a:off x="5508104" y="3415999"/>
            <a:ext cx="0" cy="1918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7" name="TextovéPole 66"/>
          <p:cNvSpPr txBox="1"/>
          <p:nvPr/>
        </p:nvSpPr>
        <p:spPr>
          <a:xfrm>
            <a:off x="5005402" y="4105810"/>
            <a:ext cx="1005403" cy="261610"/>
          </a:xfrm>
          <a:prstGeom prst="rect">
            <a:avLst/>
          </a:prstGeom>
          <a:noFill/>
        </p:spPr>
        <p:txBody>
          <a:bodyPr wrap="none" rtlCol="0">
            <a:spAutoFit/>
          </a:bodyPr>
          <a:lstStyle/>
          <a:p>
            <a:r>
              <a:rPr lang="cs-CZ" sz="1100" dirty="0" smtClean="0"/>
              <a:t>FG </a:t>
            </a:r>
            <a:r>
              <a:rPr lang="cs-CZ" sz="1100" dirty="0" err="1" smtClean="0"/>
              <a:t>warehouse</a:t>
            </a:r>
            <a:endParaRPr lang="cs-CZ" sz="1100" dirty="0"/>
          </a:p>
        </p:txBody>
      </p:sp>
      <p:sp>
        <p:nvSpPr>
          <p:cNvPr id="68" name="TextovéPole 67"/>
          <p:cNvSpPr txBox="1"/>
          <p:nvPr/>
        </p:nvSpPr>
        <p:spPr>
          <a:xfrm>
            <a:off x="1873054" y="4096431"/>
            <a:ext cx="857927" cy="430887"/>
          </a:xfrm>
          <a:prstGeom prst="rect">
            <a:avLst/>
          </a:prstGeom>
          <a:noFill/>
        </p:spPr>
        <p:txBody>
          <a:bodyPr wrap="none" rtlCol="0">
            <a:spAutoFit/>
          </a:bodyPr>
          <a:lstStyle/>
          <a:p>
            <a:r>
              <a:rPr lang="cs-CZ" sz="1100" dirty="0" err="1" smtClean="0"/>
              <a:t>Component</a:t>
            </a:r>
            <a:endParaRPr lang="cs-CZ" sz="1100" dirty="0" smtClean="0"/>
          </a:p>
          <a:p>
            <a:r>
              <a:rPr lang="cs-CZ" sz="1100" dirty="0" err="1" smtClean="0"/>
              <a:t>warehouse</a:t>
            </a:r>
            <a:endParaRPr lang="cs-CZ" sz="1100" dirty="0"/>
          </a:p>
        </p:txBody>
      </p:sp>
      <p:sp>
        <p:nvSpPr>
          <p:cNvPr id="70" name="Vývojový diagram: ukončení 69"/>
          <p:cNvSpPr/>
          <p:nvPr/>
        </p:nvSpPr>
        <p:spPr>
          <a:xfrm>
            <a:off x="4860032" y="2564904"/>
            <a:ext cx="1150773" cy="360040"/>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smtClean="0"/>
              <a:t>Forecast</a:t>
            </a:r>
            <a:endParaRPr lang="cs-CZ" dirty="0"/>
          </a:p>
        </p:txBody>
      </p:sp>
      <p:cxnSp>
        <p:nvCxnSpPr>
          <p:cNvPr id="72" name="Přímá spojnice se šipkou 71"/>
          <p:cNvCxnSpPr>
            <a:stCxn id="70" idx="1"/>
            <a:endCxn id="38" idx="3"/>
          </p:cNvCxnSpPr>
          <p:nvPr/>
        </p:nvCxnSpPr>
        <p:spPr>
          <a:xfrm flipH="1">
            <a:off x="4295999" y="2744924"/>
            <a:ext cx="564033" cy="133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4" name="Přímá spojnice 73"/>
          <p:cNvCxnSpPr>
            <a:stCxn id="38" idx="1"/>
          </p:cNvCxnSpPr>
          <p:nvPr/>
        </p:nvCxnSpPr>
        <p:spPr>
          <a:xfrm flipH="1">
            <a:off x="210807" y="2758271"/>
            <a:ext cx="317079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Přímá spojnice se šipkou 75"/>
          <p:cNvCxnSpPr/>
          <p:nvPr/>
        </p:nvCxnSpPr>
        <p:spPr>
          <a:xfrm>
            <a:off x="1187624" y="2758271"/>
            <a:ext cx="0" cy="77410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8" name="Přímá spojnice 77"/>
          <p:cNvCxnSpPr/>
          <p:nvPr/>
        </p:nvCxnSpPr>
        <p:spPr>
          <a:xfrm flipH="1" flipV="1">
            <a:off x="205673" y="2753576"/>
            <a:ext cx="16187" cy="161384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Přímá spojnice se šipkou 80"/>
          <p:cNvCxnSpPr>
            <a:endCxn id="37" idx="1"/>
          </p:cNvCxnSpPr>
          <p:nvPr/>
        </p:nvCxnSpPr>
        <p:spPr>
          <a:xfrm>
            <a:off x="221860" y="4367421"/>
            <a:ext cx="173676"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7" name="TextovéPole 86"/>
          <p:cNvSpPr txBox="1"/>
          <p:nvPr/>
        </p:nvSpPr>
        <p:spPr>
          <a:xfrm>
            <a:off x="332235" y="2437946"/>
            <a:ext cx="1067921" cy="253916"/>
          </a:xfrm>
          <a:prstGeom prst="rect">
            <a:avLst/>
          </a:prstGeom>
          <a:noFill/>
        </p:spPr>
        <p:txBody>
          <a:bodyPr wrap="none" rtlCol="0">
            <a:spAutoFit/>
          </a:bodyPr>
          <a:lstStyle/>
          <a:p>
            <a:r>
              <a:rPr lang="cs-CZ" sz="1050" dirty="0" err="1" smtClean="0">
                <a:solidFill>
                  <a:srgbClr val="FF0000"/>
                </a:solidFill>
              </a:rPr>
              <a:t>Purchase</a:t>
            </a:r>
            <a:r>
              <a:rPr lang="cs-CZ" sz="1050" dirty="0" smtClean="0">
                <a:solidFill>
                  <a:srgbClr val="FF0000"/>
                </a:solidFill>
              </a:rPr>
              <a:t> </a:t>
            </a:r>
            <a:r>
              <a:rPr lang="cs-CZ" sz="1050" dirty="0" err="1" smtClean="0">
                <a:solidFill>
                  <a:srgbClr val="FF0000"/>
                </a:solidFill>
              </a:rPr>
              <a:t>orders</a:t>
            </a:r>
            <a:endParaRPr lang="cs-CZ" sz="1050" dirty="0">
              <a:solidFill>
                <a:srgbClr val="FF0000"/>
              </a:solidFill>
            </a:endParaRPr>
          </a:p>
        </p:txBody>
      </p:sp>
      <p:cxnSp>
        <p:nvCxnSpPr>
          <p:cNvPr id="89" name="Přímá spojnice se šipkou 88"/>
          <p:cNvCxnSpPr>
            <a:stCxn id="59" idx="0"/>
          </p:cNvCxnSpPr>
          <p:nvPr/>
        </p:nvCxnSpPr>
        <p:spPr>
          <a:xfrm flipV="1">
            <a:off x="2391389" y="3444696"/>
            <a:ext cx="0" cy="3291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0" name="TextovéPole 89"/>
          <p:cNvSpPr txBox="1"/>
          <p:nvPr/>
        </p:nvSpPr>
        <p:spPr>
          <a:xfrm>
            <a:off x="3413424" y="3875476"/>
            <a:ext cx="705642" cy="253916"/>
          </a:xfrm>
          <a:prstGeom prst="rect">
            <a:avLst/>
          </a:prstGeom>
          <a:noFill/>
        </p:spPr>
        <p:txBody>
          <a:bodyPr wrap="none" rtlCol="0">
            <a:spAutoFit/>
          </a:bodyPr>
          <a:lstStyle/>
          <a:p>
            <a:r>
              <a:rPr lang="cs-CZ" sz="1050" dirty="0" smtClean="0">
                <a:solidFill>
                  <a:srgbClr val="FF0000"/>
                </a:solidFill>
              </a:rPr>
              <a:t>ROUTING</a:t>
            </a:r>
            <a:endParaRPr lang="cs-CZ" sz="1050" dirty="0">
              <a:solidFill>
                <a:srgbClr val="FF0000"/>
              </a:solidFill>
            </a:endParaRPr>
          </a:p>
        </p:txBody>
      </p:sp>
      <p:sp>
        <p:nvSpPr>
          <p:cNvPr id="95" name="Krychle 94"/>
          <p:cNvSpPr/>
          <p:nvPr/>
        </p:nvSpPr>
        <p:spPr>
          <a:xfrm>
            <a:off x="2488804" y="3471422"/>
            <a:ext cx="144016" cy="108012"/>
          </a:xfrm>
          <a:prstGeom prst="cub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6" name="Krychle 95"/>
          <p:cNvSpPr/>
          <p:nvPr/>
        </p:nvSpPr>
        <p:spPr>
          <a:xfrm>
            <a:off x="2569583" y="3623822"/>
            <a:ext cx="144016" cy="108012"/>
          </a:xfrm>
          <a:prstGeom prst="cub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7" name="Krychle 96"/>
          <p:cNvSpPr/>
          <p:nvPr/>
        </p:nvSpPr>
        <p:spPr>
          <a:xfrm>
            <a:off x="2670331" y="3471422"/>
            <a:ext cx="144016" cy="108012"/>
          </a:xfrm>
          <a:prstGeom prst="cub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9" name="Krychle 98"/>
          <p:cNvSpPr/>
          <p:nvPr/>
        </p:nvSpPr>
        <p:spPr>
          <a:xfrm>
            <a:off x="3542548" y="3515810"/>
            <a:ext cx="144016" cy="108012"/>
          </a:xfrm>
          <a:prstGeom prst="cub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0" name="Krychle 99"/>
          <p:cNvSpPr/>
          <p:nvPr/>
        </p:nvSpPr>
        <p:spPr>
          <a:xfrm>
            <a:off x="3743908" y="3483006"/>
            <a:ext cx="144016" cy="108012"/>
          </a:xfrm>
          <a:prstGeom prst="cub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4" name="Obdélník 103"/>
          <p:cNvSpPr/>
          <p:nvPr/>
        </p:nvSpPr>
        <p:spPr>
          <a:xfrm>
            <a:off x="4014702" y="3511930"/>
            <a:ext cx="404278" cy="246221"/>
          </a:xfrm>
          <a:prstGeom prst="rect">
            <a:avLst/>
          </a:prstGeom>
          <a:noFill/>
        </p:spPr>
        <p:txBody>
          <a:bodyPr wrap="none" lIns="91440" tIns="45720" rIns="91440" bIns="45720">
            <a:spAutoFit/>
          </a:bodyPr>
          <a:lstStyle/>
          <a:p>
            <a:pPr algn="ctr"/>
            <a:r>
              <a:rPr lang="cs-CZ" sz="1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WIP</a:t>
            </a:r>
            <a:endParaRPr lang="cs-CZ" sz="1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05" name="Obdélník 104"/>
          <p:cNvSpPr/>
          <p:nvPr/>
        </p:nvSpPr>
        <p:spPr>
          <a:xfrm>
            <a:off x="2944537" y="3451943"/>
            <a:ext cx="404278" cy="246221"/>
          </a:xfrm>
          <a:prstGeom prst="rect">
            <a:avLst/>
          </a:prstGeom>
          <a:noFill/>
        </p:spPr>
        <p:txBody>
          <a:bodyPr wrap="none" lIns="91440" tIns="45720" rIns="91440" bIns="45720">
            <a:spAutoFit/>
          </a:bodyPr>
          <a:lstStyle/>
          <a:p>
            <a:pPr algn="ctr"/>
            <a:r>
              <a:rPr lang="cs-CZ" sz="1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WIP</a:t>
            </a:r>
            <a:endParaRPr lang="cs-CZ" sz="1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cxnSp>
        <p:nvCxnSpPr>
          <p:cNvPr id="109" name="Přímá spojnice se šipkou 108"/>
          <p:cNvCxnSpPr/>
          <p:nvPr/>
        </p:nvCxnSpPr>
        <p:spPr>
          <a:xfrm flipH="1">
            <a:off x="2488804" y="2866283"/>
            <a:ext cx="1053744" cy="2790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1" name="Přímá spojnice se šipkou 110"/>
          <p:cNvCxnSpPr>
            <a:stCxn id="38" idx="2"/>
          </p:cNvCxnSpPr>
          <p:nvPr/>
        </p:nvCxnSpPr>
        <p:spPr>
          <a:xfrm flipH="1">
            <a:off x="3433251" y="2866283"/>
            <a:ext cx="405548" cy="3336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3" name="Přímá spojnice se šipkou 112"/>
          <p:cNvCxnSpPr>
            <a:endCxn id="41" idx="0"/>
          </p:cNvCxnSpPr>
          <p:nvPr/>
        </p:nvCxnSpPr>
        <p:spPr>
          <a:xfrm>
            <a:off x="4014702" y="2866283"/>
            <a:ext cx="202139" cy="3395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5" name="Přímá spojnice se šipkou 114"/>
          <p:cNvCxnSpPr>
            <a:endCxn id="42" idx="0"/>
          </p:cNvCxnSpPr>
          <p:nvPr/>
        </p:nvCxnSpPr>
        <p:spPr>
          <a:xfrm>
            <a:off x="4216841" y="2924944"/>
            <a:ext cx="1021233" cy="2750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8804" y="4869160"/>
            <a:ext cx="3124200" cy="141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6" name="TextovéPole 115"/>
          <p:cNvSpPr txBox="1"/>
          <p:nvPr/>
        </p:nvSpPr>
        <p:spPr>
          <a:xfrm>
            <a:off x="3698750" y="4977462"/>
            <a:ext cx="527709" cy="215444"/>
          </a:xfrm>
          <a:prstGeom prst="rect">
            <a:avLst/>
          </a:prstGeom>
          <a:noFill/>
        </p:spPr>
        <p:txBody>
          <a:bodyPr wrap="none" rtlCol="0">
            <a:spAutoFit/>
          </a:bodyPr>
          <a:lstStyle/>
          <a:p>
            <a:r>
              <a:rPr lang="cs-CZ" sz="800" b="1" dirty="0" err="1" smtClean="0"/>
              <a:t>Take</a:t>
            </a:r>
            <a:r>
              <a:rPr lang="cs-CZ" sz="800" b="1" dirty="0" smtClean="0"/>
              <a:t> </a:t>
            </a:r>
            <a:r>
              <a:rPr lang="cs-CZ" sz="800" b="1" dirty="0" err="1" smtClean="0"/>
              <a:t>it</a:t>
            </a:r>
            <a:r>
              <a:rPr lang="cs-CZ" sz="800" b="1" dirty="0" smtClean="0"/>
              <a:t> !</a:t>
            </a:r>
            <a:endParaRPr lang="cs-CZ" sz="800" b="1" dirty="0"/>
          </a:p>
        </p:txBody>
      </p:sp>
      <p:sp>
        <p:nvSpPr>
          <p:cNvPr id="118" name="Obdélník 117"/>
          <p:cNvSpPr/>
          <p:nvPr/>
        </p:nvSpPr>
        <p:spPr>
          <a:xfrm>
            <a:off x="4357729" y="5333659"/>
            <a:ext cx="404278" cy="246221"/>
          </a:xfrm>
          <a:prstGeom prst="rect">
            <a:avLst/>
          </a:prstGeom>
          <a:noFill/>
        </p:spPr>
        <p:txBody>
          <a:bodyPr wrap="none" lIns="91440" tIns="45720" rIns="91440" bIns="45720">
            <a:spAutoFit/>
          </a:bodyPr>
          <a:lstStyle/>
          <a:p>
            <a:pPr algn="ctr"/>
            <a:r>
              <a:rPr lang="cs-CZ" sz="1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WIP</a:t>
            </a:r>
            <a:endParaRPr lang="cs-CZ" sz="1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7378399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Statistika VZ </a:t>
            </a:r>
            <a:r>
              <a:rPr lang="cs-CZ" sz="2800" dirty="0" smtClean="0">
                <a:solidFill>
                  <a:srgbClr val="0070C0"/>
                </a:solidFill>
              </a:rPr>
              <a:t>(s pomocí F7)</a:t>
            </a:r>
            <a:endParaRPr lang="cs-CZ" sz="2800" dirty="0">
              <a:solidFill>
                <a:srgbClr val="0070C0"/>
              </a:solidFill>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556792"/>
            <a:ext cx="7685087" cy="3009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838162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dirty="0" smtClean="0"/>
              <a:t>Převedení do stavy VZ Vydaná </a:t>
            </a:r>
            <a:r>
              <a:rPr lang="cs-CZ" sz="2000" dirty="0" smtClean="0">
                <a:solidFill>
                  <a:srgbClr val="0070C0"/>
                </a:solidFill>
              </a:rPr>
              <a:t>(od plánovače do dílny)</a:t>
            </a:r>
            <a:endParaRPr lang="cs-CZ" sz="2000" dirty="0">
              <a:solidFill>
                <a:srgbClr val="0070C0"/>
              </a:solidFill>
            </a:endParaRP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5" y="1360152"/>
            <a:ext cx="7625337" cy="10858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5" y="2690392"/>
            <a:ext cx="2199517" cy="158417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638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848" y="2690392"/>
            <a:ext cx="5177064" cy="3781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0437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500"/>
                                        <p:tgtEl>
                                          <p:spTgt spid="1638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387"/>
                                        </p:tgtEl>
                                        <p:attrNameLst>
                                          <p:attrName>style.visibility</p:attrName>
                                        </p:attrNameLst>
                                      </p:cBhvr>
                                      <p:to>
                                        <p:strVal val="visible"/>
                                      </p:to>
                                    </p:set>
                                    <p:animEffect transition="in" filter="fade">
                                      <p:cBhvr>
                                        <p:cTn id="12" dur="500"/>
                                        <p:tgtEl>
                                          <p:spTgt spid="16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Odhlášení spotřeby a zdrojů</a:t>
            </a:r>
            <a:endParaRPr lang="cs-CZ"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3" y="1412776"/>
            <a:ext cx="2505878" cy="144016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ovéPole 4"/>
          <p:cNvSpPr txBox="1"/>
          <p:nvPr/>
        </p:nvSpPr>
        <p:spPr>
          <a:xfrm>
            <a:off x="2915816" y="1486525"/>
            <a:ext cx="5955028" cy="369332"/>
          </a:xfrm>
          <a:prstGeom prst="rect">
            <a:avLst/>
          </a:prstGeom>
          <a:noFill/>
        </p:spPr>
        <p:txBody>
          <a:bodyPr wrap="none" rtlCol="0">
            <a:spAutoFit/>
          </a:bodyPr>
          <a:lstStyle/>
          <a:p>
            <a:r>
              <a:rPr lang="cs-CZ" dirty="0" smtClean="0"/>
              <a:t>V řádku VZ vydané, kde je ikona Funkce najdete Deník výroby </a:t>
            </a:r>
            <a:endParaRPr lang="cs-CZ" dirty="0"/>
          </a:p>
        </p:txBody>
      </p:sp>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686465"/>
            <a:ext cx="7981374" cy="228247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TextovéPole 6"/>
          <p:cNvSpPr txBox="1"/>
          <p:nvPr/>
        </p:nvSpPr>
        <p:spPr>
          <a:xfrm>
            <a:off x="755576" y="5373216"/>
            <a:ext cx="8066439" cy="1200329"/>
          </a:xfrm>
          <a:prstGeom prst="rect">
            <a:avLst/>
          </a:prstGeom>
          <a:noFill/>
        </p:spPr>
        <p:txBody>
          <a:bodyPr wrap="none" rtlCol="0">
            <a:spAutoFit/>
          </a:bodyPr>
          <a:lstStyle/>
          <a:p>
            <a:r>
              <a:rPr lang="cs-CZ" dirty="0" smtClean="0"/>
              <a:t>Zadejte odhadnutou dobu seřízení a zpracování včetně spotřeby materiálu. </a:t>
            </a:r>
          </a:p>
          <a:p>
            <a:r>
              <a:rPr lang="cs-CZ" dirty="0" smtClean="0"/>
              <a:t>Zadané hodnoty by  se neměly lišit od TNG postupu uvedeného pře několika snímky.</a:t>
            </a:r>
          </a:p>
          <a:p>
            <a:r>
              <a:rPr lang="cs-CZ" dirty="0" smtClean="0"/>
              <a:t>Na dalším obrázku to zobrazíme ještě jednou pro ulehčení zadávání hodnot do </a:t>
            </a:r>
          </a:p>
          <a:p>
            <a:r>
              <a:rPr lang="cs-CZ" dirty="0" smtClean="0"/>
              <a:t>Výrobního deníku. Zde se často používají dotykové obrazovky a BAR čtečky</a:t>
            </a:r>
            <a:endParaRPr lang="cs-CZ" dirty="0"/>
          </a:p>
        </p:txBody>
      </p:sp>
    </p:spTree>
    <p:extLst>
      <p:ext uri="{BB962C8B-B14F-4D97-AF65-F5344CB8AC3E}">
        <p14:creationId xmlns:p14="http://schemas.microsoft.com/office/powerpoint/2010/main" val="2568783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additive="base">
                                        <p:cTn id="7" dur="500" fill="hold"/>
                                        <p:tgtEl>
                                          <p:spTgt spid="17410"/>
                                        </p:tgtEl>
                                        <p:attrNameLst>
                                          <p:attrName>ppt_x</p:attrName>
                                        </p:attrNameLst>
                                      </p:cBhvr>
                                      <p:tavLst>
                                        <p:tav tm="0">
                                          <p:val>
                                            <p:strVal val="#ppt_x"/>
                                          </p:val>
                                        </p:tav>
                                        <p:tav tm="100000">
                                          <p:val>
                                            <p:strVal val="#ppt_x"/>
                                          </p:val>
                                        </p:tav>
                                      </p:tavLst>
                                    </p:anim>
                                    <p:anim calcmode="lin" valueType="num">
                                      <p:cBhvr additive="base">
                                        <p:cTn id="8" dur="500" fill="hold"/>
                                        <p:tgtEl>
                                          <p:spTgt spid="174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411"/>
                                        </p:tgtEl>
                                        <p:attrNameLst>
                                          <p:attrName>style.visibility</p:attrName>
                                        </p:attrNameLst>
                                      </p:cBhvr>
                                      <p:to>
                                        <p:strVal val="visible"/>
                                      </p:to>
                                    </p:set>
                                    <p:anim calcmode="lin" valueType="num">
                                      <p:cBhvr additive="base">
                                        <p:cTn id="19" dur="500" fill="hold"/>
                                        <p:tgtEl>
                                          <p:spTgt spid="17411"/>
                                        </p:tgtEl>
                                        <p:attrNameLst>
                                          <p:attrName>ppt_x</p:attrName>
                                        </p:attrNameLst>
                                      </p:cBhvr>
                                      <p:tavLst>
                                        <p:tav tm="0">
                                          <p:val>
                                            <p:strVal val="#ppt_x"/>
                                          </p:val>
                                        </p:tav>
                                        <p:tav tm="100000">
                                          <p:val>
                                            <p:strVal val="#ppt_x"/>
                                          </p:val>
                                        </p:tav>
                                      </p:tavLst>
                                    </p:anim>
                                    <p:anim calcmode="lin" valueType="num">
                                      <p:cBhvr additive="base">
                                        <p:cTn id="20" dur="500" fill="hold"/>
                                        <p:tgtEl>
                                          <p:spTgt spid="174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Deník výroby po vyplnění</a:t>
            </a:r>
            <a:endParaRPr lang="cs-CZ"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497" y="1556792"/>
            <a:ext cx="7959626" cy="192104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844" y="3861047"/>
            <a:ext cx="7869970" cy="2160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Šipka dolů 4"/>
          <p:cNvSpPr/>
          <p:nvPr/>
        </p:nvSpPr>
        <p:spPr>
          <a:xfrm>
            <a:off x="4475310" y="3140968"/>
            <a:ext cx="528738"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TextovéPole 5"/>
          <p:cNvSpPr txBox="1"/>
          <p:nvPr/>
        </p:nvSpPr>
        <p:spPr>
          <a:xfrm>
            <a:off x="755576" y="6165304"/>
            <a:ext cx="7765908" cy="369332"/>
          </a:xfrm>
          <a:prstGeom prst="rect">
            <a:avLst/>
          </a:prstGeom>
          <a:noFill/>
        </p:spPr>
        <p:txBody>
          <a:bodyPr wrap="none" rtlCol="0">
            <a:spAutoFit/>
          </a:bodyPr>
          <a:lstStyle/>
          <a:p>
            <a:r>
              <a:rPr lang="cs-CZ" dirty="0" smtClean="0"/>
              <a:t>Záměrně byly některé časy změněny- reálné časy nemusí přesně odpovídat plánu.</a:t>
            </a:r>
            <a:endParaRPr lang="cs-CZ" dirty="0"/>
          </a:p>
        </p:txBody>
      </p:sp>
      <p:pic>
        <p:nvPicPr>
          <p:cNvPr id="184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0159" y="3260972"/>
            <a:ext cx="2333625" cy="120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8713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8434"/>
                                        </p:tgtEl>
                                        <p:attrNameLst>
                                          <p:attrName>style.visibility</p:attrName>
                                        </p:attrNameLst>
                                      </p:cBhvr>
                                      <p:to>
                                        <p:strVal val="visible"/>
                                      </p:to>
                                    </p:set>
                                    <p:anim calcmode="lin" valueType="num">
                                      <p:cBhvr additive="base">
                                        <p:cTn id="16" dur="500" fill="hold"/>
                                        <p:tgtEl>
                                          <p:spTgt spid="18434"/>
                                        </p:tgtEl>
                                        <p:attrNameLst>
                                          <p:attrName>ppt_x</p:attrName>
                                        </p:attrNameLst>
                                      </p:cBhvr>
                                      <p:tavLst>
                                        <p:tav tm="0">
                                          <p:val>
                                            <p:strVal val="#ppt_x"/>
                                          </p:val>
                                        </p:tav>
                                        <p:tav tm="100000">
                                          <p:val>
                                            <p:strVal val="#ppt_x"/>
                                          </p:val>
                                        </p:tav>
                                      </p:tavLst>
                                    </p:anim>
                                    <p:anim calcmode="lin" valueType="num">
                                      <p:cBhvr additive="base">
                                        <p:cTn id="17" dur="500" fill="hold"/>
                                        <p:tgtEl>
                                          <p:spTgt spid="1843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8435"/>
                                        </p:tgtEl>
                                        <p:attrNameLst>
                                          <p:attrName>style.visibility</p:attrName>
                                        </p:attrNameLst>
                                      </p:cBhvr>
                                      <p:to>
                                        <p:strVal val="visible"/>
                                      </p:to>
                                    </p:set>
                                    <p:animEffect transition="in" filter="fade">
                                      <p:cBhvr>
                                        <p:cTn id="28" dur="500"/>
                                        <p:tgtEl>
                                          <p:spTgt spid="18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Statistika VZ po zaúčtování deníku </a:t>
            </a:r>
            <a:endParaRPr lang="cs-CZ"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700808"/>
            <a:ext cx="7666037" cy="2638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75478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Položky VZ po zaúčtování </a:t>
            </a:r>
            <a:r>
              <a:rPr lang="cs-CZ" sz="1600" dirty="0" smtClean="0">
                <a:solidFill>
                  <a:srgbClr val="0070C0"/>
                </a:solidFill>
              </a:rPr>
              <a:t>(VZ-&gt;Ctrl-F7)</a:t>
            </a:r>
            <a:endParaRPr lang="cs-CZ" sz="1600" dirty="0">
              <a:solidFill>
                <a:srgbClr val="0070C0"/>
              </a:solidFill>
            </a:endParaRP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484784"/>
            <a:ext cx="7601371" cy="20160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757306"/>
            <a:ext cx="3872692" cy="580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7090" y="3933056"/>
            <a:ext cx="3171825"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8275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fade">
                                      <p:cBhvr>
                                        <p:cTn id="7" dur="500"/>
                                        <p:tgtEl>
                                          <p:spTgt spid="2048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483"/>
                                        </p:tgtEl>
                                        <p:attrNameLst>
                                          <p:attrName>style.visibility</p:attrName>
                                        </p:attrNameLst>
                                      </p:cBhvr>
                                      <p:to>
                                        <p:strVal val="visible"/>
                                      </p:to>
                                    </p:set>
                                    <p:animEffect transition="in" filter="fade">
                                      <p:cBhvr>
                                        <p:cTn id="12" dur="500"/>
                                        <p:tgtEl>
                                          <p:spTgt spid="2048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484"/>
                                        </p:tgtEl>
                                        <p:attrNameLst>
                                          <p:attrName>style.visibility</p:attrName>
                                        </p:attrNameLst>
                                      </p:cBhvr>
                                      <p:to>
                                        <p:strVal val="visible"/>
                                      </p:to>
                                    </p:set>
                                    <p:animEffect transition="in" filter="fade">
                                      <p:cBhvr>
                                        <p:cTn id="17" dur="500"/>
                                        <p:tgtEl>
                                          <p:spTgt spid="20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dirty="0" smtClean="0"/>
              <a:t>Věcné položky po změně  stavu VZ- &gt;Dokončená</a:t>
            </a:r>
            <a:endParaRPr lang="cs-CZ" sz="3200"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844824"/>
            <a:ext cx="7825564" cy="315659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ovéPole 3"/>
          <p:cNvSpPr txBox="1"/>
          <p:nvPr/>
        </p:nvSpPr>
        <p:spPr>
          <a:xfrm>
            <a:off x="3059832" y="2348880"/>
            <a:ext cx="4680512" cy="369332"/>
          </a:xfrm>
          <a:prstGeom prst="rect">
            <a:avLst/>
          </a:prstGeom>
          <a:noFill/>
        </p:spPr>
        <p:txBody>
          <a:bodyPr wrap="none" rtlCol="0">
            <a:spAutoFit/>
          </a:bodyPr>
          <a:lstStyle/>
          <a:p>
            <a:r>
              <a:rPr lang="cs-CZ" b="1" dirty="0" smtClean="0">
                <a:solidFill>
                  <a:srgbClr val="FF0000"/>
                </a:solidFill>
              </a:rPr>
              <a:t>Spotřeba a účtování NV (nedokončená výroba) </a:t>
            </a:r>
            <a:endParaRPr lang="cs-CZ" b="1" dirty="0">
              <a:solidFill>
                <a:srgbClr val="FF0000"/>
              </a:solidFill>
            </a:endParaRPr>
          </a:p>
        </p:txBody>
      </p:sp>
    </p:spTree>
    <p:extLst>
      <p:ext uri="{BB962C8B-B14F-4D97-AF65-F5344CB8AC3E}">
        <p14:creationId xmlns:p14="http://schemas.microsoft.com/office/powerpoint/2010/main" val="3424234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fade">
                                      <p:cBhvr>
                                        <p:cTn id="7" dur="500"/>
                                        <p:tgtEl>
                                          <p:spTgt spid="2150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Věcné položky po změně  stavu VZ- &gt;Dokončená</a:t>
            </a: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59" y="2060848"/>
            <a:ext cx="7754149" cy="244827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ovéPole 4"/>
          <p:cNvSpPr txBox="1"/>
          <p:nvPr/>
        </p:nvSpPr>
        <p:spPr>
          <a:xfrm>
            <a:off x="3059832" y="2348880"/>
            <a:ext cx="3837397" cy="369332"/>
          </a:xfrm>
          <a:prstGeom prst="rect">
            <a:avLst/>
          </a:prstGeom>
          <a:noFill/>
        </p:spPr>
        <p:txBody>
          <a:bodyPr wrap="none" rtlCol="0">
            <a:spAutoFit/>
          </a:bodyPr>
          <a:lstStyle/>
          <a:p>
            <a:r>
              <a:rPr lang="cs-CZ" b="1" dirty="0" smtClean="0">
                <a:solidFill>
                  <a:srgbClr val="FF0000"/>
                </a:solidFill>
              </a:rPr>
              <a:t>Naskladnění výrobku a deaktivace NV </a:t>
            </a:r>
            <a:endParaRPr lang="cs-CZ" b="1" dirty="0">
              <a:solidFill>
                <a:srgbClr val="FF0000"/>
              </a:solidFill>
            </a:endParaRPr>
          </a:p>
        </p:txBody>
      </p:sp>
    </p:spTree>
    <p:extLst>
      <p:ext uri="{BB962C8B-B14F-4D97-AF65-F5344CB8AC3E}">
        <p14:creationId xmlns:p14="http://schemas.microsoft.com/office/powerpoint/2010/main" val="2824236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500"/>
                                        <p:tgtEl>
                                          <p:spTgt spid="225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Karta výrobku</a:t>
            </a:r>
            <a:endParaRPr lang="cs-CZ" dirty="0"/>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628800"/>
            <a:ext cx="8330853" cy="339586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8377717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0170" y="1483043"/>
            <a:ext cx="5231453" cy="4071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bdélník 3"/>
          <p:cNvSpPr/>
          <p:nvPr/>
        </p:nvSpPr>
        <p:spPr>
          <a:xfrm>
            <a:off x="3102443" y="836712"/>
            <a:ext cx="2935484" cy="646331"/>
          </a:xfrm>
          <a:prstGeom prst="rect">
            <a:avLst/>
          </a:prstGeom>
          <a:noFill/>
        </p:spPr>
        <p:txBody>
          <a:bodyPr wrap="none" lIns="91440" tIns="45720" rIns="91440" bIns="45720">
            <a:spAutoFit/>
          </a:bodyPr>
          <a:lstStyle/>
          <a:p>
            <a:pPr algn="ctr"/>
            <a:r>
              <a:rPr lang="cs-CZ" sz="36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Konec sekce</a:t>
            </a:r>
            <a:endParaRPr lang="cs-CZ" sz="36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7" name="Obdélník 6"/>
          <p:cNvSpPr/>
          <p:nvPr/>
        </p:nvSpPr>
        <p:spPr>
          <a:xfrm>
            <a:off x="2165478" y="5661248"/>
            <a:ext cx="5185587" cy="646331"/>
          </a:xfrm>
          <a:prstGeom prst="rect">
            <a:avLst/>
          </a:prstGeom>
          <a:noFill/>
        </p:spPr>
        <p:txBody>
          <a:bodyPr wrap="none" lIns="91440" tIns="45720" rIns="91440" bIns="45720">
            <a:spAutoFit/>
          </a:bodyPr>
          <a:lstStyle/>
          <a:p>
            <a:pPr algn="ctr"/>
            <a:r>
              <a:rPr lang="cs-CZ" sz="36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Děkuji za pozornost !!</a:t>
            </a:r>
            <a:endParaRPr lang="cs-CZ" sz="36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26872944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cs-CZ" altLang="cs-CZ" smtClean="0">
                <a:solidFill>
                  <a:srgbClr val="0033CC"/>
                </a:solidFill>
                <a:latin typeface="Calibri" pitchFamily="34" charset="0"/>
              </a:rPr>
              <a:t>PUSH</a:t>
            </a:r>
            <a:r>
              <a:rPr lang="cs-CZ" altLang="cs-CZ" smtClean="0">
                <a:latin typeface="Calibri" pitchFamily="34" charset="0"/>
              </a:rPr>
              <a:t> and </a:t>
            </a:r>
            <a:r>
              <a:rPr lang="cs-CZ" altLang="cs-CZ" smtClean="0">
                <a:solidFill>
                  <a:srgbClr val="669900"/>
                </a:solidFill>
                <a:latin typeface="Calibri" pitchFamily="34" charset="0"/>
              </a:rPr>
              <a:t>PULL</a:t>
            </a:r>
            <a:endParaRPr lang="en-GB" altLang="cs-CZ" smtClean="0">
              <a:solidFill>
                <a:srgbClr val="669900"/>
              </a:solidFill>
              <a:latin typeface="Calibri" pitchFamily="34" charset="0"/>
            </a:endParaRPr>
          </a:p>
        </p:txBody>
      </p:sp>
      <p:sp>
        <p:nvSpPr>
          <p:cNvPr id="4099" name="Rectangle 3"/>
          <p:cNvSpPr>
            <a:spLocks noGrp="1" noChangeArrowheads="1"/>
          </p:cNvSpPr>
          <p:nvPr>
            <p:ph type="body" idx="1"/>
          </p:nvPr>
        </p:nvSpPr>
        <p:spPr/>
        <p:txBody>
          <a:bodyPr/>
          <a:lstStyle/>
          <a:p>
            <a:pPr eaLnBrk="1" hangingPunct="1">
              <a:lnSpc>
                <a:spcPct val="80000"/>
              </a:lnSpc>
            </a:pPr>
            <a:r>
              <a:rPr lang="cs-CZ" altLang="cs-CZ" sz="2800" b="1" dirty="0" smtClean="0">
                <a:solidFill>
                  <a:srgbClr val="0033CC"/>
                </a:solidFill>
                <a:latin typeface="Calibri" pitchFamily="34" charset="0"/>
              </a:rPr>
              <a:t>PUSH</a:t>
            </a:r>
            <a:r>
              <a:rPr lang="cs-CZ" altLang="cs-CZ" sz="2800" b="1" dirty="0" smtClean="0">
                <a:latin typeface="Calibri" pitchFamily="34" charset="0"/>
              </a:rPr>
              <a:t> :</a:t>
            </a:r>
            <a:r>
              <a:rPr lang="cs-CZ" altLang="cs-CZ" sz="2800" dirty="0" smtClean="0"/>
              <a:t> </a:t>
            </a:r>
            <a:r>
              <a:rPr lang="en-US" altLang="cs-CZ" sz="2800" dirty="0" smtClean="0">
                <a:latin typeface="Calibri" pitchFamily="34" charset="0"/>
              </a:rPr>
              <a:t>production jobs (production orders) are scheduled</a:t>
            </a:r>
            <a:r>
              <a:rPr lang="cs-CZ" altLang="cs-CZ" sz="2800" dirty="0" smtClean="0">
                <a:latin typeface="Calibri" pitchFamily="34" charset="0"/>
              </a:rPr>
              <a:t>: MRP and MRP_II= </a:t>
            </a:r>
            <a:r>
              <a:rPr lang="cs-CZ" altLang="cs-CZ" sz="1400" dirty="0" err="1" smtClean="0">
                <a:latin typeface="Calibri" pitchFamily="34" charset="0"/>
              </a:rPr>
              <a:t>Manufacturing</a:t>
            </a:r>
            <a:r>
              <a:rPr lang="cs-CZ" altLang="cs-CZ" sz="1400" dirty="0" smtClean="0">
                <a:latin typeface="Calibri" pitchFamily="34" charset="0"/>
              </a:rPr>
              <a:t> </a:t>
            </a:r>
            <a:r>
              <a:rPr lang="cs-CZ" altLang="cs-CZ" sz="1400" dirty="0" err="1" smtClean="0">
                <a:latin typeface="Calibri" pitchFamily="34" charset="0"/>
              </a:rPr>
              <a:t>Resource</a:t>
            </a:r>
            <a:r>
              <a:rPr lang="cs-CZ" altLang="cs-CZ" sz="1400" dirty="0" smtClean="0">
                <a:latin typeface="Calibri" pitchFamily="34" charset="0"/>
              </a:rPr>
              <a:t> </a:t>
            </a:r>
            <a:r>
              <a:rPr lang="cs-CZ" altLang="cs-CZ" sz="1400" dirty="0" err="1" smtClean="0">
                <a:latin typeface="Calibri" pitchFamily="34" charset="0"/>
              </a:rPr>
              <a:t>Planning</a:t>
            </a:r>
            <a:endParaRPr lang="cs-CZ" altLang="cs-CZ" sz="1400" dirty="0" smtClean="0">
              <a:latin typeface="Calibri" pitchFamily="34" charset="0"/>
            </a:endParaRPr>
          </a:p>
          <a:p>
            <a:pPr lvl="1" eaLnBrk="1" hangingPunct="1">
              <a:lnSpc>
                <a:spcPct val="80000"/>
              </a:lnSpc>
            </a:pPr>
            <a:r>
              <a:rPr lang="en-US" altLang="cs-CZ" sz="2000" dirty="0" smtClean="0">
                <a:solidFill>
                  <a:srgbClr val="0000FF"/>
                </a:solidFill>
                <a:latin typeface="Calibri" pitchFamily="34" charset="0"/>
              </a:rPr>
              <a:t>often not feasible plans are generated and problems are often  detected too late</a:t>
            </a:r>
            <a:r>
              <a:rPr lang="cs-CZ" altLang="cs-CZ" sz="2000" dirty="0" smtClean="0">
                <a:solidFill>
                  <a:srgbClr val="0000FF"/>
                </a:solidFill>
                <a:latin typeface="Calibri" pitchFamily="34" charset="0"/>
              </a:rPr>
              <a:t> (</a:t>
            </a:r>
            <a:r>
              <a:rPr lang="cs-CZ" altLang="cs-CZ" sz="2000" dirty="0" err="1" smtClean="0">
                <a:solidFill>
                  <a:srgbClr val="0000FF"/>
                </a:solidFill>
                <a:latin typeface="Calibri" pitchFamily="34" charset="0"/>
              </a:rPr>
              <a:t>rejects</a:t>
            </a:r>
            <a:r>
              <a:rPr lang="cs-CZ" altLang="cs-CZ" sz="2000" dirty="0" smtClean="0">
                <a:solidFill>
                  <a:srgbClr val="0000FF"/>
                </a:solidFill>
                <a:latin typeface="Calibri" pitchFamily="34" charset="0"/>
              </a:rPr>
              <a:t>, </a:t>
            </a:r>
            <a:r>
              <a:rPr lang="cs-CZ" altLang="cs-CZ" sz="2000" dirty="0" err="1" smtClean="0">
                <a:solidFill>
                  <a:srgbClr val="0000FF"/>
                </a:solidFill>
                <a:latin typeface="Calibri" pitchFamily="34" charset="0"/>
              </a:rPr>
              <a:t>lack</a:t>
            </a:r>
            <a:r>
              <a:rPr lang="cs-CZ" altLang="cs-CZ" sz="2000" dirty="0" smtClean="0">
                <a:solidFill>
                  <a:srgbClr val="0000FF"/>
                </a:solidFill>
                <a:latin typeface="Calibri" pitchFamily="34" charset="0"/>
              </a:rPr>
              <a:t> </a:t>
            </a:r>
            <a:r>
              <a:rPr lang="cs-CZ" altLang="cs-CZ" sz="2000" dirty="0" err="1" smtClean="0">
                <a:solidFill>
                  <a:srgbClr val="0000FF"/>
                </a:solidFill>
                <a:latin typeface="Calibri" pitchFamily="34" charset="0"/>
              </a:rPr>
              <a:t>of</a:t>
            </a:r>
            <a:r>
              <a:rPr lang="cs-CZ" altLang="cs-CZ" sz="2000" dirty="0" smtClean="0">
                <a:solidFill>
                  <a:srgbClr val="0000FF"/>
                </a:solidFill>
                <a:latin typeface="Calibri" pitchFamily="34" charset="0"/>
              </a:rPr>
              <a:t> </a:t>
            </a:r>
            <a:r>
              <a:rPr lang="cs-CZ" altLang="cs-CZ" sz="2000" dirty="0" err="1" smtClean="0">
                <a:solidFill>
                  <a:srgbClr val="0000FF"/>
                </a:solidFill>
                <a:latin typeface="Calibri" pitchFamily="34" charset="0"/>
              </a:rPr>
              <a:t>components</a:t>
            </a:r>
            <a:r>
              <a:rPr lang="cs-CZ" altLang="cs-CZ" sz="2000" dirty="0" smtClean="0">
                <a:solidFill>
                  <a:srgbClr val="0000FF"/>
                </a:solidFill>
                <a:latin typeface="Calibri" pitchFamily="34" charset="0"/>
              </a:rPr>
              <a:t>,..)</a:t>
            </a:r>
            <a:endParaRPr lang="en-US" altLang="cs-CZ" sz="2000" dirty="0" smtClean="0">
              <a:solidFill>
                <a:srgbClr val="0000FF"/>
              </a:solidFill>
              <a:latin typeface="Calibri" pitchFamily="34" charset="0"/>
            </a:endParaRPr>
          </a:p>
          <a:p>
            <a:pPr lvl="1" eaLnBrk="1" hangingPunct="1">
              <a:lnSpc>
                <a:spcPct val="80000"/>
              </a:lnSpc>
            </a:pPr>
            <a:r>
              <a:rPr lang="en-US" altLang="cs-CZ" sz="2000" dirty="0" smtClean="0">
                <a:solidFill>
                  <a:srgbClr val="0000FF"/>
                </a:solidFill>
                <a:latin typeface="Calibri" pitchFamily="34" charset="0"/>
              </a:rPr>
              <a:t>used fixed lead times</a:t>
            </a:r>
            <a:r>
              <a:rPr lang="cs-CZ" altLang="cs-CZ" sz="2000" dirty="0" smtClean="0">
                <a:solidFill>
                  <a:srgbClr val="0000FF"/>
                </a:solidFill>
                <a:latin typeface="Calibri" pitchFamily="34" charset="0"/>
              </a:rPr>
              <a:t>=LT</a:t>
            </a:r>
            <a:r>
              <a:rPr lang="en-US" altLang="cs-CZ" sz="2000" dirty="0" smtClean="0">
                <a:solidFill>
                  <a:srgbClr val="0000FF"/>
                </a:solidFill>
                <a:latin typeface="Calibri" pitchFamily="34" charset="0"/>
              </a:rPr>
              <a:t> (see next slide) do not depend on capacity utilization</a:t>
            </a:r>
            <a:r>
              <a:rPr lang="cs-CZ" altLang="cs-CZ" sz="2000" dirty="0" smtClean="0">
                <a:solidFill>
                  <a:srgbClr val="0000FF"/>
                </a:solidFill>
                <a:latin typeface="Calibri" pitchFamily="34" charset="0"/>
              </a:rPr>
              <a:t> </a:t>
            </a:r>
          </a:p>
          <a:p>
            <a:pPr lvl="1" eaLnBrk="1" hangingPunct="1">
              <a:lnSpc>
                <a:spcPct val="80000"/>
              </a:lnSpc>
            </a:pPr>
            <a:r>
              <a:rPr lang="en-US" altLang="cs-CZ" sz="2000" dirty="0" smtClean="0">
                <a:solidFill>
                  <a:srgbClr val="0000FF"/>
                </a:solidFill>
                <a:latin typeface="Calibri" pitchFamily="34" charset="0"/>
              </a:rPr>
              <a:t>Having in mind , that production is random process, L</a:t>
            </a:r>
            <a:r>
              <a:rPr lang="cs-CZ" altLang="cs-CZ" sz="2000" dirty="0" err="1" smtClean="0">
                <a:solidFill>
                  <a:srgbClr val="0000FF"/>
                </a:solidFill>
                <a:latin typeface="Calibri" pitchFamily="34" charset="0"/>
              </a:rPr>
              <a:t>ead</a:t>
            </a:r>
            <a:r>
              <a:rPr lang="cs-CZ" altLang="cs-CZ" sz="2000" dirty="0" smtClean="0">
                <a:solidFill>
                  <a:srgbClr val="0000FF"/>
                </a:solidFill>
                <a:latin typeface="Calibri" pitchFamily="34" charset="0"/>
              </a:rPr>
              <a:t> </a:t>
            </a:r>
            <a:r>
              <a:rPr lang="en-US" altLang="cs-CZ" sz="2000" dirty="0" smtClean="0">
                <a:solidFill>
                  <a:srgbClr val="0000FF"/>
                </a:solidFill>
                <a:latin typeface="Calibri" pitchFamily="34" charset="0"/>
              </a:rPr>
              <a:t>T</a:t>
            </a:r>
            <a:r>
              <a:rPr lang="cs-CZ" altLang="cs-CZ" sz="2000" dirty="0" err="1" smtClean="0">
                <a:solidFill>
                  <a:srgbClr val="0000FF"/>
                </a:solidFill>
                <a:latin typeface="Calibri" pitchFamily="34" charset="0"/>
              </a:rPr>
              <a:t>ime</a:t>
            </a:r>
            <a:r>
              <a:rPr lang="en-US" altLang="cs-CZ" sz="2000" dirty="0" smtClean="0">
                <a:solidFill>
                  <a:srgbClr val="0000FF"/>
                </a:solidFill>
                <a:latin typeface="Calibri" pitchFamily="34" charset="0"/>
              </a:rPr>
              <a:t> is very pessimistic</a:t>
            </a:r>
            <a:r>
              <a:rPr lang="cs-CZ" altLang="cs-CZ" sz="2000" dirty="0" smtClean="0">
                <a:solidFill>
                  <a:srgbClr val="0000FF"/>
                </a:solidFill>
                <a:latin typeface="Calibri" pitchFamily="34" charset="0"/>
              </a:rPr>
              <a:t> </a:t>
            </a:r>
            <a:r>
              <a:rPr lang="cs-CZ" altLang="cs-CZ" sz="2000" dirty="0" err="1" smtClean="0">
                <a:solidFill>
                  <a:srgbClr val="0000FF"/>
                </a:solidFill>
                <a:latin typeface="Calibri" pitchFamily="34" charset="0"/>
              </a:rPr>
              <a:t>constant</a:t>
            </a:r>
            <a:endParaRPr lang="en-US" altLang="cs-CZ" sz="2000" dirty="0" smtClean="0">
              <a:solidFill>
                <a:srgbClr val="0000FF"/>
              </a:solidFill>
              <a:latin typeface="Calibri" pitchFamily="34" charset="0"/>
            </a:endParaRPr>
          </a:p>
          <a:p>
            <a:pPr lvl="1" eaLnBrk="1" hangingPunct="1">
              <a:lnSpc>
                <a:spcPct val="80000"/>
              </a:lnSpc>
            </a:pPr>
            <a:endParaRPr lang="en-US" altLang="cs-CZ" sz="2000" dirty="0" smtClean="0">
              <a:solidFill>
                <a:srgbClr val="0000FF"/>
              </a:solidFill>
              <a:latin typeface="Calibri" pitchFamily="34" charset="0"/>
            </a:endParaRPr>
          </a:p>
          <a:p>
            <a:pPr lvl="1" eaLnBrk="1" hangingPunct="1">
              <a:lnSpc>
                <a:spcPct val="80000"/>
              </a:lnSpc>
              <a:buFontTx/>
              <a:buNone/>
            </a:pPr>
            <a:endParaRPr lang="cs-CZ" altLang="cs-CZ" sz="1800" dirty="0" smtClean="0">
              <a:latin typeface="Calibri" pitchFamily="34" charset="0"/>
            </a:endParaRPr>
          </a:p>
          <a:p>
            <a:pPr eaLnBrk="1" hangingPunct="1">
              <a:lnSpc>
                <a:spcPct val="80000"/>
              </a:lnSpc>
            </a:pPr>
            <a:endParaRPr lang="en-US" altLang="cs-CZ" sz="2800" dirty="0" smtClean="0">
              <a:latin typeface="Calibri" pitchFamily="34" charset="0"/>
            </a:endParaRPr>
          </a:p>
          <a:p>
            <a:pPr eaLnBrk="1" hangingPunct="1">
              <a:lnSpc>
                <a:spcPct val="80000"/>
              </a:lnSpc>
            </a:pPr>
            <a:r>
              <a:rPr lang="cs-CZ" altLang="cs-CZ" sz="2800" b="1" dirty="0" smtClean="0">
                <a:solidFill>
                  <a:srgbClr val="669900"/>
                </a:solidFill>
                <a:latin typeface="Calibri" pitchFamily="34" charset="0"/>
              </a:rPr>
              <a:t>PULL</a:t>
            </a:r>
            <a:r>
              <a:rPr lang="cs-CZ" altLang="cs-CZ" sz="2800" b="1" dirty="0" smtClean="0">
                <a:latin typeface="Calibri" pitchFamily="34" charset="0"/>
              </a:rPr>
              <a:t> :</a:t>
            </a:r>
            <a:r>
              <a:rPr lang="cs-CZ" altLang="cs-CZ" sz="2800" dirty="0" smtClean="0"/>
              <a:t>  </a:t>
            </a:r>
            <a:r>
              <a:rPr lang="en-US" altLang="cs-CZ" sz="2800" dirty="0" smtClean="0">
                <a:latin typeface="Calibri" pitchFamily="34" charset="0"/>
              </a:rPr>
              <a:t>production jobs (production orders) starts are triggered by completion of another job</a:t>
            </a:r>
            <a:r>
              <a:rPr lang="cs-CZ" altLang="cs-CZ" sz="2800" dirty="0" smtClean="0"/>
              <a:t> </a:t>
            </a:r>
            <a:r>
              <a:rPr lang="cs-CZ" altLang="cs-CZ" sz="1400" dirty="0" smtClean="0">
                <a:solidFill>
                  <a:srgbClr val="FF0000"/>
                </a:solidFill>
              </a:rPr>
              <a:t>(</a:t>
            </a:r>
            <a:r>
              <a:rPr lang="cs-CZ" altLang="cs-CZ" sz="1400" b="1" dirty="0" smtClean="0">
                <a:solidFill>
                  <a:srgbClr val="FF0000"/>
                </a:solidFill>
              </a:rPr>
              <a:t>JIT</a:t>
            </a:r>
            <a:r>
              <a:rPr lang="cs-CZ" altLang="cs-CZ" sz="1400" dirty="0" smtClean="0">
                <a:solidFill>
                  <a:srgbClr val="FF0000"/>
                </a:solidFill>
              </a:rPr>
              <a:t>-</a:t>
            </a:r>
            <a:r>
              <a:rPr lang="cs-CZ" altLang="cs-CZ" sz="1400" dirty="0" err="1" smtClean="0">
                <a:solidFill>
                  <a:srgbClr val="FF0000"/>
                </a:solidFill>
              </a:rPr>
              <a:t>see</a:t>
            </a:r>
            <a:r>
              <a:rPr lang="cs-CZ" altLang="cs-CZ" sz="1400" dirty="0" smtClean="0">
                <a:solidFill>
                  <a:srgbClr val="FF0000"/>
                </a:solidFill>
              </a:rPr>
              <a:t> </a:t>
            </a:r>
            <a:r>
              <a:rPr lang="cs-CZ" altLang="cs-CZ" sz="1400" dirty="0" err="1" smtClean="0">
                <a:solidFill>
                  <a:srgbClr val="FF0000"/>
                </a:solidFill>
              </a:rPr>
              <a:t>later</a:t>
            </a:r>
            <a:r>
              <a:rPr lang="cs-CZ" altLang="cs-CZ" sz="1400" dirty="0" smtClean="0">
                <a:solidFill>
                  <a:srgbClr val="FF0000"/>
                </a:solidFill>
              </a:rPr>
              <a:t> in </a:t>
            </a:r>
            <a:r>
              <a:rPr lang="cs-CZ" altLang="cs-CZ" sz="1400" dirty="0" err="1" smtClean="0">
                <a:solidFill>
                  <a:srgbClr val="FF0000"/>
                </a:solidFill>
              </a:rPr>
              <a:t>this</a:t>
            </a:r>
            <a:r>
              <a:rPr lang="cs-CZ" altLang="cs-CZ" sz="1400" dirty="0" smtClean="0">
                <a:solidFill>
                  <a:srgbClr val="FF0000"/>
                </a:solidFill>
              </a:rPr>
              <a:t> session)</a:t>
            </a:r>
            <a:endParaRPr lang="en-GB" altLang="cs-CZ" sz="1400" dirty="0" smtClean="0">
              <a:solidFill>
                <a:srgbClr val="FF0000"/>
              </a:solidFill>
            </a:endParaRPr>
          </a:p>
        </p:txBody>
      </p:sp>
      <p:sp>
        <p:nvSpPr>
          <p:cNvPr id="4100" name="Rectangle 4"/>
          <p:cNvSpPr>
            <a:spLocks noChangeArrowheads="1"/>
          </p:cNvSpPr>
          <p:nvPr/>
        </p:nvSpPr>
        <p:spPr bwMode="auto">
          <a:xfrm>
            <a:off x="2555875" y="4076700"/>
            <a:ext cx="1728788" cy="4318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cs-CZ" altLang="cs-CZ" smtClean="0">
                <a:solidFill>
                  <a:srgbClr val="FFFFFF"/>
                </a:solidFill>
              </a:rPr>
              <a:t>Black box</a:t>
            </a:r>
            <a:endParaRPr lang="en-GB" altLang="cs-CZ" smtClean="0">
              <a:solidFill>
                <a:srgbClr val="FFFFFF"/>
              </a:solidFill>
            </a:endParaRPr>
          </a:p>
        </p:txBody>
      </p:sp>
      <p:sp>
        <p:nvSpPr>
          <p:cNvPr id="4101" name="Line 6"/>
          <p:cNvSpPr>
            <a:spLocks noChangeShapeType="1"/>
          </p:cNvSpPr>
          <p:nvPr/>
        </p:nvSpPr>
        <p:spPr bwMode="auto">
          <a:xfrm>
            <a:off x="1835150" y="4292600"/>
            <a:ext cx="7207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smtClean="0">
              <a:solidFill>
                <a:srgbClr val="000000"/>
              </a:solidFill>
            </a:endParaRPr>
          </a:p>
        </p:txBody>
      </p:sp>
      <p:sp>
        <p:nvSpPr>
          <p:cNvPr id="4102" name="Line 7"/>
          <p:cNvSpPr>
            <a:spLocks noChangeShapeType="1"/>
          </p:cNvSpPr>
          <p:nvPr/>
        </p:nvSpPr>
        <p:spPr bwMode="auto">
          <a:xfrm>
            <a:off x="4284663" y="4292600"/>
            <a:ext cx="71913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smtClean="0">
              <a:solidFill>
                <a:srgbClr val="000000"/>
              </a:solidFill>
            </a:endParaRPr>
          </a:p>
        </p:txBody>
      </p:sp>
      <p:sp>
        <p:nvSpPr>
          <p:cNvPr id="4103" name="Line 8"/>
          <p:cNvSpPr>
            <a:spLocks noChangeShapeType="1"/>
          </p:cNvSpPr>
          <p:nvPr/>
        </p:nvSpPr>
        <p:spPr bwMode="auto">
          <a:xfrm flipV="1">
            <a:off x="2051050" y="4365625"/>
            <a:ext cx="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smtClean="0">
              <a:solidFill>
                <a:srgbClr val="000000"/>
              </a:solidFill>
            </a:endParaRPr>
          </a:p>
        </p:txBody>
      </p:sp>
      <p:sp>
        <p:nvSpPr>
          <p:cNvPr id="4104" name="Text Box 9"/>
          <p:cNvSpPr txBox="1">
            <a:spLocks noChangeArrowheads="1"/>
          </p:cNvSpPr>
          <p:nvPr/>
        </p:nvSpPr>
        <p:spPr bwMode="auto">
          <a:xfrm>
            <a:off x="1763713" y="4613275"/>
            <a:ext cx="15859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cs-CZ" altLang="cs-CZ" sz="1600" smtClean="0">
                <a:solidFill>
                  <a:srgbClr val="FF6600"/>
                </a:solidFill>
                <a:latin typeface="Calibri" pitchFamily="34" charset="0"/>
              </a:rPr>
              <a:t>t=start of the job</a:t>
            </a:r>
            <a:endParaRPr lang="en-GB" altLang="cs-CZ" sz="1600" smtClean="0">
              <a:solidFill>
                <a:srgbClr val="FF6600"/>
              </a:solidFill>
              <a:latin typeface="Calibri" pitchFamily="34" charset="0"/>
            </a:endParaRPr>
          </a:p>
        </p:txBody>
      </p:sp>
      <p:sp>
        <p:nvSpPr>
          <p:cNvPr id="4105" name="Text Box 10"/>
          <p:cNvSpPr txBox="1">
            <a:spLocks noChangeArrowheads="1"/>
          </p:cNvSpPr>
          <p:nvPr/>
        </p:nvSpPr>
        <p:spPr bwMode="auto">
          <a:xfrm>
            <a:off x="4500563" y="4581525"/>
            <a:ext cx="3973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cs-CZ" sz="1600" smtClean="0">
                <a:solidFill>
                  <a:srgbClr val="FF6600"/>
                </a:solidFill>
                <a:latin typeface="Calibri" pitchFamily="34" charset="0"/>
              </a:rPr>
              <a:t>t+LT=end </a:t>
            </a:r>
            <a:r>
              <a:rPr lang="cs-CZ" altLang="cs-CZ" sz="1600" smtClean="0">
                <a:solidFill>
                  <a:srgbClr val="FF6600"/>
                </a:solidFill>
                <a:latin typeface="Calibri" pitchFamily="34" charset="0"/>
              </a:rPr>
              <a:t>time</a:t>
            </a:r>
            <a:r>
              <a:rPr lang="en-US" altLang="cs-CZ" sz="1600" smtClean="0">
                <a:solidFill>
                  <a:srgbClr val="FF6600"/>
                </a:solidFill>
                <a:latin typeface="Calibri" pitchFamily="34" charset="0"/>
              </a:rPr>
              <a:t> of the job (</a:t>
            </a:r>
            <a:r>
              <a:rPr lang="cs-CZ" altLang="cs-CZ" sz="1600" smtClean="0">
                <a:solidFill>
                  <a:srgbClr val="FF6600"/>
                </a:solidFill>
                <a:latin typeface="Calibri" pitchFamily="34" charset="0"/>
              </a:rPr>
              <a:t>where </a:t>
            </a:r>
            <a:r>
              <a:rPr lang="en-US" altLang="cs-CZ" sz="1600" smtClean="0">
                <a:solidFill>
                  <a:srgbClr val="FF6600"/>
                </a:solidFill>
                <a:latin typeface="Calibri" pitchFamily="34" charset="0"/>
              </a:rPr>
              <a:t>LT=constant)</a:t>
            </a:r>
          </a:p>
        </p:txBody>
      </p:sp>
    </p:spTree>
    <p:extLst>
      <p:ext uri="{BB962C8B-B14F-4D97-AF65-F5344CB8AC3E}">
        <p14:creationId xmlns:p14="http://schemas.microsoft.com/office/powerpoint/2010/main" val="18410942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410" name="Nadpis 1"/>
          <p:cNvSpPr>
            <a:spLocks noGrp="1"/>
          </p:cNvSpPr>
          <p:nvPr>
            <p:ph type="title"/>
          </p:nvPr>
        </p:nvSpPr>
        <p:spPr/>
        <p:txBody>
          <a:bodyPr/>
          <a:lstStyle/>
          <a:p>
            <a:r>
              <a:rPr lang="en-ZA" altLang="cs-CZ" sz="3200" smtClean="0"/>
              <a:t>Determination of the Reorder Point (</a:t>
            </a:r>
            <a:r>
              <a:rPr lang="en-ZA" altLang="cs-CZ" sz="3200" b="1" smtClean="0"/>
              <a:t>ROP</a:t>
            </a:r>
            <a:r>
              <a:rPr lang="en-ZA" altLang="cs-CZ" sz="3200" smtClean="0"/>
              <a:t>)</a:t>
            </a:r>
            <a:br>
              <a:rPr lang="en-ZA" altLang="cs-CZ" sz="3200" smtClean="0"/>
            </a:br>
            <a:endParaRPr lang="en-ZA" altLang="cs-CZ" sz="3200" smtClean="0"/>
          </a:p>
        </p:txBody>
      </p:sp>
      <p:sp>
        <p:nvSpPr>
          <p:cNvPr id="17411" name="Zástupný symbol pro obsah 3"/>
          <p:cNvSpPr>
            <a:spLocks noGrp="1"/>
          </p:cNvSpPr>
          <p:nvPr>
            <p:ph idx="1"/>
          </p:nvPr>
        </p:nvSpPr>
        <p:spPr>
          <a:xfrm>
            <a:off x="239713" y="1484313"/>
            <a:ext cx="8229600" cy="4525962"/>
          </a:xfrm>
        </p:spPr>
        <p:txBody>
          <a:bodyPr/>
          <a:lstStyle/>
          <a:p>
            <a:r>
              <a:rPr lang="en-US" altLang="cs-CZ" sz="1400" b="1" dirty="0" smtClean="0">
                <a:solidFill>
                  <a:srgbClr val="0070C0"/>
                </a:solidFill>
              </a:rPr>
              <a:t>ROP</a:t>
            </a:r>
            <a:r>
              <a:rPr lang="en-US" altLang="cs-CZ" sz="1400" dirty="0" smtClean="0">
                <a:solidFill>
                  <a:srgbClr val="00B050"/>
                </a:solidFill>
              </a:rPr>
              <a:t>=expected demand during lead time </a:t>
            </a:r>
            <a:r>
              <a:rPr lang="en-US" altLang="cs-CZ" sz="1400" dirty="0" smtClean="0">
                <a:solidFill>
                  <a:srgbClr val="FF0000"/>
                </a:solidFill>
              </a:rPr>
              <a:t>+ safety stock</a:t>
            </a:r>
            <a:endParaRPr lang="cs-CZ" altLang="cs-CZ" sz="1400" dirty="0" smtClean="0">
              <a:solidFill>
                <a:srgbClr val="FF0000"/>
              </a:solidFill>
            </a:endParaRPr>
          </a:p>
        </p:txBody>
      </p:sp>
      <p:pic>
        <p:nvPicPr>
          <p:cNvPr id="174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2736599"/>
            <a:ext cx="6624637" cy="3646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725" y="984250"/>
            <a:ext cx="3679825" cy="2373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Přímá spojnice se šipkou 2"/>
          <p:cNvCxnSpPr/>
          <p:nvPr/>
        </p:nvCxnSpPr>
        <p:spPr>
          <a:xfrm>
            <a:off x="7132638" y="5229225"/>
            <a:ext cx="0" cy="431800"/>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7415" name="TextovéPole 3"/>
          <p:cNvSpPr txBox="1">
            <a:spLocks noChangeArrowheads="1"/>
          </p:cNvSpPr>
          <p:nvPr/>
        </p:nvSpPr>
        <p:spPr bwMode="auto">
          <a:xfrm>
            <a:off x="7207250" y="5318125"/>
            <a:ext cx="3540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cs-CZ" altLang="cs-CZ" sz="1200" b="1">
                <a:solidFill>
                  <a:srgbClr val="FF0000"/>
                </a:solidFill>
              </a:rPr>
              <a:t>20</a:t>
            </a:r>
          </a:p>
        </p:txBody>
      </p:sp>
      <p:cxnSp>
        <p:nvCxnSpPr>
          <p:cNvPr id="9" name="Přímá spojnice se šipkou 8"/>
          <p:cNvCxnSpPr/>
          <p:nvPr/>
        </p:nvCxnSpPr>
        <p:spPr>
          <a:xfrm>
            <a:off x="7812088" y="4797425"/>
            <a:ext cx="0" cy="863600"/>
          </a:xfrm>
          <a:prstGeom prst="straightConnector1">
            <a:avLst/>
          </a:prstGeom>
          <a:ln>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7417" name="TextovéPole 10"/>
          <p:cNvSpPr txBox="1">
            <a:spLocks noChangeArrowheads="1"/>
          </p:cNvSpPr>
          <p:nvPr/>
        </p:nvSpPr>
        <p:spPr bwMode="auto">
          <a:xfrm>
            <a:off x="7885113" y="5091113"/>
            <a:ext cx="7762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cs-CZ" altLang="cs-CZ" sz="1200" b="1">
                <a:solidFill>
                  <a:srgbClr val="0070C0"/>
                </a:solidFill>
              </a:rPr>
              <a:t>50=ROP</a:t>
            </a:r>
          </a:p>
        </p:txBody>
      </p:sp>
      <p:cxnSp>
        <p:nvCxnSpPr>
          <p:cNvPr id="12" name="Přímá spojnice se šipkou 11"/>
          <p:cNvCxnSpPr/>
          <p:nvPr/>
        </p:nvCxnSpPr>
        <p:spPr>
          <a:xfrm>
            <a:off x="6300788" y="4797425"/>
            <a:ext cx="0" cy="431800"/>
          </a:xfrm>
          <a:prstGeom prst="straightConnector1">
            <a:avLst/>
          </a:prstGeom>
          <a:ln>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7419" name="TextovéPole 12"/>
          <p:cNvSpPr txBox="1">
            <a:spLocks noChangeArrowheads="1"/>
          </p:cNvSpPr>
          <p:nvPr/>
        </p:nvSpPr>
        <p:spPr bwMode="auto">
          <a:xfrm>
            <a:off x="6375400" y="4886325"/>
            <a:ext cx="8778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cs-CZ" altLang="cs-CZ" sz="1200" b="1">
                <a:solidFill>
                  <a:srgbClr val="00B050"/>
                </a:solidFill>
              </a:rPr>
              <a:t>50-20=30</a:t>
            </a:r>
            <a:r>
              <a:rPr lang="cs-CZ" altLang="cs-CZ" sz="1200" b="1">
                <a:solidFill>
                  <a:srgbClr val="FF0000"/>
                </a:solidFill>
              </a:rPr>
              <a:t> </a:t>
            </a:r>
          </a:p>
        </p:txBody>
      </p:sp>
      <p:sp>
        <p:nvSpPr>
          <p:cNvPr id="2" name="TextovéPole 1"/>
          <p:cNvSpPr txBox="1"/>
          <p:nvPr/>
        </p:nvSpPr>
        <p:spPr>
          <a:xfrm>
            <a:off x="5292725" y="6093296"/>
            <a:ext cx="1474186" cy="369332"/>
          </a:xfrm>
          <a:prstGeom prst="rect">
            <a:avLst/>
          </a:prstGeom>
          <a:noFill/>
        </p:spPr>
        <p:txBody>
          <a:bodyPr wrap="none" rtlCol="0">
            <a:spAutoFit/>
          </a:bodyPr>
          <a:lstStyle/>
          <a:p>
            <a:r>
              <a:rPr lang="cs-CZ" dirty="0" smtClean="0"/>
              <a:t>LT =</a:t>
            </a:r>
            <a:r>
              <a:rPr lang="cs-CZ" dirty="0" err="1" smtClean="0"/>
              <a:t>Lead</a:t>
            </a:r>
            <a:r>
              <a:rPr lang="cs-CZ" dirty="0" smtClean="0"/>
              <a:t> </a:t>
            </a:r>
            <a:r>
              <a:rPr lang="cs-CZ" dirty="0" err="1" smtClean="0"/>
              <a:t>time</a:t>
            </a:r>
            <a:endParaRPr lang="cs-CZ" dirty="0"/>
          </a:p>
        </p:txBody>
      </p:sp>
      <p:sp>
        <p:nvSpPr>
          <p:cNvPr id="5" name="Šipka doleva 4"/>
          <p:cNvSpPr/>
          <p:nvPr/>
        </p:nvSpPr>
        <p:spPr>
          <a:xfrm>
            <a:off x="6766911" y="4149080"/>
            <a:ext cx="1981553" cy="5040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dirty="0" err="1" smtClean="0"/>
              <a:t>Expected</a:t>
            </a:r>
            <a:r>
              <a:rPr lang="cs-CZ" sz="1000" dirty="0" smtClean="0"/>
              <a:t> </a:t>
            </a:r>
            <a:r>
              <a:rPr lang="cs-CZ" sz="1000" dirty="0" err="1" smtClean="0"/>
              <a:t>demand</a:t>
            </a:r>
            <a:r>
              <a:rPr lang="cs-CZ" sz="1000" dirty="0" smtClean="0"/>
              <a:t>=30</a:t>
            </a:r>
            <a:endParaRPr lang="cs-CZ" sz="1000" dirty="0"/>
          </a:p>
        </p:txBody>
      </p:sp>
    </p:spTree>
    <p:extLst>
      <p:ext uri="{BB962C8B-B14F-4D97-AF65-F5344CB8AC3E}">
        <p14:creationId xmlns:p14="http://schemas.microsoft.com/office/powerpoint/2010/main" val="212891539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Nadpis 1"/>
          <p:cNvSpPr>
            <a:spLocks noGrp="1"/>
          </p:cNvSpPr>
          <p:nvPr>
            <p:ph type="title"/>
          </p:nvPr>
        </p:nvSpPr>
        <p:spPr/>
        <p:txBody>
          <a:bodyPr/>
          <a:lstStyle/>
          <a:p>
            <a:r>
              <a:rPr lang="en-ZA" altLang="cs-CZ" sz="3200" smtClean="0"/>
              <a:t>Determination of the Reorder Point (ROP)</a:t>
            </a:r>
            <a:br>
              <a:rPr lang="en-ZA" altLang="cs-CZ" sz="3200" smtClean="0"/>
            </a:br>
            <a:r>
              <a:rPr lang="cs-CZ" altLang="cs-CZ" sz="1600" smtClean="0">
                <a:solidFill>
                  <a:srgbClr val="FF0000"/>
                </a:solidFill>
              </a:rPr>
              <a:t>(home study)</a:t>
            </a:r>
          </a:p>
        </p:txBody>
      </p:sp>
      <p:sp>
        <p:nvSpPr>
          <p:cNvPr id="3" name="Zástupný symbol pro obsah 2"/>
          <p:cNvSpPr>
            <a:spLocks noGrp="1"/>
          </p:cNvSpPr>
          <p:nvPr>
            <p:ph idx="1"/>
          </p:nvPr>
        </p:nvSpPr>
        <p:spPr/>
        <p:txBody>
          <a:bodyPr/>
          <a:lstStyle/>
          <a:p>
            <a:pPr>
              <a:defRPr/>
            </a:pPr>
            <a:r>
              <a:rPr lang="en-US" sz="2800" b="1" dirty="0" smtClean="0"/>
              <a:t>ROP</a:t>
            </a:r>
            <a:r>
              <a:rPr lang="en-US" b="1" dirty="0" smtClean="0"/>
              <a:t> </a:t>
            </a:r>
            <a:r>
              <a:rPr lang="en-US" dirty="0" smtClean="0"/>
              <a:t>= </a:t>
            </a:r>
            <a:r>
              <a:rPr lang="en-US" sz="2400" dirty="0" smtClean="0"/>
              <a:t>expected demand during lead time</a:t>
            </a:r>
            <a:r>
              <a:rPr lang="cs-CZ" sz="2400" dirty="0" smtClean="0"/>
              <a:t> + </a:t>
            </a:r>
            <a:r>
              <a:rPr lang="cs-CZ" sz="2400" b="1" dirty="0" smtClean="0">
                <a:solidFill>
                  <a:srgbClr val="FF0000"/>
                </a:solidFill>
              </a:rPr>
              <a:t>z*</a:t>
            </a:r>
            <a:r>
              <a:rPr lang="el-GR" sz="2400" b="1" dirty="0">
                <a:solidFill>
                  <a:srgbClr val="FF0000"/>
                </a:solidFill>
              </a:rPr>
              <a:t> σ</a:t>
            </a:r>
            <a:r>
              <a:rPr lang="cs-CZ" sz="2400" b="1" baseline="-25000" dirty="0" err="1">
                <a:solidFill>
                  <a:srgbClr val="FF0000"/>
                </a:solidFill>
              </a:rPr>
              <a:t>dLT</a:t>
            </a:r>
            <a:r>
              <a:rPr lang="cs-CZ" sz="2400" b="1" dirty="0">
                <a:solidFill>
                  <a:srgbClr val="FF0000"/>
                </a:solidFill>
              </a:rPr>
              <a:t> </a:t>
            </a:r>
            <a:endParaRPr lang="cs-CZ" sz="2400" b="1" dirty="0" smtClean="0">
              <a:solidFill>
                <a:srgbClr val="FF0000"/>
              </a:solidFill>
            </a:endParaRPr>
          </a:p>
          <a:p>
            <a:pPr marL="0" indent="0">
              <a:buFontTx/>
              <a:buNone/>
              <a:defRPr/>
            </a:pPr>
            <a:r>
              <a:rPr lang="cs-CZ" dirty="0"/>
              <a:t> </a:t>
            </a:r>
            <a:r>
              <a:rPr lang="cs-CZ" dirty="0" smtClean="0"/>
              <a:t>   </a:t>
            </a:r>
            <a:r>
              <a:rPr lang="cs-CZ" sz="1400" dirty="0" err="1" smtClean="0"/>
              <a:t>where</a:t>
            </a:r>
            <a:r>
              <a:rPr lang="cs-CZ" sz="1400" dirty="0" smtClean="0"/>
              <a:t>  </a:t>
            </a:r>
            <a:r>
              <a:rPr lang="cs-CZ" sz="1800" b="1" dirty="0" smtClean="0"/>
              <a:t>z </a:t>
            </a:r>
            <a:r>
              <a:rPr lang="cs-CZ" sz="1400" dirty="0" smtClean="0"/>
              <a:t> = </a:t>
            </a:r>
            <a:r>
              <a:rPr lang="cs-CZ" sz="1400" dirty="0" err="1" smtClean="0"/>
              <a:t>number</a:t>
            </a:r>
            <a:r>
              <a:rPr lang="cs-CZ" sz="1400" dirty="0" smtClean="0"/>
              <a:t> </a:t>
            </a:r>
            <a:r>
              <a:rPr lang="cs-CZ" sz="1400" dirty="0" err="1" smtClean="0"/>
              <a:t>of</a:t>
            </a:r>
            <a:r>
              <a:rPr lang="cs-CZ" sz="1400" dirty="0" smtClean="0"/>
              <a:t> standard </a:t>
            </a:r>
            <a:r>
              <a:rPr lang="cs-CZ" sz="1400" dirty="0" err="1" smtClean="0"/>
              <a:t>deviations</a:t>
            </a:r>
            <a:r>
              <a:rPr lang="cs-CZ" sz="1400" dirty="0" smtClean="0"/>
              <a:t> and   </a:t>
            </a:r>
          </a:p>
          <a:p>
            <a:pPr marL="0" indent="0">
              <a:buFontTx/>
              <a:buNone/>
              <a:defRPr/>
            </a:pPr>
            <a:r>
              <a:rPr lang="cs-CZ" sz="1400" dirty="0" smtClean="0"/>
              <a:t>                     </a:t>
            </a:r>
            <a:r>
              <a:rPr lang="el-GR" sz="1800" b="1" dirty="0" smtClean="0"/>
              <a:t>σ</a:t>
            </a:r>
            <a:r>
              <a:rPr lang="cs-CZ" sz="1800" b="1" baseline="-25000" dirty="0" err="1" smtClean="0"/>
              <a:t>dLT</a:t>
            </a:r>
            <a:r>
              <a:rPr lang="cs-CZ" sz="1800" b="1" baseline="-25000" dirty="0" smtClean="0"/>
              <a:t> = </a:t>
            </a:r>
            <a:r>
              <a:rPr lang="en-US" sz="1400" dirty="0"/>
              <a:t>the standard deviation of lead time </a:t>
            </a:r>
            <a:r>
              <a:rPr lang="en-US" sz="1400" dirty="0" smtClean="0"/>
              <a:t>demand</a:t>
            </a:r>
            <a:r>
              <a:rPr lang="cs-CZ" sz="1400" dirty="0" smtClean="0"/>
              <a:t>  and </a:t>
            </a:r>
            <a:r>
              <a:rPr lang="cs-CZ" sz="1400" b="1" dirty="0"/>
              <a:t>z*</a:t>
            </a:r>
            <a:r>
              <a:rPr lang="el-GR" sz="1400" b="1" dirty="0"/>
              <a:t> σ</a:t>
            </a:r>
            <a:r>
              <a:rPr lang="cs-CZ" sz="1400" b="1" baseline="-25000" dirty="0" err="1"/>
              <a:t>dLT</a:t>
            </a:r>
            <a:r>
              <a:rPr lang="cs-CZ" sz="1400" b="1" dirty="0"/>
              <a:t> </a:t>
            </a:r>
            <a:r>
              <a:rPr lang="cs-CZ" sz="1400" dirty="0" smtClean="0"/>
              <a:t>=</a:t>
            </a:r>
            <a:r>
              <a:rPr lang="cs-CZ" sz="1400" b="1" dirty="0" err="1" smtClean="0">
                <a:solidFill>
                  <a:srgbClr val="FF0000"/>
                </a:solidFill>
              </a:rPr>
              <a:t>Safety</a:t>
            </a:r>
            <a:r>
              <a:rPr lang="cs-CZ" sz="1400" b="1" dirty="0" smtClean="0">
                <a:solidFill>
                  <a:srgbClr val="FF0000"/>
                </a:solidFill>
              </a:rPr>
              <a:t> </a:t>
            </a:r>
            <a:r>
              <a:rPr lang="cs-CZ" sz="1400" b="1" dirty="0" err="1" smtClean="0">
                <a:solidFill>
                  <a:srgbClr val="FF0000"/>
                </a:solidFill>
              </a:rPr>
              <a:t>Stock</a:t>
            </a:r>
            <a:endParaRPr lang="cs-CZ" sz="1400" b="1" dirty="0" smtClean="0">
              <a:solidFill>
                <a:srgbClr val="FF0000"/>
              </a:solidFill>
            </a:endParaRPr>
          </a:p>
          <a:p>
            <a:pPr marL="0" indent="0">
              <a:buFontTx/>
              <a:buNone/>
              <a:defRPr/>
            </a:pPr>
            <a:r>
              <a:rPr lang="cs-CZ" sz="1400" dirty="0" smtClean="0"/>
              <a:t>                     </a:t>
            </a:r>
            <a:r>
              <a:rPr lang="cs-CZ" sz="1400" dirty="0" err="1" smtClean="0"/>
              <a:t>aan</a:t>
            </a:r>
            <a:r>
              <a:rPr lang="cs-CZ" sz="1400" dirty="0" smtClean="0"/>
              <a:t>   </a:t>
            </a:r>
            <a:endParaRPr lang="cs-CZ" sz="1400" dirty="0"/>
          </a:p>
        </p:txBody>
      </p:sp>
      <p:pic>
        <p:nvPicPr>
          <p:cNvPr id="1843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8538" y="3141663"/>
            <a:ext cx="5183187" cy="3094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Přímá spojnice 4"/>
          <p:cNvCxnSpPr/>
          <p:nvPr/>
        </p:nvCxnSpPr>
        <p:spPr>
          <a:xfrm>
            <a:off x="6516216" y="2204864"/>
            <a:ext cx="72008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Přímá spojnice se šipkou 6"/>
          <p:cNvCxnSpPr/>
          <p:nvPr/>
        </p:nvCxnSpPr>
        <p:spPr>
          <a:xfrm flipV="1">
            <a:off x="6804248" y="2276872"/>
            <a:ext cx="0" cy="50405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52082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Nadpis 1"/>
          <p:cNvSpPr>
            <a:spLocks noGrp="1"/>
          </p:cNvSpPr>
          <p:nvPr>
            <p:ph type="title"/>
          </p:nvPr>
        </p:nvSpPr>
        <p:spPr/>
        <p:txBody>
          <a:bodyPr/>
          <a:lstStyle/>
          <a:p>
            <a:r>
              <a:rPr lang="cs-CZ" altLang="cs-CZ" dirty="0" err="1" smtClean="0"/>
              <a:t>Example</a:t>
            </a:r>
            <a:r>
              <a:rPr lang="cs-CZ" altLang="cs-CZ" dirty="0" smtClean="0"/>
              <a:t/>
            </a:r>
            <a:br>
              <a:rPr lang="cs-CZ" altLang="cs-CZ" dirty="0" smtClean="0"/>
            </a:br>
            <a:r>
              <a:rPr lang="cs-CZ" altLang="cs-CZ" sz="1600" dirty="0" smtClean="0">
                <a:solidFill>
                  <a:srgbClr val="FF0000"/>
                </a:solidFill>
              </a:rPr>
              <a:t>(</a:t>
            </a:r>
            <a:r>
              <a:rPr lang="cs-CZ" altLang="cs-CZ" sz="1600" dirty="0" err="1" smtClean="0">
                <a:solidFill>
                  <a:srgbClr val="FF0000"/>
                </a:solidFill>
              </a:rPr>
              <a:t>home</a:t>
            </a:r>
            <a:r>
              <a:rPr lang="cs-CZ" altLang="cs-CZ" sz="1600" dirty="0" smtClean="0">
                <a:solidFill>
                  <a:srgbClr val="FF0000"/>
                </a:solidFill>
              </a:rPr>
              <a:t> study- </a:t>
            </a:r>
            <a:r>
              <a:rPr lang="cs-CZ" altLang="cs-CZ" sz="1600" dirty="0" err="1" smtClean="0">
                <a:solidFill>
                  <a:srgbClr val="FF0000"/>
                </a:solidFill>
              </a:rPr>
              <a:t>also</a:t>
            </a:r>
            <a:r>
              <a:rPr lang="cs-CZ" altLang="cs-CZ" sz="1600" dirty="0" smtClean="0">
                <a:solidFill>
                  <a:srgbClr val="FF0000"/>
                </a:solidFill>
              </a:rPr>
              <a:t> </a:t>
            </a:r>
            <a:r>
              <a:rPr lang="cs-CZ" altLang="cs-CZ" sz="1600" dirty="0" err="1" smtClean="0">
                <a:solidFill>
                  <a:srgbClr val="FF0000"/>
                </a:solidFill>
              </a:rPr>
              <a:t>Pareto</a:t>
            </a:r>
            <a:r>
              <a:rPr lang="cs-CZ" altLang="cs-CZ" sz="1600" dirty="0" smtClean="0">
                <a:solidFill>
                  <a:srgbClr val="FF0000"/>
                </a:solidFill>
              </a:rPr>
              <a:t> </a:t>
            </a:r>
            <a:r>
              <a:rPr lang="cs-CZ" altLang="cs-CZ" sz="1600" dirty="0" err="1" smtClean="0">
                <a:solidFill>
                  <a:srgbClr val="FF0000"/>
                </a:solidFill>
              </a:rPr>
              <a:t>analysis</a:t>
            </a:r>
            <a:r>
              <a:rPr lang="cs-CZ" altLang="cs-CZ" sz="1600" dirty="0" smtClean="0">
                <a:solidFill>
                  <a:srgbClr val="FF0000"/>
                </a:solidFill>
              </a:rPr>
              <a:t> and ABC model </a:t>
            </a:r>
            <a:r>
              <a:rPr lang="cs-CZ" altLang="cs-CZ" sz="1600" dirty="0" err="1" smtClean="0">
                <a:solidFill>
                  <a:srgbClr val="FF0000"/>
                </a:solidFill>
              </a:rPr>
              <a:t>simplified</a:t>
            </a:r>
            <a:r>
              <a:rPr lang="cs-CZ" altLang="cs-CZ" sz="1600" dirty="0" smtClean="0">
                <a:solidFill>
                  <a:srgbClr val="FF0000"/>
                </a:solidFill>
              </a:rPr>
              <a:t>- PWP </a:t>
            </a:r>
            <a:r>
              <a:rPr lang="cs-CZ" altLang="cs-CZ" sz="1600" dirty="0" err="1" smtClean="0">
                <a:solidFill>
                  <a:srgbClr val="FF0000"/>
                </a:solidFill>
              </a:rPr>
              <a:t>will</a:t>
            </a:r>
            <a:r>
              <a:rPr lang="cs-CZ" altLang="cs-CZ" sz="1600" dirty="0" smtClean="0">
                <a:solidFill>
                  <a:srgbClr val="FF0000"/>
                </a:solidFill>
              </a:rPr>
              <a:t> </a:t>
            </a:r>
            <a:r>
              <a:rPr lang="cs-CZ" altLang="cs-CZ" sz="1600" dirty="0" err="1" smtClean="0">
                <a:solidFill>
                  <a:srgbClr val="FF0000"/>
                </a:solidFill>
              </a:rPr>
              <a:t>be</a:t>
            </a:r>
            <a:r>
              <a:rPr lang="cs-CZ" altLang="cs-CZ" sz="1600" dirty="0" smtClean="0">
                <a:solidFill>
                  <a:srgbClr val="FF0000"/>
                </a:solidFill>
              </a:rPr>
              <a:t> </a:t>
            </a:r>
            <a:r>
              <a:rPr lang="cs-CZ" altLang="cs-CZ" sz="1600" dirty="0" err="1" smtClean="0">
                <a:solidFill>
                  <a:srgbClr val="FF0000"/>
                </a:solidFill>
              </a:rPr>
              <a:t>shown</a:t>
            </a:r>
            <a:r>
              <a:rPr lang="cs-CZ" altLang="cs-CZ" sz="1600" dirty="0" smtClean="0">
                <a:solidFill>
                  <a:srgbClr val="FF0000"/>
                </a:solidFill>
              </a:rPr>
              <a:t> </a:t>
            </a:r>
            <a:r>
              <a:rPr lang="cs-CZ" altLang="cs-CZ" sz="1600" dirty="0" err="1" smtClean="0">
                <a:solidFill>
                  <a:srgbClr val="FF0000"/>
                </a:solidFill>
              </a:rPr>
              <a:t>later</a:t>
            </a:r>
            <a:r>
              <a:rPr lang="cs-CZ" altLang="cs-CZ" sz="1600" dirty="0" smtClean="0">
                <a:solidFill>
                  <a:srgbClr val="FF0000"/>
                </a:solidFill>
              </a:rPr>
              <a:t>)</a:t>
            </a:r>
          </a:p>
        </p:txBody>
      </p:sp>
      <p:sp>
        <p:nvSpPr>
          <p:cNvPr id="4" name="Zástupný symbol pro obsah 2"/>
          <p:cNvSpPr txBox="1">
            <a:spLocks/>
          </p:cNvSpPr>
          <p:nvPr/>
        </p:nvSpPr>
        <p:spPr bwMode="auto">
          <a:xfrm>
            <a:off x="547688" y="1852613"/>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defRPr/>
            </a:pPr>
            <a:r>
              <a:rPr lang="cs-CZ" sz="2800" kern="0" dirty="0" smtClean="0">
                <a:solidFill>
                  <a:srgbClr val="000000"/>
                </a:solidFill>
              </a:rPr>
              <a:t>T</a:t>
            </a:r>
            <a:r>
              <a:rPr lang="en-ZA" sz="2800" kern="0" dirty="0" smtClean="0">
                <a:solidFill>
                  <a:srgbClr val="000000"/>
                </a:solidFill>
              </a:rPr>
              <a:t>he manager of a construction supply house determined knows that demand for sand during lead time averages is </a:t>
            </a:r>
            <a:r>
              <a:rPr lang="en-ZA" sz="2800" b="1" kern="0" dirty="0" smtClean="0">
                <a:solidFill>
                  <a:srgbClr val="000000"/>
                </a:solidFill>
              </a:rPr>
              <a:t>50</a:t>
            </a:r>
            <a:r>
              <a:rPr lang="en-ZA" sz="2800" kern="0" dirty="0" smtClean="0">
                <a:solidFill>
                  <a:srgbClr val="000000"/>
                </a:solidFill>
              </a:rPr>
              <a:t> tons. </a:t>
            </a:r>
            <a:r>
              <a:rPr lang="en-ZA" kern="0" dirty="0" smtClean="0">
                <a:solidFill>
                  <a:srgbClr val="000000"/>
                </a:solidFill>
              </a:rPr>
              <a:t> </a:t>
            </a:r>
          </a:p>
          <a:p>
            <a:pPr>
              <a:defRPr/>
            </a:pPr>
            <a:r>
              <a:rPr lang="cs-CZ" sz="2800" kern="0" dirty="0" smtClean="0">
                <a:solidFill>
                  <a:srgbClr val="000000"/>
                </a:solidFill>
              </a:rPr>
              <a:t>T</a:t>
            </a:r>
            <a:r>
              <a:rPr lang="en-ZA" sz="2800" kern="0" dirty="0" smtClean="0">
                <a:solidFill>
                  <a:srgbClr val="000000"/>
                </a:solidFill>
              </a:rPr>
              <a:t>he manager knows,</a:t>
            </a:r>
            <a:r>
              <a:rPr lang="cs-CZ" sz="2800" kern="0" dirty="0" smtClean="0">
                <a:solidFill>
                  <a:srgbClr val="000000"/>
                </a:solidFill>
              </a:rPr>
              <a:t> </a:t>
            </a:r>
            <a:r>
              <a:rPr lang="en-ZA" sz="2800" kern="0" dirty="0" smtClean="0">
                <a:solidFill>
                  <a:srgbClr val="000000"/>
                </a:solidFill>
              </a:rPr>
              <a:t>that demand during lead time could be described by a normal distribution that has a mean of 50 tons and a </a:t>
            </a:r>
            <a:r>
              <a:rPr lang="cs-CZ" sz="2800" kern="0" dirty="0" smtClean="0">
                <a:solidFill>
                  <a:srgbClr val="000000"/>
                </a:solidFill>
              </a:rPr>
              <a:t>S</a:t>
            </a:r>
            <a:r>
              <a:rPr lang="en-ZA" sz="2800" kern="0" dirty="0" err="1" smtClean="0">
                <a:solidFill>
                  <a:srgbClr val="000000"/>
                </a:solidFill>
              </a:rPr>
              <a:t>tandard</a:t>
            </a:r>
            <a:r>
              <a:rPr lang="en-ZA" sz="2800" kern="0" dirty="0" smtClean="0">
                <a:solidFill>
                  <a:srgbClr val="000000"/>
                </a:solidFill>
              </a:rPr>
              <a:t> </a:t>
            </a:r>
            <a:r>
              <a:rPr lang="cs-CZ" sz="2800" kern="0" dirty="0" smtClean="0">
                <a:solidFill>
                  <a:srgbClr val="000000"/>
                </a:solidFill>
              </a:rPr>
              <a:t>D</a:t>
            </a:r>
            <a:r>
              <a:rPr lang="en-ZA" sz="2800" kern="0" dirty="0" err="1" smtClean="0">
                <a:solidFill>
                  <a:srgbClr val="000000"/>
                </a:solidFill>
              </a:rPr>
              <a:t>eviation</a:t>
            </a:r>
            <a:r>
              <a:rPr lang="en-ZA" sz="2800" kern="0" dirty="0" smtClean="0">
                <a:solidFill>
                  <a:srgbClr val="000000"/>
                </a:solidFill>
              </a:rPr>
              <a:t> of 5 tons</a:t>
            </a:r>
            <a:r>
              <a:rPr lang="cs-CZ" sz="2800" kern="0" dirty="0" smtClean="0">
                <a:solidFill>
                  <a:srgbClr val="000000"/>
                </a:solidFill>
              </a:rPr>
              <a:t> (</a:t>
            </a:r>
            <a:r>
              <a:rPr lang="el-GR" b="1" dirty="0"/>
              <a:t>σ</a:t>
            </a:r>
            <a:r>
              <a:rPr lang="cs-CZ" b="1" baseline="-25000" dirty="0" err="1"/>
              <a:t>dLT</a:t>
            </a:r>
            <a:r>
              <a:rPr lang="cs-CZ" b="1" baseline="-25000" dirty="0"/>
              <a:t> </a:t>
            </a:r>
            <a:r>
              <a:rPr lang="cs-CZ" b="1" baseline="-25000" dirty="0" smtClean="0"/>
              <a:t>)</a:t>
            </a:r>
            <a:endParaRPr lang="en-ZA" kern="0" dirty="0" smtClean="0">
              <a:solidFill>
                <a:srgbClr val="000000"/>
              </a:solidFill>
            </a:endParaRPr>
          </a:p>
          <a:p>
            <a:pPr>
              <a:defRPr/>
            </a:pPr>
            <a:r>
              <a:rPr lang="cs-CZ" kern="0" dirty="0" smtClean="0">
                <a:solidFill>
                  <a:srgbClr val="000000"/>
                </a:solidFill>
              </a:rPr>
              <a:t>T</a:t>
            </a:r>
            <a:r>
              <a:rPr lang="en-ZA" sz="2800" kern="0" dirty="0" smtClean="0">
                <a:solidFill>
                  <a:srgbClr val="000000"/>
                </a:solidFill>
              </a:rPr>
              <a:t>he manager is willing to accept a stock</a:t>
            </a:r>
            <a:r>
              <a:rPr lang="cs-CZ" sz="2800" kern="0" dirty="0" smtClean="0">
                <a:solidFill>
                  <a:srgbClr val="000000"/>
                </a:solidFill>
              </a:rPr>
              <a:t> </a:t>
            </a:r>
            <a:r>
              <a:rPr lang="en-ZA" sz="2800" kern="0" dirty="0" smtClean="0">
                <a:solidFill>
                  <a:srgbClr val="000000"/>
                </a:solidFill>
              </a:rPr>
              <a:t>out risk of no more than 3 percent </a:t>
            </a:r>
            <a:endParaRPr lang="en-ZA" kern="0" dirty="0">
              <a:solidFill>
                <a:srgbClr val="000000"/>
              </a:solidFill>
            </a:endParaRPr>
          </a:p>
        </p:txBody>
      </p:sp>
    </p:spTree>
    <p:extLst>
      <p:ext uri="{BB962C8B-B14F-4D97-AF65-F5344CB8AC3E}">
        <p14:creationId xmlns:p14="http://schemas.microsoft.com/office/powerpoint/2010/main" val="13079362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p:cNvSpPr>
            <a:spLocks noGrp="1"/>
          </p:cNvSpPr>
          <p:nvPr>
            <p:ph type="title"/>
          </p:nvPr>
        </p:nvSpPr>
        <p:spPr/>
        <p:txBody>
          <a:bodyPr/>
          <a:lstStyle/>
          <a:p>
            <a:r>
              <a:rPr lang="cs-CZ" altLang="cs-CZ" smtClean="0"/>
              <a:t>Example-data</a:t>
            </a:r>
            <a:br>
              <a:rPr lang="cs-CZ" altLang="cs-CZ" smtClean="0"/>
            </a:br>
            <a:r>
              <a:rPr lang="cs-CZ" altLang="cs-CZ" sz="1600" smtClean="0">
                <a:solidFill>
                  <a:srgbClr val="FF0000"/>
                </a:solidFill>
              </a:rPr>
              <a:t>(home study)</a:t>
            </a:r>
          </a:p>
        </p:txBody>
      </p:sp>
      <p:sp>
        <p:nvSpPr>
          <p:cNvPr id="4" name="Zástupný symbol pro obsah 2"/>
          <p:cNvSpPr txBox="1">
            <a:spLocks/>
          </p:cNvSpPr>
          <p:nvPr/>
        </p:nvSpPr>
        <p:spPr bwMode="auto">
          <a:xfrm>
            <a:off x="558800" y="1819275"/>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defRPr/>
            </a:pPr>
            <a:r>
              <a:rPr lang="cs-CZ" sz="2800" b="1" kern="0" dirty="0" err="1" smtClean="0">
                <a:solidFill>
                  <a:srgbClr val="00B050"/>
                </a:solidFill>
              </a:rPr>
              <a:t>Expected</a:t>
            </a:r>
            <a:r>
              <a:rPr lang="cs-CZ" sz="2800" b="1" kern="0" dirty="0" smtClean="0">
                <a:solidFill>
                  <a:srgbClr val="00B050"/>
                </a:solidFill>
              </a:rPr>
              <a:t> </a:t>
            </a:r>
            <a:r>
              <a:rPr lang="en-ZA" sz="2800" b="1" kern="0" dirty="0" smtClean="0">
                <a:solidFill>
                  <a:srgbClr val="00B050"/>
                </a:solidFill>
              </a:rPr>
              <a:t>lead time averages </a:t>
            </a:r>
            <a:r>
              <a:rPr lang="cs-CZ" sz="2800" kern="0" dirty="0" smtClean="0">
                <a:solidFill>
                  <a:srgbClr val="00B050"/>
                </a:solidFill>
              </a:rPr>
              <a:t>=</a:t>
            </a:r>
            <a:r>
              <a:rPr lang="en-ZA" sz="2800" kern="0" dirty="0" smtClean="0">
                <a:solidFill>
                  <a:srgbClr val="00B050"/>
                </a:solidFill>
              </a:rPr>
              <a:t> 50 tons. </a:t>
            </a:r>
            <a:r>
              <a:rPr lang="en-ZA" kern="0" dirty="0" smtClean="0">
                <a:solidFill>
                  <a:srgbClr val="00B050"/>
                </a:solidFill>
              </a:rPr>
              <a:t> </a:t>
            </a:r>
          </a:p>
          <a:p>
            <a:pPr>
              <a:defRPr/>
            </a:pPr>
            <a:r>
              <a:rPr lang="el-GR" sz="2800" b="1" dirty="0">
                <a:solidFill>
                  <a:srgbClr val="000000"/>
                </a:solidFill>
              </a:rPr>
              <a:t>σ</a:t>
            </a:r>
            <a:r>
              <a:rPr lang="cs-CZ" sz="2800" b="1" baseline="-25000" dirty="0" err="1">
                <a:solidFill>
                  <a:srgbClr val="000000"/>
                </a:solidFill>
              </a:rPr>
              <a:t>dLT</a:t>
            </a:r>
            <a:r>
              <a:rPr lang="cs-CZ" sz="2800" b="1" dirty="0" smtClean="0">
                <a:solidFill>
                  <a:srgbClr val="000000"/>
                </a:solidFill>
              </a:rPr>
              <a:t> </a:t>
            </a:r>
            <a:r>
              <a:rPr lang="cs-CZ" sz="2800" dirty="0" smtClean="0">
                <a:solidFill>
                  <a:srgbClr val="000000"/>
                </a:solidFill>
              </a:rPr>
              <a:t>= 5 </a:t>
            </a:r>
            <a:r>
              <a:rPr lang="cs-CZ" sz="2800" dirty="0" err="1" smtClean="0">
                <a:solidFill>
                  <a:srgbClr val="000000"/>
                </a:solidFill>
              </a:rPr>
              <a:t>tons</a:t>
            </a:r>
            <a:endParaRPr lang="en-ZA" kern="0" dirty="0" smtClean="0">
              <a:solidFill>
                <a:srgbClr val="000000"/>
              </a:solidFill>
            </a:endParaRPr>
          </a:p>
          <a:p>
            <a:pPr>
              <a:defRPr/>
            </a:pPr>
            <a:r>
              <a:rPr lang="cs-CZ" sz="2800" b="1" kern="0" dirty="0" smtClean="0">
                <a:solidFill>
                  <a:srgbClr val="C00000"/>
                </a:solidFill>
              </a:rPr>
              <a:t>Risk</a:t>
            </a:r>
            <a:r>
              <a:rPr lang="cs-CZ" kern="0" dirty="0" smtClean="0">
                <a:solidFill>
                  <a:srgbClr val="C00000"/>
                </a:solidFill>
              </a:rPr>
              <a:t> = 3 % </a:t>
            </a:r>
            <a:r>
              <a:rPr lang="cs-CZ" kern="0" dirty="0" err="1" smtClean="0">
                <a:solidFill>
                  <a:srgbClr val="C00000"/>
                </a:solidFill>
              </a:rPr>
              <a:t>max</a:t>
            </a:r>
            <a:r>
              <a:rPr lang="en-ZA" sz="2800" kern="0" dirty="0" smtClean="0">
                <a:solidFill>
                  <a:srgbClr val="C00000"/>
                </a:solidFill>
              </a:rPr>
              <a:t> </a:t>
            </a:r>
            <a:r>
              <a:rPr lang="cs-CZ" sz="2800" kern="0" dirty="0" smtClean="0">
                <a:solidFill>
                  <a:srgbClr val="C00000"/>
                </a:solidFill>
              </a:rPr>
              <a:t> </a:t>
            </a:r>
          </a:p>
          <a:p>
            <a:pPr>
              <a:defRPr/>
            </a:pPr>
            <a:r>
              <a:rPr lang="cs-CZ" sz="2800" b="1" kern="0" dirty="0" err="1" smtClean="0">
                <a:solidFill>
                  <a:srgbClr val="000000"/>
                </a:solidFill>
              </a:rPr>
              <a:t>Questions</a:t>
            </a:r>
            <a:r>
              <a:rPr lang="cs-CZ" sz="2800" b="1" kern="0" dirty="0" smtClean="0">
                <a:solidFill>
                  <a:srgbClr val="000000"/>
                </a:solidFill>
              </a:rPr>
              <a:t> :</a:t>
            </a:r>
            <a:r>
              <a:rPr lang="cs-CZ" sz="2800" kern="0" dirty="0" smtClean="0">
                <a:solidFill>
                  <a:srgbClr val="000000"/>
                </a:solidFill>
              </a:rPr>
              <a:t> </a:t>
            </a:r>
          </a:p>
          <a:p>
            <a:pPr>
              <a:defRPr/>
            </a:pPr>
            <a:endParaRPr lang="cs-CZ" sz="2800" kern="0" dirty="0" smtClean="0">
              <a:solidFill>
                <a:srgbClr val="000000"/>
              </a:solidFill>
            </a:endParaRPr>
          </a:p>
          <a:p>
            <a:pPr lvl="1">
              <a:defRPr/>
            </a:pPr>
            <a:r>
              <a:rPr lang="en-US" sz="1800" dirty="0">
                <a:solidFill>
                  <a:srgbClr val="000000"/>
                </a:solidFill>
              </a:rPr>
              <a:t>What value of </a:t>
            </a:r>
            <a:r>
              <a:rPr lang="en-US" sz="1800" b="1" dirty="0">
                <a:solidFill>
                  <a:srgbClr val="000000"/>
                </a:solidFill>
              </a:rPr>
              <a:t>z</a:t>
            </a:r>
            <a:r>
              <a:rPr lang="en-US" sz="1800" dirty="0">
                <a:solidFill>
                  <a:srgbClr val="000000"/>
                </a:solidFill>
              </a:rPr>
              <a:t> </a:t>
            </a:r>
            <a:r>
              <a:rPr lang="cs-CZ" sz="1800" dirty="0" smtClean="0">
                <a:solidFill>
                  <a:srgbClr val="000000"/>
                </a:solidFill>
              </a:rPr>
              <a:t>(</a:t>
            </a:r>
            <a:r>
              <a:rPr lang="cs-CZ" sz="1800" dirty="0" err="1" smtClean="0">
                <a:solidFill>
                  <a:srgbClr val="000000"/>
                </a:solidFill>
              </a:rPr>
              <a:t>number</a:t>
            </a:r>
            <a:r>
              <a:rPr lang="cs-CZ" sz="1800" dirty="0" smtClean="0">
                <a:solidFill>
                  <a:srgbClr val="000000"/>
                </a:solidFill>
              </a:rPr>
              <a:t> </a:t>
            </a:r>
            <a:r>
              <a:rPr lang="cs-CZ" sz="1800" dirty="0" err="1" smtClean="0">
                <a:solidFill>
                  <a:srgbClr val="000000"/>
                </a:solidFill>
              </a:rPr>
              <a:t>of</a:t>
            </a:r>
            <a:r>
              <a:rPr lang="cs-CZ" sz="1800" dirty="0" smtClean="0">
                <a:solidFill>
                  <a:srgbClr val="000000"/>
                </a:solidFill>
              </a:rPr>
              <a:t> standard </a:t>
            </a:r>
            <a:r>
              <a:rPr lang="cs-CZ" sz="1800" dirty="0" err="1" smtClean="0">
                <a:solidFill>
                  <a:srgbClr val="000000"/>
                </a:solidFill>
              </a:rPr>
              <a:t>deviations</a:t>
            </a:r>
            <a:r>
              <a:rPr lang="cs-CZ" sz="1800" dirty="0" smtClean="0">
                <a:solidFill>
                  <a:srgbClr val="000000"/>
                </a:solidFill>
              </a:rPr>
              <a:t>) </a:t>
            </a:r>
            <a:r>
              <a:rPr lang="en-US" sz="1800" dirty="0" smtClean="0">
                <a:solidFill>
                  <a:srgbClr val="000000"/>
                </a:solidFill>
              </a:rPr>
              <a:t>is </a:t>
            </a:r>
            <a:r>
              <a:rPr lang="en-US" sz="1800" dirty="0">
                <a:solidFill>
                  <a:srgbClr val="000000"/>
                </a:solidFill>
              </a:rPr>
              <a:t>appropriate?</a:t>
            </a:r>
            <a:endParaRPr lang="en-US" sz="1800" dirty="0" smtClean="0">
              <a:solidFill>
                <a:srgbClr val="000000"/>
              </a:solidFill>
            </a:endParaRPr>
          </a:p>
          <a:p>
            <a:pPr lvl="1">
              <a:defRPr/>
            </a:pPr>
            <a:r>
              <a:rPr lang="en-US" sz="1800" dirty="0">
                <a:solidFill>
                  <a:srgbClr val="000000"/>
                </a:solidFill>
              </a:rPr>
              <a:t>How much safety stock </a:t>
            </a:r>
            <a:r>
              <a:rPr lang="en-US" sz="1800" dirty="0" smtClean="0">
                <a:solidFill>
                  <a:srgbClr val="000000"/>
                </a:solidFill>
              </a:rPr>
              <a:t>should</a:t>
            </a:r>
            <a:r>
              <a:rPr lang="cs-CZ" sz="1800" dirty="0" smtClean="0">
                <a:solidFill>
                  <a:srgbClr val="000000"/>
                </a:solidFill>
              </a:rPr>
              <a:t> </a:t>
            </a:r>
            <a:r>
              <a:rPr lang="en-US" sz="1800" dirty="0" smtClean="0">
                <a:solidFill>
                  <a:srgbClr val="000000"/>
                </a:solidFill>
              </a:rPr>
              <a:t>be </a:t>
            </a:r>
            <a:r>
              <a:rPr lang="en-US" sz="1800" dirty="0">
                <a:solidFill>
                  <a:srgbClr val="000000"/>
                </a:solidFill>
              </a:rPr>
              <a:t>held?</a:t>
            </a:r>
            <a:endParaRPr lang="en-US" sz="1800" dirty="0" smtClean="0">
              <a:solidFill>
                <a:srgbClr val="000000"/>
              </a:solidFill>
            </a:endParaRPr>
          </a:p>
          <a:p>
            <a:pPr lvl="1">
              <a:defRPr/>
            </a:pPr>
            <a:r>
              <a:rPr lang="en-US" sz="1800" dirty="0">
                <a:solidFill>
                  <a:srgbClr val="000000"/>
                </a:solidFill>
              </a:rPr>
              <a:t>What reorder point should be used?</a:t>
            </a:r>
            <a:endParaRPr lang="en-US" sz="1800" dirty="0" smtClean="0">
              <a:solidFill>
                <a:srgbClr val="000000"/>
              </a:solidFill>
            </a:endParaRPr>
          </a:p>
          <a:p>
            <a:pPr lvl="1">
              <a:defRPr/>
            </a:pPr>
            <a:endParaRPr lang="en-ZA" kern="0" dirty="0">
              <a:solidFill>
                <a:srgbClr val="000000"/>
              </a:solidFill>
            </a:endParaRPr>
          </a:p>
        </p:txBody>
      </p:sp>
    </p:spTree>
    <p:extLst>
      <p:ext uri="{BB962C8B-B14F-4D97-AF65-F5344CB8AC3E}">
        <p14:creationId xmlns:p14="http://schemas.microsoft.com/office/powerpoint/2010/main" val="1522712674"/>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16</TotalTime>
  <Words>2442</Words>
  <Application>Microsoft Office PowerPoint</Application>
  <PresentationFormat>Předvádění na obrazovce (4:3)</PresentationFormat>
  <Paragraphs>517</Paragraphs>
  <Slides>49</Slides>
  <Notes>1</Notes>
  <HiddenSlides>0</HiddenSlides>
  <MMClips>0</MMClips>
  <ScaleCrop>false</ScaleCrop>
  <HeadingPairs>
    <vt:vector size="4" baseType="variant">
      <vt:variant>
        <vt:lpstr>Motiv</vt:lpstr>
      </vt:variant>
      <vt:variant>
        <vt:i4>4</vt:i4>
      </vt:variant>
      <vt:variant>
        <vt:lpstr>Nadpisy snímků</vt:lpstr>
      </vt:variant>
      <vt:variant>
        <vt:i4>49</vt:i4>
      </vt:variant>
    </vt:vector>
  </HeadingPairs>
  <TitlesOfParts>
    <vt:vector size="53" baseType="lpstr">
      <vt:lpstr>Motiv systému Office</vt:lpstr>
      <vt:lpstr>Výchozí návrh</vt:lpstr>
      <vt:lpstr>1_Výchozí návrh</vt:lpstr>
      <vt:lpstr>2_Výchozí návrh</vt:lpstr>
      <vt:lpstr> Basic production algorithms and its main concepts</vt:lpstr>
      <vt:lpstr>Main concepts</vt:lpstr>
      <vt:lpstr>BOM=Bill Of Material (structure of the product)</vt:lpstr>
      <vt:lpstr>Push system</vt:lpstr>
      <vt:lpstr>PUSH and PULL</vt:lpstr>
      <vt:lpstr>Determination of the Reorder Point (ROP) </vt:lpstr>
      <vt:lpstr>Determination of the Reorder Point (ROP) (home study)</vt:lpstr>
      <vt:lpstr>Example (home study- also Pareto analysis and ABC model simplified- PWP will be shown later)</vt:lpstr>
      <vt:lpstr>Example-data (home study)</vt:lpstr>
      <vt:lpstr>Example-solution (home study)</vt:lpstr>
      <vt:lpstr>Probability table</vt:lpstr>
      <vt:lpstr>Example-solution (home study)</vt:lpstr>
      <vt:lpstr>Schematic of MRP</vt:lpstr>
      <vt:lpstr>MRP matrix calculation (see related xls file in study material) </vt:lpstr>
      <vt:lpstr>MRP matrix example 1</vt:lpstr>
      <vt:lpstr>MRP matrix example 2</vt:lpstr>
      <vt:lpstr>Benefits of MRP</vt:lpstr>
      <vt:lpstr>MRP_II =MRP + resource capacity planning </vt:lpstr>
      <vt:lpstr>BOM in MS Dynamics NAV</vt:lpstr>
      <vt:lpstr>Routings in MS Dynamics NAV</vt:lpstr>
      <vt:lpstr>Capacity of resources in MS Dynamics NAV</vt:lpstr>
      <vt:lpstr>JIT=Just In Time  </vt:lpstr>
      <vt:lpstr> </vt:lpstr>
      <vt:lpstr>JIT (manufacturing philosophy)</vt:lpstr>
      <vt:lpstr>Kanban principle</vt:lpstr>
      <vt:lpstr>Some units </vt:lpstr>
      <vt:lpstr>Lead time</vt:lpstr>
      <vt:lpstr>Orders Tracking</vt:lpstr>
      <vt:lpstr>Požadavek</vt:lpstr>
      <vt:lpstr>Prodejní objednávka na 100 ks 1150</vt:lpstr>
      <vt:lpstr>Plánovací sešit</vt:lpstr>
      <vt:lpstr>Naplánovaný řádek (výrobní zakázka)</vt:lpstr>
      <vt:lpstr>Naplánovaný řádek (výrobní zakázka)</vt:lpstr>
      <vt:lpstr>Vytvoření VZ (pevně plánované-bude vysvětleno)</vt:lpstr>
      <vt:lpstr>Řádky nákupní objednávky </vt:lpstr>
      <vt:lpstr>Výrobní zakázka (VZ)</vt:lpstr>
      <vt:lpstr>Sledování zakázky  </vt:lpstr>
      <vt:lpstr>Zaúčtujte příjem komponent na NO</vt:lpstr>
      <vt:lpstr>Výrobní zakázka-komponenty a TNG postup</vt:lpstr>
      <vt:lpstr>Statistika VZ (s pomocí F7)</vt:lpstr>
      <vt:lpstr>Převedení do stavy VZ Vydaná (od plánovače do dílny)</vt:lpstr>
      <vt:lpstr>Odhlášení spotřeby a zdrojů</vt:lpstr>
      <vt:lpstr>Deník výroby po vyplnění</vt:lpstr>
      <vt:lpstr>Statistika VZ po zaúčtování deníku </vt:lpstr>
      <vt:lpstr>Položky VZ po zaúčtování (VZ-&gt;Ctrl-F7)</vt:lpstr>
      <vt:lpstr>Věcné položky po změně  stavu VZ- &gt;Dokončená</vt:lpstr>
      <vt:lpstr>Věcné položky po změně  stavu VZ- &gt;Dokončená</vt:lpstr>
      <vt:lpstr>Karta výrobku</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Balanced Scorecard</dc:title>
  <dc:creator>Skorkovsky Jaromir</dc:creator>
  <cp:lastModifiedBy>Skorkovsky Jaromir</cp:lastModifiedBy>
  <cp:revision>103</cp:revision>
  <dcterms:created xsi:type="dcterms:W3CDTF">2015-06-12T06:47:01Z</dcterms:created>
  <dcterms:modified xsi:type="dcterms:W3CDTF">2018-11-19T07:51:56Z</dcterms:modified>
</cp:coreProperties>
</file>