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01" r:id="rId3"/>
    <p:sldId id="257" r:id="rId4"/>
    <p:sldId id="313" r:id="rId5"/>
    <p:sldId id="314" r:id="rId6"/>
    <p:sldId id="272" r:id="rId7"/>
    <p:sldId id="310" r:id="rId8"/>
    <p:sldId id="312" r:id="rId9"/>
    <p:sldId id="258" r:id="rId10"/>
    <p:sldId id="315" r:id="rId11"/>
    <p:sldId id="296" r:id="rId12"/>
    <p:sldId id="259" r:id="rId13"/>
    <p:sldId id="316" r:id="rId14"/>
    <p:sldId id="317" r:id="rId15"/>
    <p:sldId id="278" r:id="rId16"/>
    <p:sldId id="282" r:id="rId17"/>
    <p:sldId id="320" r:id="rId18"/>
    <p:sldId id="321" r:id="rId19"/>
    <p:sldId id="322" r:id="rId20"/>
    <p:sldId id="323" r:id="rId21"/>
    <p:sldId id="324" r:id="rId22"/>
    <p:sldId id="325" r:id="rId23"/>
    <p:sldId id="260" r:id="rId24"/>
    <p:sldId id="262" r:id="rId25"/>
    <p:sldId id="263" r:id="rId26"/>
    <p:sldId id="264" r:id="rId27"/>
    <p:sldId id="273" r:id="rId28"/>
    <p:sldId id="274" r:id="rId29"/>
    <p:sldId id="265" r:id="rId30"/>
    <p:sldId id="298" r:id="rId31"/>
    <p:sldId id="318" r:id="rId32"/>
    <p:sldId id="297" r:id="rId33"/>
    <p:sldId id="304" r:id="rId34"/>
    <p:sldId id="319" r:id="rId35"/>
    <p:sldId id="306" r:id="rId36"/>
    <p:sldId id="266" r:id="rId37"/>
    <p:sldId id="279" r:id="rId38"/>
    <p:sldId id="270" r:id="rId39"/>
    <p:sldId id="283" r:id="rId40"/>
    <p:sldId id="271" r:id="rId41"/>
    <p:sldId id="275" r:id="rId42"/>
    <p:sldId id="276" r:id="rId43"/>
    <p:sldId id="328" r:id="rId44"/>
    <p:sldId id="309" r:id="rId45"/>
    <p:sldId id="326" r:id="rId46"/>
    <p:sldId id="302" r:id="rId47"/>
    <p:sldId id="327" r:id="rId48"/>
    <p:sldId id="329" r:id="rId49"/>
    <p:sldId id="303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18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C6969-ECF2-43EE-8108-473A0F14A19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2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06.12.2020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06.12.2020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06.12.2020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z/url?sa=i&amp;rct=j&amp;q=&amp;esrc=s&amp;source=images&amp;cd=&amp;cad=rja&amp;uact=8&amp;ved=0CAcQjRxqFQoTCJ3B7_ay9sgCFUEKGgod8c4MDQ&amp;url=http://digitalgrowth.ca/customer-experience-is-important/&amp;psig=AFQjCNGYXDHan1uqPALME8G7uHSeMtZAAA&amp;ust=144671375727245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hyperlink" Target="http://www.google.cz/url?sa=i&amp;rct=j&amp;q=&amp;esrc=s&amp;source=images&amp;cd=&amp;cad=rja&amp;uact=8&amp;ved=0CAcQjRxqFQoTCJ3B7_ay9sgCFUEKGgod8c4MDQ&amp;url=http://digitalgrowth.ca/customer-experience-is-important/&amp;psig=AFQjCNGYXDHan1uqPALME8G7uHSeMtZAAA&amp;ust=144671375727245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pectrum.ieee.org/tech-history/space-age/apollo-13-we-have-a-solu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rezi.com/_ohiqi4xzcxt/tier-v-problems-and-solutions-on-apollo-13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UtoOUWnJY0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TEc_FZhRoro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/>
              <a:t>Kepner-Tregoe</a:t>
            </a:r>
            <a:r>
              <a:rPr lang="cs-CZ" b="1" dirty="0"/>
              <a:t> </a:t>
            </a:r>
            <a:r>
              <a:rPr lang="cs-CZ" b="1" dirty="0" err="1"/>
              <a:t>Methodology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Skorkovský</a:t>
            </a:r>
          </a:p>
          <a:p>
            <a:r>
              <a:rPr lang="en-US" dirty="0"/>
              <a:t>Department of </a:t>
            </a:r>
            <a:r>
              <a:rPr lang="cs-CZ" dirty="0"/>
              <a:t>business</a:t>
            </a:r>
            <a:r>
              <a:rPr lang="en-US" dirty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619672" y="5373216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D</a:t>
            </a:r>
            <a:r>
              <a:rPr lang="en-US" dirty="0" err="1" smtClean="0"/>
              <a:t>eveloped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 terminology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Importance=magnitude=level of influence</a:t>
            </a:r>
          </a:p>
          <a:p>
            <a:r>
              <a:rPr lang="en-US" dirty="0"/>
              <a:t>Priority level</a:t>
            </a:r>
          </a:p>
          <a:p>
            <a:r>
              <a:rPr lang="en-US" dirty="0"/>
              <a:t>Step-by-step approach </a:t>
            </a:r>
          </a:p>
          <a:p>
            <a:r>
              <a:rPr lang="en-US" b="1" dirty="0"/>
              <a:t>Qu</a:t>
            </a:r>
            <a:r>
              <a:rPr lang="cs-CZ" b="1" dirty="0"/>
              <a:t>e</a:t>
            </a:r>
            <a:r>
              <a:rPr lang="en-US" b="1" dirty="0" err="1"/>
              <a:t>stions</a:t>
            </a:r>
            <a:r>
              <a:rPr lang="cs-CZ" b="1" dirty="0"/>
              <a:t>:</a:t>
            </a:r>
            <a:endParaRPr lang="en-US" b="1" dirty="0"/>
          </a:p>
          <a:p>
            <a:pPr lvl="1"/>
            <a:r>
              <a:rPr lang="en-US" dirty="0"/>
              <a:t>Who</a:t>
            </a:r>
          </a:p>
          <a:p>
            <a:pPr lvl="1"/>
            <a:r>
              <a:rPr lang="en-US" dirty="0"/>
              <a:t>What</a:t>
            </a:r>
          </a:p>
          <a:p>
            <a:pPr lvl="1"/>
            <a:r>
              <a:rPr lang="en-US" dirty="0"/>
              <a:t>Where</a:t>
            </a:r>
          </a:p>
          <a:p>
            <a:pPr lvl="1"/>
            <a:r>
              <a:rPr lang="en-US" dirty="0"/>
              <a:t>When</a:t>
            </a:r>
          </a:p>
          <a:p>
            <a:pPr lvl="1"/>
            <a:r>
              <a:rPr lang="en-US" dirty="0"/>
              <a:t>Extent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739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WHO</a:t>
            </a:r>
            <a:r>
              <a:rPr lang="cs-CZ" sz="4000" dirty="0"/>
              <a:t> </a:t>
            </a:r>
            <a:r>
              <a:rPr lang="cs-CZ" sz="4000" dirty="0">
                <a:solidFill>
                  <a:srgbClr val="92D050"/>
                </a:solidFill>
              </a:rPr>
              <a:t>WHAT</a:t>
            </a:r>
            <a:r>
              <a:rPr lang="cs-CZ" sz="4000" dirty="0"/>
              <a:t> WHEN </a:t>
            </a:r>
            <a:r>
              <a:rPr lang="cs-CZ" sz="4000" dirty="0">
                <a:solidFill>
                  <a:srgbClr val="0070C0"/>
                </a:solidFill>
              </a:rPr>
              <a:t>WHERE</a:t>
            </a:r>
            <a:r>
              <a:rPr lang="cs-CZ" sz="4000" dirty="0"/>
              <a:t> </a:t>
            </a:r>
            <a:r>
              <a:rPr lang="cs-CZ" sz="4000" dirty="0">
                <a:solidFill>
                  <a:srgbClr val="FFC000"/>
                </a:solidFill>
              </a:rPr>
              <a:t>EXTENT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Make decision</a:t>
            </a:r>
            <a:r>
              <a:rPr lang="cs-CZ" b="1" dirty="0"/>
              <a:t> </a:t>
            </a:r>
            <a:r>
              <a:rPr lang="cs-CZ" sz="1600" i="1" dirty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choice between two or more alternatives</a:t>
            </a:r>
            <a:r>
              <a:rPr lang="cs-CZ" sz="1600" i="1" dirty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Identify what is being decided  </a:t>
            </a:r>
            <a:r>
              <a:rPr lang="en-US" sz="2100" dirty="0"/>
              <a:t>(quality, used </a:t>
            </a:r>
            <a:r>
              <a:rPr lang="cs-CZ" sz="2100" dirty="0"/>
              <a:t>OM </a:t>
            </a:r>
            <a:r>
              <a:rPr lang="en-US" sz="2100" dirty="0"/>
              <a:t>methods</a:t>
            </a:r>
            <a:r>
              <a:rPr lang="cs-CZ" sz="2100" dirty="0"/>
              <a:t>)</a:t>
            </a:r>
            <a:r>
              <a:rPr lang="en-US" sz="2100" dirty="0"/>
              <a:t> </a:t>
            </a:r>
            <a:r>
              <a:rPr lang="en-US" sz="2100" i="1" dirty="0"/>
              <a:t>  </a:t>
            </a:r>
          </a:p>
          <a:p>
            <a:r>
              <a:rPr lang="en-US" dirty="0"/>
              <a:t>Establish and classify objectives </a:t>
            </a:r>
            <a:r>
              <a:rPr lang="en-US" sz="2600" dirty="0"/>
              <a:t>(main ones, minor ones,..)</a:t>
            </a:r>
            <a:r>
              <a:rPr lang="cs-CZ" sz="2600" dirty="0"/>
              <a:t> </a:t>
            </a:r>
            <a:r>
              <a:rPr lang="en-US" sz="2600" i="1" dirty="0"/>
              <a:t>- goals</a:t>
            </a:r>
          </a:p>
          <a:p>
            <a:r>
              <a:rPr lang="en-US" dirty="0"/>
              <a:t>Separate the objectives into </a:t>
            </a:r>
            <a:r>
              <a:rPr lang="en-US" b="1" dirty="0">
                <a:solidFill>
                  <a:srgbClr val="FF0000"/>
                </a:solidFill>
              </a:rPr>
              <a:t>must</a:t>
            </a:r>
            <a:r>
              <a:rPr lang="en-US" dirty="0"/>
              <a:t> </a:t>
            </a:r>
            <a:r>
              <a:rPr lang="en-US" sz="1500" i="1" dirty="0">
                <a:solidFill>
                  <a:srgbClr val="C00000"/>
                </a:solidFill>
              </a:rPr>
              <a:t>(</a:t>
            </a:r>
            <a:r>
              <a:rPr lang="en-US" sz="1500" b="1" i="1" dirty="0">
                <a:solidFill>
                  <a:srgbClr val="C00000"/>
                </a:solidFill>
              </a:rPr>
              <a:t>must to have</a:t>
            </a:r>
            <a:r>
              <a:rPr lang="en-US" sz="1500" i="1" dirty="0">
                <a:solidFill>
                  <a:srgbClr val="C00000"/>
                </a:solidFill>
              </a:rPr>
              <a:t>) </a:t>
            </a:r>
            <a:r>
              <a:rPr lang="en-US" dirty="0"/>
              <a:t>and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>
                <a:solidFill>
                  <a:srgbClr val="0070C0"/>
                </a:solidFill>
              </a:rPr>
              <a:t>(</a:t>
            </a:r>
            <a:r>
              <a:rPr lang="en-US" sz="1500" b="1" i="1" dirty="0">
                <a:solidFill>
                  <a:srgbClr val="0070C0"/>
                </a:solidFill>
              </a:rPr>
              <a:t>nice to have</a:t>
            </a:r>
            <a:r>
              <a:rPr lang="en-US" sz="1500" i="1" dirty="0">
                <a:solidFill>
                  <a:srgbClr val="0070C0"/>
                </a:solidFill>
              </a:rPr>
              <a:t>)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categories </a:t>
            </a:r>
            <a:r>
              <a:rPr lang="en-US" sz="2600" dirty="0"/>
              <a:t>(we have to assign </a:t>
            </a:r>
            <a: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/>
              <a:t>from 1-10, where 10 is the most important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/>
              <a:t> objective) and assign criterion rating (weights) </a:t>
            </a:r>
          </a:p>
          <a:p>
            <a:r>
              <a:rPr lang="en-US" dirty="0"/>
              <a:t>Generate the alternatives </a:t>
            </a:r>
            <a:r>
              <a:rPr lang="en-US" sz="1500" dirty="0"/>
              <a:t>(</a:t>
            </a:r>
            <a:r>
              <a:rPr lang="en-US" sz="2100" b="1" dirty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/>
              <a:t>)</a:t>
            </a:r>
          </a:p>
          <a:p>
            <a:r>
              <a:rPr lang="en-US" dirty="0"/>
              <a:t>Evaluate the alternatives by scoring the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/>
              <a:t> against the main objective – </a:t>
            </a:r>
            <a:r>
              <a:rPr lang="en-US" b="1" i="1" dirty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/>
              <a:t>Review adverse (harmful) consequences of your corrective steps (risk evaluation, risk assessment) </a:t>
            </a:r>
          </a:p>
          <a:p>
            <a:r>
              <a:rPr lang="en-US" dirty="0"/>
              <a:t>Make the best possible choice </a:t>
            </a:r>
            <a:r>
              <a:rPr lang="en-US" b="1" dirty="0">
                <a:solidFill>
                  <a:srgbClr val="FF0000"/>
                </a:solidFill>
              </a:rPr>
              <a:t>what to do</a:t>
            </a:r>
          </a:p>
          <a:p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err="1"/>
              <a:t>Conc</a:t>
            </a:r>
            <a:r>
              <a:rPr lang="cs-CZ" dirty="0" err="1"/>
              <a:t>ise</a:t>
            </a:r>
            <a:r>
              <a:rPr lang="cs-CZ" dirty="0"/>
              <a:t> </a:t>
            </a:r>
            <a:r>
              <a:rPr lang="cs-CZ" dirty="0" err="1"/>
              <a:t>overview</a:t>
            </a:r>
            <a:r>
              <a:rPr lang="en-ZA" dirty="0"/>
              <a:t> of the previous text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Must-to-have</a:t>
            </a:r>
          </a:p>
          <a:p>
            <a:r>
              <a:rPr lang="en-US" dirty="0"/>
              <a:t>Nice-to-have</a:t>
            </a:r>
          </a:p>
          <a:p>
            <a:r>
              <a:rPr lang="en-US" dirty="0"/>
              <a:t>Importance factor =score (10-1</a:t>
            </a:r>
            <a:r>
              <a:rPr lang="en-US" sz="2400" dirty="0"/>
              <a:t>)=satisfaction score</a:t>
            </a:r>
            <a:endParaRPr lang="cs-CZ" sz="2400" dirty="0"/>
          </a:p>
          <a:p>
            <a:pPr lvl="1"/>
            <a:r>
              <a:rPr lang="cs-CZ" sz="2000" dirty="0"/>
              <a:t>10 –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highest</a:t>
            </a:r>
            <a:r>
              <a:rPr lang="cs-CZ" sz="2000" dirty="0"/>
              <a:t> </a:t>
            </a:r>
            <a:r>
              <a:rPr lang="cs-CZ" sz="2000" dirty="0" err="1"/>
              <a:t>importance</a:t>
            </a:r>
            <a:endParaRPr lang="cs-CZ" sz="2000" dirty="0"/>
          </a:p>
          <a:p>
            <a:pPr lvl="1"/>
            <a:r>
              <a:rPr lang="cs-CZ" sz="2000" dirty="0"/>
              <a:t>1    –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lowest</a:t>
            </a:r>
            <a:r>
              <a:rPr lang="cs-CZ" sz="2000" dirty="0"/>
              <a:t> </a:t>
            </a:r>
            <a:r>
              <a:rPr lang="cs-CZ" sz="2000" dirty="0" err="1"/>
              <a:t>importance</a:t>
            </a:r>
            <a:r>
              <a:rPr lang="cs-CZ" sz="2000" dirty="0"/>
              <a:t>  </a:t>
            </a:r>
            <a:endParaRPr lang="en-US" sz="2000" dirty="0"/>
          </a:p>
          <a:p>
            <a:r>
              <a:rPr lang="en-US" dirty="0"/>
              <a:t>Risks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25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/>
              <a:t>Some statement of underestimation of  Information  Technology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 think there is a world market for maybe five computers  </a:t>
            </a:r>
            <a:r>
              <a:rPr lang="en-US" sz="1800" dirty="0"/>
              <a:t>(IBM chairman 1943)</a:t>
            </a:r>
          </a:p>
          <a:p>
            <a:endParaRPr lang="en-US" sz="1800" dirty="0"/>
          </a:p>
          <a:p>
            <a:r>
              <a:rPr lang="en-US" sz="2400" dirty="0"/>
              <a:t>There is no reason anyone would want a computer in his or her home </a:t>
            </a:r>
            <a:r>
              <a:rPr lang="en-US" sz="1800" dirty="0"/>
              <a:t>(President of Digital Equipment 1977)  </a:t>
            </a:r>
          </a:p>
          <a:p>
            <a:endParaRPr lang="en-US" sz="2400" dirty="0"/>
          </a:p>
          <a:p>
            <a:r>
              <a:rPr lang="en-US" sz="2400" dirty="0"/>
              <a:t>I can assure you that data processing is a fad that won´t last out the year </a:t>
            </a:r>
            <a:r>
              <a:rPr lang="en-US" sz="1800" dirty="0"/>
              <a:t> (Editor Prentice-Hall 1957) </a:t>
            </a:r>
          </a:p>
          <a:p>
            <a:endParaRPr lang="en-US" sz="1800" dirty="0"/>
          </a:p>
          <a:p>
            <a:r>
              <a:rPr lang="en-US" sz="2400" dirty="0"/>
              <a:t>Document management is nice-to-have, not must-to-have </a:t>
            </a:r>
            <a:r>
              <a:rPr lang="en-US" sz="1800" dirty="0"/>
              <a:t>(Director of the company still burdened in manual business process)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073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Criteria rating 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See similar example on the next slide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Importance can be understood as a Satisfaction score, </a:t>
            </a:r>
          </a:p>
          <a:p>
            <a:r>
              <a:rPr lang="en-US" dirty="0"/>
              <a:t>meaning desirable but not essential. </a:t>
            </a:r>
          </a:p>
          <a:p>
            <a:r>
              <a:rPr lang="en-US" dirty="0"/>
              <a:t>Criteria rating is related to want criteria and every car property  </a:t>
            </a:r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car to buy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Criterion rating 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453844" y="5763401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Importance score, meaning</a:t>
            </a:r>
          </a:p>
          <a:p>
            <a:r>
              <a:rPr lang="en-US" dirty="0"/>
              <a:t>desirable but not essential. </a:t>
            </a:r>
          </a:p>
        </p:txBody>
      </p:sp>
      <p:sp>
        <p:nvSpPr>
          <p:cNvPr id="6" name="Ovál 5"/>
          <p:cNvSpPr/>
          <p:nvPr/>
        </p:nvSpPr>
        <p:spPr>
          <a:xfrm>
            <a:off x="4293568" y="4725144"/>
            <a:ext cx="1160276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/>
          </a:p>
          <a:p>
            <a:r>
              <a:rPr lang="en-US" dirty="0"/>
              <a:t>The definition of the problem dictates the requirements. As the vehicle is for a motor pool, the requirements</a:t>
            </a:r>
            <a:r>
              <a:rPr lang="cs-CZ" dirty="0"/>
              <a:t> </a:t>
            </a:r>
            <a:r>
              <a:rPr lang="en-US" dirty="0"/>
              <a:t>will differ from those for a family car, for example.</a:t>
            </a:r>
          </a:p>
          <a:p>
            <a:endParaRPr lang="cs-CZ" dirty="0"/>
          </a:p>
          <a:p>
            <a:endParaRPr lang="cs-CZ" dirty="0"/>
          </a:p>
          <a:p>
            <a:r>
              <a:rPr lang="en-US" b="1" dirty="0">
                <a:solidFill>
                  <a:srgbClr val="FF0000"/>
                </a:solidFill>
              </a:rPr>
              <a:t>Step 2 Requirements:</a:t>
            </a:r>
            <a:endParaRPr lang="cs-CZ" b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err="1"/>
              <a:t>Another</a:t>
            </a:r>
            <a:r>
              <a:rPr lang="cs-CZ" sz="3200" b="1" dirty="0"/>
              <a:t> </a:t>
            </a:r>
            <a:r>
              <a:rPr lang="cs-CZ" sz="3200" b="1" dirty="0" err="1"/>
              <a:t>similar</a:t>
            </a:r>
            <a:r>
              <a:rPr lang="cs-CZ" sz="3200" b="1" dirty="0"/>
              <a:t> </a:t>
            </a:r>
            <a:r>
              <a:rPr lang="cs-CZ" sz="3200" b="1" dirty="0" err="1"/>
              <a:t>problem</a:t>
            </a:r>
            <a:r>
              <a:rPr lang="cs-CZ" sz="3200" b="1" dirty="0"/>
              <a:t> to </a:t>
            </a:r>
            <a:r>
              <a:rPr lang="cs-CZ" sz="3200" b="1" dirty="0" err="1"/>
              <a:t>be</a:t>
            </a:r>
            <a:r>
              <a:rPr lang="cs-CZ" sz="3200" b="1" dirty="0"/>
              <a:t> </a:t>
            </a:r>
            <a:r>
              <a:rPr lang="cs-CZ" sz="3200" b="1" dirty="0" err="1"/>
              <a:t>solved</a:t>
            </a:r>
            <a:r>
              <a:rPr lang="cs-CZ" sz="3200" b="1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2962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Min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Max</a:t>
            </a:r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Max 28000 USD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>
                <a:solidFill>
                  <a:srgbClr val="FF0000"/>
                </a:solidFill>
              </a:rPr>
              <a:t>(</a:t>
            </a:r>
            <a:r>
              <a:rPr lang="cs-CZ" b="1" dirty="0" err="1">
                <a:solidFill>
                  <a:srgbClr val="FF0000"/>
                </a:solidFill>
              </a:rPr>
              <a:t>current</a:t>
            </a:r>
            <a:r>
              <a:rPr lang="cs-CZ" b="1" dirty="0">
                <a:solidFill>
                  <a:srgbClr val="FF0000"/>
                </a:solidFill>
              </a:rPr>
              <a:t>  model)</a:t>
            </a:r>
          </a:p>
        </p:txBody>
      </p:sp>
    </p:spTree>
    <p:extLst>
      <p:ext uri="{BB962C8B-B14F-4D97-AF65-F5344CB8AC3E}">
        <p14:creationId xmlns:p14="http://schemas.microsoft.com/office/powerpoint/2010/main" val="2056010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/>
              <a:t>Maximize passenger comfort</a:t>
            </a:r>
          </a:p>
          <a:p>
            <a:r>
              <a:rPr lang="en-US" dirty="0"/>
              <a:t>· Maximize passenger safety</a:t>
            </a:r>
          </a:p>
          <a:p>
            <a:r>
              <a:rPr lang="en-US" dirty="0"/>
              <a:t>· Maximize fuel-efficiency</a:t>
            </a:r>
          </a:p>
          <a:p>
            <a:r>
              <a:rPr lang="en-US" dirty="0"/>
              <a:t>· Maximize reliability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car</a:t>
            </a:r>
            <a:endParaRPr lang="en-US" dirty="0"/>
          </a:p>
          <a:p>
            <a:r>
              <a:rPr lang="en-US" dirty="0"/>
              <a:t>· Minimize investment cost</a:t>
            </a:r>
            <a:r>
              <a:rPr lang="cs-CZ" dirty="0"/>
              <a:t> </a:t>
            </a:r>
            <a:endParaRPr lang="en-US" dirty="0"/>
          </a:p>
          <a:p>
            <a:endParaRPr lang="cs-CZ" b="1" dirty="0"/>
          </a:p>
          <a:p>
            <a:r>
              <a:rPr lang="cs-CZ" b="1" dirty="0">
                <a:solidFill>
                  <a:srgbClr val="FF0000"/>
                </a:solidFill>
              </a:rPr>
              <a:t>Step 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them:</a:t>
            </a:r>
            <a:endParaRPr lang="cs-CZ" dirty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cars</a:t>
            </a:r>
            <a:r>
              <a:rPr lang="cs-CZ" dirty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77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619672" y="1412776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cs-CZ" b="1" dirty="0"/>
              <a:t>The formulation of a problem </a:t>
            </a:r>
            <a:r>
              <a:rPr lang="en-US" altLang="cs-CZ" b="1" dirty="0">
                <a:solidFill>
                  <a:srgbClr val="FF0000"/>
                </a:solidFill>
              </a:rPr>
              <a:t>is far more essential </a:t>
            </a:r>
            <a:r>
              <a:rPr lang="en-US" altLang="cs-CZ" b="1" dirty="0"/>
              <a:t>than its solution</a:t>
            </a:r>
            <a:r>
              <a:rPr lang="cs-CZ" altLang="cs-CZ" b="1" dirty="0"/>
              <a:t>,</a:t>
            </a:r>
            <a:r>
              <a:rPr lang="en-US" altLang="cs-CZ" b="1" dirty="0"/>
              <a:t> which may be merely a matter of mathematical or experimental skill”</a:t>
            </a:r>
            <a:endParaRPr lang="cs-CZ" altLang="cs-CZ" b="1" dirty="0"/>
          </a:p>
          <a:p>
            <a:pPr>
              <a:buFontTx/>
              <a:buNone/>
            </a:pPr>
            <a:endParaRPr lang="en-US" altLang="cs-CZ" b="1" dirty="0"/>
          </a:p>
          <a:p>
            <a:pPr>
              <a:buFontTx/>
              <a:buNone/>
            </a:pPr>
            <a:r>
              <a:rPr lang="en-US" altLang="cs-CZ" b="1" dirty="0"/>
              <a:t>- Albert Einstein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49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/>
          </a:p>
          <a:p>
            <a:r>
              <a:rPr lang="en-US" dirty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/>
              <a:t>  </a:t>
            </a:r>
            <a:r>
              <a:rPr lang="cs-CZ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“Maximize safety” will be based on the total number of stars awarded by the National Highway Traffic Safety Administration for head-on and side impact.</a:t>
            </a:r>
            <a:r>
              <a:rPr lang="cs-CZ" dirty="0"/>
              <a:t>  </a:t>
            </a:r>
            <a:r>
              <a:rPr lang="cs-CZ" b="1" dirty="0">
                <a:solidFill>
                  <a:srgbClr val="FF0000"/>
                </a:solidFill>
              </a:rPr>
              <a:t>10</a:t>
            </a:r>
          </a:p>
          <a:p>
            <a:endParaRPr lang="en-US" dirty="0"/>
          </a:p>
          <a:p>
            <a:r>
              <a:rPr lang="en-US" dirty="0"/>
              <a:t>“Maximize fuel efficiency” will be based on the EPA fuel consumption for city driving.</a:t>
            </a:r>
            <a:r>
              <a:rPr lang="cs-CZ" dirty="0"/>
              <a:t>  </a:t>
            </a:r>
            <a:r>
              <a:rPr lang="cs-CZ" b="1" dirty="0">
                <a:solidFill>
                  <a:srgbClr val="FF0000"/>
                </a:solidFill>
              </a:rPr>
              <a:t>7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“Maximize reliability” will be based on the reliability rating given each vehicle by a consumer product testing company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cs-CZ" b="1" dirty="0">
                <a:solidFill>
                  <a:srgbClr val="FF0000"/>
                </a:solidFill>
              </a:rPr>
              <a:t> 9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“Minimize Cost” will be based on the purchase price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cs-CZ" b="1" dirty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Weighted criteria </a:t>
            </a:r>
            <a:r>
              <a:rPr lang="cs-CZ" b="1" dirty="0" err="1">
                <a:solidFill>
                  <a:srgbClr val="C00000"/>
                </a:solidFill>
              </a:rPr>
              <a:t>vector</a:t>
            </a:r>
            <a:r>
              <a:rPr lang="cs-CZ" b="1">
                <a:solidFill>
                  <a:srgbClr val="C00000"/>
                </a:solidFill>
              </a:rPr>
              <a:t>  C(</a:t>
            </a:r>
            <a:r>
              <a:rPr lang="cs-CZ" b="1">
                <a:solidFill>
                  <a:srgbClr val="FF0000"/>
                </a:solidFill>
              </a:rPr>
              <a:t>5,10,7,9,10</a:t>
            </a:r>
            <a:r>
              <a:rPr lang="cs-CZ" b="1" dirty="0">
                <a:solidFill>
                  <a:srgbClr val="C00000"/>
                </a:solidFill>
              </a:rPr>
              <a:t>) </a:t>
            </a:r>
            <a:r>
              <a:rPr lang="en-US" b="1" dirty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1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/>
              <a:t>Kepner-Tregoe</a:t>
            </a:r>
            <a:r>
              <a:rPr lang="cs-CZ" b="1" dirty="0"/>
              <a:t> table </a:t>
            </a:r>
          </a:p>
          <a:p>
            <a:r>
              <a:rPr lang="cs-CZ" sz="2600" b="1" dirty="0"/>
              <a:t>(</a:t>
            </a:r>
            <a:r>
              <a:rPr lang="cs-CZ" sz="2600" b="1" dirty="0" err="1"/>
              <a:t>for</a:t>
            </a:r>
            <a:r>
              <a:rPr lang="cs-CZ" sz="2600" b="1" dirty="0"/>
              <a:t> 4 </a:t>
            </a:r>
            <a:r>
              <a:rPr lang="cs-CZ" sz="2600" b="1" dirty="0" err="1"/>
              <a:t>cars</a:t>
            </a:r>
            <a:r>
              <a:rPr lang="cs-CZ" sz="2600" b="1" dirty="0"/>
              <a:t> : </a:t>
            </a:r>
            <a:r>
              <a:rPr lang="cs-CZ" sz="2600" b="1" dirty="0" err="1"/>
              <a:t>Arrow</a:t>
            </a:r>
            <a:r>
              <a:rPr lang="cs-CZ" sz="2600" b="1" dirty="0"/>
              <a:t>, Baton, </a:t>
            </a:r>
            <a:r>
              <a:rPr lang="cs-CZ" sz="2600" b="1" dirty="0" err="1"/>
              <a:t>Carefree</a:t>
            </a:r>
            <a:r>
              <a:rPr lang="cs-CZ" sz="2600" b="1" dirty="0"/>
              <a:t> and </a:t>
            </a:r>
            <a:r>
              <a:rPr lang="cs-CZ" sz="2600" b="1" dirty="0" err="1">
                <a:solidFill>
                  <a:srgbClr val="FF0000"/>
                </a:solidFill>
              </a:rPr>
              <a:t>Dash</a:t>
            </a:r>
            <a:r>
              <a:rPr lang="cs-CZ" b="1" dirty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65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Last </a:t>
            </a:r>
            <a:r>
              <a:rPr lang="en-US" b="1" dirty="0">
                <a:solidFill>
                  <a:srgbClr val="FF0000"/>
                </a:solidFill>
              </a:rPr>
              <a:t>Step  Validate Solution:</a:t>
            </a:r>
            <a:endParaRPr lang="cs-CZ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/>
          </a:p>
          <a:p>
            <a:r>
              <a:rPr lang="en-US" dirty="0"/>
              <a:t>The 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way,</a:t>
            </a:r>
            <a:r>
              <a:rPr lang="cs-CZ" dirty="0"/>
              <a:t> </a:t>
            </a:r>
            <a:r>
              <a:rPr lang="en-US" dirty="0"/>
              <a:t>has the most “benefits”). Dash meets all the requirements and solves the problem</a:t>
            </a:r>
            <a:r>
              <a:rPr lang="cs-CZ" dirty="0"/>
              <a:t> !!!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Last step – </a:t>
            </a:r>
            <a:r>
              <a:rPr lang="cs-CZ" b="1" dirty="0" err="1"/>
              <a:t>Validation</a:t>
            </a:r>
            <a:r>
              <a:rPr lang="cs-CZ" b="1" dirty="0"/>
              <a:t> (</a:t>
            </a:r>
            <a:r>
              <a:rPr lang="cs-CZ" b="1" dirty="0" err="1"/>
              <a:t>check</a:t>
            </a:r>
            <a:r>
              <a:rPr lang="cs-CZ" b="1" dirty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382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Uncover and handle problems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sz="2700" dirty="0"/>
              <a:t>(</a:t>
            </a:r>
            <a:r>
              <a:rPr lang="en-US" sz="2700" dirty="0"/>
              <a:t>problem analysis</a:t>
            </a:r>
            <a:r>
              <a:rPr lang="cs-CZ" sz="2700" dirty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State the problem </a:t>
            </a:r>
            <a:r>
              <a:rPr lang="en-US" sz="2000" b="1" dirty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sz="2600" dirty="0"/>
              <a:t>Specify the problem by asking </a:t>
            </a:r>
            <a:r>
              <a:rPr lang="en-US" b="1" dirty="0">
                <a:solidFill>
                  <a:srgbClr val="FF0000"/>
                </a:solidFill>
              </a:rPr>
              <a:t>what is </a:t>
            </a:r>
            <a:r>
              <a:rPr lang="en-US" sz="2600" dirty="0"/>
              <a:t>and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what is not, who is and who is not…</a:t>
            </a:r>
          </a:p>
          <a:p>
            <a:r>
              <a:rPr lang="en-US" sz="2600" dirty="0"/>
              <a:t>Develop possible causes of the problem (similar to CRT or Ishikawa approaches) - &gt; </a:t>
            </a:r>
            <a:r>
              <a:rPr lang="cs-CZ" sz="2000" b="1" dirty="0" smtClean="0">
                <a:solidFill>
                  <a:srgbClr val="FF0000"/>
                </a:solidFill>
              </a:rPr>
              <a:t>(d</a:t>
            </a:r>
            <a:r>
              <a:rPr lang="en-US" sz="2000" b="1" dirty="0" err="1" smtClean="0">
                <a:solidFill>
                  <a:srgbClr val="FF0000"/>
                </a:solidFill>
              </a:rPr>
              <a:t>etection</a:t>
            </a:r>
            <a:r>
              <a:rPr lang="cs-CZ" sz="2000" b="1" dirty="0" smtClean="0">
                <a:solidFill>
                  <a:srgbClr val="FF0000"/>
                </a:solidFill>
              </a:rPr>
              <a:t>)</a:t>
            </a:r>
            <a:endParaRPr lang="en-US" sz="2600" dirty="0"/>
          </a:p>
          <a:p>
            <a:r>
              <a:rPr lang="en-US" sz="2600" dirty="0"/>
              <a:t>Test and verify possible causes </a:t>
            </a:r>
          </a:p>
          <a:p>
            <a:r>
              <a:rPr lang="en-US" sz="2600" dirty="0"/>
              <a:t>Determine the most probable cause </a:t>
            </a:r>
            <a:r>
              <a:rPr lang="en-US" sz="2100" b="1" dirty="0" smtClean="0">
                <a:solidFill>
                  <a:srgbClr val="FF0000"/>
                </a:solidFill>
              </a:rPr>
              <a:t>(</a:t>
            </a:r>
            <a:r>
              <a:rPr lang="cs-CZ" sz="2100" b="1" dirty="0" smtClean="0">
                <a:solidFill>
                  <a:srgbClr val="FF0000"/>
                </a:solidFill>
              </a:rPr>
              <a:t>r</a:t>
            </a:r>
            <a:r>
              <a:rPr lang="en-US" sz="2100" b="1" dirty="0" err="1" smtClean="0">
                <a:solidFill>
                  <a:srgbClr val="FF0000"/>
                </a:solidFill>
              </a:rPr>
              <a:t>oot</a:t>
            </a:r>
            <a:r>
              <a:rPr lang="en-US" sz="2100" b="1" dirty="0" smtClean="0">
                <a:solidFill>
                  <a:srgbClr val="FF0000"/>
                </a:solidFill>
              </a:rPr>
              <a:t> </a:t>
            </a:r>
            <a:r>
              <a:rPr lang="en-US" sz="2100" b="1" dirty="0">
                <a:solidFill>
                  <a:srgbClr val="FF0000"/>
                </a:solidFill>
              </a:rPr>
              <a:t>cause)</a:t>
            </a:r>
          </a:p>
          <a:p>
            <a:r>
              <a:rPr lang="en-US" sz="2600" dirty="0"/>
              <a:t>Verify any assumptions </a:t>
            </a:r>
            <a:r>
              <a:rPr lang="en-US" sz="2600" i="1" dirty="0"/>
              <a:t> </a:t>
            </a:r>
          </a:p>
          <a:p>
            <a:r>
              <a:rPr lang="en-US" sz="2600" dirty="0"/>
              <a:t>Try the best possible solution and monitor what will be a situation after applied correctives step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FF0000"/>
                </a:solidFill>
              </a:rPr>
              <a:t>Problem</a:t>
            </a:r>
            <a:r>
              <a:rPr lang="cs-CZ" sz="12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FF0000"/>
                </a:solidFill>
              </a:rPr>
              <a:t>Problem</a:t>
            </a:r>
            <a:r>
              <a:rPr lang="cs-CZ" sz="1200" b="1" dirty="0">
                <a:solidFill>
                  <a:srgbClr val="FF0000"/>
                </a:solidFill>
              </a:rPr>
              <a:t> N</a:t>
            </a: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>
                <a:solidFill>
                  <a:srgbClr val="FF0000"/>
                </a:solidFill>
              </a:rPr>
              <a:t>(</a:t>
            </a:r>
            <a:r>
              <a:rPr lang="cs-CZ" sz="1000" dirty="0" err="1">
                <a:solidFill>
                  <a:srgbClr val="FF0000"/>
                </a:solidFill>
              </a:rPr>
              <a:t>urgency</a:t>
            </a:r>
            <a:r>
              <a:rPr lang="cs-CZ" sz="1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>
                <a:solidFill>
                  <a:srgbClr val="FF0000"/>
                </a:solidFill>
              </a:rPr>
              <a:t>(</a:t>
            </a:r>
            <a:r>
              <a:rPr lang="cs-CZ" sz="1000" dirty="0" err="1">
                <a:solidFill>
                  <a:srgbClr val="FF0000"/>
                </a:solidFill>
              </a:rPr>
              <a:t>urgency</a:t>
            </a:r>
            <a:r>
              <a:rPr lang="cs-CZ" sz="1000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FF0000"/>
                </a:solidFill>
              </a:rPr>
              <a:t>Solution</a:t>
            </a:r>
            <a:r>
              <a:rPr lang="cs-CZ" sz="1200" b="1" dirty="0">
                <a:solidFill>
                  <a:srgbClr val="FF0000"/>
                </a:solidFill>
              </a:rPr>
              <a:t> (</a:t>
            </a:r>
            <a:r>
              <a:rPr lang="cs-CZ" sz="1200" b="1" dirty="0" err="1">
                <a:solidFill>
                  <a:srgbClr val="FF0000"/>
                </a:solidFill>
              </a:rPr>
              <a:t>corrective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action</a:t>
            </a:r>
            <a:r>
              <a:rPr lang="cs-CZ" sz="1200" b="1" dirty="0">
                <a:solidFill>
                  <a:srgbClr val="FF0000"/>
                </a:solidFill>
              </a:rPr>
              <a:t>) 1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>
                <a:solidFill>
                  <a:srgbClr val="FF0000"/>
                </a:solidFill>
              </a:rPr>
              <a:t>Solution</a:t>
            </a:r>
            <a:r>
              <a:rPr lang="cs-CZ" sz="1200" b="1" dirty="0">
                <a:solidFill>
                  <a:srgbClr val="FF0000"/>
                </a:solidFill>
              </a:rPr>
              <a:t> (</a:t>
            </a:r>
            <a:r>
              <a:rPr lang="cs-CZ" sz="1200" b="1" dirty="0" err="1">
                <a:solidFill>
                  <a:srgbClr val="FF0000"/>
                </a:solidFill>
              </a:rPr>
              <a:t>corrective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action</a:t>
            </a:r>
            <a:r>
              <a:rPr lang="cs-CZ" sz="1200" b="1" dirty="0">
                <a:solidFill>
                  <a:srgbClr val="FF0000"/>
                </a:solidFill>
              </a:rPr>
              <a:t>) X</a:t>
            </a: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FF0000"/>
                </a:solidFill>
              </a:rPr>
              <a:t>Solution</a:t>
            </a:r>
            <a:r>
              <a:rPr lang="cs-CZ" sz="1200" b="1" dirty="0">
                <a:solidFill>
                  <a:srgbClr val="FF0000"/>
                </a:solidFill>
              </a:rPr>
              <a:t> (</a:t>
            </a:r>
            <a:r>
              <a:rPr lang="cs-CZ" sz="1200" b="1" dirty="0" err="1">
                <a:solidFill>
                  <a:srgbClr val="FF0000"/>
                </a:solidFill>
              </a:rPr>
              <a:t>corrective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action</a:t>
            </a:r>
            <a:r>
              <a:rPr lang="cs-CZ" sz="1200" b="1" dirty="0">
                <a:solidFill>
                  <a:srgbClr val="FF0000"/>
                </a:solidFill>
              </a:rPr>
              <a:t>) 1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FF0000"/>
                </a:solidFill>
              </a:rPr>
              <a:t>Solution</a:t>
            </a:r>
            <a:r>
              <a:rPr lang="cs-CZ" sz="1200" b="1" dirty="0">
                <a:solidFill>
                  <a:srgbClr val="FF0000"/>
                </a:solidFill>
              </a:rPr>
              <a:t> (</a:t>
            </a:r>
            <a:r>
              <a:rPr lang="cs-CZ" sz="1200" b="1" dirty="0" err="1">
                <a:solidFill>
                  <a:srgbClr val="FF0000"/>
                </a:solidFill>
              </a:rPr>
              <a:t>corrective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action</a:t>
            </a:r>
            <a:r>
              <a:rPr lang="cs-CZ" sz="1200" b="1" dirty="0">
                <a:solidFill>
                  <a:srgbClr val="FF0000"/>
                </a:solidFill>
              </a:rPr>
              <a:t>) Y</a:t>
            </a: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>
                <a:solidFill>
                  <a:srgbClr val="FF0000"/>
                </a:solidFill>
              </a:rPr>
              <a:t>Problem</a:t>
            </a:r>
            <a:r>
              <a:rPr lang="cs-CZ" sz="1000" b="1" dirty="0">
                <a:solidFill>
                  <a:srgbClr val="FF0000"/>
                </a:solidFill>
              </a:rPr>
              <a:t> 1´ </a:t>
            </a: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>
                <a:solidFill>
                  <a:srgbClr val="FF0000"/>
                </a:solidFill>
              </a:rPr>
              <a:t>Problem</a:t>
            </a:r>
            <a:r>
              <a:rPr lang="cs-CZ" sz="1000" b="1" dirty="0">
                <a:solidFill>
                  <a:srgbClr val="FF0000"/>
                </a:solidFill>
              </a:rPr>
              <a:t> N´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Situation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Situation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6" y="2518119"/>
            <a:ext cx="780579" cy="965043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>
                <a:solidFill>
                  <a:srgbClr val="00B050"/>
                </a:solidFill>
              </a:rPr>
              <a:t>Who</a:t>
            </a:r>
            <a:endParaRPr lang="cs-CZ" sz="1000" b="1" dirty="0">
              <a:solidFill>
                <a:srgbClr val="00B050"/>
              </a:solidFill>
            </a:endParaRPr>
          </a:p>
          <a:p>
            <a:pPr algn="ctr"/>
            <a:r>
              <a:rPr lang="cs-CZ" sz="1000" b="1" dirty="0" err="1">
                <a:solidFill>
                  <a:srgbClr val="00B050"/>
                </a:solidFill>
              </a:rPr>
              <a:t>What</a:t>
            </a:r>
            <a:endParaRPr lang="cs-CZ" sz="1000" b="1" dirty="0">
              <a:solidFill>
                <a:srgbClr val="00B050"/>
              </a:solidFill>
            </a:endParaRPr>
          </a:p>
          <a:p>
            <a:pPr algn="ctr"/>
            <a:r>
              <a:rPr lang="cs-CZ" sz="1000" b="1" dirty="0" err="1">
                <a:solidFill>
                  <a:srgbClr val="00B050"/>
                </a:solidFill>
              </a:rPr>
              <a:t>WhereWhenExtent</a:t>
            </a:r>
            <a:endParaRPr lang="cs-CZ" sz="1000" b="1" dirty="0">
              <a:solidFill>
                <a:srgbClr val="00B05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79" y="2780928"/>
            <a:ext cx="804627" cy="916744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>
                <a:solidFill>
                  <a:srgbClr val="FF0000"/>
                </a:solidFill>
              </a:rPr>
              <a:t>Who</a:t>
            </a:r>
            <a:endParaRPr lang="cs-CZ" sz="1000" dirty="0">
              <a:solidFill>
                <a:srgbClr val="FF0000"/>
              </a:solidFill>
            </a:endParaRP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b="1" dirty="0">
                <a:solidFill>
                  <a:srgbClr val="FF0000"/>
                </a:solidFill>
              </a:rPr>
              <a:t>and WHERE NOT</a:t>
            </a: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>
                <a:solidFill>
                  <a:srgbClr val="FF0000"/>
                </a:solidFill>
              </a:rPr>
              <a:t>and WHERE NOT</a:t>
            </a: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Decomposition, priorities and causes</a:t>
            </a:r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Problem 1</a:t>
            </a: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>
              <a:solidFill>
                <a:srgbClr val="FF0000"/>
              </a:solidFill>
            </a:endParaRPr>
          </a:p>
          <a:p>
            <a:pPr algn="ctr"/>
            <a:r>
              <a:rPr lang="cs-CZ" sz="1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Sub-problem 1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Sub-problem N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FF00"/>
                </a:solidFill>
              </a:rPr>
              <a:t>Priority1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FF00"/>
                </a:solidFill>
              </a:rPr>
              <a:t>Priority N</a:t>
            </a: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rgbClr val="FF0000"/>
                </a:solidFill>
              </a:rPr>
              <a:t>Problem</a:t>
            </a:r>
            <a:r>
              <a:rPr lang="cs-CZ" sz="12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Problem </a:t>
            </a:r>
            <a:r>
              <a:rPr lang="cs-CZ" sz="1200" b="1" dirty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>
              <a:solidFill>
                <a:srgbClr val="FF0000"/>
              </a:solidFill>
            </a:endParaRPr>
          </a:p>
          <a:p>
            <a:pPr algn="ctr"/>
            <a:r>
              <a:rPr lang="cs-CZ" sz="1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Sub-problem 1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Sub-problem </a:t>
            </a:r>
            <a:r>
              <a:rPr lang="cs-CZ" sz="1200" b="1" dirty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FF00"/>
                </a:solidFill>
              </a:rPr>
              <a:t>Cause 1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FF00"/>
                </a:solidFill>
              </a:rPr>
              <a:t>Cause N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rgbClr val="FF0000"/>
                </a:solidFill>
              </a:rPr>
              <a:t>Problem</a:t>
            </a:r>
            <a:r>
              <a:rPr lang="cs-CZ" sz="1200" b="1" dirty="0">
                <a:solidFill>
                  <a:srgbClr val="FF0000"/>
                </a:solidFill>
              </a:rPr>
              <a:t> 2</a:t>
            </a: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problem manifestation </a:t>
            </a:r>
            <a:r>
              <a:rPr lang="en-US" sz="2700" dirty="0"/>
              <a:t>(decrease of performance) 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performance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Planned performance</a:t>
            </a: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 deviation</a:t>
            </a:r>
          </a:p>
          <a:p>
            <a:pPr marL="0" lvl="1"/>
            <a:endParaRPr lang="en-US" dirty="0"/>
          </a:p>
          <a:p>
            <a:pPr marL="0" lvl="1"/>
            <a:r>
              <a:rPr lang="cs-CZ" dirty="0"/>
              <a:t> </a:t>
            </a:r>
            <a:r>
              <a:rPr lang="en-US" dirty="0"/>
              <a:t>What 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/>
              <a:t>,</a:t>
            </a:r>
            <a:endParaRPr lang="cs-CZ" dirty="0"/>
          </a:p>
          <a:p>
            <a:pPr marL="0" lvl="1"/>
            <a:r>
              <a:rPr lang="en-US" b="1" dirty="0"/>
              <a:t> 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us</a:t>
            </a:r>
            <a:endParaRPr lang="cs-CZ" dirty="0"/>
          </a:p>
          <a:p>
            <a:pPr marL="0" lvl="1"/>
            <a:r>
              <a:rPr lang="en-US" dirty="0"/>
              <a:t> 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5164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Final effect of the </a:t>
            </a:r>
            <a:r>
              <a:rPr lang="cs-CZ" sz="1600" dirty="0">
                <a:solidFill>
                  <a:srgbClr val="FF0000"/>
                </a:solidFill>
              </a:rPr>
              <a:t>  </a:t>
            </a:r>
            <a:r>
              <a:rPr lang="en-US" sz="1600" dirty="0">
                <a:solidFill>
                  <a:srgbClr val="FF0000"/>
                </a:solidFill>
              </a:rPr>
              <a:t>  </a:t>
            </a:r>
            <a:r>
              <a:rPr lang="cs-CZ" sz="1600" dirty="0">
                <a:solidFill>
                  <a:srgbClr val="FF0000"/>
                </a:solidFill>
              </a:rPr>
              <a:t>               </a:t>
            </a:r>
            <a:r>
              <a:rPr lang="en-US" sz="1600" dirty="0">
                <a:solidFill>
                  <a:srgbClr val="FF0000"/>
                </a:solidFill>
              </a:rPr>
              <a:t>=  </a:t>
            </a:r>
            <a:r>
              <a:rPr lang="en-US" sz="1600" b="1" dirty="0">
                <a:solidFill>
                  <a:srgbClr val="FF0000"/>
                </a:solidFill>
              </a:rPr>
              <a:t>PROBLEM</a:t>
            </a:r>
            <a:r>
              <a:rPr lang="en-US" sz="1600" dirty="0">
                <a:solidFill>
                  <a:srgbClr val="FF0000"/>
                </a:solidFill>
              </a:rPr>
              <a:t> (e.g. server crashed</a:t>
            </a:r>
            <a:r>
              <a:rPr lang="cs-CZ" sz="1600" dirty="0">
                <a:solidFill>
                  <a:srgbClr val="FF0000"/>
                </a:solidFill>
              </a:rPr>
              <a:t>, hard disk </a:t>
            </a:r>
            <a:r>
              <a:rPr lang="cs-CZ" sz="1600" dirty="0" err="1">
                <a:solidFill>
                  <a:srgbClr val="FF0000"/>
                </a:solidFill>
              </a:rPr>
              <a:t>with</a:t>
            </a:r>
            <a:r>
              <a:rPr lang="cs-CZ" sz="1600" dirty="0">
                <a:solidFill>
                  <a:srgbClr val="FF0000"/>
                </a:solidFill>
              </a:rPr>
              <a:t> database </a:t>
            </a:r>
            <a:r>
              <a:rPr lang="cs-CZ" sz="1600" dirty="0" err="1">
                <a:solidFill>
                  <a:srgbClr val="FF0000"/>
                </a:solidFill>
              </a:rPr>
              <a:t>crashed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pPr marL="0" lvl="1"/>
            <a:r>
              <a:rPr lang="en-US" sz="1600" dirty="0"/>
              <a:t>Then we have to as</a:t>
            </a:r>
            <a:r>
              <a:rPr lang="cs-CZ" sz="1600" dirty="0"/>
              <a:t>k</a:t>
            </a:r>
            <a:r>
              <a:rPr lang="en-US" sz="1600" dirty="0"/>
              <a:t>:</a:t>
            </a:r>
            <a:r>
              <a:rPr lang="en-US" dirty="0"/>
              <a:t> </a:t>
            </a:r>
            <a:r>
              <a:rPr lang="cs-CZ" dirty="0" err="1"/>
              <a:t>Who</a:t>
            </a:r>
            <a:r>
              <a:rPr lang="cs-CZ" dirty="0"/>
              <a:t>, </a:t>
            </a:r>
            <a:r>
              <a:rPr lang="en-US" sz="1600" i="1" dirty="0"/>
              <a:t>What, Where, When</a:t>
            </a:r>
            <a:r>
              <a:rPr lang="en-US" sz="1600" dirty="0"/>
              <a:t>, and to what </a:t>
            </a:r>
            <a:r>
              <a:rPr lang="en-US" sz="1600" i="1" dirty="0"/>
              <a:t>Extent</a:t>
            </a:r>
            <a:r>
              <a:rPr lang="cs-CZ" sz="1600" i="1" dirty="0"/>
              <a:t> –</a:t>
            </a:r>
            <a:r>
              <a:rPr lang="en-US" sz="1600" i="1" dirty="0"/>
              <a:t>Size (how much, how many)</a:t>
            </a:r>
            <a:r>
              <a:rPr lang="en-US" sz="1600" dirty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162860" y="1428601"/>
            <a:ext cx="14402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Change</a:t>
            </a:r>
            <a:endParaRPr lang="cs-CZ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1835696" y="5581662"/>
            <a:ext cx="14761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cs-CZ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Change</a:t>
            </a:r>
            <a:endParaRPr lang="cs-CZ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Server </a:t>
            </a:r>
            <a:r>
              <a:rPr lang="cs-CZ" dirty="0" err="1"/>
              <a:t>crashed</a:t>
            </a:r>
            <a:r>
              <a:rPr lang="cs-CZ" dirty="0"/>
              <a:t> !!!! </a:t>
            </a:r>
            <a:r>
              <a:rPr lang="cs-CZ" sz="1800" b="1" dirty="0">
                <a:solidFill>
                  <a:srgbClr val="00B050"/>
                </a:solidFill>
              </a:rPr>
              <a:t>(</a:t>
            </a:r>
            <a:r>
              <a:rPr lang="cs-CZ" sz="1800" b="1" dirty="0" err="1">
                <a:solidFill>
                  <a:srgbClr val="00B050"/>
                </a:solidFill>
              </a:rPr>
              <a:t>home</a:t>
            </a:r>
            <a:r>
              <a:rPr lang="cs-CZ" sz="1800" b="1" dirty="0">
                <a:solidFill>
                  <a:srgbClr val="00B050"/>
                </a:solidFill>
              </a:rPr>
              <a:t> study !!!)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Server crashed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0000"/>
                </a:solidFill>
              </a:rPr>
              <a:t>this is a very poor </a:t>
            </a:r>
            <a:r>
              <a:rPr lang="cs-CZ" sz="2000" dirty="0">
                <a:solidFill>
                  <a:srgbClr val="FF0000"/>
                </a:solidFill>
              </a:rPr>
              <a:t>and not </a:t>
            </a:r>
            <a:r>
              <a:rPr lang="cs-CZ" sz="2000" dirty="0" err="1">
                <a:solidFill>
                  <a:srgbClr val="FF0000"/>
                </a:solidFill>
              </a:rPr>
              <a:t>clear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problem definition</a:t>
            </a:r>
            <a:r>
              <a:rPr lang="en-US" sz="2000" dirty="0"/>
              <a:t>) </a:t>
            </a:r>
          </a:p>
          <a:p>
            <a:r>
              <a:rPr lang="en-US" sz="2000" b="1" dirty="0"/>
              <a:t>The e-mail system crashed after the 3rd shift support engineer applied hot-fix XYZ to Exchange Server 123</a:t>
            </a:r>
            <a:r>
              <a:rPr lang="cs-CZ" sz="2000" dirty="0"/>
              <a:t> (</a:t>
            </a:r>
            <a:r>
              <a:rPr lang="en-US" sz="2000" dirty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/>
              <a:t>)</a:t>
            </a:r>
          </a:p>
          <a:p>
            <a:r>
              <a:rPr lang="cs-CZ" sz="1600" b="1" dirty="0">
                <a:solidFill>
                  <a:srgbClr val="00B050"/>
                </a:solidFill>
              </a:rPr>
              <a:t>Comment :</a:t>
            </a:r>
            <a:r>
              <a:rPr lang="cs-CZ" sz="1600" dirty="0">
                <a:solidFill>
                  <a:srgbClr val="00B050"/>
                </a:solidFill>
              </a:rPr>
              <a:t> WHO </a:t>
            </a:r>
            <a:r>
              <a:rPr lang="cs-CZ" sz="1600" dirty="0" err="1">
                <a:solidFill>
                  <a:srgbClr val="00B050"/>
                </a:solidFill>
              </a:rPr>
              <a:t>is</a:t>
            </a:r>
            <a:r>
              <a:rPr lang="cs-CZ" sz="1600" dirty="0">
                <a:solidFill>
                  <a:srgbClr val="00B050"/>
                </a:solidFill>
              </a:rPr>
              <a:t> not </a:t>
            </a:r>
            <a:r>
              <a:rPr lang="cs-CZ" sz="1600" dirty="0" err="1">
                <a:solidFill>
                  <a:srgbClr val="00B050"/>
                </a:solidFill>
              </a:rPr>
              <a:t>mentioned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cs-CZ" sz="1600" dirty="0" err="1">
                <a:solidFill>
                  <a:srgbClr val="00B050"/>
                </a:solidFill>
              </a:rPr>
              <a:t>here</a:t>
            </a:r>
            <a:r>
              <a:rPr lang="cs-CZ" sz="1600" dirty="0">
                <a:solidFill>
                  <a:srgbClr val="00B050"/>
                </a:solidFill>
              </a:rPr>
              <a:t> but </a:t>
            </a:r>
            <a:r>
              <a:rPr lang="cs-CZ" sz="1600" dirty="0" err="1">
                <a:solidFill>
                  <a:srgbClr val="00B050"/>
                </a:solidFill>
              </a:rPr>
              <a:t>could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cs-CZ" sz="1600" dirty="0" err="1">
                <a:solidFill>
                  <a:srgbClr val="00B050"/>
                </a:solidFill>
              </a:rPr>
              <a:t>be</a:t>
            </a:r>
            <a:r>
              <a:rPr lang="cs-CZ" sz="1600" dirty="0">
                <a:solidFill>
                  <a:srgbClr val="00B050"/>
                </a:solidFill>
              </a:rPr>
              <a:t> : </a:t>
            </a:r>
            <a:r>
              <a:rPr lang="cs-CZ" sz="1600" dirty="0" err="1">
                <a:solidFill>
                  <a:srgbClr val="00B050"/>
                </a:solidFill>
              </a:rPr>
              <a:t>Different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cs-CZ" sz="1600" dirty="0" err="1">
                <a:solidFill>
                  <a:srgbClr val="00B050"/>
                </a:solidFill>
              </a:rPr>
              <a:t>staff</a:t>
            </a:r>
            <a:r>
              <a:rPr lang="cs-CZ" sz="1600" dirty="0">
                <a:solidFill>
                  <a:srgbClr val="00B050"/>
                </a:solidFill>
              </a:rPr>
              <a:t> (3 shift) –</a:t>
            </a:r>
            <a:r>
              <a:rPr lang="cs-CZ" sz="1600" dirty="0" err="1">
                <a:solidFill>
                  <a:srgbClr val="00B050"/>
                </a:solidFill>
              </a:rPr>
              <a:t>see</a:t>
            </a:r>
            <a:r>
              <a:rPr lang="cs-CZ" sz="1600" dirty="0">
                <a:solidFill>
                  <a:srgbClr val="00B050"/>
                </a:solidFill>
              </a:rPr>
              <a:t> table</a:t>
            </a:r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/>
              <a:t>.</a:t>
            </a:r>
            <a:r>
              <a:rPr lang="cs-CZ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en-US" b="1" dirty="0"/>
              <a:t>Test 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Clarifying problem Analysis (example)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have to ask (where Qi =QUESTION</a:t>
            </a:r>
            <a:r>
              <a:rPr lang="cs-CZ" dirty="0"/>
              <a:t> </a:t>
            </a:r>
            <a:r>
              <a:rPr lang="en-US" dirty="0" err="1"/>
              <a:t>i</a:t>
            </a:r>
            <a:r>
              <a:rPr lang="en-US" dirty="0"/>
              <a:t>) :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	IS		IS NOT</a:t>
            </a:r>
          </a:p>
          <a:p>
            <a:endParaRPr lang="cs-CZ" sz="1600" i="1" dirty="0"/>
          </a:p>
          <a:p>
            <a:r>
              <a:rPr lang="en-US" sz="1600" i="1" dirty="0"/>
              <a:t>What (identify)	Q1		Q2</a:t>
            </a:r>
          </a:p>
          <a:p>
            <a:r>
              <a:rPr lang="en-US" sz="1600" i="1" dirty="0"/>
              <a:t>Where (locate)	Q3		Q4</a:t>
            </a:r>
          </a:p>
          <a:p>
            <a:r>
              <a:rPr lang="en-US" sz="1600" i="1" dirty="0"/>
              <a:t>When (timing)	Q5		Q6</a:t>
            </a:r>
          </a:p>
          <a:p>
            <a:r>
              <a:rPr lang="en-US" sz="1600" i="1" dirty="0"/>
              <a:t>Extent (magnitude)</a:t>
            </a:r>
            <a:r>
              <a:rPr lang="cs-CZ" sz="1600" i="1" dirty="0"/>
              <a:t>	Q7		Q8	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See next slides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Problem Analysis - </a:t>
            </a:r>
            <a:r>
              <a:rPr lang="en-US" dirty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specific deviation?</a:t>
            </a:r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Example for </a:t>
            </a:r>
            <a:r>
              <a:rPr lang="en-US" dirty="0">
                <a:solidFill>
                  <a:srgbClr val="FF0000"/>
                </a:solidFill>
              </a:rPr>
              <a:t>Is</a:t>
            </a:r>
            <a:r>
              <a:rPr lang="en-US" dirty="0"/>
              <a:t> : </a:t>
            </a:r>
          </a:p>
          <a:p>
            <a:r>
              <a:rPr lang="en-US" sz="1200" dirty="0"/>
              <a:t>1.</a:t>
            </a:r>
            <a:r>
              <a:rPr lang="cs-CZ" sz="1200" dirty="0"/>
              <a:t>   </a:t>
            </a:r>
            <a:r>
              <a:rPr lang="en-US" sz="1200" dirty="0"/>
              <a:t>What specific  </a:t>
            </a:r>
            <a:r>
              <a:rPr lang="en-US" sz="1200" b="1" dirty="0"/>
              <a:t>object  </a:t>
            </a:r>
            <a:r>
              <a:rPr lang="en-US" sz="1200" b="1" dirty="0">
                <a:solidFill>
                  <a:srgbClr val="FF0000"/>
                </a:solidFill>
              </a:rPr>
              <a:t>IS</a:t>
            </a:r>
            <a:r>
              <a:rPr lang="en-US" sz="1200" dirty="0"/>
              <a:t> related  to the defect? </a:t>
            </a:r>
          </a:p>
          <a:p>
            <a:r>
              <a:rPr lang="en-US" sz="1200" dirty="0"/>
              <a:t>    </a:t>
            </a:r>
            <a:r>
              <a:rPr lang="cs-CZ" sz="1200" dirty="0"/>
              <a:t>   </a:t>
            </a:r>
            <a:r>
              <a:rPr lang="en-US" sz="1200" dirty="0">
                <a:solidFill>
                  <a:srgbClr val="0070C0"/>
                </a:solidFill>
              </a:rPr>
              <a:t>Inventory Valuation Objects in </a:t>
            </a:r>
            <a:r>
              <a:rPr lang="en-US" sz="1200" b="1" dirty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/>
              <a:t>2. </a:t>
            </a:r>
            <a:r>
              <a:rPr lang="cs-CZ" sz="1200" dirty="0"/>
              <a:t>  </a:t>
            </a:r>
            <a:r>
              <a:rPr lang="en-US" sz="1200" dirty="0"/>
              <a:t>What specifically is the defect (deviation)? </a:t>
            </a:r>
            <a:br>
              <a:rPr lang="en-US" sz="1200" dirty="0"/>
            </a:br>
            <a:r>
              <a:rPr lang="en-US" sz="1200" dirty="0"/>
              <a:t>    </a:t>
            </a:r>
            <a:r>
              <a:rPr lang="cs-CZ" sz="1200" dirty="0"/>
              <a:t>  </a:t>
            </a:r>
            <a:r>
              <a:rPr lang="en-US" sz="1200" dirty="0">
                <a:solidFill>
                  <a:srgbClr val="0070C0"/>
                </a:solidFill>
              </a:rPr>
              <a:t>Inventory Adjustment does not work  </a:t>
            </a:r>
          </a:p>
          <a:p>
            <a:endParaRPr lang="en-US" sz="1200" dirty="0"/>
          </a:p>
          <a:p>
            <a:r>
              <a:rPr lang="en-US" sz="1200" dirty="0"/>
              <a:t>1-&gt; </a:t>
            </a:r>
            <a:r>
              <a:rPr lang="en-ZA" sz="1200" dirty="0"/>
              <a:t>see setup  of the database and see differences </a:t>
            </a:r>
          </a:p>
          <a:p>
            <a:r>
              <a:rPr lang="en-ZA" sz="1200" dirty="0"/>
              <a:t>2-&gt;see algorithm used for calculation and parameter  used.</a:t>
            </a:r>
          </a:p>
          <a:p>
            <a:r>
              <a:rPr lang="en-ZA" sz="1200" dirty="0"/>
              <a:t>      You can see , that in production calculation related </a:t>
            </a:r>
          </a:p>
          <a:p>
            <a:r>
              <a:rPr lang="en-ZA" sz="1200" dirty="0"/>
              <a:t>      algorithm  is not functional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90036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for </a:t>
            </a:r>
            <a:r>
              <a:rPr lang="en-US" b="1" dirty="0">
                <a:solidFill>
                  <a:srgbClr val="FF0000"/>
                </a:solidFill>
              </a:rPr>
              <a:t>Is Not </a:t>
            </a:r>
            <a:r>
              <a:rPr lang="en-US" b="1" dirty="0"/>
              <a:t>:</a:t>
            </a:r>
          </a:p>
          <a:p>
            <a:r>
              <a:rPr lang="cs-CZ" dirty="0"/>
              <a:t> </a:t>
            </a:r>
            <a:r>
              <a:rPr lang="en-US" sz="1200" dirty="0"/>
              <a:t>1.</a:t>
            </a:r>
            <a:r>
              <a:rPr lang="cs-CZ" sz="1200" dirty="0"/>
              <a:t> </a:t>
            </a:r>
            <a:r>
              <a:rPr lang="en-US" sz="1400" dirty="0"/>
              <a:t>W</a:t>
            </a:r>
            <a:r>
              <a:rPr lang="en-US" sz="1200" dirty="0"/>
              <a:t>hat specific  </a:t>
            </a:r>
            <a:r>
              <a:rPr lang="en-US" sz="1200" b="1" dirty="0"/>
              <a:t>object  </a:t>
            </a:r>
            <a:r>
              <a:rPr lang="en-US" sz="1200" b="1" dirty="0">
                <a:solidFill>
                  <a:srgbClr val="FF0000"/>
                </a:solidFill>
              </a:rPr>
              <a:t>IS NOT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/>
              <a:t>related to the defect? </a:t>
            </a:r>
          </a:p>
          <a:p>
            <a:r>
              <a:rPr lang="en-US" sz="1200" dirty="0"/>
              <a:t>       </a:t>
            </a:r>
            <a:r>
              <a:rPr lang="en-US" sz="1200" dirty="0">
                <a:solidFill>
                  <a:srgbClr val="0070C0"/>
                </a:solidFill>
              </a:rPr>
              <a:t>Inventory Valuation Objects </a:t>
            </a:r>
            <a:r>
              <a:rPr lang="en-US" sz="1200" dirty="0"/>
              <a:t>in </a:t>
            </a:r>
            <a:r>
              <a:rPr lang="en-US" sz="1200" b="1" dirty="0">
                <a:solidFill>
                  <a:srgbClr val="FF0000"/>
                </a:solidFill>
              </a:rPr>
              <a:t>database B</a:t>
            </a:r>
          </a:p>
          <a:p>
            <a:r>
              <a:rPr lang="en-US" sz="1200" dirty="0"/>
              <a:t>  2. What specifically is  not the defect (deviation)?</a:t>
            </a:r>
          </a:p>
          <a:p>
            <a:r>
              <a:rPr lang="en-US" sz="1200" dirty="0"/>
              <a:t>       Adjustment is working – good setup in </a:t>
            </a:r>
            <a:r>
              <a:rPr lang="en-US" sz="1200" b="1" dirty="0">
                <a:solidFill>
                  <a:srgbClr val="FF0000"/>
                </a:solidFill>
              </a:rPr>
              <a:t>database  B</a:t>
            </a:r>
          </a:p>
          <a:p>
            <a:r>
              <a:rPr lang="en-US" sz="1200" dirty="0"/>
              <a:t>1 -&gt; Setup has another parameter  </a:t>
            </a:r>
            <a:r>
              <a:rPr lang="en-US" sz="1200" b="1" dirty="0"/>
              <a:t>ON</a:t>
            </a:r>
          </a:p>
          <a:p>
            <a:r>
              <a:rPr lang="en-US" sz="1200" dirty="0"/>
              <a:t>2-&gt;  Algorithm is  also  used for  production where not error</a:t>
            </a:r>
          </a:p>
          <a:p>
            <a:r>
              <a:rPr lang="en-US" sz="1200" dirty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Apollo 13 – Houston, Houston, do you read me ?  We have a big problem….!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Apollo 13 team is famous for bringing back the astronauts stranded in space by solving difficult and complex problems. The teams solving the problems has used the </a:t>
            </a:r>
            <a:r>
              <a:rPr lang="en-GB" b="1" dirty="0" err="1"/>
              <a:t>Kepner-Tregoe</a:t>
            </a:r>
            <a:r>
              <a:rPr lang="en-GB" dirty="0"/>
              <a:t> (KT) methodology</a:t>
            </a:r>
            <a:r>
              <a:rPr lang="cs-CZ" dirty="0"/>
              <a:t>!</a:t>
            </a:r>
            <a:r>
              <a:rPr lang="en-GB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See two MS Dynamics </a:t>
            </a:r>
            <a:r>
              <a:rPr lang="cs-CZ" sz="3200" dirty="0"/>
              <a:t>NAV s</a:t>
            </a:r>
            <a:r>
              <a:rPr lang="en-US" sz="3200" dirty="0" err="1"/>
              <a:t>etup</a:t>
            </a:r>
            <a:r>
              <a:rPr lang="en-US" sz="3200" dirty="0"/>
              <a:t> screens </a:t>
            </a:r>
            <a:br>
              <a:rPr lang="en-US" sz="3200" dirty="0"/>
            </a:br>
            <a:r>
              <a:rPr lang="en-US" sz="3200" dirty="0"/>
              <a:t>(related to the problem specified recently)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Apology- we go back to </a:t>
            </a:r>
            <a:r>
              <a:rPr lang="en-ZA" dirty="0" smtClean="0"/>
              <a:t>strange </a:t>
            </a:r>
            <a:r>
              <a:rPr lang="en-ZA" dirty="0"/>
              <a:t>individual habits </a:t>
            </a:r>
            <a:r>
              <a:rPr lang="cs-CZ" dirty="0" smtClean="0"/>
              <a:t>od </a:t>
            </a:r>
            <a:r>
              <a:rPr lang="cs-CZ" dirty="0" err="1" smtClean="0"/>
              <a:t>wampires</a:t>
            </a:r>
            <a:endParaRPr lang="en-ZA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612132" cy="374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359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100" dirty="0" err="1"/>
              <a:t>Back</a:t>
            </a:r>
            <a:r>
              <a:rPr lang="cs-CZ" sz="3100" dirty="0"/>
              <a:t> to </a:t>
            </a:r>
            <a:r>
              <a:rPr lang="cs-CZ" sz="3100" dirty="0" err="1"/>
              <a:t>vampires</a:t>
            </a:r>
            <a:r>
              <a:rPr lang="cs-CZ" dirty="0"/>
              <a:t>: </a:t>
            </a:r>
            <a:r>
              <a:rPr lang="en-US" dirty="0"/>
              <a:t>Problem Analysis - </a:t>
            </a:r>
            <a:r>
              <a:rPr lang="en-US" b="1" dirty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What</a:t>
            </a:r>
            <a:r>
              <a:rPr lang="en-US" sz="2400" dirty="0"/>
              <a:t> specific object(s) has the deviation?</a:t>
            </a:r>
            <a:r>
              <a:rPr lang="cs-CZ" sz="2400" dirty="0"/>
              <a:t> </a:t>
            </a: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cs-CZ" sz="2400" dirty="0"/>
          </a:p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What</a:t>
            </a:r>
            <a:r>
              <a:rPr lang="en-US" sz="2400" dirty="0"/>
              <a:t> is the specific deviation?</a:t>
            </a:r>
            <a:r>
              <a:rPr lang="cs-CZ" sz="2400" dirty="0"/>
              <a:t> - </a:t>
            </a:r>
            <a:r>
              <a:rPr lang="en-US" sz="2000" dirty="0">
                <a:solidFill>
                  <a:srgbClr val="FF0000"/>
                </a:solidFill>
              </a:rPr>
              <a:t>bites on the neck</a:t>
            </a:r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>
                <a:solidFill>
                  <a:srgbClr val="FF0000"/>
                </a:solidFill>
              </a:rPr>
              <a:t>What</a:t>
            </a:r>
            <a:r>
              <a:rPr lang="en-US" sz="2400" dirty="0"/>
              <a:t> </a:t>
            </a:r>
            <a:r>
              <a:rPr lang="cs-CZ" sz="2400" dirty="0" err="1"/>
              <a:t>could</a:t>
            </a:r>
            <a:r>
              <a:rPr lang="cs-CZ" sz="2400" dirty="0"/>
              <a:t> </a:t>
            </a:r>
            <a:r>
              <a:rPr lang="en-US" sz="2400" dirty="0"/>
              <a:t>the specific</a:t>
            </a:r>
            <a:r>
              <a:rPr lang="cs-CZ" sz="2400" dirty="0"/>
              <a:t> </a:t>
            </a:r>
            <a:r>
              <a:rPr lang="en-US" sz="2400" dirty="0"/>
              <a:t> deviation?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not?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happen) – bites, anemia 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Example for </a:t>
            </a:r>
            <a:r>
              <a:rPr lang="en-US" b="1" dirty="0"/>
              <a:t>Is</a:t>
            </a:r>
            <a:r>
              <a:rPr lang="en-US" dirty="0"/>
              <a:t> : </a:t>
            </a:r>
          </a:p>
          <a:p>
            <a:r>
              <a:rPr lang="en-US" dirty="0"/>
              <a:t>1.</a:t>
            </a:r>
            <a:r>
              <a:rPr lang="cs-CZ" dirty="0"/>
              <a:t> </a:t>
            </a:r>
            <a:r>
              <a:rPr lang="en-US" dirty="0"/>
              <a:t>Nice young girl´s neck and strange</a:t>
            </a:r>
          </a:p>
          <a:p>
            <a:r>
              <a:rPr lang="en-US" dirty="0"/>
              <a:t>     look of anemic person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en-US" b="1" dirty="0"/>
              <a:t> </a:t>
            </a:r>
            <a:r>
              <a:rPr lang="cs-CZ" b="1" dirty="0"/>
              <a:t> 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cs-CZ" dirty="0"/>
              <a:t>Girl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garlic</a:t>
            </a:r>
            <a:r>
              <a:rPr lang="cs-CZ" dirty="0"/>
              <a:t>  in her </a:t>
            </a:r>
            <a:r>
              <a:rPr lang="cs-CZ" dirty="0" err="1"/>
              <a:t>hands</a:t>
            </a:r>
            <a:r>
              <a:rPr lang="cs-CZ" dirty="0"/>
              <a:t>  </a:t>
            </a:r>
          </a:p>
          <a:p>
            <a:pPr marL="342900" indent="-342900">
              <a:buAutoNum type="arabicPeriod"/>
            </a:pPr>
            <a:r>
              <a:rPr lang="cs-CZ" dirty="0"/>
              <a:t> No </a:t>
            </a:r>
            <a:r>
              <a:rPr lang="cs-CZ" dirty="0" err="1"/>
              <a:t>bites</a:t>
            </a:r>
            <a:endParaRPr lang="cs-CZ" dirty="0"/>
          </a:p>
          <a:p>
            <a:pPr marL="342900" indent="-342900">
              <a:buAutoNum type="arabicPeriod"/>
            </a:pPr>
            <a:r>
              <a:rPr lang="cs-CZ" dirty="0"/>
              <a:t> </a:t>
            </a:r>
            <a:r>
              <a:rPr lang="cs-CZ" dirty="0" err="1"/>
              <a:t>Healthy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35137" y="5300377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 err="1"/>
              <a:t>Is</a:t>
            </a:r>
            <a:r>
              <a:rPr lang="cs-CZ" b="1" dirty="0"/>
              <a:t> Not </a:t>
            </a:r>
            <a:r>
              <a:rPr lang="cs-CZ" dirty="0"/>
              <a:t>: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 E</a:t>
            </a:r>
            <a:r>
              <a:rPr lang="en-US" dirty="0" err="1"/>
              <a:t>xample</a:t>
            </a:r>
            <a:r>
              <a:rPr lang="en-US" dirty="0"/>
              <a:t> for </a:t>
            </a:r>
            <a:r>
              <a:rPr lang="en-US" b="1" dirty="0">
                <a:solidFill>
                  <a:srgbClr val="00B050"/>
                </a:solidFill>
              </a:rPr>
              <a:t>W</a:t>
            </a:r>
            <a:r>
              <a:rPr lang="cs-CZ" b="1" dirty="0" err="1">
                <a:solidFill>
                  <a:srgbClr val="00B050"/>
                </a:solidFill>
              </a:rPr>
              <a:t>hat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IS</a:t>
            </a:r>
            <a:r>
              <a:rPr lang="en-US" dirty="0"/>
              <a:t> and </a:t>
            </a:r>
            <a:r>
              <a:rPr lang="cs-CZ" b="1" dirty="0" err="1">
                <a:solidFill>
                  <a:srgbClr val="00B050"/>
                </a:solidFill>
              </a:rPr>
              <a:t>What</a:t>
            </a:r>
            <a:r>
              <a:rPr lang="cs-CZ" b="1" dirty="0">
                <a:solidFill>
                  <a:srgbClr val="FF0000"/>
                </a:solidFill>
              </a:rPr>
              <a:t> 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3" name="Obdélník 2"/>
          <p:cNvSpPr/>
          <p:nvPr/>
        </p:nvSpPr>
        <p:spPr>
          <a:xfrm>
            <a:off x="421468" y="144200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2800" dirty="0"/>
              <a:t>Customer </a:t>
            </a:r>
            <a:r>
              <a:rPr lang="en-US" sz="2800" b="1" dirty="0"/>
              <a:t>X</a:t>
            </a:r>
            <a:r>
              <a:rPr lang="en-US" sz="2800" dirty="0"/>
              <a:t> and Customer </a:t>
            </a:r>
            <a:r>
              <a:rPr lang="en-US" sz="2800" b="1" dirty="0"/>
              <a:t>Y</a:t>
            </a:r>
            <a:r>
              <a:rPr lang="en-US" sz="2800" dirty="0"/>
              <a:t> both use product B  but only </a:t>
            </a:r>
            <a:r>
              <a:rPr lang="cs-CZ" sz="2800" dirty="0"/>
              <a:t>to </a:t>
            </a:r>
            <a:r>
              <a:rPr lang="en-US" sz="2800" dirty="0"/>
              <a:t>customer </a:t>
            </a:r>
            <a:r>
              <a:rPr lang="en-US" sz="2800" b="1" dirty="0">
                <a:solidFill>
                  <a:srgbClr val="FF0000"/>
                </a:solidFill>
              </a:rPr>
              <a:t>X</a:t>
            </a:r>
            <a:r>
              <a:rPr lang="en-US" sz="2800" dirty="0"/>
              <a:t> was sent the wrong product  so the object </a:t>
            </a:r>
            <a:r>
              <a:rPr lang="en-US" sz="2800" b="1" dirty="0">
                <a:solidFill>
                  <a:srgbClr val="FF0000"/>
                </a:solidFill>
              </a:rPr>
              <a:t>IS</a:t>
            </a:r>
            <a:r>
              <a:rPr lang="en-US" sz="2800" dirty="0"/>
              <a:t> Customer </a:t>
            </a:r>
            <a:r>
              <a:rPr lang="en-US" sz="2800" b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, but  </a:t>
            </a:r>
            <a:r>
              <a:rPr lang="en-US" sz="2800" b="1" dirty="0">
                <a:solidFill>
                  <a:srgbClr val="FF0000"/>
                </a:solidFill>
              </a:rPr>
              <a:t>IS NOT  </a:t>
            </a:r>
            <a:r>
              <a:rPr lang="en-US" sz="2800" dirty="0"/>
              <a:t>Customer </a:t>
            </a:r>
            <a:r>
              <a:rPr lang="en-US" sz="2800" b="1" dirty="0">
                <a:solidFill>
                  <a:srgbClr val="0070C0"/>
                </a:solidFill>
              </a:rPr>
              <a:t>Y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</a:p>
          <a:p>
            <a:endParaRPr lang="cs-CZ" sz="2800" b="1" dirty="0">
              <a:solidFill>
                <a:srgbClr val="C00000"/>
              </a:solidFill>
            </a:endParaRPr>
          </a:p>
          <a:p>
            <a:r>
              <a:rPr lang="cs-CZ" sz="2800" b="1" dirty="0">
                <a:solidFill>
                  <a:srgbClr val="C00000"/>
                </a:solidFill>
              </a:rPr>
              <a:t>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  <p:sp>
        <p:nvSpPr>
          <p:cNvPr id="5" name="AutoShape 2" descr="Výsledek obrázku pro happy custom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://digitalgrowth.ca/wp-content/uploads/2015/08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08" y="3826897"/>
            <a:ext cx="1498714" cy="17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522338" y="4810512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19664"/>
            <a:ext cx="919456" cy="13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631330" y="4123873"/>
            <a:ext cx="311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21" y="4603741"/>
            <a:ext cx="1265366" cy="89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5940152" y="4725144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eva 7"/>
          <p:cNvSpPr/>
          <p:nvPr/>
        </p:nvSpPr>
        <p:spPr>
          <a:xfrm>
            <a:off x="2123728" y="4810512"/>
            <a:ext cx="504056" cy="41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03741"/>
            <a:ext cx="1538100" cy="8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851238" y="5719900"/>
            <a:ext cx="11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Product</a:t>
            </a:r>
            <a:r>
              <a:rPr lang="cs-CZ" dirty="0"/>
              <a:t> B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633830" y="5692606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Customer</a:t>
            </a:r>
            <a:r>
              <a:rPr lang="cs-CZ" dirty="0">
                <a:solidFill>
                  <a:srgbClr val="0070C0"/>
                </a:solidFill>
              </a:rPr>
              <a:t> 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05981" y="571990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Customer</a:t>
            </a:r>
            <a:r>
              <a:rPr lang="cs-CZ" dirty="0">
                <a:solidFill>
                  <a:srgbClr val="FF0000"/>
                </a:solidFill>
              </a:rPr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1249075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for </a:t>
            </a:r>
            <a:r>
              <a:rPr lang="en-US" b="1" dirty="0">
                <a:solidFill>
                  <a:srgbClr val="00B050"/>
                </a:solidFill>
              </a:rPr>
              <a:t>W</a:t>
            </a:r>
            <a:r>
              <a:rPr lang="cs-CZ" b="1" dirty="0">
                <a:solidFill>
                  <a:srgbClr val="00B050"/>
                </a:solidFill>
              </a:rPr>
              <a:t>hen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IS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3" name="Obdélník 2"/>
          <p:cNvSpPr/>
          <p:nvPr/>
        </p:nvSpPr>
        <p:spPr>
          <a:xfrm>
            <a:off x="683568" y="141277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/>
              <a:t>Customer </a:t>
            </a:r>
            <a:r>
              <a:rPr lang="en-ZA" sz="2000" b="1" dirty="0">
                <a:solidFill>
                  <a:srgbClr val="FF0000"/>
                </a:solidFill>
              </a:rPr>
              <a:t>X</a:t>
            </a:r>
            <a:r>
              <a:rPr lang="en-ZA" sz="2000" dirty="0"/>
              <a:t> and Customer </a:t>
            </a:r>
            <a:r>
              <a:rPr lang="en-ZA" sz="2000" b="1" dirty="0">
                <a:solidFill>
                  <a:srgbClr val="0070C0"/>
                </a:solidFill>
              </a:rPr>
              <a:t>Y</a:t>
            </a:r>
            <a:r>
              <a:rPr lang="en-ZA" sz="2000" dirty="0"/>
              <a:t> both use product B  but only customer </a:t>
            </a:r>
            <a:r>
              <a:rPr lang="en-ZA" sz="2000" b="1" dirty="0">
                <a:solidFill>
                  <a:srgbClr val="FF0000"/>
                </a:solidFill>
              </a:rPr>
              <a:t>X</a:t>
            </a:r>
            <a:r>
              <a:rPr lang="en-ZA" sz="2000" dirty="0"/>
              <a:t> was sent the wrong product if Salesman Tony was on holiday in this time and Saleswomen Linda was in charge, so the </a:t>
            </a:r>
            <a:r>
              <a:rPr lang="cs-CZ" sz="2000" dirty="0"/>
              <a:t>ob</a:t>
            </a:r>
            <a:r>
              <a:rPr lang="en-ZA" sz="2000" dirty="0" err="1"/>
              <a:t>ject</a:t>
            </a:r>
            <a:r>
              <a:rPr lang="en-ZA" sz="2000" b="1" dirty="0">
                <a:solidFill>
                  <a:srgbClr val="00B050"/>
                </a:solidFill>
              </a:rPr>
              <a:t> IS </a:t>
            </a:r>
            <a:r>
              <a:rPr lang="en-ZA" sz="2000" dirty="0"/>
              <a:t>Saleswomen Linda , but  </a:t>
            </a:r>
            <a:r>
              <a:rPr lang="en-ZA" sz="2000" dirty="0">
                <a:solidFill>
                  <a:srgbClr val="7030A0"/>
                </a:solidFill>
              </a:rPr>
              <a:t>IS NOT</a:t>
            </a:r>
            <a:r>
              <a:rPr lang="en-ZA" sz="2000" dirty="0">
                <a:solidFill>
                  <a:srgbClr val="FF0000"/>
                </a:solidFill>
              </a:rPr>
              <a:t> </a:t>
            </a:r>
            <a:r>
              <a:rPr lang="en-ZA" sz="2000" dirty="0"/>
              <a:t>Salesman Tony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  <p:pic>
        <p:nvPicPr>
          <p:cNvPr id="5" name="Picture 4" descr="http://digitalgrowth.ca/wp-content/uploads/2015/08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47" y="2669489"/>
            <a:ext cx="1498714" cy="17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152869" y="3567736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1" y="2876888"/>
            <a:ext cx="919456" cy="13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261861" y="2881097"/>
            <a:ext cx="311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60965"/>
            <a:ext cx="1265366" cy="89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5570683" y="3482368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eva 10"/>
          <p:cNvSpPr/>
          <p:nvPr/>
        </p:nvSpPr>
        <p:spPr>
          <a:xfrm>
            <a:off x="1754259" y="3567736"/>
            <a:ext cx="504056" cy="41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31" y="3360965"/>
            <a:ext cx="1538100" cy="8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31" y="4653136"/>
            <a:ext cx="1538100" cy="86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61" y="4541916"/>
            <a:ext cx="1263058" cy="97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>
            <a:off x="5498673" y="5024581"/>
            <a:ext cx="14870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679" y="4653136"/>
            <a:ext cx="1550407" cy="103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2483768" y="5795715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Linda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715705" y="5795715"/>
            <a:ext cx="63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Tony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365049" y="2924625"/>
            <a:ext cx="19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Product</a:t>
            </a:r>
            <a:r>
              <a:rPr lang="cs-CZ" dirty="0"/>
              <a:t> B  = </a:t>
            </a:r>
            <a:r>
              <a:rPr lang="cs-CZ" dirty="0" err="1"/>
              <a:t>fishes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6720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493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Another example for </a:t>
            </a:r>
            <a:r>
              <a:rPr lang="en-US" sz="3200" b="1" dirty="0">
                <a:solidFill>
                  <a:srgbClr val="00B050"/>
                </a:solidFill>
              </a:rPr>
              <a:t>W</a:t>
            </a:r>
            <a:r>
              <a:rPr lang="cs-CZ" sz="3200" b="1" dirty="0" err="1">
                <a:solidFill>
                  <a:srgbClr val="00B050"/>
                </a:solidFill>
              </a:rPr>
              <a:t>hat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IS</a:t>
            </a:r>
            <a:r>
              <a:rPr lang="en-US" sz="3200" dirty="0"/>
              <a:t> and </a:t>
            </a:r>
            <a:r>
              <a:rPr lang="cs-CZ" sz="3200" b="1" dirty="0" err="1">
                <a:solidFill>
                  <a:srgbClr val="00B050"/>
                </a:solidFill>
              </a:rPr>
              <a:t>What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 IS </a:t>
            </a:r>
            <a:r>
              <a:rPr lang="en-US" sz="3200" b="1" dirty="0">
                <a:solidFill>
                  <a:srgbClr val="FF0000"/>
                </a:solidFill>
              </a:rPr>
              <a:t>NOT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dirty="0"/>
              <a:t>as </a:t>
            </a:r>
            <a:r>
              <a:rPr lang="cs-CZ" sz="3200" dirty="0" err="1"/>
              <a:t>well</a:t>
            </a:r>
            <a:r>
              <a:rPr lang="cs-CZ" sz="3200" dirty="0"/>
              <a:t> as </a:t>
            </a:r>
            <a:r>
              <a:rPr lang="en-US" sz="3200" b="1" dirty="0">
                <a:solidFill>
                  <a:srgbClr val="00B050"/>
                </a:solidFill>
              </a:rPr>
              <a:t>W</a:t>
            </a:r>
            <a:r>
              <a:rPr lang="cs-CZ" sz="3200" b="1" dirty="0" err="1">
                <a:solidFill>
                  <a:srgbClr val="00B050"/>
                </a:solidFill>
              </a:rPr>
              <a:t>here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IS</a:t>
            </a:r>
            <a:r>
              <a:rPr lang="en-US" sz="3200" dirty="0"/>
              <a:t> and </a:t>
            </a:r>
            <a:r>
              <a:rPr lang="cs-CZ" sz="3200" b="1" dirty="0" err="1">
                <a:solidFill>
                  <a:srgbClr val="00B050"/>
                </a:solidFill>
              </a:rPr>
              <a:t>Where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 IS </a:t>
            </a:r>
            <a:r>
              <a:rPr lang="en-US" sz="3200" b="1" dirty="0">
                <a:solidFill>
                  <a:srgbClr val="FF0000"/>
                </a:solidFill>
              </a:rPr>
              <a:t>NOT</a:t>
            </a:r>
            <a:r>
              <a:rPr lang="cs-CZ" sz="3200" dirty="0"/>
              <a:t> </a:t>
            </a:r>
            <a:endParaRPr lang="en-US" sz="3200" dirty="0"/>
          </a:p>
        </p:txBody>
      </p:sp>
      <p:sp>
        <p:nvSpPr>
          <p:cNvPr id="3" name="Obdélník 2"/>
          <p:cNvSpPr/>
          <p:nvPr/>
        </p:nvSpPr>
        <p:spPr>
          <a:xfrm>
            <a:off x="735861" y="194192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>
                <a:solidFill>
                  <a:srgbClr val="FF0000"/>
                </a:solidFill>
              </a:rPr>
              <a:t>IS</a:t>
            </a:r>
            <a:r>
              <a:rPr lang="en-ZA" sz="2400" dirty="0"/>
              <a:t> girl Sarah visited  Dracula lower castle without a bunch of garlic, but </a:t>
            </a:r>
            <a:r>
              <a:rPr lang="en-ZA" sz="2400" b="1" dirty="0">
                <a:solidFill>
                  <a:srgbClr val="FF0000"/>
                </a:solidFill>
              </a:rPr>
              <a:t>IS NOT </a:t>
            </a:r>
            <a:r>
              <a:rPr lang="en-ZA" sz="2400" dirty="0" err="1"/>
              <a:t>not</a:t>
            </a:r>
            <a:r>
              <a:rPr lang="en-ZA" sz="2400" dirty="0"/>
              <a:t> the one (Emily) having </a:t>
            </a:r>
            <a:r>
              <a:rPr lang="cs-CZ" sz="2400" dirty="0"/>
              <a:t>a </a:t>
            </a:r>
            <a:r>
              <a:rPr lang="en-ZA" sz="2400" dirty="0"/>
              <a:t>bunch of  garlic and visiting </a:t>
            </a:r>
            <a:r>
              <a:rPr lang="en-ZA" sz="2400" dirty="0" err="1"/>
              <a:t>Špi</a:t>
            </a:r>
            <a:r>
              <a:rPr lang="cs-CZ" sz="2400" dirty="0"/>
              <a:t>l</a:t>
            </a:r>
            <a:r>
              <a:rPr lang="en-ZA" sz="2400" dirty="0"/>
              <a:t>berk castle in Brno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2674658" y="4564866"/>
            <a:ext cx="2133600" cy="365125"/>
          </a:xfrm>
        </p:spPr>
        <p:txBody>
          <a:bodyPr/>
          <a:lstStyle/>
          <a:p>
            <a:pPr algn="l"/>
            <a:r>
              <a:rPr lang="cs-CZ" dirty="0" err="1">
                <a:solidFill>
                  <a:srgbClr val="00B050"/>
                </a:solidFill>
              </a:rPr>
              <a:t>Transylvanian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Alps</a:t>
            </a:r>
            <a:r>
              <a:rPr lang="cs-CZ" dirty="0">
                <a:solidFill>
                  <a:srgbClr val="00B050"/>
                </a:solidFill>
              </a:rPr>
              <a:t> in </a:t>
            </a:r>
            <a:r>
              <a:rPr lang="cs-CZ" dirty="0" err="1" smtClean="0">
                <a:solidFill>
                  <a:srgbClr val="00B050"/>
                </a:solidFill>
              </a:rPr>
              <a:t>Romania</a:t>
            </a:r>
            <a:endParaRPr lang="cs-CZ" dirty="0" smtClean="0">
              <a:solidFill>
                <a:srgbClr val="00B050"/>
              </a:solidFill>
            </a:endParaRPr>
          </a:p>
          <a:p>
            <a:pPr algn="l"/>
            <a:r>
              <a:rPr lang="cs-CZ" dirty="0">
                <a:solidFill>
                  <a:srgbClr val="00B050"/>
                </a:solidFill>
              </a:rPr>
              <a:t>(</a:t>
            </a:r>
            <a:r>
              <a:rPr lang="cs-CZ" dirty="0" err="1">
                <a:solidFill>
                  <a:srgbClr val="00B050"/>
                </a:solidFill>
              </a:rPr>
              <a:t>castle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of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Count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Dracula</a:t>
            </a:r>
            <a:r>
              <a:rPr lang="cs-CZ" dirty="0" smtClean="0">
                <a:solidFill>
                  <a:srgbClr val="00B050"/>
                </a:solidFill>
              </a:rPr>
              <a:t>) </a:t>
            </a:r>
            <a:endParaRPr lang="cs-CZ" dirty="0">
              <a:solidFill>
                <a:srgbClr val="00B050"/>
              </a:solidFill>
            </a:endParaRPr>
          </a:p>
          <a:p>
            <a:pPr algn="l"/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74" y="3429000"/>
            <a:ext cx="1689918" cy="113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68" y="4797152"/>
            <a:ext cx="838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846864" y="5485194"/>
            <a:ext cx="1107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Sarah</a:t>
            </a:r>
          </a:p>
          <a:p>
            <a:r>
              <a:rPr lang="cs-CZ" dirty="0"/>
              <a:t> (</a:t>
            </a:r>
            <a:r>
              <a:rPr lang="cs-CZ" dirty="0" err="1">
                <a:solidFill>
                  <a:srgbClr val="00B050"/>
                </a:solidFill>
              </a:rPr>
              <a:t>What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IS</a:t>
            </a:r>
            <a:r>
              <a:rPr lang="cs-CZ" dirty="0"/>
              <a:t>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3680" y="5052800"/>
            <a:ext cx="1100678" cy="121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803461" y="5518736"/>
            <a:ext cx="1514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   Emily</a:t>
            </a:r>
          </a:p>
          <a:p>
            <a:r>
              <a:rPr lang="cs-CZ" dirty="0"/>
              <a:t>(</a:t>
            </a:r>
            <a:r>
              <a:rPr lang="cs-CZ" dirty="0" err="1">
                <a:solidFill>
                  <a:srgbClr val="00B050"/>
                </a:solidFill>
              </a:rPr>
              <a:t>What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IS NOT</a:t>
            </a:r>
            <a:r>
              <a:rPr lang="cs-CZ" dirty="0"/>
              <a:t>)</a:t>
            </a:r>
          </a:p>
        </p:txBody>
      </p:sp>
      <p:sp>
        <p:nvSpPr>
          <p:cNvPr id="7" name="Šipka nahoru 6"/>
          <p:cNvSpPr/>
          <p:nvPr/>
        </p:nvSpPr>
        <p:spPr>
          <a:xfrm>
            <a:off x="2201320" y="4797152"/>
            <a:ext cx="35445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nahoru 11"/>
          <p:cNvSpPr/>
          <p:nvPr/>
        </p:nvSpPr>
        <p:spPr>
          <a:xfrm>
            <a:off x="6643413" y="4797152"/>
            <a:ext cx="35445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553005" y="3807889"/>
            <a:ext cx="156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cs-CZ" dirty="0" err="1"/>
              <a:t>Dracula</a:t>
            </a:r>
            <a:r>
              <a:rPr lang="cs-CZ" dirty="0"/>
              <a:t> </a:t>
            </a:r>
            <a:r>
              <a:rPr lang="cs-CZ" dirty="0" err="1"/>
              <a:t>Castle</a:t>
            </a:r>
            <a:endParaRPr lang="cs-CZ" dirty="0"/>
          </a:p>
          <a:p>
            <a:r>
              <a:rPr lang="cs-CZ" dirty="0"/>
              <a:t> (</a:t>
            </a:r>
            <a:r>
              <a:rPr lang="cs-CZ" dirty="0" err="1">
                <a:solidFill>
                  <a:srgbClr val="00B050"/>
                </a:solidFill>
              </a:rPr>
              <a:t>Where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IS</a:t>
            </a:r>
            <a:r>
              <a:rPr lang="cs-CZ" dirty="0"/>
              <a:t>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046042" y="3789910"/>
            <a:ext cx="1637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Špilberk Brno</a:t>
            </a:r>
          </a:p>
          <a:p>
            <a:r>
              <a:rPr lang="cs-CZ" dirty="0"/>
              <a:t>(</a:t>
            </a:r>
            <a:r>
              <a:rPr lang="cs-CZ" dirty="0" err="1">
                <a:solidFill>
                  <a:srgbClr val="00B050"/>
                </a:solidFill>
              </a:rPr>
              <a:t>Where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IS NOT</a:t>
            </a:r>
            <a:r>
              <a:rPr lang="cs-CZ" dirty="0"/>
              <a:t>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771271" y="6310587"/>
            <a:ext cx="69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70C0"/>
                </a:solidFill>
              </a:rPr>
              <a:t>garlic</a:t>
            </a:r>
            <a:endParaRPr lang="cs-CZ" b="1" dirty="0">
              <a:solidFill>
                <a:srgbClr val="0070C0"/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7174140" y="6047207"/>
            <a:ext cx="262215" cy="2772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617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Problem Analysis - </a:t>
            </a:r>
            <a:r>
              <a:rPr lang="en-US" b="1" dirty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Where is the deviation on the object?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40927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3485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  <a:p>
            <a:r>
              <a:rPr lang="en-US" dirty="0"/>
              <a:t>Example for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cs-CZ" b="1" dirty="0">
                <a:solidFill>
                  <a:srgbClr val="FF0000"/>
                </a:solidFill>
              </a:rPr>
              <a:t>S</a:t>
            </a:r>
            <a:r>
              <a:rPr lang="cs-CZ" b="1" dirty="0"/>
              <a:t>:</a:t>
            </a:r>
          </a:p>
          <a:p>
            <a:pPr marL="342900" indent="-342900">
              <a:buAutoNum type="arabicPeriod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castle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mountains</a:t>
            </a:r>
            <a:r>
              <a:rPr lang="cs-CZ" dirty="0"/>
              <a:t> (</a:t>
            </a:r>
            <a:r>
              <a:rPr lang="cs-CZ" dirty="0" err="1"/>
              <a:t>Romania</a:t>
            </a:r>
            <a:r>
              <a:rPr lang="cs-CZ" dirty="0"/>
              <a:t>)</a:t>
            </a:r>
          </a:p>
          <a:p>
            <a:r>
              <a:rPr lang="cs-CZ" dirty="0"/>
              <a:t> </a:t>
            </a:r>
          </a:p>
          <a:p>
            <a:r>
              <a:rPr lang="en-US" b="1" dirty="0"/>
              <a:t>Where </a:t>
            </a:r>
            <a:r>
              <a:rPr lang="en-US" b="1" dirty="0">
                <a:solidFill>
                  <a:srgbClr val="FF0000"/>
                </a:solidFill>
              </a:rPr>
              <a:t>IS</a:t>
            </a:r>
            <a:r>
              <a:rPr lang="en-US" dirty="0"/>
              <a:t>:  Romanian Carpathian mountains</a:t>
            </a:r>
          </a:p>
          <a:p>
            <a:r>
              <a:rPr lang="en-US" dirty="0"/>
              <a:t> where </a:t>
            </a:r>
            <a:r>
              <a:rPr lang="en-US" b="1" dirty="0">
                <a:solidFill>
                  <a:srgbClr val="FF0000"/>
                </a:solidFill>
              </a:rPr>
              <a:t>it is </a:t>
            </a:r>
            <a:r>
              <a:rPr lang="en-US" dirty="0"/>
              <a:t>very easy to meet many vampires</a:t>
            </a:r>
          </a:p>
          <a:p>
            <a:r>
              <a:rPr lang="en-US" dirty="0"/>
              <a:t> there </a:t>
            </a:r>
          </a:p>
          <a:p>
            <a:r>
              <a:rPr lang="en-US" dirty="0"/>
              <a:t>      </a:t>
            </a:r>
            <a:r>
              <a:rPr lang="cs-CZ" dirty="0"/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cs-CZ" b="1" dirty="0">
                <a:solidFill>
                  <a:srgbClr val="FF0000"/>
                </a:solidFill>
              </a:rPr>
              <a:t>S  NOT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1.</a:t>
            </a:r>
            <a:r>
              <a:rPr lang="cs-CZ" dirty="0"/>
              <a:t> Brno </a:t>
            </a:r>
            <a:r>
              <a:rPr lang="cs-CZ" dirty="0" err="1"/>
              <a:t>castle</a:t>
            </a:r>
            <a:r>
              <a:rPr lang="cs-CZ" dirty="0"/>
              <a:t> Špilberk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Where </a:t>
            </a:r>
            <a:r>
              <a:rPr lang="en-US" b="1" dirty="0">
                <a:solidFill>
                  <a:srgbClr val="C00000"/>
                </a:solidFill>
              </a:rPr>
              <a:t>IS NOT </a:t>
            </a:r>
            <a:r>
              <a:rPr lang="en-US" dirty="0"/>
              <a:t>possible to meet vampires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(only lovers and children and seniors) </a:t>
            </a:r>
            <a:r>
              <a:rPr lang="cs-CZ" dirty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Problem Analysis - </a:t>
            </a:r>
            <a:r>
              <a:rPr lang="en-US" dirty="0">
                <a:solidFill>
                  <a:srgbClr val="00B05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deviation?</a:t>
            </a:r>
            <a:endParaRPr lang="cs-CZ" sz="2400" dirty="0"/>
          </a:p>
          <a:p>
            <a:pPr eaLnBrk="1" hangingPunct="1">
              <a:defRPr/>
            </a:pPr>
            <a:r>
              <a:rPr lang="en-US" sz="2400" dirty="0"/>
              <a:t>What 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/>
              <a:t>Occurrences?</a:t>
            </a:r>
          </a:p>
          <a:p>
            <a:pPr lvl="1" eaLnBrk="1" hangingPunct="1">
              <a:defRPr/>
            </a:pPr>
            <a:r>
              <a:rPr lang="en-US" sz="2000" dirty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b="1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isn’t?</a:t>
            </a:r>
            <a:endParaRPr lang="cs-CZ" sz="2400" b="1" dirty="0"/>
          </a:p>
          <a:p>
            <a:pPr lvl="1">
              <a:defRPr/>
            </a:pPr>
            <a:r>
              <a:rPr lang="cs-CZ" sz="2000" dirty="0"/>
              <a:t>- </a:t>
            </a:r>
            <a:r>
              <a:rPr lang="en-US" sz="2000" dirty="0"/>
              <a:t>Occurrences?</a:t>
            </a:r>
          </a:p>
          <a:p>
            <a:pPr lvl="1">
              <a:defRPr/>
            </a:pPr>
            <a:r>
              <a:rPr lang="cs-CZ" sz="2000" dirty="0"/>
              <a:t>- </a:t>
            </a:r>
            <a:r>
              <a:rPr lang="en-US" sz="2000" dirty="0"/>
              <a:t>Size?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cs-CZ" sz="2400" b="1" dirty="0"/>
              <a:t> </a:t>
            </a:r>
            <a:endParaRPr lang="en-US" sz="2400" b="1" dirty="0"/>
          </a:p>
          <a:p>
            <a:pPr lvl="1"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r>
              <a:rPr lang="cs-CZ" sz="2000" dirty="0"/>
              <a:t> </a:t>
            </a:r>
            <a:endParaRPr lang="en-US" sz="2400" dirty="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Systematic Problem Solving and Decision making Overview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Appolo</a:t>
            </a:r>
            <a:r>
              <a:rPr lang="cs-CZ" dirty="0"/>
              <a:t> 13 – </a:t>
            </a:r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sz="2700" dirty="0">
                <a:solidFill>
                  <a:srgbClr val="0070C0"/>
                </a:solidFill>
              </a:rPr>
              <a:t>(</a:t>
            </a:r>
            <a:r>
              <a:rPr lang="cs-CZ" sz="2700" dirty="0" err="1">
                <a:solidFill>
                  <a:srgbClr val="0070C0"/>
                </a:solidFill>
              </a:rPr>
              <a:t>problem</a:t>
            </a:r>
            <a:r>
              <a:rPr lang="cs-CZ" sz="2700" dirty="0">
                <a:solidFill>
                  <a:srgbClr val="0070C0"/>
                </a:solidFill>
              </a:rPr>
              <a:t> and </a:t>
            </a:r>
            <a:r>
              <a:rPr lang="cs-CZ" sz="2700" dirty="0" err="1">
                <a:solidFill>
                  <a:srgbClr val="0070C0"/>
                </a:solidFill>
              </a:rPr>
              <a:t>solution</a:t>
            </a:r>
            <a:r>
              <a:rPr lang="cs-CZ" sz="27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39552" y="162880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https://spectrum.ieee.org/tech-history/space-age/apollo-13-we-have-a-solution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3674"/>
            <a:ext cx="31908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99592" y="436510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https://prezi.com/_ohiqi4xzcxt/tier-v-problems-and-solutions-on-apollo-13/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383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Problem Analysis</a:t>
            </a:r>
          </a:p>
          <a:p>
            <a:pPr lvl="2" eaLnBrk="1" hangingPunct="1">
              <a:defRPr/>
            </a:pPr>
            <a:r>
              <a:rPr lang="en-US" dirty="0"/>
              <a:t>Do we have a deviation?</a:t>
            </a:r>
          </a:p>
          <a:p>
            <a:pPr lvl="2" eaLnBrk="1" hangingPunct="1">
              <a:defRPr/>
            </a:pPr>
            <a:r>
              <a:rPr lang="en-US" dirty="0"/>
              <a:t>Is the cause unknown?</a:t>
            </a:r>
          </a:p>
          <a:p>
            <a:pPr lvl="2" eaLnBrk="1" hangingPunct="1">
              <a:defRPr/>
            </a:pPr>
            <a:r>
              <a:rPr lang="en-US" dirty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If the answer is </a:t>
            </a:r>
            <a:r>
              <a:rPr lang="en-US" b="1" dirty="0">
                <a:solidFill>
                  <a:srgbClr val="FF0000"/>
                </a:solidFill>
              </a:rPr>
              <a:t>YES</a:t>
            </a:r>
            <a:r>
              <a:rPr lang="en-US" dirty="0"/>
              <a:t> to </a:t>
            </a:r>
            <a:r>
              <a:rPr lang="en-US" b="1" dirty="0">
                <a:solidFill>
                  <a:srgbClr val="FF0000"/>
                </a:solidFill>
              </a:rPr>
              <a:t>ALL</a:t>
            </a:r>
            <a:r>
              <a:rPr lang="en-US" dirty="0"/>
              <a:t> three listed problems above, than you have a big problem, Huston!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analysis table template</a:t>
            </a:r>
            <a:r>
              <a:rPr lang="cs-CZ" dirty="0"/>
              <a:t/>
            </a:r>
            <a:br>
              <a:rPr lang="cs-CZ" dirty="0"/>
            </a:br>
            <a:r>
              <a:rPr lang="cs-CZ" sz="3100" dirty="0">
                <a:solidFill>
                  <a:srgbClr val="00B050"/>
                </a:solidFill>
              </a:rPr>
              <a:t>(</a:t>
            </a:r>
            <a:r>
              <a:rPr lang="en-US" sz="3100" dirty="0">
                <a:solidFill>
                  <a:srgbClr val="00B050"/>
                </a:solidFill>
              </a:rPr>
              <a:t>Home </a:t>
            </a:r>
            <a:r>
              <a:rPr lang="en-US" sz="3100" dirty="0" smtClean="0">
                <a:solidFill>
                  <a:srgbClr val="00B050"/>
                </a:solidFill>
              </a:rPr>
              <a:t>study</a:t>
            </a:r>
            <a:r>
              <a:rPr lang="cs-CZ" sz="3100" dirty="0" smtClean="0">
                <a:solidFill>
                  <a:srgbClr val="00B050"/>
                </a:solidFill>
              </a:rPr>
              <a:t> -&gt;</a:t>
            </a:r>
            <a:r>
              <a:rPr lang="cs-CZ" sz="3100" dirty="0" err="1" smtClean="0">
                <a:solidFill>
                  <a:srgbClr val="00B050"/>
                </a:solidFill>
              </a:rPr>
              <a:t>the</a:t>
            </a:r>
            <a:r>
              <a:rPr lang="cs-CZ" sz="3100" dirty="0" smtClean="0">
                <a:solidFill>
                  <a:srgbClr val="00B050"/>
                </a:solidFill>
              </a:rPr>
              <a:t> most </a:t>
            </a:r>
            <a:r>
              <a:rPr lang="cs-CZ" sz="3100" dirty="0" err="1" smtClean="0">
                <a:solidFill>
                  <a:srgbClr val="00B050"/>
                </a:solidFill>
              </a:rPr>
              <a:t>important</a:t>
            </a:r>
            <a:r>
              <a:rPr lang="cs-CZ" sz="3100" dirty="0" smtClean="0">
                <a:solidFill>
                  <a:srgbClr val="00B050"/>
                </a:solidFill>
              </a:rPr>
              <a:t> </a:t>
            </a:r>
            <a:r>
              <a:rPr lang="cs-CZ" sz="3100" dirty="0" err="1" smtClean="0">
                <a:solidFill>
                  <a:srgbClr val="00B050"/>
                </a:solidFill>
              </a:rPr>
              <a:t>issue</a:t>
            </a:r>
            <a:r>
              <a:rPr lang="cs-CZ" sz="3100" dirty="0" smtClean="0">
                <a:solidFill>
                  <a:srgbClr val="00B050"/>
                </a:solidFill>
              </a:rPr>
              <a:t>)</a:t>
            </a:r>
            <a:endParaRPr lang="en-US" sz="31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description (example)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Usually disappears after 24 hours. No problems on old planes over</a:t>
            </a:r>
            <a:r>
              <a:rPr lang="cs-CZ" dirty="0"/>
              <a:t> </a:t>
            </a:r>
            <a:r>
              <a:rPr lang="en-US" dirty="0"/>
              <a:t>those routes.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Does 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no</a:t>
            </a:r>
            <a:r>
              <a:rPr lang="cs-CZ" dirty="0"/>
              <a:t> </a:t>
            </a:r>
            <a:r>
              <a:rPr lang="en-US" dirty="0"/>
              <a:t>other ill effects.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No 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Rash arm -&gt;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analysis real table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181441"/>
            <a:ext cx="237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03467" y="5661248"/>
            <a:ext cx="7916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Comment:  specification is very simplified-&gt; all aircraft use li</a:t>
            </a: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 jackets regardless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the type of fly (over water</a:t>
            </a: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or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over land ) </a:t>
            </a:r>
          </a:p>
        </p:txBody>
      </p:sp>
    </p:spTree>
    <p:extLst>
      <p:ext uri="{BB962C8B-B14F-4D97-AF65-F5344CB8AC3E}">
        <p14:creationId xmlns:p14="http://schemas.microsoft.com/office/powerpoint/2010/main" val="27102734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44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7200" y="1700808"/>
            <a:ext cx="74790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a part of the cabin crew shows how a life jacket is worn over their heads.</a:t>
            </a:r>
            <a:endParaRPr lang="cs-CZ" dirty="0"/>
          </a:p>
          <a:p>
            <a:r>
              <a:rPr lang="en-US" dirty="0"/>
              <a:t> In new airplanes, the life jackets were treated with powder chemicals</a:t>
            </a:r>
            <a:endParaRPr lang="cs-CZ" dirty="0"/>
          </a:p>
          <a:p>
            <a:r>
              <a:rPr lang="en-US" dirty="0"/>
              <a:t> that cause a rash on contact with the skin. </a:t>
            </a:r>
            <a:endParaRPr lang="cs-CZ" dirty="0"/>
          </a:p>
          <a:p>
            <a:endParaRPr lang="cs-CZ" dirty="0"/>
          </a:p>
          <a:p>
            <a:r>
              <a:rPr lang="en-US" dirty="0"/>
              <a:t>Moreover, the deployment of life jackets is not presented </a:t>
            </a:r>
            <a:endParaRPr lang="cs-CZ" dirty="0"/>
          </a:p>
          <a:p>
            <a:r>
              <a:rPr lang="en-US" dirty="0"/>
              <a:t>on-air routes outside the oceans and seas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2283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4291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" y="3140968"/>
            <a:ext cx="4219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5064"/>
            <a:ext cx="4267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01" y="1052736"/>
            <a:ext cx="4352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9" y="3051268"/>
            <a:ext cx="39909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9111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1"/>
            <a:ext cx="69135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/>
              <a:t>Example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analysis</a:t>
            </a:r>
            <a:r>
              <a:rPr lang="cs-CZ" b="1" dirty="0"/>
              <a:t> </a:t>
            </a:r>
            <a:r>
              <a:rPr lang="cs-CZ" sz="1300" b="1" dirty="0"/>
              <a:t>(</a:t>
            </a:r>
            <a:r>
              <a:rPr lang="cs-CZ" sz="1300" b="1" dirty="0" err="1"/>
              <a:t>only</a:t>
            </a:r>
            <a:r>
              <a:rPr lang="cs-CZ" sz="1300" b="1" dirty="0"/>
              <a:t> as </a:t>
            </a:r>
            <a:r>
              <a:rPr lang="cs-CZ" sz="1300" b="1" dirty="0" err="1"/>
              <a:t>an</a:t>
            </a:r>
            <a:r>
              <a:rPr lang="cs-CZ" sz="1300" b="1" dirty="0"/>
              <a:t> </a:t>
            </a:r>
            <a:r>
              <a:rPr lang="cs-CZ" sz="1300" b="1" dirty="0" err="1"/>
              <a:t>interesting</a:t>
            </a:r>
            <a:r>
              <a:rPr lang="cs-CZ" sz="1300" b="1" dirty="0"/>
              <a:t> </a:t>
            </a:r>
            <a:r>
              <a:rPr lang="cs-CZ" sz="1300" b="1" dirty="0" err="1"/>
              <a:t>example</a:t>
            </a:r>
            <a:r>
              <a:rPr lang="cs-CZ" sz="1300" b="1" dirty="0"/>
              <a:t>) 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627068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47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18042" cy="292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136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8D24810-270A-4CE0-AB2E-453E2970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48</a:t>
            </a:fld>
            <a:endParaRPr lang="cs-CZ"/>
          </a:p>
        </p:txBody>
      </p:sp>
      <p:pic>
        <p:nvPicPr>
          <p:cNvPr id="1026" name="Picture 2" descr="Image result for Examples Kepner-tregoe&quot;">
            <a:extLst>
              <a:ext uri="{FF2B5EF4-FFF2-40B4-BE49-F238E27FC236}">
                <a16:creationId xmlns:a16="http://schemas.microsoft.com/office/drawing/2014/main" id="{2418C683-D3AE-49BA-9A4A-6013BBEC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211094" cy="429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D5107A1-75EF-4B2C-AE20-6D42975B573E}"/>
              </a:ext>
            </a:extLst>
          </p:cNvPr>
          <p:cNvSpPr txBox="1"/>
          <p:nvPr/>
        </p:nvSpPr>
        <p:spPr>
          <a:xfrm>
            <a:off x="323528" y="357929"/>
            <a:ext cx="7008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err="1"/>
              <a:t>Example</a:t>
            </a:r>
            <a:r>
              <a:rPr lang="cs-CZ" sz="4000" dirty="0"/>
              <a:t> </a:t>
            </a:r>
            <a:r>
              <a:rPr lang="cs-CZ" sz="4000" dirty="0" err="1"/>
              <a:t>of</a:t>
            </a:r>
            <a:r>
              <a:rPr lang="cs-CZ" sz="4000" dirty="0"/>
              <a:t> K-T </a:t>
            </a:r>
            <a:r>
              <a:rPr lang="cs-CZ" sz="4000" dirty="0" err="1"/>
              <a:t>problem</a:t>
            </a:r>
            <a:r>
              <a:rPr lang="cs-CZ" sz="4000" dirty="0"/>
              <a:t> </a:t>
            </a:r>
            <a:r>
              <a:rPr lang="cs-CZ" sz="4000" dirty="0" err="1"/>
              <a:t>analysis</a:t>
            </a:r>
            <a:r>
              <a:rPr lang="cs-CZ" sz="4000" dirty="0"/>
              <a:t>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47356C6-A673-4E1E-B60C-2AB29C40FE4F}"/>
              </a:ext>
            </a:extLst>
          </p:cNvPr>
          <p:cNvSpPr/>
          <p:nvPr/>
        </p:nvSpPr>
        <p:spPr>
          <a:xfrm>
            <a:off x="755575" y="5857074"/>
            <a:ext cx="67184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https://www.youtube.com/watch?v=dUtoOUWnJY0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4"/>
              </a:rPr>
              <a:t>https://www.youtube.com/watch?v=TEc_FZhRoro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96490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/>
              <a:t>Thanks for Your attention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03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Appolo</a:t>
            </a:r>
            <a:r>
              <a:rPr lang="cs-CZ" dirty="0"/>
              <a:t> 13 – </a:t>
            </a:r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sz="2700" dirty="0">
                <a:solidFill>
                  <a:srgbClr val="0070C0"/>
                </a:solidFill>
              </a:rPr>
              <a:t>(</a:t>
            </a:r>
            <a:r>
              <a:rPr lang="cs-CZ" sz="2700" dirty="0" err="1">
                <a:solidFill>
                  <a:srgbClr val="0070C0"/>
                </a:solidFill>
              </a:rPr>
              <a:t>problem</a:t>
            </a:r>
            <a:r>
              <a:rPr lang="cs-CZ" sz="2700" dirty="0">
                <a:solidFill>
                  <a:srgbClr val="0070C0"/>
                </a:solidFill>
              </a:rPr>
              <a:t> and </a:t>
            </a:r>
            <a:r>
              <a:rPr lang="cs-CZ" sz="2700" dirty="0" err="1">
                <a:solidFill>
                  <a:srgbClr val="0070C0"/>
                </a:solidFill>
              </a:rPr>
              <a:t>solution</a:t>
            </a:r>
            <a:r>
              <a:rPr lang="cs-CZ" sz="2700" dirty="0">
                <a:solidFill>
                  <a:srgbClr val="0070C0"/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5" y="1484784"/>
            <a:ext cx="8551863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02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it K-T methodology  </a:t>
            </a:r>
            <a:r>
              <a:rPr lang="cs-CZ" b="1" dirty="0"/>
              <a:t>?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Kepner</a:t>
            </a:r>
            <a:r>
              <a:rPr lang="en-US" b="1" dirty="0"/>
              <a:t> -</a:t>
            </a:r>
            <a:r>
              <a:rPr lang="en-US" b="1" dirty="0" err="1"/>
              <a:t>Tregoe</a:t>
            </a:r>
            <a:r>
              <a:rPr lang="en-US" b="1" dirty="0"/>
              <a:t> is used for decision making (</a:t>
            </a:r>
            <a:r>
              <a:rPr lang="en-US" b="1" dirty="0">
                <a:solidFill>
                  <a:srgbClr val="0070C0"/>
                </a:solidFill>
              </a:rPr>
              <a:t>finding best possible choice</a:t>
            </a:r>
            <a:r>
              <a:rPr lang="en-US" b="1" dirty="0"/>
              <a:t>)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It is </a:t>
            </a:r>
            <a:r>
              <a:rPr lang="en-US" dirty="0"/>
              <a:t>a structured methodology for </a:t>
            </a:r>
            <a:r>
              <a:rPr lang="en-US" b="1" dirty="0"/>
              <a:t>gathering information </a:t>
            </a:r>
            <a:r>
              <a:rPr lang="en-US" dirty="0"/>
              <a:t>and prioritizing and evaluating it.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It is </a:t>
            </a:r>
            <a:r>
              <a:rPr lang="cs-CZ" dirty="0"/>
              <a:t>a </a:t>
            </a:r>
            <a:r>
              <a:rPr lang="en-US" dirty="0" smtClean="0"/>
              <a:t>detailed </a:t>
            </a:r>
            <a:r>
              <a:rPr lang="en-US" dirty="0"/>
              <a:t>and complex method applicable in many areas, which</a:t>
            </a:r>
          </a:p>
          <a:p>
            <a:r>
              <a:rPr lang="en-US" dirty="0"/>
              <a:t>is much broader than just </a:t>
            </a:r>
            <a:r>
              <a:rPr lang="en-US" b="1" dirty="0"/>
              <a:t>idea selection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It is </a:t>
            </a:r>
            <a:r>
              <a:rPr lang="en-US" dirty="0"/>
              <a:t>also called a </a:t>
            </a:r>
            <a:r>
              <a:rPr lang="en-US" b="1" dirty="0"/>
              <a:t>root cause analysis </a:t>
            </a:r>
            <a:r>
              <a:rPr lang="en-US" dirty="0"/>
              <a:t>and </a:t>
            </a:r>
            <a:r>
              <a:rPr lang="en-US" b="1" dirty="0"/>
              <a:t>decision-making method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It is </a:t>
            </a:r>
            <a:r>
              <a:rPr lang="en-US" dirty="0"/>
              <a:t>a step-by-step approach for systematically solving problems, making decisions, and analyzing potential risks.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 dirty="0"/>
          </a:p>
        </p:txBody>
      </p:sp>
      <p:sp>
        <p:nvSpPr>
          <p:cNvPr id="5" name="Výbuch 2 4"/>
          <p:cNvSpPr/>
          <p:nvPr/>
        </p:nvSpPr>
        <p:spPr>
          <a:xfrm>
            <a:off x="444641" y="5132040"/>
            <a:ext cx="598967" cy="67322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043608" y="5503187"/>
            <a:ext cx="1258730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491880" y="5503183"/>
            <a:ext cx="936104" cy="1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5868144" y="5503184"/>
            <a:ext cx="936104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4427984" y="5503187"/>
            <a:ext cx="1440160" cy="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302338" y="5503183"/>
            <a:ext cx="1189542" cy="4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ěticípá hvězda 16"/>
          <p:cNvSpPr/>
          <p:nvPr/>
        </p:nvSpPr>
        <p:spPr>
          <a:xfrm>
            <a:off x="7075777" y="5132040"/>
            <a:ext cx="576064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2718477" y="5614245"/>
            <a:ext cx="432048" cy="50405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22" name="Šipka dolů 21"/>
          <p:cNvSpPr/>
          <p:nvPr/>
        </p:nvSpPr>
        <p:spPr>
          <a:xfrm>
            <a:off x="4932040" y="5614245"/>
            <a:ext cx="432048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1043608" y="6453336"/>
            <a:ext cx="6032169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5868144" y="597944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Time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81137" y="5820026"/>
            <a:ext cx="792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Incident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1251062" y="5131346"/>
            <a:ext cx="843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rgbClr val="0070C0"/>
                </a:solidFill>
              </a:rPr>
              <a:t>Detection</a:t>
            </a:r>
            <a:r>
              <a:rPr lang="cs-CZ" sz="1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518361" y="6093296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rgbClr val="00B050"/>
                </a:solidFill>
              </a:rPr>
              <a:t>Diagnosis</a:t>
            </a:r>
            <a:r>
              <a:rPr lang="cs-CZ" sz="1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643499" y="5140126"/>
            <a:ext cx="63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rgbClr val="C00000"/>
                </a:solidFill>
              </a:rPr>
              <a:t>Repair</a:t>
            </a:r>
            <a:r>
              <a:rPr lang="cs-CZ" sz="1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4869105" y="6093296"/>
            <a:ext cx="63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rgbClr val="C00000"/>
                </a:solidFill>
              </a:rPr>
              <a:t>Repair</a:t>
            </a:r>
            <a:r>
              <a:rPr lang="cs-CZ" sz="1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6804248" y="5856331"/>
            <a:ext cx="1324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rgbClr val="0070C0"/>
                </a:solidFill>
              </a:rPr>
              <a:t>Solved</a:t>
            </a:r>
            <a:r>
              <a:rPr lang="cs-CZ" sz="1400" b="1" dirty="0">
                <a:solidFill>
                  <a:srgbClr val="0070C0"/>
                </a:solidFill>
              </a:rPr>
              <a:t> incident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962559" y="4986237"/>
            <a:ext cx="75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rgbClr val="0070C0"/>
                </a:solidFill>
              </a:rPr>
              <a:t>Restore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960748" y="5614245"/>
            <a:ext cx="1344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70C0"/>
                </a:solidFill>
              </a:rPr>
              <a:t>CRT</a:t>
            </a:r>
          </a:p>
          <a:p>
            <a:pPr algn="ctr"/>
            <a:r>
              <a:rPr lang="cs-CZ" sz="1200" b="1" dirty="0">
                <a:solidFill>
                  <a:srgbClr val="0070C0"/>
                </a:solidFill>
              </a:rPr>
              <a:t>K-T </a:t>
            </a:r>
          </a:p>
          <a:p>
            <a:pPr algn="ctr"/>
            <a:r>
              <a:rPr lang="cs-CZ" sz="1200" b="1" dirty="0" err="1">
                <a:solidFill>
                  <a:srgbClr val="0070C0"/>
                </a:solidFill>
              </a:rPr>
              <a:t>Ishikawa</a:t>
            </a:r>
            <a:r>
              <a:rPr lang="cs-CZ" sz="1200" b="1" dirty="0">
                <a:solidFill>
                  <a:srgbClr val="0070C0"/>
                </a:solidFill>
              </a:rPr>
              <a:t> + </a:t>
            </a:r>
            <a:r>
              <a:rPr lang="cs-CZ" sz="1200" b="1" dirty="0" err="1">
                <a:solidFill>
                  <a:srgbClr val="0070C0"/>
                </a:solidFill>
              </a:rPr>
              <a:t>Pareto</a:t>
            </a:r>
            <a:r>
              <a:rPr lang="cs-CZ" sz="12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Kepner-Tregoe</a:t>
            </a:r>
            <a:r>
              <a:rPr lang="cs-CZ" dirty="0"/>
              <a:t> </a:t>
            </a:r>
            <a:r>
              <a:rPr lang="cs-CZ" dirty="0" err="1"/>
              <a:t>spheres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  <p:sp>
        <p:nvSpPr>
          <p:cNvPr id="4" name="Rovnoramenný trojúhelník 3"/>
          <p:cNvSpPr/>
          <p:nvPr/>
        </p:nvSpPr>
        <p:spPr>
          <a:xfrm>
            <a:off x="4806704" y="2962260"/>
            <a:ext cx="2292414" cy="137160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ovnoramenný trojúhelník 4"/>
          <p:cNvSpPr/>
          <p:nvPr/>
        </p:nvSpPr>
        <p:spPr>
          <a:xfrm>
            <a:off x="3549409" y="1589709"/>
            <a:ext cx="2384822" cy="136805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Other possible problem analysis</a:t>
            </a:r>
          </a:p>
        </p:txBody>
      </p:sp>
      <p:sp>
        <p:nvSpPr>
          <p:cNvPr id="6" name="Rovnoramenný trojúhelník 5"/>
          <p:cNvSpPr/>
          <p:nvPr/>
        </p:nvSpPr>
        <p:spPr>
          <a:xfrm>
            <a:off x="2292114" y="2957764"/>
            <a:ext cx="2514590" cy="138059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>
                <a:solidFill>
                  <a:srgbClr val="FF0000"/>
                </a:solidFill>
              </a:rPr>
              <a:t>Decision </a:t>
            </a:r>
          </a:p>
          <a:p>
            <a:pPr algn="ctr"/>
            <a:r>
              <a:rPr lang="en-ZA" sz="1400" b="1" dirty="0">
                <a:solidFill>
                  <a:srgbClr val="FF0000"/>
                </a:solidFill>
              </a:rPr>
              <a:t>analysis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68954" y="4657359"/>
            <a:ext cx="7761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         </a:t>
            </a:r>
          </a:p>
          <a:p>
            <a:pPr algn="ctr"/>
            <a:r>
              <a:rPr lang="cs-CZ" dirty="0"/>
              <a:t>    1</a:t>
            </a:r>
            <a:r>
              <a:rPr lang="cs-CZ" b="1" dirty="0"/>
              <a:t>.         </a:t>
            </a:r>
            <a:r>
              <a:rPr lang="cs-CZ" b="1" dirty="0" smtClean="0"/>
              <a:t> </a:t>
            </a:r>
            <a:r>
              <a:rPr lang="en-ZA" b="1" dirty="0" smtClean="0"/>
              <a:t>Assessment </a:t>
            </a:r>
            <a:r>
              <a:rPr lang="en-ZA" b="1" dirty="0"/>
              <a:t>(appraisal) </a:t>
            </a:r>
            <a:r>
              <a:rPr lang="en-ZA" dirty="0"/>
              <a:t>– priorities assigned to  current situation</a:t>
            </a:r>
          </a:p>
          <a:p>
            <a:r>
              <a:rPr lang="en-ZA" b="1" dirty="0">
                <a:solidFill>
                  <a:srgbClr val="0070C0"/>
                </a:solidFill>
              </a:rPr>
              <a:t>           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en-ZA" b="1" dirty="0">
                <a:solidFill>
                  <a:srgbClr val="0070C0"/>
                </a:solidFill>
              </a:rPr>
              <a:t>2.         Existing Problem analysis – </a:t>
            </a:r>
            <a:r>
              <a:rPr lang="en-ZA" dirty="0">
                <a:solidFill>
                  <a:srgbClr val="0070C0"/>
                </a:solidFill>
              </a:rPr>
              <a:t>to fin</a:t>
            </a:r>
            <a:r>
              <a:rPr lang="cs-CZ" dirty="0">
                <a:solidFill>
                  <a:srgbClr val="0070C0"/>
                </a:solidFill>
              </a:rPr>
              <a:t>d</a:t>
            </a:r>
            <a:r>
              <a:rPr lang="en-ZA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en-ZA" dirty="0">
                <a:solidFill>
                  <a:srgbClr val="0070C0"/>
                </a:solidFill>
              </a:rPr>
              <a:t> root problem (cause)</a:t>
            </a:r>
          </a:p>
          <a:p>
            <a:r>
              <a:rPr lang="en-ZA" dirty="0">
                <a:solidFill>
                  <a:srgbClr val="FF0000"/>
                </a:solidFill>
              </a:rPr>
              <a:t>           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ZA" dirty="0">
                <a:solidFill>
                  <a:srgbClr val="FF0000"/>
                </a:solidFill>
              </a:rPr>
              <a:t>3.         </a:t>
            </a:r>
            <a:r>
              <a:rPr lang="en-ZA" b="1" dirty="0">
                <a:solidFill>
                  <a:srgbClr val="FF0000"/>
                </a:solidFill>
              </a:rPr>
              <a:t>Decision analysis </a:t>
            </a:r>
            <a:r>
              <a:rPr lang="en-ZA" dirty="0">
                <a:solidFill>
                  <a:srgbClr val="FF0000"/>
                </a:solidFill>
              </a:rPr>
              <a:t>– to select </a:t>
            </a:r>
            <a:r>
              <a:rPr lang="cs-CZ" dirty="0">
                <a:solidFill>
                  <a:srgbClr val="FF0000"/>
                </a:solidFill>
              </a:rPr>
              <a:t>a </a:t>
            </a:r>
            <a:r>
              <a:rPr lang="en-ZA" dirty="0">
                <a:solidFill>
                  <a:srgbClr val="FF0000"/>
                </a:solidFill>
              </a:rPr>
              <a:t>way to react</a:t>
            </a:r>
            <a:endParaRPr lang="en-ZA" dirty="0">
              <a:solidFill>
                <a:srgbClr val="0070C0"/>
              </a:solidFill>
            </a:endParaRPr>
          </a:p>
          <a:p>
            <a:r>
              <a:rPr lang="en-ZA" dirty="0"/>
              <a:t>          </a:t>
            </a:r>
            <a:r>
              <a:rPr lang="cs-CZ" dirty="0"/>
              <a:t> </a:t>
            </a:r>
            <a:r>
              <a:rPr lang="en-ZA" dirty="0"/>
              <a:t> </a:t>
            </a:r>
            <a:r>
              <a:rPr lang="en-ZA" b="1" dirty="0">
                <a:solidFill>
                  <a:srgbClr val="C00000"/>
                </a:solidFill>
              </a:rPr>
              <a:t>4.</a:t>
            </a:r>
            <a:r>
              <a:rPr lang="en-ZA" dirty="0"/>
              <a:t>	       </a:t>
            </a:r>
            <a:r>
              <a:rPr lang="en-ZA" b="1" dirty="0">
                <a:solidFill>
                  <a:srgbClr val="C00000"/>
                </a:solidFill>
              </a:rPr>
              <a:t>Future problem analysis  </a:t>
            </a:r>
            <a:r>
              <a:rPr lang="cs-CZ" b="1" dirty="0">
                <a:solidFill>
                  <a:srgbClr val="C00000"/>
                </a:solidFill>
              </a:rPr>
              <a:t>-</a:t>
            </a:r>
            <a:r>
              <a:rPr lang="en-ZA" dirty="0">
                <a:solidFill>
                  <a:srgbClr val="C00000"/>
                </a:solidFill>
              </a:rPr>
              <a:t>risk analysis</a:t>
            </a:r>
          </a:p>
          <a:p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87747" y="333187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  </a:t>
            </a:r>
          </a:p>
          <a:p>
            <a:r>
              <a:rPr lang="cs-CZ" sz="1400" dirty="0">
                <a:solidFill>
                  <a:srgbClr val="0070C0"/>
                </a:solidFill>
              </a:rPr>
              <a:t>   </a:t>
            </a:r>
            <a:r>
              <a:rPr lang="en-ZA" sz="1400" b="1" dirty="0">
                <a:solidFill>
                  <a:srgbClr val="0070C0"/>
                </a:solidFill>
              </a:rPr>
              <a:t>Existing</a:t>
            </a:r>
          </a:p>
          <a:p>
            <a:r>
              <a:rPr lang="en-ZA" sz="1400" b="1" dirty="0">
                <a:solidFill>
                  <a:srgbClr val="0070C0"/>
                </a:solidFill>
              </a:rPr>
              <a:t>   problem  </a:t>
            </a:r>
          </a:p>
          <a:p>
            <a:r>
              <a:rPr lang="en-ZA" sz="1400" b="1" dirty="0">
                <a:solidFill>
                  <a:srgbClr val="0070C0"/>
                </a:solidFill>
              </a:rPr>
              <a:t>    analysis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149781" y="310031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Assessment</a:t>
            </a:r>
          </a:p>
          <a:p>
            <a:r>
              <a:rPr lang="en-ZA" dirty="0"/>
              <a:t> (Appraisal)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5387747" y="3100318"/>
            <a:ext cx="565164" cy="3693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4149781" y="3964529"/>
            <a:ext cx="123796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3721734" y="2780928"/>
            <a:ext cx="428047" cy="6887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874982" y="6431562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/>
              <a:t>Source : </a:t>
            </a:r>
            <a:r>
              <a:rPr lang="cs-CZ" sz="1100" dirty="0" err="1"/>
              <a:t>Kepner-Tregoe</a:t>
            </a:r>
            <a:endParaRPr lang="cs-CZ" sz="11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71600" y="6431562"/>
            <a:ext cx="2825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Appraisal</a:t>
            </a:r>
            <a:r>
              <a:rPr lang="cs-CZ" sz="1200" dirty="0"/>
              <a:t>=</a:t>
            </a:r>
            <a:r>
              <a:rPr lang="cs-CZ" sz="1200" dirty="0" err="1"/>
              <a:t>review</a:t>
            </a:r>
            <a:r>
              <a:rPr lang="cs-CZ" sz="1200" dirty="0"/>
              <a:t>= </a:t>
            </a:r>
            <a:r>
              <a:rPr lang="cs-CZ" sz="1200" dirty="0" err="1"/>
              <a:t>assessment</a:t>
            </a:r>
            <a:r>
              <a:rPr lang="cs-CZ" sz="1200" dirty="0"/>
              <a:t>=</a:t>
            </a:r>
            <a:r>
              <a:rPr lang="cs-CZ" sz="1200" dirty="0" err="1"/>
              <a:t>evaluation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1555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CRT-</a:t>
            </a:r>
            <a:r>
              <a:rPr lang="cs-CZ" dirty="0" err="1"/>
              <a:t>Ishikawa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64" y="1382613"/>
            <a:ext cx="348773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7353648" y="2368451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sp>
        <p:nvSpPr>
          <p:cNvPr id="7" name="Ovál 6"/>
          <p:cNvSpPr/>
          <p:nvPr/>
        </p:nvSpPr>
        <p:spPr>
          <a:xfrm>
            <a:off x="4770364" y="285263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8" name="Ovál 7"/>
          <p:cNvSpPr/>
          <p:nvPr/>
        </p:nvSpPr>
        <p:spPr>
          <a:xfrm>
            <a:off x="4955728" y="2601813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9" name="Ovál 8"/>
          <p:cNvSpPr/>
          <p:nvPr/>
        </p:nvSpPr>
        <p:spPr>
          <a:xfrm>
            <a:off x="5634385" y="188426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0" name="Ovál 9"/>
          <p:cNvSpPr/>
          <p:nvPr/>
        </p:nvSpPr>
        <p:spPr>
          <a:xfrm>
            <a:off x="5868541" y="2133501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1" name="Ovál 10"/>
          <p:cNvSpPr/>
          <p:nvPr/>
        </p:nvSpPr>
        <p:spPr>
          <a:xfrm>
            <a:off x="4791423" y="191918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2" name="Ovál 11"/>
          <p:cNvSpPr/>
          <p:nvPr/>
        </p:nvSpPr>
        <p:spPr>
          <a:xfrm>
            <a:off x="5736778" y="2811363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sp>
        <p:nvSpPr>
          <p:cNvPr id="13" name="Ovál 12"/>
          <p:cNvSpPr/>
          <p:nvPr/>
        </p:nvSpPr>
        <p:spPr>
          <a:xfrm>
            <a:off x="1999754" y="335428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14" name="Ovál 13"/>
          <p:cNvSpPr/>
          <p:nvPr/>
        </p:nvSpPr>
        <p:spPr>
          <a:xfrm>
            <a:off x="1657648" y="2397819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15" name="Ovál 14"/>
          <p:cNvSpPr/>
          <p:nvPr/>
        </p:nvSpPr>
        <p:spPr>
          <a:xfrm>
            <a:off x="2860909" y="156045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6" name="Ovál 15"/>
          <p:cNvSpPr/>
          <p:nvPr/>
        </p:nvSpPr>
        <p:spPr>
          <a:xfrm>
            <a:off x="2409843" y="2006302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7" name="Ovál 16"/>
          <p:cNvSpPr/>
          <p:nvPr/>
        </p:nvSpPr>
        <p:spPr>
          <a:xfrm>
            <a:off x="1225055" y="176361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8" name="Ovál 17"/>
          <p:cNvSpPr/>
          <p:nvPr/>
        </p:nvSpPr>
        <p:spPr>
          <a:xfrm>
            <a:off x="2424410" y="2813501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33974"/>
              </p:ext>
            </p:extLst>
          </p:nvPr>
        </p:nvGraphicFramePr>
        <p:xfrm>
          <a:off x="4491385" y="3717032"/>
          <a:ext cx="2539999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7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John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Caroline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solidFill>
                            <a:srgbClr val="0033CC"/>
                          </a:solidFill>
                          <a:effectLst/>
                        </a:rPr>
                        <a:t>Mean</a:t>
                      </a:r>
                      <a:endParaRPr lang="cs-CZ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8,5</a:t>
                      </a:r>
                      <a:endParaRPr lang="cs-CZ" sz="11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Obdélník 19"/>
          <p:cNvSpPr/>
          <p:nvPr/>
        </p:nvSpPr>
        <p:spPr>
          <a:xfrm>
            <a:off x="4630665" y="4717329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TextovéPole 55"/>
          <p:cNvSpPr txBox="1">
            <a:spLocks noChangeArrowheads="1"/>
          </p:cNvSpPr>
          <p:nvPr/>
        </p:nvSpPr>
        <p:spPr bwMode="auto">
          <a:xfrm>
            <a:off x="5151365" y="4701454"/>
            <a:ext cx="3021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 </a:t>
            </a:r>
            <a:r>
              <a:rPr lang="en-US" altLang="cs-CZ" sz="1000" dirty="0"/>
              <a:t>Nature (see, forest, mount</a:t>
            </a:r>
            <a:r>
              <a:rPr lang="cs-CZ" altLang="cs-CZ" sz="1000" dirty="0"/>
              <a:t>a</a:t>
            </a:r>
            <a:r>
              <a:rPr lang="en-US" altLang="cs-CZ" sz="1000" dirty="0"/>
              <a:t>ins, jungle, river,.</a:t>
            </a:r>
            <a:r>
              <a:rPr lang="cs-CZ" altLang="cs-CZ" sz="1000" dirty="0"/>
              <a:t>.)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630665" y="504435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TextovéPole 59"/>
          <p:cNvSpPr txBox="1">
            <a:spLocks noChangeArrowheads="1"/>
          </p:cNvSpPr>
          <p:nvPr/>
        </p:nvSpPr>
        <p:spPr bwMode="auto">
          <a:xfrm>
            <a:off x="5192640" y="5023716"/>
            <a:ext cx="135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Hotel type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4657652" y="5395191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TextovéPole 61"/>
          <p:cNvSpPr txBox="1">
            <a:spLocks noChangeArrowheads="1"/>
          </p:cNvSpPr>
          <p:nvPr/>
        </p:nvSpPr>
        <p:spPr bwMode="auto">
          <a:xfrm>
            <a:off x="5197402" y="5330104"/>
            <a:ext cx="2758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/>
              <a:t>Amenities (pool, golf course, wellness,.. </a:t>
            </a:r>
            <a:r>
              <a:rPr lang="cs-CZ" altLang="cs-CZ" sz="1000" dirty="0"/>
              <a:t>)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4648127" y="5725391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TextovéPole 63"/>
          <p:cNvSpPr txBox="1">
            <a:spLocks noChangeArrowheads="1"/>
          </p:cNvSpPr>
          <p:nvPr/>
        </p:nvSpPr>
        <p:spPr bwMode="auto">
          <a:xfrm>
            <a:off x="5197401" y="5677766"/>
            <a:ext cx="26463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/>
              <a:t>Period (spring, summer, fall, winter).</a:t>
            </a:r>
          </a:p>
        </p:txBody>
      </p:sp>
      <p:sp>
        <p:nvSpPr>
          <p:cNvPr id="28" name="Ovál 27"/>
          <p:cNvSpPr/>
          <p:nvPr/>
        </p:nvSpPr>
        <p:spPr>
          <a:xfrm>
            <a:off x="1911648" y="1052736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cxnSp>
        <p:nvCxnSpPr>
          <p:cNvPr id="30" name="Přímá spojnice se šipkou 29"/>
          <p:cNvCxnSpPr>
            <a:stCxn id="13" idx="0"/>
            <a:endCxn id="14" idx="4"/>
          </p:cNvCxnSpPr>
          <p:nvPr/>
        </p:nvCxnSpPr>
        <p:spPr>
          <a:xfrm flipH="1" flipV="1">
            <a:off x="1784648" y="2640707"/>
            <a:ext cx="342106" cy="713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endCxn id="17" idx="5"/>
          </p:cNvCxnSpPr>
          <p:nvPr/>
        </p:nvCxnSpPr>
        <p:spPr>
          <a:xfrm flipH="1" flipV="1">
            <a:off x="1441858" y="1969575"/>
            <a:ext cx="323343" cy="455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endCxn id="28" idx="3"/>
          </p:cNvCxnSpPr>
          <p:nvPr/>
        </p:nvCxnSpPr>
        <p:spPr>
          <a:xfrm flipV="1">
            <a:off x="1352056" y="1258698"/>
            <a:ext cx="622595" cy="536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endCxn id="28" idx="5"/>
          </p:cNvCxnSpPr>
          <p:nvPr/>
        </p:nvCxnSpPr>
        <p:spPr>
          <a:xfrm flipH="1" flipV="1">
            <a:off x="2278857" y="1258698"/>
            <a:ext cx="250598" cy="781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endCxn id="16" idx="4"/>
          </p:cNvCxnSpPr>
          <p:nvPr/>
        </p:nvCxnSpPr>
        <p:spPr>
          <a:xfrm flipV="1">
            <a:off x="2531963" y="2249189"/>
            <a:ext cx="5674" cy="54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13" idx="7"/>
            <a:endCxn id="18" idx="3"/>
          </p:cNvCxnSpPr>
          <p:nvPr/>
        </p:nvCxnSpPr>
        <p:spPr>
          <a:xfrm flipV="1">
            <a:off x="2216557" y="3020819"/>
            <a:ext cx="245283" cy="368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18" idx="7"/>
            <a:endCxn id="15" idx="4"/>
          </p:cNvCxnSpPr>
          <p:nvPr/>
        </p:nvCxnSpPr>
        <p:spPr>
          <a:xfrm flipV="1">
            <a:off x="2642568" y="1801758"/>
            <a:ext cx="345341" cy="1047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H="1" flipV="1">
            <a:off x="2353702" y="1294036"/>
            <a:ext cx="507208" cy="319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4530651" y="1460105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5240309" y="146050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4530650" y="3307414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5198252" y="3321825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2" name="Ovál 51"/>
          <p:cNvSpPr/>
          <p:nvPr/>
        </p:nvSpPr>
        <p:spPr>
          <a:xfrm>
            <a:off x="997811" y="4580804"/>
            <a:ext cx="254000" cy="241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5" name="Šipka doleva 54"/>
          <p:cNvSpPr/>
          <p:nvPr/>
        </p:nvSpPr>
        <p:spPr>
          <a:xfrm>
            <a:off x="2461840" y="3293098"/>
            <a:ext cx="436563" cy="322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2974316" y="3307414"/>
            <a:ext cx="11865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endParaRPr lang="cs-CZ" sz="1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605731" y="5400767"/>
            <a:ext cx="18437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r>
              <a:rPr lang="cs-CZ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contrary</a:t>
            </a:r>
            <a:endParaRPr lang="cs-CZ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60" name="Přímá spojnice se šipkou 59"/>
          <p:cNvCxnSpPr/>
          <p:nvPr/>
        </p:nvCxnSpPr>
        <p:spPr>
          <a:xfrm flipV="1">
            <a:off x="1124811" y="4931641"/>
            <a:ext cx="0" cy="463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1544935" y="4149080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R1</a:t>
            </a:r>
          </a:p>
        </p:txBody>
      </p:sp>
      <p:sp>
        <p:nvSpPr>
          <p:cNvPr id="62" name="Obdélník 61"/>
          <p:cNvSpPr/>
          <p:nvPr/>
        </p:nvSpPr>
        <p:spPr>
          <a:xfrm>
            <a:off x="1544935" y="5021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R2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2621196" y="3806196"/>
            <a:ext cx="688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/>
              <a:t>Prerequisite</a:t>
            </a:r>
            <a:endParaRPr lang="cs-CZ" sz="8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1527618" y="3807906"/>
            <a:ext cx="896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/>
              <a:t>Requirement</a:t>
            </a:r>
            <a:endParaRPr lang="cs-CZ" sz="800" dirty="0"/>
          </a:p>
        </p:txBody>
      </p:sp>
      <p:sp>
        <p:nvSpPr>
          <p:cNvPr id="65" name="Obdélník 64"/>
          <p:cNvSpPr/>
          <p:nvPr/>
        </p:nvSpPr>
        <p:spPr>
          <a:xfrm>
            <a:off x="2621196" y="4131405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2665430" y="4992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P2</a:t>
            </a:r>
          </a:p>
        </p:txBody>
      </p:sp>
      <p:cxnSp>
        <p:nvCxnSpPr>
          <p:cNvPr id="67" name="Přímá spojnice se šipkou 66"/>
          <p:cNvCxnSpPr>
            <a:endCxn id="61" idx="3"/>
          </p:cNvCxnSpPr>
          <p:nvPr/>
        </p:nvCxnSpPr>
        <p:spPr>
          <a:xfrm flipH="1" flipV="1">
            <a:off x="2024360" y="4257030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H="1" flipV="1">
            <a:off x="2051395" y="5123546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 flipH="1">
            <a:off x="1251812" y="4347305"/>
            <a:ext cx="227243" cy="2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/>
          <p:nvPr/>
        </p:nvCxnSpPr>
        <p:spPr>
          <a:xfrm flipH="1" flipV="1">
            <a:off x="1279739" y="4798744"/>
            <a:ext cx="199316" cy="258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43"/>
          <p:cNvSpPr>
            <a:spLocks/>
          </p:cNvSpPr>
          <p:nvPr/>
        </p:nvSpPr>
        <p:spPr bwMode="auto">
          <a:xfrm>
            <a:off x="3144855" y="4324497"/>
            <a:ext cx="1246287" cy="554832"/>
          </a:xfrm>
          <a:custGeom>
            <a:avLst/>
            <a:gdLst>
              <a:gd name="T0" fmla="*/ 696 w 1312"/>
              <a:gd name="T1" fmla="*/ 149 h 742"/>
              <a:gd name="T2" fmla="*/ 591 w 1312"/>
              <a:gd name="T3" fmla="*/ 65 h 742"/>
              <a:gd name="T4" fmla="*/ 519 w 1312"/>
              <a:gd name="T5" fmla="*/ 219 h 742"/>
              <a:gd name="T6" fmla="*/ 273 w 1312"/>
              <a:gd name="T7" fmla="*/ 125 h 742"/>
              <a:gd name="T8" fmla="*/ 327 w 1312"/>
              <a:gd name="T9" fmla="*/ 269 h 742"/>
              <a:gd name="T10" fmla="*/ 71 w 1312"/>
              <a:gd name="T11" fmla="*/ 284 h 742"/>
              <a:gd name="T12" fmla="*/ 239 w 1312"/>
              <a:gd name="T13" fmla="*/ 398 h 742"/>
              <a:gd name="T14" fmla="*/ 0 w 1312"/>
              <a:gd name="T15" fmla="*/ 442 h 742"/>
              <a:gd name="T16" fmla="*/ 202 w 1312"/>
              <a:gd name="T17" fmla="*/ 528 h 742"/>
              <a:gd name="T18" fmla="*/ 78 w 1312"/>
              <a:gd name="T19" fmla="*/ 612 h 742"/>
              <a:gd name="T20" fmla="*/ 292 w 1312"/>
              <a:gd name="T21" fmla="*/ 626 h 742"/>
              <a:gd name="T22" fmla="*/ 298 w 1312"/>
              <a:gd name="T23" fmla="*/ 742 h 742"/>
              <a:gd name="T24" fmla="*/ 457 w 1312"/>
              <a:gd name="T25" fmla="*/ 623 h 742"/>
              <a:gd name="T26" fmla="*/ 529 w 1312"/>
              <a:gd name="T27" fmla="*/ 676 h 742"/>
              <a:gd name="T28" fmla="*/ 600 w 1312"/>
              <a:gd name="T29" fmla="*/ 597 h 742"/>
              <a:gd name="T30" fmla="*/ 706 w 1312"/>
              <a:gd name="T31" fmla="*/ 647 h 742"/>
              <a:gd name="T32" fmla="*/ 740 w 1312"/>
              <a:gd name="T33" fmla="*/ 547 h 742"/>
              <a:gd name="T34" fmla="*/ 908 w 1312"/>
              <a:gd name="T35" fmla="*/ 597 h 742"/>
              <a:gd name="T36" fmla="*/ 889 w 1312"/>
              <a:gd name="T37" fmla="*/ 493 h 742"/>
              <a:gd name="T38" fmla="*/ 1147 w 1312"/>
              <a:gd name="T39" fmla="*/ 537 h 742"/>
              <a:gd name="T40" fmla="*/ 995 w 1312"/>
              <a:gd name="T41" fmla="*/ 423 h 742"/>
              <a:gd name="T42" fmla="*/ 1110 w 1312"/>
              <a:gd name="T43" fmla="*/ 387 h 742"/>
              <a:gd name="T44" fmla="*/ 1032 w 1312"/>
              <a:gd name="T45" fmla="*/ 323 h 742"/>
              <a:gd name="T46" fmla="*/ 1312 w 1312"/>
              <a:gd name="T47" fmla="*/ 228 h 742"/>
              <a:gd name="T48" fmla="*/ 995 w 1312"/>
              <a:gd name="T49" fmla="*/ 225 h 742"/>
              <a:gd name="T50" fmla="*/ 1093 w 1312"/>
              <a:gd name="T51" fmla="*/ 109 h 742"/>
              <a:gd name="T52" fmla="*/ 882 w 1312"/>
              <a:gd name="T53" fmla="*/ 198 h 742"/>
              <a:gd name="T54" fmla="*/ 898 w 1312"/>
              <a:gd name="T55" fmla="*/ 0 h 742"/>
              <a:gd name="T56" fmla="*/ 696 w 1312"/>
              <a:gd name="T57" fmla="*/ 149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12" h="742">
                <a:moveTo>
                  <a:pt x="696" y="149"/>
                </a:moveTo>
                <a:lnTo>
                  <a:pt x="591" y="65"/>
                </a:lnTo>
                <a:lnTo>
                  <a:pt x="519" y="219"/>
                </a:lnTo>
                <a:lnTo>
                  <a:pt x="273" y="125"/>
                </a:lnTo>
                <a:lnTo>
                  <a:pt x="327" y="269"/>
                </a:lnTo>
                <a:lnTo>
                  <a:pt x="71" y="284"/>
                </a:lnTo>
                <a:lnTo>
                  <a:pt x="239" y="398"/>
                </a:lnTo>
                <a:lnTo>
                  <a:pt x="0" y="442"/>
                </a:lnTo>
                <a:lnTo>
                  <a:pt x="202" y="528"/>
                </a:lnTo>
                <a:lnTo>
                  <a:pt x="78" y="612"/>
                </a:lnTo>
                <a:lnTo>
                  <a:pt x="292" y="626"/>
                </a:lnTo>
                <a:lnTo>
                  <a:pt x="298" y="742"/>
                </a:lnTo>
                <a:lnTo>
                  <a:pt x="457" y="623"/>
                </a:lnTo>
                <a:lnTo>
                  <a:pt x="529" y="676"/>
                </a:lnTo>
                <a:lnTo>
                  <a:pt x="600" y="597"/>
                </a:lnTo>
                <a:lnTo>
                  <a:pt x="706" y="647"/>
                </a:lnTo>
                <a:lnTo>
                  <a:pt x="740" y="547"/>
                </a:lnTo>
                <a:lnTo>
                  <a:pt x="908" y="597"/>
                </a:lnTo>
                <a:lnTo>
                  <a:pt x="889" y="493"/>
                </a:lnTo>
                <a:lnTo>
                  <a:pt x="1147" y="537"/>
                </a:lnTo>
                <a:lnTo>
                  <a:pt x="995" y="423"/>
                </a:lnTo>
                <a:lnTo>
                  <a:pt x="1110" y="387"/>
                </a:lnTo>
                <a:lnTo>
                  <a:pt x="1032" y="323"/>
                </a:lnTo>
                <a:lnTo>
                  <a:pt x="1312" y="228"/>
                </a:lnTo>
                <a:lnTo>
                  <a:pt x="995" y="225"/>
                </a:lnTo>
                <a:lnTo>
                  <a:pt x="1093" y="109"/>
                </a:lnTo>
                <a:lnTo>
                  <a:pt x="882" y="198"/>
                </a:lnTo>
                <a:lnTo>
                  <a:pt x="898" y="0"/>
                </a:lnTo>
                <a:lnTo>
                  <a:pt x="696" y="149"/>
                </a:lnTo>
                <a:close/>
              </a:path>
            </a:pathLst>
          </a:custGeom>
          <a:solidFill>
            <a:srgbClr val="FF0000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3445109" y="4486497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/>
              <a:t>Conflict</a:t>
            </a:r>
            <a:endParaRPr lang="cs-CZ" sz="900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3310135" y="4008910"/>
            <a:ext cx="978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1</a:t>
            </a:r>
          </a:p>
          <a:p>
            <a:endParaRPr lang="cs-CZ" sz="1100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3326942" y="4931641"/>
            <a:ext cx="10083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2</a:t>
            </a:r>
          </a:p>
          <a:p>
            <a:endParaRPr lang="cs-CZ" sz="800" dirty="0"/>
          </a:p>
        </p:txBody>
      </p:sp>
      <p:sp>
        <p:nvSpPr>
          <p:cNvPr id="82" name="Obdélník 81"/>
          <p:cNvSpPr/>
          <p:nvPr/>
        </p:nvSpPr>
        <p:spPr>
          <a:xfrm>
            <a:off x="3560501" y="1987006"/>
            <a:ext cx="5020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</a:p>
        </p:txBody>
      </p:sp>
      <p:sp>
        <p:nvSpPr>
          <p:cNvPr id="85" name="Obdélník 84"/>
          <p:cNvSpPr/>
          <p:nvPr/>
        </p:nvSpPr>
        <p:spPr>
          <a:xfrm>
            <a:off x="1941592" y="4464055"/>
            <a:ext cx="4421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</a:t>
            </a:r>
          </a:p>
        </p:txBody>
      </p:sp>
      <p:sp>
        <p:nvSpPr>
          <p:cNvPr id="86" name="Obdélník 85"/>
          <p:cNvSpPr/>
          <p:nvPr/>
        </p:nvSpPr>
        <p:spPr>
          <a:xfrm>
            <a:off x="896164" y="2540945"/>
            <a:ext cx="5893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CRT</a:t>
            </a:r>
          </a:p>
        </p:txBody>
      </p:sp>
      <p:sp>
        <p:nvSpPr>
          <p:cNvPr id="87" name="TextovéPole 86"/>
          <p:cNvSpPr txBox="1"/>
          <p:nvPr/>
        </p:nvSpPr>
        <p:spPr>
          <a:xfrm>
            <a:off x="605731" y="6165304"/>
            <a:ext cx="763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Alternative means how to solve problem and what kind of pay-off you will get</a:t>
            </a:r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2729266" y="4394838"/>
            <a:ext cx="169137" cy="185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H="1">
            <a:off x="2729266" y="4733204"/>
            <a:ext cx="236399" cy="2144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 flipV="1">
            <a:off x="2729266" y="4601913"/>
            <a:ext cx="236399" cy="115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77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Access situation</a:t>
            </a:r>
            <a:r>
              <a:rPr lang="cs-CZ" b="1" dirty="0"/>
              <a:t>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0070C0"/>
                </a:solidFill>
              </a:rPr>
              <a:t>situation appraisal</a:t>
            </a:r>
            <a:r>
              <a:rPr lang="en-US" sz="36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Identify concerns </a:t>
            </a:r>
            <a:r>
              <a:rPr lang="en-US" sz="2400" dirty="0"/>
              <a:t>(problems) </a:t>
            </a:r>
            <a:r>
              <a:rPr lang="en-US" dirty="0"/>
              <a:t>by listing them (</a:t>
            </a:r>
            <a:r>
              <a:rPr lang="en-US" sz="2400" b="1" dirty="0">
                <a:solidFill>
                  <a:srgbClr val="0070C0"/>
                </a:solidFill>
              </a:rPr>
              <a:t>detection</a:t>
            </a:r>
            <a:r>
              <a:rPr lang="en-US" dirty="0"/>
              <a:t>) </a:t>
            </a:r>
          </a:p>
          <a:p>
            <a:r>
              <a:rPr lang="en-US" dirty="0"/>
              <a:t>Separate the level of concern </a:t>
            </a:r>
            <a:r>
              <a:rPr lang="en-US" sz="2400" dirty="0"/>
              <a:t>(</a:t>
            </a:r>
            <a:r>
              <a:rPr lang="en-US" sz="2400" b="1" dirty="0">
                <a:solidFill>
                  <a:srgbClr val="FF0000"/>
                </a:solidFill>
              </a:rPr>
              <a:t>importance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B050"/>
                </a:solidFill>
              </a:rPr>
              <a:t>magnitude</a:t>
            </a:r>
            <a:r>
              <a:rPr lang="cs-CZ" sz="2400" b="1" dirty="0">
                <a:solidFill>
                  <a:srgbClr val="00B050"/>
                </a:solidFill>
              </a:rPr>
              <a:t>,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and level of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/>
              <a:t>) </a:t>
            </a:r>
          </a:p>
          <a:p>
            <a:r>
              <a:rPr lang="en-US" dirty="0"/>
              <a:t>Set the </a:t>
            </a:r>
            <a:r>
              <a:rPr lang="en-US" b="1" dirty="0"/>
              <a:t>priority level </a:t>
            </a:r>
            <a:r>
              <a:rPr lang="en-US" dirty="0"/>
              <a:t>to measure the seriousness of impacts </a:t>
            </a:r>
            <a:r>
              <a:rPr lang="en-US" sz="2400" dirty="0"/>
              <a:t>(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/>
              <a:t>)</a:t>
            </a:r>
            <a:r>
              <a:rPr lang="en-US" dirty="0"/>
              <a:t>, urgency and growth potential </a:t>
            </a:r>
          </a:p>
          <a:p>
            <a:r>
              <a:rPr lang="en-US" dirty="0"/>
              <a:t>Decide what action to take next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70C0"/>
                </a:solidFill>
              </a:rPr>
              <a:t>step by step approach</a:t>
            </a:r>
            <a:r>
              <a:rPr lang="en-US" sz="2400" dirty="0"/>
              <a:t>)</a:t>
            </a:r>
          </a:p>
          <a:p>
            <a:r>
              <a:rPr lang="en-US" dirty="0"/>
              <a:t>Plan for </a:t>
            </a:r>
            <a:r>
              <a:rPr lang="en-US" b="1" dirty="0">
                <a:solidFill>
                  <a:srgbClr val="FF0000"/>
                </a:solidFill>
              </a:rPr>
              <a:t>who</a:t>
            </a:r>
            <a:r>
              <a:rPr lang="en-US" dirty="0"/>
              <a:t> is involved, </a:t>
            </a:r>
            <a:r>
              <a:rPr lang="en-US" b="1" dirty="0">
                <a:solidFill>
                  <a:srgbClr val="FF0000"/>
                </a:solidFill>
              </a:rPr>
              <a:t>what</a:t>
            </a:r>
            <a:r>
              <a:rPr lang="en-US" dirty="0"/>
              <a:t> they will be doing, </a:t>
            </a: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/>
              <a:t> they will be involved, </a:t>
            </a:r>
            <a:r>
              <a:rPr lang="en-US" b="1" dirty="0">
                <a:solidFill>
                  <a:srgbClr val="FF0000"/>
                </a:solidFill>
              </a:rPr>
              <a:t>when</a:t>
            </a:r>
            <a:r>
              <a:rPr lang="en-US" dirty="0"/>
              <a:t> it happened and the </a:t>
            </a:r>
            <a:r>
              <a:rPr lang="en-US" b="1" dirty="0">
                <a:solidFill>
                  <a:srgbClr val="FF0000"/>
                </a:solidFill>
              </a:rPr>
              <a:t>extent</a:t>
            </a:r>
            <a:r>
              <a:rPr lang="en-US" b="1" dirty="0"/>
              <a:t> </a:t>
            </a:r>
            <a:r>
              <a:rPr lang="en-US" dirty="0"/>
              <a:t>of involvement</a:t>
            </a:r>
            <a:r>
              <a:rPr lang="en-US" sz="2400" dirty="0"/>
              <a:t> (</a:t>
            </a:r>
            <a:r>
              <a:rPr lang="en-US" sz="2400" b="1" dirty="0">
                <a:solidFill>
                  <a:srgbClr val="00B050"/>
                </a:solidFill>
              </a:rPr>
              <a:t>magnitude</a:t>
            </a:r>
            <a:r>
              <a:rPr lang="en-US" sz="2400" dirty="0"/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2806</Words>
  <Application>Microsoft Office PowerPoint</Application>
  <PresentationFormat>Předvádění na obrazovce (4:3)</PresentationFormat>
  <Paragraphs>519</Paragraphs>
  <Slides>49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5" baseType="lpstr">
      <vt:lpstr>Arial</vt:lpstr>
      <vt:lpstr>Calibri</vt:lpstr>
      <vt:lpstr>Times New Roman</vt:lpstr>
      <vt:lpstr>Verdana</vt:lpstr>
      <vt:lpstr>Wingdings</vt:lpstr>
      <vt:lpstr>Motiv systému Office</vt:lpstr>
      <vt:lpstr>Kepner-Tregoe Methodology</vt:lpstr>
      <vt:lpstr>Prezentace aplikace PowerPoint</vt:lpstr>
      <vt:lpstr>Apollo 13 – Houston, Houston, do you read me ?  We have a big problem….!</vt:lpstr>
      <vt:lpstr>Appolo 13 – description (problem and solution)</vt:lpstr>
      <vt:lpstr>Appolo 13 – description (problem and solution)</vt:lpstr>
      <vt:lpstr>What is it K-T methodology  ?</vt:lpstr>
      <vt:lpstr>Kepner-Tregoe spheres</vt:lpstr>
      <vt:lpstr>CRT-Ishikawa</vt:lpstr>
      <vt:lpstr>Access situation (situation appraisal)</vt:lpstr>
      <vt:lpstr>Used terminology  </vt:lpstr>
      <vt:lpstr>WHO WHAT WHEN WHERE EXTENT</vt:lpstr>
      <vt:lpstr>Make decision (A choice between two or more alternatives)</vt:lpstr>
      <vt:lpstr>Concise overview of the previous text </vt:lpstr>
      <vt:lpstr>Some statement of underestimation of  Information  Technology</vt:lpstr>
      <vt:lpstr>Criteria rating </vt:lpstr>
      <vt:lpstr>Which car to buy 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NAV setup screens  (related to the problem specified recently)</vt:lpstr>
      <vt:lpstr>Apology- we go back to strange individual habits od wampires</vt:lpstr>
      <vt:lpstr>Back to vampires: Problem Analysis - What</vt:lpstr>
      <vt:lpstr> Example for What IS and What IS NOT</vt:lpstr>
      <vt:lpstr>Example for When and IS and IS NOT</vt:lpstr>
      <vt:lpstr>Another example for What IS and What  IS NOT as well as Where IS and Where  IS NOT </vt:lpstr>
      <vt:lpstr>Problem Analysis - Where</vt:lpstr>
      <vt:lpstr>Problem Analysis - Extent</vt:lpstr>
      <vt:lpstr>Let’s Look At Some Problems!</vt:lpstr>
      <vt:lpstr>Systematic Problem Solving and Decision making Overview</vt:lpstr>
      <vt:lpstr>Planning the Next Steps</vt:lpstr>
      <vt:lpstr>Problem analysis table template (Home study -&gt;the most important issue)</vt:lpstr>
      <vt:lpstr>Problem description (example)</vt:lpstr>
      <vt:lpstr>Problem analysis real table </vt:lpstr>
      <vt:lpstr>Results</vt:lpstr>
      <vt:lpstr>Prezentace aplikace PowerPoint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Miki Skorkovský</cp:lastModifiedBy>
  <cp:revision>112</cp:revision>
  <dcterms:created xsi:type="dcterms:W3CDTF">2012-07-23T07:06:28Z</dcterms:created>
  <dcterms:modified xsi:type="dcterms:W3CDTF">2020-12-06T09:44:20Z</dcterms:modified>
</cp:coreProperties>
</file>