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6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CC89CC1-8D13-4D39-AC79-4365EDEF5058}" type="datetimeFigureOut">
              <a:rPr lang="cs-CZ" smtClean="0"/>
              <a:t>29.10.2020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530586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C89CC1-8D13-4D39-AC79-4365EDEF5058}" type="datetimeFigureOut">
              <a:rPr lang="cs-CZ" smtClean="0"/>
              <a:t>29.10.2020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00969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C89CC1-8D13-4D39-AC79-4365EDEF5058}" type="datetimeFigureOut">
              <a:rPr lang="cs-CZ" smtClean="0"/>
              <a:t>29.10.2020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163885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C89CC1-8D13-4D39-AC79-4365EDEF5058}" type="datetimeFigureOut">
              <a:rPr lang="cs-CZ" smtClean="0"/>
              <a:t>29.10.2020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393633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CC89CC1-8D13-4D39-AC79-4365EDEF5058}" type="datetimeFigureOut">
              <a:rPr lang="cs-CZ" smtClean="0"/>
              <a:t>29.10.2020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100556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CC89CC1-8D13-4D39-AC79-4365EDEF5058}" type="datetimeFigureOut">
              <a:rPr lang="cs-CZ" smtClean="0"/>
              <a:t>29.10.2020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471092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CC89CC1-8D13-4D39-AC79-4365EDEF5058}" type="datetimeFigureOut">
              <a:rPr lang="cs-CZ" smtClean="0"/>
              <a:t>29.10.2020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83566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CC89CC1-8D13-4D39-AC79-4365EDEF5058}" type="datetimeFigureOut">
              <a:rPr lang="cs-CZ" smtClean="0"/>
              <a:t>29.10.2020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04761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C89CC1-8D13-4D39-AC79-4365EDEF5058}" type="datetimeFigureOut">
              <a:rPr lang="cs-CZ" smtClean="0"/>
              <a:t>29.10.2020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359697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CC89CC1-8D13-4D39-AC79-4365EDEF5058}" type="datetimeFigureOut">
              <a:rPr lang="cs-CZ" smtClean="0"/>
              <a:t>29.10.2020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38806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CC89CC1-8D13-4D39-AC79-4365EDEF5058}" type="datetimeFigureOut">
              <a:rPr lang="cs-CZ" smtClean="0"/>
              <a:t>29.10.2020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62611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89CC1-8D13-4D39-AC79-4365EDEF5058}" type="datetimeFigureOut">
              <a:rPr lang="cs-CZ" smtClean="0"/>
              <a:t>29.10.2020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559BC-71A7-45A2-90B6-96BEC362F806}" type="slidenum">
              <a:rPr lang="cs-CZ" smtClean="0"/>
              <a:t>‹#›</a:t>
            </a:fld>
            <a:endParaRPr lang="cs-CZ"/>
          </a:p>
        </p:txBody>
      </p:sp>
    </p:spTree>
    <p:extLst>
      <p:ext uri="{BB962C8B-B14F-4D97-AF65-F5344CB8AC3E}">
        <p14:creationId xmlns:p14="http://schemas.microsoft.com/office/powerpoint/2010/main" val="36510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Product</a:t>
            </a:r>
            <a:r>
              <a:rPr lang="cs-CZ" dirty="0" smtClean="0"/>
              <a:t> </a:t>
            </a:r>
            <a:r>
              <a:rPr lang="cs-CZ" dirty="0" err="1" smtClean="0"/>
              <a:t>mixture</a:t>
            </a:r>
            <a:endParaRPr lang="cs-CZ" dirty="0"/>
          </a:p>
        </p:txBody>
      </p:sp>
      <p:sp>
        <p:nvSpPr>
          <p:cNvPr id="3" name="Podnadpis 2"/>
          <p:cNvSpPr>
            <a:spLocks noGrp="1"/>
          </p:cNvSpPr>
          <p:nvPr>
            <p:ph type="subTitle" idx="1"/>
          </p:nvPr>
        </p:nvSpPr>
        <p:spPr/>
        <p:txBody>
          <a:bodyPr/>
          <a:lstStyle/>
          <a:p>
            <a:r>
              <a:rPr lang="cs-CZ" dirty="0" err="1" smtClean="0"/>
              <a:t>J.Skorkovský</a:t>
            </a:r>
            <a:endParaRPr lang="cs-CZ" dirty="0"/>
          </a:p>
        </p:txBody>
      </p:sp>
    </p:spTree>
    <p:extLst>
      <p:ext uri="{BB962C8B-B14F-4D97-AF65-F5344CB8AC3E}">
        <p14:creationId xmlns:p14="http://schemas.microsoft.com/office/powerpoint/2010/main" val="1071501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0070C0"/>
                </a:solidFill>
              </a:rPr>
              <a:t>Graphic</a:t>
            </a:r>
            <a:r>
              <a:rPr lang="cs-CZ" dirty="0" smtClean="0">
                <a:solidFill>
                  <a:srgbClr val="0070C0"/>
                </a:solidFill>
              </a:rPr>
              <a:t> </a:t>
            </a:r>
            <a:r>
              <a:rPr lang="cs-CZ" dirty="0" err="1" smtClean="0">
                <a:solidFill>
                  <a:srgbClr val="0070C0"/>
                </a:solidFill>
              </a:rPr>
              <a:t>analysis</a:t>
            </a:r>
            <a:r>
              <a:rPr lang="cs-CZ" dirty="0" smtClean="0">
                <a:solidFill>
                  <a:srgbClr val="0070C0"/>
                </a:solidFill>
              </a:rPr>
              <a:t> III.</a:t>
            </a:r>
            <a:endParaRPr lang="cs-CZ" dirty="0"/>
          </a:p>
        </p:txBody>
      </p:sp>
      <p:pic>
        <p:nvPicPr>
          <p:cNvPr id="4" name="Obrázek 3"/>
          <p:cNvPicPr>
            <a:picLocks noChangeAspect="1"/>
          </p:cNvPicPr>
          <p:nvPr/>
        </p:nvPicPr>
        <p:blipFill>
          <a:blip r:embed="rId2"/>
          <a:stretch>
            <a:fillRect/>
          </a:stretch>
        </p:blipFill>
        <p:spPr>
          <a:xfrm>
            <a:off x="1000258" y="1582623"/>
            <a:ext cx="6389260" cy="4684434"/>
          </a:xfrm>
          <a:prstGeom prst="rect">
            <a:avLst/>
          </a:prstGeom>
        </p:spPr>
      </p:pic>
    </p:spTree>
    <p:extLst>
      <p:ext uri="{BB962C8B-B14F-4D97-AF65-F5344CB8AC3E}">
        <p14:creationId xmlns:p14="http://schemas.microsoft.com/office/powerpoint/2010/main" val="53544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a:t/>
            </a:r>
            <a:br>
              <a:rPr lang="cs-CZ" dirty="0"/>
            </a:br>
            <a:r>
              <a:rPr lang="cs-CZ" sz="4000" dirty="0" smtClean="0">
                <a:solidFill>
                  <a:srgbClr val="0070C0"/>
                </a:solidFill>
              </a:rPr>
              <a:t>M</a:t>
            </a:r>
            <a:r>
              <a:rPr lang="en-US" sz="4000" dirty="0" err="1" smtClean="0">
                <a:solidFill>
                  <a:srgbClr val="0070C0"/>
                </a:solidFill>
              </a:rPr>
              <a:t>aximum</a:t>
            </a:r>
            <a:r>
              <a:rPr lang="en-US" sz="4000" dirty="0" smtClean="0">
                <a:solidFill>
                  <a:srgbClr val="0070C0"/>
                </a:solidFill>
              </a:rPr>
              <a:t> </a:t>
            </a:r>
            <a:r>
              <a:rPr lang="en-US" sz="4000" dirty="0">
                <a:solidFill>
                  <a:srgbClr val="0070C0"/>
                </a:solidFill>
              </a:rPr>
              <a:t>net income per week for TOC Company</a:t>
            </a:r>
            <a:r>
              <a:rPr lang="en-US" dirty="0"/>
              <a:t>.</a:t>
            </a:r>
            <a:br>
              <a:rPr lang="en-US" dirty="0"/>
            </a:br>
            <a:r>
              <a:rPr lang="en-US" dirty="0" smtClean="0"/>
              <a:t/>
            </a:r>
            <a:br>
              <a:rPr lang="en-US" dirty="0" smtClean="0"/>
            </a:br>
            <a:endParaRPr lang="cs-CZ" dirty="0"/>
          </a:p>
        </p:txBody>
      </p:sp>
      <p:pic>
        <p:nvPicPr>
          <p:cNvPr id="4" name="Obrázek 3"/>
          <p:cNvPicPr>
            <a:picLocks noChangeAspect="1"/>
          </p:cNvPicPr>
          <p:nvPr/>
        </p:nvPicPr>
        <p:blipFill>
          <a:blip r:embed="rId2"/>
          <a:stretch>
            <a:fillRect/>
          </a:stretch>
        </p:blipFill>
        <p:spPr>
          <a:xfrm>
            <a:off x="933651" y="1532601"/>
            <a:ext cx="10077315" cy="2124999"/>
          </a:xfrm>
          <a:prstGeom prst="rect">
            <a:avLst/>
          </a:prstGeom>
        </p:spPr>
      </p:pic>
      <p:sp>
        <p:nvSpPr>
          <p:cNvPr id="5" name="TextovéPole 4"/>
          <p:cNvSpPr txBox="1"/>
          <p:nvPr/>
        </p:nvSpPr>
        <p:spPr>
          <a:xfrm>
            <a:off x="933651" y="3914524"/>
            <a:ext cx="8706742" cy="646331"/>
          </a:xfrm>
          <a:prstGeom prst="rect">
            <a:avLst/>
          </a:prstGeom>
          <a:noFill/>
        </p:spPr>
        <p:txBody>
          <a:bodyPr wrap="none" rtlCol="0">
            <a:spAutoFit/>
          </a:bodyPr>
          <a:lstStyle/>
          <a:p>
            <a:r>
              <a:rPr lang="en-US" dirty="0"/>
              <a:t>Note: An assumption in this illustration is that there are no beginning or ending </a:t>
            </a:r>
            <a:r>
              <a:rPr lang="en-US" dirty="0" smtClean="0"/>
              <a:t>inventories</a:t>
            </a:r>
            <a:endParaRPr lang="cs-CZ" dirty="0" smtClean="0"/>
          </a:p>
          <a:p>
            <a:r>
              <a:rPr lang="en-US" dirty="0" smtClean="0"/>
              <a:t>of </a:t>
            </a:r>
            <a:r>
              <a:rPr lang="en-US" dirty="0"/>
              <a:t>work in process or finished goods. </a:t>
            </a:r>
            <a:r>
              <a:rPr lang="cs-CZ" dirty="0" smtClean="0"/>
              <a:t> </a:t>
            </a:r>
            <a:endParaRPr lang="cs-CZ" dirty="0"/>
          </a:p>
        </p:txBody>
      </p:sp>
    </p:spTree>
    <p:extLst>
      <p:ext uri="{BB962C8B-B14F-4D97-AF65-F5344CB8AC3E}">
        <p14:creationId xmlns:p14="http://schemas.microsoft.com/office/powerpoint/2010/main" val="68325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solidFill>
                  <a:srgbClr val="0070C0"/>
                </a:solidFill>
              </a:rPr>
              <a:t>Parameters</a:t>
            </a:r>
            <a:r>
              <a:rPr lang="cs-CZ" sz="3600" dirty="0" smtClean="0">
                <a:solidFill>
                  <a:srgbClr val="0070C0"/>
                </a:solidFill>
              </a:rPr>
              <a:t> </a:t>
            </a:r>
            <a:endParaRPr lang="cs-CZ" sz="3600" dirty="0">
              <a:solidFill>
                <a:srgbClr val="0070C0"/>
              </a:solidFill>
            </a:endParaRPr>
          </a:p>
        </p:txBody>
      </p:sp>
      <p:sp>
        <p:nvSpPr>
          <p:cNvPr id="3" name="Zástupný symbol pro obsah 2"/>
          <p:cNvSpPr>
            <a:spLocks noGrp="1"/>
          </p:cNvSpPr>
          <p:nvPr>
            <p:ph idx="1"/>
          </p:nvPr>
        </p:nvSpPr>
        <p:spPr/>
        <p:txBody>
          <a:bodyPr/>
          <a:lstStyle/>
          <a:p>
            <a:r>
              <a:rPr lang="en-US" dirty="0"/>
              <a:t>TOC Company produces two products, Y and Z that are processed in four departments, A, B, C and D. Product Y requires three types of materials, M1, M2 and M4. Product Z requires two types of materials, M2 and M3. The company's production process is illustrated in the following </a:t>
            </a:r>
            <a:r>
              <a:rPr lang="en-US" dirty="0" smtClean="0"/>
              <a:t>graphic</a:t>
            </a:r>
            <a:r>
              <a:rPr lang="cs-CZ" dirty="0" smtClean="0"/>
              <a:t> (</a:t>
            </a:r>
            <a:r>
              <a:rPr lang="cs-CZ" dirty="0" err="1" smtClean="0"/>
              <a:t>see</a:t>
            </a:r>
            <a:r>
              <a:rPr lang="cs-CZ" dirty="0" smtClean="0"/>
              <a:t> </a:t>
            </a:r>
            <a:r>
              <a:rPr lang="cs-CZ" dirty="0" err="1" smtClean="0"/>
              <a:t>next</a:t>
            </a:r>
            <a:r>
              <a:rPr lang="cs-CZ" dirty="0" smtClean="0"/>
              <a:t> </a:t>
            </a:r>
            <a:r>
              <a:rPr lang="cs-CZ" dirty="0" err="1" smtClean="0"/>
              <a:t>picture</a:t>
            </a:r>
            <a:r>
              <a:rPr lang="cs-CZ" dirty="0" smtClean="0"/>
              <a:t>) </a:t>
            </a:r>
            <a:endParaRPr lang="cs-CZ" dirty="0"/>
          </a:p>
        </p:txBody>
      </p:sp>
    </p:spTree>
    <p:extLst>
      <p:ext uri="{BB962C8B-B14F-4D97-AF65-F5344CB8AC3E}">
        <p14:creationId xmlns:p14="http://schemas.microsoft.com/office/powerpoint/2010/main" val="56059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solidFill>
                  <a:srgbClr val="0070C0"/>
                </a:solidFill>
              </a:rPr>
              <a:t>TOC </a:t>
            </a:r>
            <a:r>
              <a:rPr lang="cs-CZ" sz="3600" dirty="0" err="1" smtClean="0">
                <a:solidFill>
                  <a:srgbClr val="0070C0"/>
                </a:solidFill>
              </a:rPr>
              <a:t>company</a:t>
            </a:r>
            <a:endParaRPr lang="cs-CZ" sz="3600" dirty="0">
              <a:solidFill>
                <a:srgbClr val="0070C0"/>
              </a:solidFill>
            </a:endParaRPr>
          </a:p>
        </p:txBody>
      </p:sp>
      <p:pic>
        <p:nvPicPr>
          <p:cNvPr id="4" name="Obrázek 3"/>
          <p:cNvPicPr>
            <a:picLocks noChangeAspect="1"/>
          </p:cNvPicPr>
          <p:nvPr/>
        </p:nvPicPr>
        <p:blipFill>
          <a:blip r:embed="rId2"/>
          <a:stretch>
            <a:fillRect/>
          </a:stretch>
        </p:blipFill>
        <p:spPr>
          <a:xfrm>
            <a:off x="1055717" y="1511889"/>
            <a:ext cx="5208972" cy="4337147"/>
          </a:xfrm>
          <a:prstGeom prst="rect">
            <a:avLst/>
          </a:prstGeom>
        </p:spPr>
      </p:pic>
    </p:spTree>
    <p:extLst>
      <p:ext uri="{BB962C8B-B14F-4D97-AF65-F5344CB8AC3E}">
        <p14:creationId xmlns:p14="http://schemas.microsoft.com/office/powerpoint/2010/main" val="348410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solidFill>
                  <a:srgbClr val="0070C0"/>
                </a:solidFill>
              </a:rPr>
              <a:t>Parameters</a:t>
            </a:r>
            <a:endParaRPr lang="cs-CZ" sz="3600" dirty="0">
              <a:solidFill>
                <a:srgbClr val="0070C0"/>
              </a:solidFill>
            </a:endParaRPr>
          </a:p>
        </p:txBody>
      </p:sp>
      <p:sp>
        <p:nvSpPr>
          <p:cNvPr id="5" name="Obdélník 4"/>
          <p:cNvSpPr/>
          <p:nvPr/>
        </p:nvSpPr>
        <p:spPr>
          <a:xfrm>
            <a:off x="753687" y="3863541"/>
            <a:ext cx="9321338" cy="2031325"/>
          </a:xfrm>
          <a:prstGeom prst="rect">
            <a:avLst/>
          </a:prstGeom>
        </p:spPr>
        <p:txBody>
          <a:bodyPr wrap="square">
            <a:spAutoFit/>
          </a:bodyPr>
          <a:lstStyle/>
          <a:p>
            <a:r>
              <a:rPr lang="en-GB" b="0" i="0" dirty="0" smtClean="0">
                <a:solidFill>
                  <a:srgbClr val="000000"/>
                </a:solidFill>
                <a:effectLst/>
                <a:latin typeface="Times New Roman" panose="02020603050405020304" pitchFamily="18" charset="0"/>
              </a:rPr>
              <a:t>Constraint 1: Each department has 2,400 minutes of available time per week.</a:t>
            </a:r>
          </a:p>
          <a:p>
            <a:r>
              <a:rPr lang="en-GB" dirty="0" smtClean="0">
                <a:solidFill>
                  <a:srgbClr val="000000"/>
                </a:solidFill>
                <a:latin typeface="Times New Roman" panose="02020603050405020304" pitchFamily="18" charset="0"/>
              </a:rPr>
              <a:t>Constraint 2: </a:t>
            </a:r>
            <a:r>
              <a:rPr lang="en-GB" b="0" i="0" dirty="0" smtClean="0">
                <a:solidFill>
                  <a:srgbClr val="000000"/>
                </a:solidFill>
                <a:effectLst/>
                <a:latin typeface="Times New Roman" panose="02020603050405020304" pitchFamily="18" charset="0"/>
              </a:rPr>
              <a:t>The Company's operating expenses are $30,000 per week.</a:t>
            </a:r>
          </a:p>
          <a:p>
            <a:r>
              <a:rPr lang="en-GB" b="0" i="0" dirty="0" smtClean="0">
                <a:solidFill>
                  <a:srgbClr val="000000"/>
                </a:solidFill>
                <a:effectLst/>
                <a:latin typeface="Times New Roman" panose="02020603050405020304" pitchFamily="18" charset="0"/>
              </a:rPr>
              <a:t>Constraint 3: Based on current demand, the company can sell 100 units of product Y per week.</a:t>
            </a:r>
          </a:p>
          <a:p>
            <a:r>
              <a:rPr lang="en-GB" dirty="0" smtClean="0">
                <a:solidFill>
                  <a:srgbClr val="000000"/>
                </a:solidFill>
                <a:latin typeface="Times New Roman" panose="02020603050405020304" pitchFamily="18" charset="0"/>
              </a:rPr>
              <a:t>Constraint 4: Based on the current demand the </a:t>
            </a:r>
            <a:r>
              <a:rPr lang="en-GB" dirty="0" err="1" smtClean="0">
                <a:solidFill>
                  <a:srgbClr val="000000"/>
                </a:solidFill>
                <a:latin typeface="Times New Roman" panose="02020603050405020304" pitchFamily="18" charset="0"/>
              </a:rPr>
              <a:t>compa</a:t>
            </a:r>
            <a:r>
              <a:rPr lang="cs-CZ" dirty="0" smtClean="0">
                <a:solidFill>
                  <a:srgbClr val="000000"/>
                </a:solidFill>
                <a:latin typeface="Times New Roman" panose="02020603050405020304" pitchFamily="18" charset="0"/>
              </a:rPr>
              <a:t>n</a:t>
            </a:r>
            <a:r>
              <a:rPr lang="en-GB" dirty="0" smtClean="0">
                <a:solidFill>
                  <a:srgbClr val="000000"/>
                </a:solidFill>
                <a:latin typeface="Times New Roman" panose="02020603050405020304" pitchFamily="18" charset="0"/>
              </a:rPr>
              <a:t>y can  sell </a:t>
            </a:r>
            <a:r>
              <a:rPr lang="en-GB" b="0" i="0" dirty="0" smtClean="0">
                <a:solidFill>
                  <a:srgbClr val="000000"/>
                </a:solidFill>
                <a:effectLst/>
                <a:latin typeface="Times New Roman" panose="02020603050405020304" pitchFamily="18" charset="0"/>
              </a:rPr>
              <a:t>50 units of product Z per week. Sales prices are $450 for product Y and $500 for product Z. </a:t>
            </a:r>
          </a:p>
          <a:p>
            <a:r>
              <a:rPr lang="en-GB" b="0" i="0" dirty="0" smtClean="0">
                <a:solidFill>
                  <a:srgbClr val="000000"/>
                </a:solidFill>
                <a:effectLst/>
                <a:latin typeface="Times New Roman" panose="02020603050405020304" pitchFamily="18" charset="0"/>
              </a:rPr>
              <a:t>All four materials are available in sufficient quantities. </a:t>
            </a:r>
          </a:p>
          <a:p>
            <a:r>
              <a:rPr lang="en-GB" b="0" i="0" dirty="0" smtClean="0">
                <a:solidFill>
                  <a:srgbClr val="000000"/>
                </a:solidFill>
                <a:effectLst/>
                <a:latin typeface="Times New Roman" panose="02020603050405020304" pitchFamily="18" charset="0"/>
              </a:rPr>
              <a:t>The needed workers are also available.</a:t>
            </a:r>
            <a:endParaRPr lang="en-GB" dirty="0"/>
          </a:p>
        </p:txBody>
      </p:sp>
      <p:pic>
        <p:nvPicPr>
          <p:cNvPr id="6" name="Obrázek 5"/>
          <p:cNvPicPr>
            <a:picLocks noChangeAspect="1"/>
          </p:cNvPicPr>
          <p:nvPr/>
        </p:nvPicPr>
        <p:blipFill>
          <a:blip r:embed="rId2"/>
          <a:stretch>
            <a:fillRect/>
          </a:stretch>
        </p:blipFill>
        <p:spPr>
          <a:xfrm>
            <a:off x="838200" y="1690688"/>
            <a:ext cx="8742857" cy="2047619"/>
          </a:xfrm>
          <a:prstGeom prst="rect">
            <a:avLst/>
          </a:prstGeom>
        </p:spPr>
      </p:pic>
    </p:spTree>
    <p:extLst>
      <p:ext uri="{BB962C8B-B14F-4D97-AF65-F5344CB8AC3E}">
        <p14:creationId xmlns:p14="http://schemas.microsoft.com/office/powerpoint/2010/main" val="287070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solidFill>
                  <a:srgbClr val="0070C0"/>
                </a:solidFill>
              </a:rPr>
              <a:t>Questions</a:t>
            </a:r>
            <a:r>
              <a:rPr lang="cs-CZ" sz="3600" dirty="0" smtClean="0">
                <a:solidFill>
                  <a:srgbClr val="0070C0"/>
                </a:solidFill>
              </a:rPr>
              <a:t> </a:t>
            </a:r>
            <a:endParaRPr lang="cs-CZ" sz="3600" dirty="0">
              <a:solidFill>
                <a:srgbClr val="0070C0"/>
              </a:solidFill>
            </a:endParaRPr>
          </a:p>
        </p:txBody>
      </p:sp>
      <p:sp>
        <p:nvSpPr>
          <p:cNvPr id="4" name="Rectangle 1"/>
          <p:cNvSpPr>
            <a:spLocks noGrp="1" noChangeArrowheads="1"/>
          </p:cNvSpPr>
          <p:nvPr>
            <p:ph idx="1"/>
          </p:nvPr>
        </p:nvSpPr>
        <p:spPr bwMode="auto">
          <a:xfrm>
            <a:off x="838200" y="1893729"/>
            <a:ext cx="925971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1. </a:t>
            </a:r>
            <a:r>
              <a:rPr kumimoji="0" lang="en-GB" altLang="cs-CZ"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Determine the company's constraint</a:t>
            </a:r>
            <a:r>
              <a:rPr kumimoji="0" lang="cs-CZ" altLang="cs-CZ"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cs-CZ" altLang="cs-CZ" sz="18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bottleneck</a:t>
            </a:r>
            <a:r>
              <a:rPr kumimoji="0" lang="cs-CZ" altLang="cs-CZ"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GB" altLang="cs-CZ"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2. Determine the throughput per unit for each product.</a:t>
            </a:r>
            <a:endParaRPr kumimoji="0" lang="en-GB" altLang="cs-CZ"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3. Determine the throughput per minute of the constrained resource for each product.</a:t>
            </a:r>
            <a:endParaRPr kumimoji="0" lang="en-GB" altLang="cs-CZ" sz="1800" b="0" i="0" u="none" strike="noStrike" cap="none" normalizeH="0" baseline="0" dirty="0" smtClean="0">
              <a:ln>
                <a:noFill/>
              </a:ln>
              <a:solidFill>
                <a:schemeClr val="tx1"/>
              </a:solidFill>
              <a:effectLst/>
            </a:endParaRPr>
          </a:p>
          <a:p>
            <a:pPr marL="0" indent="0">
              <a:lnSpc>
                <a:spcPct val="100000"/>
              </a:lnSpc>
              <a:buNone/>
            </a:pPr>
            <a:r>
              <a:rPr lang="en-GB" sz="1800" dirty="0" smtClean="0">
                <a:solidFill>
                  <a:srgbClr val="000000"/>
                </a:solidFill>
                <a:latin typeface="Times New Roman" panose="02020603050405020304" pitchFamily="18" charset="0"/>
                <a:cs typeface="Times New Roman" panose="02020603050405020304" pitchFamily="18" charset="0"/>
              </a:rPr>
              <a:t>4 </a:t>
            </a:r>
            <a:r>
              <a:rPr lang="cs-CZ" sz="1800" dirty="0" smtClean="0">
                <a:solidFill>
                  <a:srgbClr val="000000"/>
                </a:solidFill>
                <a:latin typeface="Times New Roman" panose="02020603050405020304" pitchFamily="18" charset="0"/>
                <a:cs typeface="Times New Roman" panose="02020603050405020304" pitchFamily="18" charset="0"/>
              </a:rPr>
              <a:t> </a:t>
            </a:r>
            <a:r>
              <a:rPr lang="en-GB" sz="1800" dirty="0" smtClean="0">
                <a:solidFill>
                  <a:srgbClr val="000000"/>
                </a:solidFill>
                <a:latin typeface="Times New Roman" panose="02020603050405020304" pitchFamily="18" charset="0"/>
                <a:cs typeface="Times New Roman" panose="02020603050405020304" pitchFamily="18" charset="0"/>
              </a:rPr>
              <a:t>Determine the product mix needed to maximize throughput, i.e., the number of units of Y and Z </a:t>
            </a:r>
          </a:p>
          <a:p>
            <a:pPr marL="0" indent="0">
              <a:lnSpc>
                <a:spcPct val="100000"/>
              </a:lnSpc>
              <a:buNone/>
            </a:pPr>
            <a:r>
              <a:rPr lang="en-GB" sz="1800" dirty="0" smtClean="0">
                <a:solidFill>
                  <a:srgbClr val="000000"/>
                </a:solidFill>
                <a:latin typeface="Times New Roman" panose="02020603050405020304" pitchFamily="18" charset="0"/>
                <a:cs typeface="Times New Roman" panose="02020603050405020304" pitchFamily="18" charset="0"/>
              </a:rPr>
              <a:t>    that should be produced per week.</a:t>
            </a:r>
          </a:p>
          <a:p>
            <a:pPr marL="0" indent="0">
              <a:lnSpc>
                <a:spcPct val="100000"/>
              </a:lnSpc>
              <a:buNone/>
            </a:pPr>
            <a:r>
              <a:rPr lang="en-GB" sz="1800" dirty="0" smtClean="0">
                <a:solidFill>
                  <a:srgbClr val="000000"/>
                </a:solidFill>
                <a:latin typeface="Times New Roman" panose="02020603050405020304" pitchFamily="18" charset="0"/>
                <a:cs typeface="Times New Roman" panose="02020603050405020304" pitchFamily="18" charset="0"/>
              </a:rPr>
              <a:t>5. Determine the maximum net income per week for TOC Company.</a:t>
            </a:r>
          </a:p>
          <a:p>
            <a:pPr marL="0" indent="0">
              <a:lnSpc>
                <a:spcPct val="100000"/>
              </a:lnSpc>
              <a:buNone/>
            </a:pPr>
            <a:r>
              <a:rPr lang="en-GB" sz="1800" dirty="0" smtClean="0">
                <a:solidFill>
                  <a:srgbClr val="000000"/>
                </a:solidFill>
                <a:latin typeface="Times New Roman" panose="02020603050405020304" pitchFamily="18" charset="0"/>
                <a:cs typeface="Times New Roman" panose="02020603050405020304" pitchFamily="18" charset="0"/>
              </a:rPr>
              <a:t>6. Suppose the company broke the current constraint by doubling the capacity of that resource. </a:t>
            </a:r>
          </a:p>
          <a:p>
            <a:pPr marL="0" indent="0">
              <a:lnSpc>
                <a:spcPct val="100000"/>
              </a:lnSpc>
              <a:buNone/>
            </a:pPr>
            <a:r>
              <a:rPr lang="en-GB" sz="1800" dirty="0" smtClean="0">
                <a:solidFill>
                  <a:srgbClr val="000000"/>
                </a:solidFill>
                <a:latin typeface="Times New Roman" panose="02020603050405020304" pitchFamily="18" charset="0"/>
                <a:cs typeface="Times New Roman" panose="02020603050405020304" pitchFamily="18" charset="0"/>
              </a:rPr>
              <a:t>    What would become the new constraint?</a:t>
            </a:r>
          </a:p>
          <a:p>
            <a:pPr marL="0" indent="0">
              <a:lnSpc>
                <a:spcPct val="100000"/>
              </a:lnSpc>
              <a:buNone/>
            </a:pPr>
            <a:r>
              <a:rPr lang="cs-CZ" altLang="cs-CZ" sz="1800" dirty="0">
                <a:solidFill>
                  <a:srgbClr val="000000"/>
                </a:solidFill>
                <a:latin typeface="Times New Roman" panose="02020603050405020304" pitchFamily="18" charset="0"/>
                <a:cs typeface="Times New Roman" panose="02020603050405020304" pitchFamily="18" charset="0"/>
              </a:rPr>
              <a:t/>
            </a:r>
            <a:br>
              <a:rPr lang="cs-CZ" altLang="cs-CZ" sz="1800" dirty="0">
                <a:solidFill>
                  <a:srgbClr val="000000"/>
                </a:solidFill>
                <a:latin typeface="Times New Roman" panose="02020603050405020304" pitchFamily="18" charset="0"/>
                <a:cs typeface="Times New Roman" panose="02020603050405020304" pitchFamily="18" charset="0"/>
              </a:rPr>
            </a:br>
            <a:endParaRPr lang="cs-CZ" altLang="cs-CZ" sz="1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92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solidFill>
                  <a:srgbClr val="0070C0"/>
                </a:solidFill>
              </a:rPr>
              <a:t>Company</a:t>
            </a:r>
            <a:r>
              <a:rPr lang="cs-CZ" sz="3600" dirty="0" smtClean="0">
                <a:solidFill>
                  <a:srgbClr val="0070C0"/>
                </a:solidFill>
              </a:rPr>
              <a:t> </a:t>
            </a:r>
            <a:r>
              <a:rPr lang="cs-CZ" sz="3600" dirty="0" err="1" smtClean="0">
                <a:solidFill>
                  <a:srgbClr val="0070C0"/>
                </a:solidFill>
              </a:rPr>
              <a:t>constraints</a:t>
            </a:r>
            <a:endParaRPr lang="cs-CZ" sz="3600" dirty="0">
              <a:solidFill>
                <a:srgbClr val="0070C0"/>
              </a:solidFill>
            </a:endParaRPr>
          </a:p>
        </p:txBody>
      </p:sp>
      <p:sp>
        <p:nvSpPr>
          <p:cNvPr id="3" name="Zástupný symbol pro obsah 2"/>
          <p:cNvSpPr>
            <a:spLocks noGrp="1"/>
          </p:cNvSpPr>
          <p:nvPr>
            <p:ph idx="1"/>
          </p:nvPr>
        </p:nvSpPr>
        <p:spPr/>
        <p:txBody>
          <a:bodyPr/>
          <a:lstStyle/>
          <a:p>
            <a:r>
              <a:rPr lang="en-US" dirty="0" smtClean="0"/>
              <a:t>Time requirements to meet demand for each department are calculated as follows:</a:t>
            </a:r>
            <a:endParaRPr lang="cs-CZ" dirty="0"/>
          </a:p>
        </p:txBody>
      </p:sp>
      <p:pic>
        <p:nvPicPr>
          <p:cNvPr id="6" name="Obrázek 5"/>
          <p:cNvPicPr>
            <a:picLocks noChangeAspect="1"/>
          </p:cNvPicPr>
          <p:nvPr/>
        </p:nvPicPr>
        <p:blipFill>
          <a:blip r:embed="rId2"/>
          <a:stretch>
            <a:fillRect/>
          </a:stretch>
        </p:blipFill>
        <p:spPr>
          <a:xfrm>
            <a:off x="1111769" y="2885977"/>
            <a:ext cx="8771428" cy="1219048"/>
          </a:xfrm>
          <a:prstGeom prst="rect">
            <a:avLst/>
          </a:prstGeom>
          <a:ln>
            <a:solidFill>
              <a:schemeClr val="accent1"/>
            </a:solidFill>
          </a:ln>
        </p:spPr>
      </p:pic>
      <p:sp>
        <p:nvSpPr>
          <p:cNvPr id="7" name="TextovéPole 6"/>
          <p:cNvSpPr txBox="1"/>
          <p:nvPr/>
        </p:nvSpPr>
        <p:spPr>
          <a:xfrm>
            <a:off x="1111769" y="4397433"/>
            <a:ext cx="9498241" cy="646331"/>
          </a:xfrm>
          <a:prstGeom prst="rect">
            <a:avLst/>
          </a:prstGeom>
          <a:noFill/>
        </p:spPr>
        <p:txBody>
          <a:bodyPr wrap="none" rtlCol="0">
            <a:spAutoFit/>
          </a:bodyPr>
          <a:lstStyle/>
          <a:p>
            <a:r>
              <a:rPr lang="en-US" dirty="0"/>
              <a:t>Each machine center has only 2,400 minutes of available time per week. </a:t>
            </a:r>
            <a:r>
              <a:rPr lang="en-US" b="1" dirty="0">
                <a:solidFill>
                  <a:srgbClr val="FF0000"/>
                </a:solidFill>
              </a:rPr>
              <a:t>B is the constraint</a:t>
            </a:r>
            <a:r>
              <a:rPr lang="en-US" dirty="0"/>
              <a:t> </a:t>
            </a:r>
            <a:r>
              <a:rPr lang="en-US" dirty="0" smtClean="0"/>
              <a:t>because</a:t>
            </a:r>
            <a:endParaRPr lang="cs-CZ" dirty="0" smtClean="0"/>
          </a:p>
          <a:p>
            <a:r>
              <a:rPr lang="en-US" dirty="0" smtClean="0"/>
              <a:t> </a:t>
            </a:r>
            <a:r>
              <a:rPr lang="en-US" dirty="0"/>
              <a:t>it does not have enough capacity to process 100 units of Y and 50 units of Z per week.</a:t>
            </a:r>
            <a:endParaRPr lang="cs-CZ" dirty="0"/>
          </a:p>
        </p:txBody>
      </p:sp>
      <p:sp>
        <p:nvSpPr>
          <p:cNvPr id="4" name="Obdélník 3"/>
          <p:cNvSpPr/>
          <p:nvPr/>
        </p:nvSpPr>
        <p:spPr>
          <a:xfrm>
            <a:off x="8830849" y="3469710"/>
            <a:ext cx="1052348" cy="212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54577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838200" y="-259029"/>
            <a:ext cx="996535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3600" b="0" i="0" u="none" strike="noStrike" cap="none" normalizeH="0" baseline="0" dirty="0" smtClean="0">
                <a:ln>
                  <a:noFill/>
                </a:ln>
                <a:solidFill>
                  <a:srgbClr val="00B0F0"/>
                </a:solidFill>
                <a:effectLst/>
                <a:latin typeface="Calibri" panose="020F0502020204030204" pitchFamily="34" charset="0"/>
                <a:cs typeface="Calibri" panose="020F0502020204030204" pitchFamily="34" charset="0"/>
              </a:rPr>
              <a:t/>
            </a:r>
            <a:br>
              <a:rPr kumimoji="0" lang="cs-CZ" altLang="cs-CZ" sz="3600" b="0" i="0" u="none" strike="noStrike" cap="none" normalizeH="0" baseline="0" dirty="0" smtClean="0">
                <a:ln>
                  <a:noFill/>
                </a:ln>
                <a:solidFill>
                  <a:srgbClr val="00B0F0"/>
                </a:solidFill>
                <a:effectLst/>
                <a:latin typeface="Calibri" panose="020F0502020204030204" pitchFamily="34" charset="0"/>
                <a:cs typeface="Calibri" panose="020F0502020204030204" pitchFamily="34" charset="0"/>
              </a:rPr>
            </a:br>
            <a:r>
              <a:rPr kumimoji="0" lang="cs-CZ" altLang="cs-CZ" sz="3600" b="0" i="0" u="none" strike="noStrike" cap="none" normalizeH="0" baseline="0" dirty="0" err="1" smtClean="0">
                <a:ln>
                  <a:noFill/>
                </a:ln>
                <a:solidFill>
                  <a:srgbClr val="00B0F0"/>
                </a:solidFill>
                <a:effectLst/>
                <a:latin typeface="+mj-lt"/>
                <a:cs typeface="Calibri" panose="020F0502020204030204" pitchFamily="34" charset="0"/>
              </a:rPr>
              <a:t>Determine</a:t>
            </a: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 </a:t>
            </a:r>
            <a:r>
              <a:rPr kumimoji="0" lang="cs-CZ" altLang="cs-CZ" sz="3600" b="0" i="0" u="none" strike="noStrike" cap="none" normalizeH="0" baseline="0" dirty="0" err="1" smtClean="0">
                <a:ln>
                  <a:noFill/>
                </a:ln>
                <a:solidFill>
                  <a:srgbClr val="00B0F0"/>
                </a:solidFill>
                <a:effectLst/>
                <a:latin typeface="+mj-lt"/>
                <a:cs typeface="Calibri" panose="020F0502020204030204" pitchFamily="34" charset="0"/>
              </a:rPr>
              <a:t>the</a:t>
            </a: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 </a:t>
            </a:r>
            <a:r>
              <a:rPr kumimoji="0" lang="cs-CZ" altLang="cs-CZ" sz="3600" b="0" i="0" u="none" strike="noStrike" cap="none" normalizeH="0" baseline="0" dirty="0" err="1" smtClean="0">
                <a:ln>
                  <a:noFill/>
                </a:ln>
                <a:solidFill>
                  <a:srgbClr val="00B0F0"/>
                </a:solidFill>
                <a:effectLst/>
                <a:latin typeface="+mj-lt"/>
                <a:cs typeface="Calibri" panose="020F0502020204030204" pitchFamily="34" charset="0"/>
              </a:rPr>
              <a:t>throughput</a:t>
            </a: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 per unit </a:t>
            </a:r>
            <a:r>
              <a:rPr kumimoji="0" lang="cs-CZ" altLang="cs-CZ" sz="3600" b="0" i="0" u="none" strike="noStrike" cap="none" normalizeH="0" baseline="0" dirty="0" err="1" smtClean="0">
                <a:ln>
                  <a:noFill/>
                </a:ln>
                <a:solidFill>
                  <a:srgbClr val="00B0F0"/>
                </a:solidFill>
                <a:effectLst/>
                <a:latin typeface="+mj-lt"/>
                <a:cs typeface="Calibri" panose="020F0502020204030204" pitchFamily="34" charset="0"/>
              </a:rPr>
              <a:t>for</a:t>
            </a: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 </a:t>
            </a:r>
            <a:r>
              <a:rPr kumimoji="0" lang="cs-CZ" altLang="cs-CZ" sz="3600" b="0" i="0" u="none" strike="noStrike" cap="none" normalizeH="0" baseline="0" dirty="0" err="1" smtClean="0">
                <a:ln>
                  <a:noFill/>
                </a:ln>
                <a:solidFill>
                  <a:srgbClr val="00B0F0"/>
                </a:solidFill>
                <a:effectLst/>
                <a:latin typeface="+mj-lt"/>
                <a:cs typeface="Calibri" panose="020F0502020204030204" pitchFamily="34" charset="0"/>
              </a:rPr>
              <a:t>each</a:t>
            </a: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 </a:t>
            </a:r>
            <a:r>
              <a:rPr kumimoji="0" lang="cs-CZ" altLang="cs-CZ" sz="3600" b="0" i="0" u="none" strike="noStrike" cap="none" normalizeH="0" baseline="0" dirty="0" err="1" smtClean="0">
                <a:ln>
                  <a:noFill/>
                </a:ln>
                <a:solidFill>
                  <a:srgbClr val="00B0F0"/>
                </a:solidFill>
                <a:effectLst/>
                <a:latin typeface="+mj-lt"/>
                <a:cs typeface="Calibri" panose="020F0502020204030204" pitchFamily="34" charset="0"/>
              </a:rPr>
              <a:t>product</a:t>
            </a: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a:t>
            </a:r>
          </a:p>
          <a:p>
            <a:pPr lvl="0">
              <a:lnSpc>
                <a:spcPct val="100000"/>
              </a:lnSpc>
            </a:pPr>
            <a: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t/>
            </a:r>
            <a:br>
              <a:rPr kumimoji="0" lang="cs-CZ" altLang="cs-CZ" sz="3600" b="0" i="0" u="none" strike="noStrike" cap="none" normalizeH="0" baseline="0" dirty="0" smtClean="0">
                <a:ln>
                  <a:noFill/>
                </a:ln>
                <a:solidFill>
                  <a:srgbClr val="00B0F0"/>
                </a:solidFill>
                <a:effectLst/>
                <a:latin typeface="+mj-lt"/>
                <a:cs typeface="Calibri" panose="020F0502020204030204" pitchFamily="34" charset="0"/>
              </a:rPr>
            </a:br>
            <a:r>
              <a:rPr lang="en-US" sz="1800" dirty="0">
                <a:solidFill>
                  <a:srgbClr val="000000"/>
                </a:solidFill>
                <a:latin typeface="Times New Roman" panose="02020603050405020304" pitchFamily="18" charset="0"/>
                <a:ea typeface="+mn-ea"/>
                <a:cs typeface="+mn-cs"/>
              </a:rPr>
              <a:t>Throughput per unit for each product is needed so that we can determine </a:t>
            </a:r>
            <a:r>
              <a:rPr lang="cs-CZ" sz="1800" dirty="0">
                <a:solidFill>
                  <a:srgbClr val="000000"/>
                </a:solidFill>
                <a:latin typeface="Times New Roman" panose="02020603050405020304" pitchFamily="18" charset="0"/>
                <a:ea typeface="+mn-ea"/>
                <a:cs typeface="+mn-cs"/>
              </a:rPr>
              <a:t/>
            </a:r>
            <a:br>
              <a:rPr lang="cs-CZ" sz="1800" dirty="0">
                <a:solidFill>
                  <a:srgbClr val="000000"/>
                </a:solidFill>
                <a:latin typeface="Times New Roman" panose="02020603050405020304" pitchFamily="18" charset="0"/>
                <a:ea typeface="+mn-ea"/>
                <a:cs typeface="+mn-cs"/>
              </a:rPr>
            </a:br>
            <a:r>
              <a:rPr lang="en-US" sz="1800" dirty="0">
                <a:solidFill>
                  <a:srgbClr val="000000"/>
                </a:solidFill>
                <a:latin typeface="Times New Roman" panose="02020603050405020304" pitchFamily="18" charset="0"/>
                <a:ea typeface="+mn-ea"/>
                <a:cs typeface="+mn-cs"/>
              </a:rPr>
              <a:t>how to use the constraint </a:t>
            </a:r>
            <a:r>
              <a:rPr lang="en-US" sz="1600" dirty="0"/>
              <a:t>to </a:t>
            </a:r>
            <a:r>
              <a:rPr lang="en-US" sz="1600" b="1" dirty="0"/>
              <a:t>maximize throughput</a:t>
            </a:r>
            <a:r>
              <a:rPr lang="en-US" sz="1600" dirty="0"/>
              <a:t>. Throughput per unit is as follows:</a:t>
            </a:r>
            <a:endParaRPr kumimoji="0" lang="cs-CZ" altLang="cs-CZ" sz="1600" b="0" i="0" u="none" strike="noStrike" cap="none" normalizeH="0" baseline="0" dirty="0" smtClean="0">
              <a:ln>
                <a:noFill/>
              </a:ln>
              <a:solidFill>
                <a:srgbClr val="00B0F0"/>
              </a:solidFill>
              <a:effectLst/>
              <a:latin typeface="+mj-lt"/>
              <a:cs typeface="Calibri" panose="020F0502020204030204" pitchFamily="34" charset="0"/>
            </a:endParaRPr>
          </a:p>
        </p:txBody>
      </p:sp>
      <p:pic>
        <p:nvPicPr>
          <p:cNvPr id="5" name="Obrázek 4"/>
          <p:cNvPicPr>
            <a:picLocks noChangeAspect="1"/>
          </p:cNvPicPr>
          <p:nvPr/>
        </p:nvPicPr>
        <p:blipFill>
          <a:blip r:embed="rId2"/>
          <a:stretch>
            <a:fillRect/>
          </a:stretch>
        </p:blipFill>
        <p:spPr>
          <a:xfrm>
            <a:off x="838200" y="2278680"/>
            <a:ext cx="8685714" cy="638095"/>
          </a:xfrm>
          <a:prstGeom prst="rect">
            <a:avLst/>
          </a:prstGeom>
        </p:spPr>
      </p:pic>
      <p:sp>
        <p:nvSpPr>
          <p:cNvPr id="6" name="Obdélník 5"/>
          <p:cNvSpPr/>
          <p:nvPr/>
        </p:nvSpPr>
        <p:spPr>
          <a:xfrm>
            <a:off x="701339" y="3013386"/>
            <a:ext cx="8822575" cy="338554"/>
          </a:xfrm>
          <a:prstGeom prst="rect">
            <a:avLst/>
          </a:prstGeom>
        </p:spPr>
        <p:txBody>
          <a:bodyPr wrap="square">
            <a:spAutoFit/>
          </a:bodyPr>
          <a:lstStyle/>
          <a:p>
            <a:r>
              <a:rPr lang="en-US" sz="1600" b="0" i="0" dirty="0" smtClean="0">
                <a:solidFill>
                  <a:srgbClr val="000000"/>
                </a:solidFill>
                <a:effectLst/>
                <a:latin typeface="Times New Roman" panose="02020603050405020304" pitchFamily="18" charset="0"/>
              </a:rPr>
              <a:t>Determine the throughput per minute of the constrained resource for each product.</a:t>
            </a:r>
            <a:endParaRPr lang="cs-CZ" sz="1600" dirty="0"/>
          </a:p>
        </p:txBody>
      </p:sp>
      <p:pic>
        <p:nvPicPr>
          <p:cNvPr id="7" name="Obrázek 6"/>
          <p:cNvPicPr>
            <a:picLocks noChangeAspect="1"/>
          </p:cNvPicPr>
          <p:nvPr/>
        </p:nvPicPr>
        <p:blipFill>
          <a:blip r:embed="rId3"/>
          <a:stretch>
            <a:fillRect/>
          </a:stretch>
        </p:blipFill>
        <p:spPr>
          <a:xfrm>
            <a:off x="838200" y="3612103"/>
            <a:ext cx="8523809" cy="780952"/>
          </a:xfrm>
          <a:prstGeom prst="rect">
            <a:avLst/>
          </a:prstGeom>
        </p:spPr>
      </p:pic>
      <p:sp>
        <p:nvSpPr>
          <p:cNvPr id="8" name="Obdélník 7"/>
          <p:cNvSpPr/>
          <p:nvPr/>
        </p:nvSpPr>
        <p:spPr>
          <a:xfrm>
            <a:off x="701339" y="4622440"/>
            <a:ext cx="10279774" cy="1815882"/>
          </a:xfrm>
          <a:prstGeom prst="rect">
            <a:avLst/>
          </a:prstGeom>
        </p:spPr>
        <p:txBody>
          <a:bodyPr wrap="square">
            <a:spAutoFit/>
          </a:bodyPr>
          <a:lstStyle/>
          <a:p>
            <a:r>
              <a:rPr lang="en-US" sz="1400" b="1" i="0" dirty="0" smtClean="0">
                <a:solidFill>
                  <a:srgbClr val="000000"/>
                </a:solidFill>
                <a:effectLst/>
                <a:latin typeface="Times New Roman" panose="02020603050405020304" pitchFamily="18" charset="0"/>
              </a:rPr>
              <a:t>Determine the product mix needed to maximize throughput</a:t>
            </a:r>
            <a:r>
              <a:rPr lang="en-US" sz="1400" b="0" i="0" dirty="0" smtClean="0">
                <a:solidFill>
                  <a:srgbClr val="000000"/>
                </a:solidFill>
                <a:effectLst/>
                <a:latin typeface="Times New Roman" panose="02020603050405020304" pitchFamily="18" charset="0"/>
              </a:rPr>
              <a:t>, i.e., the number of units of Y and Z that should be produced per week.</a:t>
            </a:r>
          </a:p>
          <a:p>
            <a:endParaRPr lang="cs-CZ" sz="1400" b="0" i="0" dirty="0" smtClean="0">
              <a:solidFill>
                <a:srgbClr val="000000"/>
              </a:solidFill>
              <a:effectLst/>
              <a:latin typeface="Times New Roman" panose="02020603050405020304" pitchFamily="18" charset="0"/>
            </a:endParaRPr>
          </a:p>
          <a:p>
            <a:r>
              <a:rPr lang="en-US" sz="1400" b="0" i="0" dirty="0" smtClean="0">
                <a:solidFill>
                  <a:srgbClr val="000000"/>
                </a:solidFill>
                <a:effectLst/>
                <a:latin typeface="Times New Roman" panose="02020603050405020304" pitchFamily="18" charset="0"/>
              </a:rPr>
              <a:t>Maximizing throughput requires producing as much of the product with the highest throughput per minute of the constrained resource as needed to meet demand. </a:t>
            </a:r>
            <a:endParaRPr lang="cs-CZ" sz="1400" b="0" i="0" dirty="0" smtClean="0">
              <a:solidFill>
                <a:srgbClr val="000000"/>
              </a:solidFill>
              <a:effectLst/>
              <a:latin typeface="Times New Roman" panose="02020603050405020304" pitchFamily="18" charset="0"/>
            </a:endParaRPr>
          </a:p>
          <a:p>
            <a:endParaRPr lang="cs-CZ" sz="1400" dirty="0">
              <a:solidFill>
                <a:srgbClr val="000000"/>
              </a:solidFill>
              <a:latin typeface="Times New Roman" panose="02020603050405020304" pitchFamily="18" charset="0"/>
            </a:endParaRPr>
          </a:p>
          <a:p>
            <a:r>
              <a:rPr lang="en-US" sz="1400" b="0" i="0" dirty="0" smtClean="0">
                <a:solidFill>
                  <a:srgbClr val="000000"/>
                </a:solidFill>
                <a:effectLst/>
                <a:latin typeface="Times New Roman" panose="02020603050405020304" pitchFamily="18" charset="0"/>
              </a:rPr>
              <a:t>So the company should produce 100 units of product Y. This requires (100 units)(15 minutes) = 1,500 minutes of time in the constraint department B and leaves 2,400 - 1,500 = 900 minutes for the production of 30 units of product Z, i.e., 900 minutes ÷ 30 minutes per unit = 30 units of Z.</a:t>
            </a:r>
            <a:endParaRPr lang="en-US" sz="1400" b="0" i="0" dirty="0">
              <a:solidFill>
                <a:srgbClr val="000000"/>
              </a:solidFill>
              <a:effectLst/>
              <a:latin typeface="Times New Roman" panose="02020603050405020304" pitchFamily="18" charset="0"/>
            </a:endParaRPr>
          </a:p>
        </p:txBody>
      </p:sp>
      <p:sp>
        <p:nvSpPr>
          <p:cNvPr id="2" name="Obdélník 1"/>
          <p:cNvSpPr/>
          <p:nvPr/>
        </p:nvSpPr>
        <p:spPr>
          <a:xfrm>
            <a:off x="7288306" y="3953435"/>
            <a:ext cx="1210235" cy="2151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06780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solidFill>
                  <a:srgbClr val="0070C0"/>
                </a:solidFill>
              </a:rPr>
              <a:t>Graphic</a:t>
            </a:r>
            <a:r>
              <a:rPr lang="cs-CZ" sz="3600" dirty="0" smtClean="0">
                <a:solidFill>
                  <a:srgbClr val="0070C0"/>
                </a:solidFill>
              </a:rPr>
              <a:t> </a:t>
            </a:r>
            <a:r>
              <a:rPr lang="cs-CZ" sz="3600" dirty="0" err="1" smtClean="0">
                <a:solidFill>
                  <a:srgbClr val="0070C0"/>
                </a:solidFill>
              </a:rPr>
              <a:t>analysis</a:t>
            </a:r>
            <a:r>
              <a:rPr lang="cs-CZ" sz="3600" dirty="0" smtClean="0">
                <a:solidFill>
                  <a:srgbClr val="0070C0"/>
                </a:solidFill>
              </a:rPr>
              <a:t> I.</a:t>
            </a:r>
            <a:endParaRPr lang="cs-CZ" sz="3600" dirty="0">
              <a:solidFill>
                <a:srgbClr val="0070C0"/>
              </a:solidFill>
            </a:endParaRPr>
          </a:p>
        </p:txBody>
      </p:sp>
      <p:sp>
        <p:nvSpPr>
          <p:cNvPr id="3" name="Zástupný symbol pro obsah 2"/>
          <p:cNvSpPr>
            <a:spLocks noGrp="1"/>
          </p:cNvSpPr>
          <p:nvPr>
            <p:ph idx="1"/>
          </p:nvPr>
        </p:nvSpPr>
        <p:spPr/>
        <p:txBody>
          <a:bodyPr>
            <a:normAutofit/>
          </a:bodyPr>
          <a:lstStyle/>
          <a:p>
            <a:r>
              <a:rPr lang="en-US" sz="1600" dirty="0"/>
              <a:t>The following graphic analysis provides a general approach for solving simple product mix problems that is also applicable when there are overlapping constraints.</a:t>
            </a:r>
          </a:p>
          <a:p>
            <a:r>
              <a:rPr lang="en-US" sz="1600" dirty="0"/>
              <a:t>First, plot the constraints to find the feasible solution space. The B constraint is </a:t>
            </a:r>
            <a:r>
              <a:rPr lang="en-US" sz="1600" b="1" dirty="0"/>
              <a:t>15Y + 30Z = 2,400 </a:t>
            </a:r>
            <a:r>
              <a:rPr lang="en-US" sz="1600" dirty="0"/>
              <a:t>so Department B could produce 160 Y's (i.e., 2,400/15) or 80 Z's (i.e., 2,400/30), or some combination of Y and Z indicated by the constraint line connecting those two points on the graph. The department B constraint and demand constraints define the feasible solution space indicated by the mustard colored area on the graph.</a:t>
            </a:r>
          </a:p>
          <a:p>
            <a:r>
              <a:rPr lang="en-US" sz="1400" dirty="0" smtClean="0"/>
              <a:t/>
            </a:r>
            <a:br>
              <a:rPr lang="en-US" sz="1400" dirty="0" smtClean="0"/>
            </a:br>
            <a:endParaRPr lang="cs-CZ" sz="1400" dirty="0"/>
          </a:p>
        </p:txBody>
      </p:sp>
      <p:pic>
        <p:nvPicPr>
          <p:cNvPr id="4" name="Obrázek 3"/>
          <p:cNvPicPr>
            <a:picLocks noChangeAspect="1"/>
          </p:cNvPicPr>
          <p:nvPr/>
        </p:nvPicPr>
        <p:blipFill>
          <a:blip r:embed="rId2"/>
          <a:stretch>
            <a:fillRect/>
          </a:stretch>
        </p:blipFill>
        <p:spPr>
          <a:xfrm>
            <a:off x="6736300" y="3112050"/>
            <a:ext cx="4617500" cy="3418670"/>
          </a:xfrm>
          <a:prstGeom prst="rect">
            <a:avLst/>
          </a:prstGeom>
        </p:spPr>
      </p:pic>
    </p:spTree>
    <p:extLst>
      <p:ext uri="{BB962C8B-B14F-4D97-AF65-F5344CB8AC3E}">
        <p14:creationId xmlns:p14="http://schemas.microsoft.com/office/powerpoint/2010/main" val="198631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70C0"/>
                </a:solidFill>
              </a:rPr>
              <a:t>Graphic</a:t>
            </a:r>
            <a:r>
              <a:rPr lang="cs-CZ" dirty="0">
                <a:solidFill>
                  <a:srgbClr val="0070C0"/>
                </a:solidFill>
              </a:rPr>
              <a:t> </a:t>
            </a:r>
            <a:r>
              <a:rPr lang="cs-CZ" dirty="0" err="1">
                <a:solidFill>
                  <a:srgbClr val="0070C0"/>
                </a:solidFill>
              </a:rPr>
              <a:t>analysis</a:t>
            </a:r>
            <a:r>
              <a:rPr lang="cs-CZ" dirty="0">
                <a:solidFill>
                  <a:srgbClr val="0070C0"/>
                </a:solidFill>
              </a:rPr>
              <a:t> </a:t>
            </a:r>
            <a:r>
              <a:rPr lang="cs-CZ" dirty="0" smtClean="0">
                <a:solidFill>
                  <a:srgbClr val="0070C0"/>
                </a:solidFill>
              </a:rPr>
              <a:t>II.</a:t>
            </a:r>
            <a:endParaRPr lang="cs-CZ" dirty="0"/>
          </a:p>
        </p:txBody>
      </p:sp>
      <p:sp>
        <p:nvSpPr>
          <p:cNvPr id="3" name="Zástupný symbol pro obsah 2"/>
          <p:cNvSpPr>
            <a:spLocks noGrp="1"/>
          </p:cNvSpPr>
          <p:nvPr>
            <p:ph idx="1"/>
          </p:nvPr>
        </p:nvSpPr>
        <p:spPr/>
        <p:txBody>
          <a:bodyPr>
            <a:normAutofit/>
          </a:bodyPr>
          <a:lstStyle/>
          <a:p>
            <a:r>
              <a:rPr lang="en-US" sz="1600" dirty="0"/>
              <a:t>Check the solution at each corner point, or plot the objective function and move it to the right as far as possible in the feasible solution space. The objective function is to maximize throughput where Throughput = 235Y + 300Z. Checking the corner points we find that 100 Y and 30 Z provides the greatest amount of throughput.</a:t>
            </a:r>
            <a:endParaRPr lang="cs-CZ" sz="1600" dirty="0"/>
          </a:p>
        </p:txBody>
      </p:sp>
      <p:pic>
        <p:nvPicPr>
          <p:cNvPr id="4" name="Obrázek 3"/>
          <p:cNvPicPr>
            <a:picLocks noChangeAspect="1"/>
          </p:cNvPicPr>
          <p:nvPr/>
        </p:nvPicPr>
        <p:blipFill>
          <a:blip r:embed="rId2"/>
          <a:stretch>
            <a:fillRect/>
          </a:stretch>
        </p:blipFill>
        <p:spPr>
          <a:xfrm>
            <a:off x="1124843" y="2684297"/>
            <a:ext cx="8761905" cy="1057143"/>
          </a:xfrm>
          <a:prstGeom prst="rect">
            <a:avLst/>
          </a:prstGeom>
        </p:spPr>
      </p:pic>
      <p:sp>
        <p:nvSpPr>
          <p:cNvPr id="5" name="TextovéPole 4"/>
          <p:cNvSpPr txBox="1"/>
          <p:nvPr/>
        </p:nvSpPr>
        <p:spPr>
          <a:xfrm>
            <a:off x="997527" y="3741440"/>
            <a:ext cx="10718960" cy="2585323"/>
          </a:xfrm>
          <a:prstGeom prst="rect">
            <a:avLst/>
          </a:prstGeom>
          <a:noFill/>
        </p:spPr>
        <p:txBody>
          <a:bodyPr wrap="none" rtlCol="0">
            <a:spAutoFit/>
          </a:bodyPr>
          <a:lstStyle/>
          <a:p>
            <a:r>
              <a:rPr lang="cs-CZ" dirty="0" smtClean="0"/>
              <a:t>I</a:t>
            </a:r>
            <a:r>
              <a:rPr lang="en-US" dirty="0" smtClean="0"/>
              <a:t>f </a:t>
            </a:r>
            <a:r>
              <a:rPr lang="en-US" dirty="0"/>
              <a:t>we plot the objective function 235/300 (i.e., it takes .7833 of a Z to produce as much throughput as 1 Y</a:t>
            </a:r>
            <a:r>
              <a:rPr lang="en-US" dirty="0" smtClean="0"/>
              <a:t>),</a:t>
            </a:r>
            <a:endParaRPr lang="cs-CZ" dirty="0" smtClean="0"/>
          </a:p>
          <a:p>
            <a:r>
              <a:rPr lang="en-US" dirty="0" smtClean="0"/>
              <a:t> </a:t>
            </a:r>
            <a:r>
              <a:rPr lang="en-US" dirty="0"/>
              <a:t>we can locate the solution by moving it to the outer most point in the feasible solution space as </a:t>
            </a:r>
            <a:r>
              <a:rPr lang="en-US" dirty="0" smtClean="0"/>
              <a:t>illustrated</a:t>
            </a:r>
            <a:endParaRPr lang="cs-CZ" dirty="0" smtClean="0"/>
          </a:p>
          <a:p>
            <a:r>
              <a:rPr lang="cs-CZ" dirty="0" smtClean="0"/>
              <a:t>on </a:t>
            </a:r>
            <a:r>
              <a:rPr lang="cs-CZ" dirty="0" err="1" smtClean="0"/>
              <a:t>the</a:t>
            </a:r>
            <a:r>
              <a:rPr lang="cs-CZ" dirty="0" smtClean="0"/>
              <a:t> </a:t>
            </a:r>
            <a:r>
              <a:rPr lang="cs-CZ" dirty="0" err="1" smtClean="0"/>
              <a:t>next</a:t>
            </a:r>
            <a:r>
              <a:rPr lang="cs-CZ" dirty="0" smtClean="0"/>
              <a:t> </a:t>
            </a:r>
            <a:r>
              <a:rPr lang="cs-CZ" dirty="0" err="1" smtClean="0"/>
              <a:t>slide</a:t>
            </a:r>
            <a:r>
              <a:rPr lang="cs-CZ" dirty="0" smtClean="0"/>
              <a:t>. </a:t>
            </a:r>
            <a:r>
              <a:rPr lang="en-US" dirty="0" smtClean="0"/>
              <a:t>The </a:t>
            </a:r>
            <a:r>
              <a:rPr lang="en-US" dirty="0"/>
              <a:t>first objective function shows that 100 Ys would produce the same throughput as 78.3333 </a:t>
            </a:r>
            <a:endParaRPr lang="cs-CZ" dirty="0" smtClean="0"/>
          </a:p>
          <a:p>
            <a:r>
              <a:rPr lang="en-US" dirty="0" err="1" smtClean="0"/>
              <a:t>Zs</a:t>
            </a:r>
            <a:r>
              <a:rPr lang="en-US" dirty="0"/>
              <a:t>. This is an </a:t>
            </a:r>
            <a:r>
              <a:rPr lang="en-US" b="1" dirty="0" err="1"/>
              <a:t>iso</a:t>
            </a:r>
            <a:r>
              <a:rPr lang="en-US" b="1" dirty="0"/>
              <a:t>-throughput line </a:t>
            </a:r>
            <a:r>
              <a:rPr lang="en-US" dirty="0"/>
              <a:t>indicating that any point on the line represents a combination of Y and Z </a:t>
            </a:r>
            <a:r>
              <a:rPr lang="en-US" dirty="0" smtClean="0"/>
              <a:t>that</a:t>
            </a:r>
            <a:endParaRPr lang="cs-CZ" dirty="0" smtClean="0"/>
          </a:p>
          <a:p>
            <a:r>
              <a:rPr lang="en-US" dirty="0" smtClean="0"/>
              <a:t>produces </a:t>
            </a:r>
            <a:r>
              <a:rPr lang="en-US" dirty="0"/>
              <a:t>$23,500 of throughput. The point indicated by 100 Y and 30 Z is the last point the objective </a:t>
            </a:r>
            <a:endParaRPr lang="cs-CZ" dirty="0" smtClean="0"/>
          </a:p>
          <a:p>
            <a:r>
              <a:rPr lang="en-US" dirty="0" smtClean="0"/>
              <a:t>function </a:t>
            </a:r>
            <a:r>
              <a:rPr lang="en-US" dirty="0"/>
              <a:t>touches in the feasible solution space as we move it up and to the right. </a:t>
            </a:r>
            <a:endParaRPr lang="cs-CZ" dirty="0" smtClean="0"/>
          </a:p>
          <a:p>
            <a:r>
              <a:rPr lang="en-US" dirty="0" smtClean="0"/>
              <a:t>This </a:t>
            </a:r>
            <a:r>
              <a:rPr lang="en-US" dirty="0"/>
              <a:t>point indicates the solution to our product mix problem.</a:t>
            </a:r>
          </a:p>
          <a:p>
            <a:r>
              <a:rPr lang="en-US" dirty="0" smtClean="0"/>
              <a:t/>
            </a:r>
            <a:br>
              <a:rPr lang="en-US" dirty="0" smtClean="0"/>
            </a:br>
            <a:endParaRPr lang="cs-CZ" dirty="0"/>
          </a:p>
        </p:txBody>
      </p:sp>
    </p:spTree>
    <p:extLst>
      <p:ext uri="{BB962C8B-B14F-4D97-AF65-F5344CB8AC3E}">
        <p14:creationId xmlns:p14="http://schemas.microsoft.com/office/powerpoint/2010/main" val="220191161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857</Words>
  <Application>Microsoft Office PowerPoint</Application>
  <PresentationFormat>Širokoúhlá obrazovka</PresentationFormat>
  <Paragraphs>52</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Calibri Light</vt:lpstr>
      <vt:lpstr>Times New Roman</vt:lpstr>
      <vt:lpstr>Motiv Office</vt:lpstr>
      <vt:lpstr>Product mixture</vt:lpstr>
      <vt:lpstr>Parameters </vt:lpstr>
      <vt:lpstr>TOC company</vt:lpstr>
      <vt:lpstr>Parameters</vt:lpstr>
      <vt:lpstr>Questions </vt:lpstr>
      <vt:lpstr>Company constraints</vt:lpstr>
      <vt:lpstr> Determine the throughput per unit for each product.  Throughput per unit for each product is needed so that we can determine  how to use the constraint to maximize throughput. Throughput per unit is as follows:</vt:lpstr>
      <vt:lpstr>Graphic analysis I.</vt:lpstr>
      <vt:lpstr>Graphic analysis II.</vt:lpstr>
      <vt:lpstr>Graphic analysis III.</vt:lpstr>
      <vt:lpstr>  Maximum net income per week for TOC Company.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mixture</dc:title>
  <dc:creator>Miki Skorkovský</dc:creator>
  <cp:lastModifiedBy>Miki Skorkovský</cp:lastModifiedBy>
  <cp:revision>7</cp:revision>
  <dcterms:created xsi:type="dcterms:W3CDTF">2020-10-27T14:10:00Z</dcterms:created>
  <dcterms:modified xsi:type="dcterms:W3CDTF">2020-10-29T13:22:31Z</dcterms:modified>
</cp:coreProperties>
</file>