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7"/>
  </p:notesMasterIdLst>
  <p:handoutMasterIdLst>
    <p:handoutMasterId r:id="rId38"/>
  </p:handoutMasterIdLst>
  <p:sldIdLst>
    <p:sldId id="256" r:id="rId2"/>
    <p:sldId id="297" r:id="rId3"/>
    <p:sldId id="298" r:id="rId4"/>
    <p:sldId id="306" r:id="rId5"/>
    <p:sldId id="299" r:id="rId6"/>
    <p:sldId id="300" r:id="rId7"/>
    <p:sldId id="301" r:id="rId8"/>
    <p:sldId id="302" r:id="rId9"/>
    <p:sldId id="303" r:id="rId10"/>
    <p:sldId id="307" r:id="rId11"/>
    <p:sldId id="304" r:id="rId12"/>
    <p:sldId id="305" r:id="rId13"/>
    <p:sldId id="273" r:id="rId14"/>
    <p:sldId id="309" r:id="rId15"/>
    <p:sldId id="310" r:id="rId16"/>
    <p:sldId id="324" r:id="rId17"/>
    <p:sldId id="315" r:id="rId18"/>
    <p:sldId id="316" r:id="rId19"/>
    <p:sldId id="313" r:id="rId20"/>
    <p:sldId id="312" r:id="rId21"/>
    <p:sldId id="311" r:id="rId22"/>
    <p:sldId id="314" r:id="rId23"/>
    <p:sldId id="275" r:id="rId24"/>
    <p:sldId id="317" r:id="rId25"/>
    <p:sldId id="319" r:id="rId26"/>
    <p:sldId id="318" r:id="rId27"/>
    <p:sldId id="321" r:id="rId28"/>
    <p:sldId id="322" r:id="rId29"/>
    <p:sldId id="323" r:id="rId30"/>
    <p:sldId id="325" r:id="rId31"/>
    <p:sldId id="326" r:id="rId32"/>
    <p:sldId id="327" r:id="rId33"/>
    <p:sldId id="328" r:id="rId34"/>
    <p:sldId id="329" r:id="rId35"/>
    <p:sldId id="330" r:id="rId3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p:scale>
          <a:sx n="90" d="100"/>
          <a:sy n="90" d="100"/>
        </p:scale>
        <p:origin x="-24" y="-36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dirty="0"/>
              <a:t>Define footer – presentation title / department</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20744B8C-E799-41D2-9118-1F22EF207AB6}" type="datetime1">
              <a:rPr lang="cs-CZ" noProof="0" smtClean="0"/>
              <a:t>04.10.2020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F36C87F6-986D-49E6-AF40-1B3A1EE8064D}" type="slidenum">
              <a:rPr lang="cs-CZ" noProof="0" smtClean="0"/>
              <a:t>‹#›</a:t>
            </a:fld>
            <a:endParaRPr lang="cs-CZ" noProof="0" dirty="0"/>
          </a:p>
        </p:txBody>
      </p:sp>
    </p:spTree>
    <p:extLst>
      <p:ext uri="{BB962C8B-B14F-4D97-AF65-F5344CB8AC3E}">
        <p14:creationId xmlns:p14="http://schemas.microsoft.com/office/powerpoint/2010/main" val="414871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alena.klapalova@econ.muni.cz" TargetMode="External"/><Relationship Id="rId2" Type="http://schemas.openxmlformats.org/officeDocument/2006/relationships/hyperlink" Target="mailto:dusan.mladenovic@econ.muni.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a:t>05.10.2020</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International </a:t>
            </a:r>
            <a:r>
              <a:rPr lang="en-US" dirty="0"/>
              <a:t>M</a:t>
            </a:r>
            <a:r>
              <a:rPr lang="cs-CZ" dirty="0" err="1"/>
              <a:t>arketing</a:t>
            </a:r>
            <a:endParaRPr lang="cs-CZ" dirty="0"/>
          </a:p>
        </p:txBody>
      </p:sp>
      <p:sp>
        <p:nvSpPr>
          <p:cNvPr id="5" name="Podnadpis 4"/>
          <p:cNvSpPr>
            <a:spLocks noGrp="1"/>
          </p:cNvSpPr>
          <p:nvPr>
            <p:ph type="subTitle" idx="1"/>
          </p:nvPr>
        </p:nvSpPr>
        <p:spPr/>
        <p:txBody>
          <a:bodyPr/>
          <a:lstStyle/>
          <a:p>
            <a:r>
              <a:rPr lang="en-GB" dirty="0" err="1"/>
              <a:t>Ing</a:t>
            </a:r>
            <a:r>
              <a:rPr lang="en-GB" dirty="0"/>
              <a:t>. Du</a:t>
            </a:r>
            <a:r>
              <a:rPr lang="sr-Latn-RS" dirty="0"/>
              <a:t>šan Mladenović Ph.D.</a:t>
            </a:r>
          </a:p>
          <a:p>
            <a:r>
              <a:rPr lang="en-US" dirty="0"/>
              <a:t>d</a:t>
            </a:r>
            <a:r>
              <a:rPr lang="sr-Latn-RS" dirty="0"/>
              <a:t>usan.mladenovic</a:t>
            </a:r>
            <a:r>
              <a:rPr lang="en-US" dirty="0"/>
              <a:t>@econ.muni.cz</a:t>
            </a:r>
            <a:endParaRPr lang="cs-CZ" dirty="0"/>
          </a:p>
        </p:txBody>
      </p:sp>
    </p:spTree>
    <p:extLst>
      <p:ext uri="{BB962C8B-B14F-4D97-AF65-F5344CB8AC3E}">
        <p14:creationId xmlns:p14="http://schemas.microsoft.com/office/powerpoint/2010/main" val="303484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en-US" dirty="0"/>
              <a:t>Exam and Grading System</a:t>
            </a:r>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630568919"/>
              </p:ext>
            </p:extLst>
          </p:nvPr>
        </p:nvGraphicFramePr>
        <p:xfrm>
          <a:off x="1639615" y="1663628"/>
          <a:ext cx="8219088" cy="3889439"/>
        </p:xfrm>
        <a:graphic>
          <a:graphicData uri="http://schemas.openxmlformats.org/drawingml/2006/table">
            <a:tbl>
              <a:tblPr/>
              <a:tblGrid>
                <a:gridCol w="914399">
                  <a:extLst>
                    <a:ext uri="{9D8B030D-6E8A-4147-A177-3AD203B41FA5}">
                      <a16:colId xmlns:a16="http://schemas.microsoft.com/office/drawing/2014/main" val="2775937461"/>
                    </a:ext>
                  </a:extLst>
                </a:gridCol>
                <a:gridCol w="4061785">
                  <a:extLst>
                    <a:ext uri="{9D8B030D-6E8A-4147-A177-3AD203B41FA5}">
                      <a16:colId xmlns:a16="http://schemas.microsoft.com/office/drawing/2014/main" val="3856008279"/>
                    </a:ext>
                  </a:extLst>
                </a:gridCol>
                <a:gridCol w="1188132">
                  <a:extLst>
                    <a:ext uri="{9D8B030D-6E8A-4147-A177-3AD203B41FA5}">
                      <a16:colId xmlns:a16="http://schemas.microsoft.com/office/drawing/2014/main" val="879897794"/>
                    </a:ext>
                  </a:extLst>
                </a:gridCol>
                <a:gridCol w="2054772">
                  <a:extLst>
                    <a:ext uri="{9D8B030D-6E8A-4147-A177-3AD203B41FA5}">
                      <a16:colId xmlns:a16="http://schemas.microsoft.com/office/drawing/2014/main" val="2549543187"/>
                    </a:ext>
                  </a:extLst>
                </a:gridCol>
              </a:tblGrid>
              <a:tr h="171192">
                <a:tc>
                  <a:txBody>
                    <a:bodyPr/>
                    <a:lstStyle/>
                    <a:p>
                      <a:endParaRPr lang="cs-CZ" sz="12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2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2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2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86148854"/>
                  </a:ext>
                </a:extLst>
              </a:tr>
              <a:tr h="611402">
                <a:tc>
                  <a:txBody>
                    <a:bodyPr/>
                    <a:lstStyle/>
                    <a:p>
                      <a:r>
                        <a:rPr lang="cs-CZ" sz="1200" dirty="0">
                          <a:effectLst/>
                        </a:rPr>
                        <a:t>1.</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buFont typeface="Arial" panose="020B0604020202020204" pitchFamily="34" charset="0"/>
                        <a:buChar char="•"/>
                      </a:pPr>
                      <a:r>
                        <a:rPr lang="en-US" sz="1200" b="1">
                          <a:effectLst/>
                        </a:rPr>
                        <a:t>Originality and Creativity</a:t>
                      </a:r>
                      <a:br>
                        <a:rPr lang="en-US" sz="1200">
                          <a:effectLst/>
                        </a:rPr>
                      </a:br>
                      <a:r>
                        <a:rPr lang="en-US" sz="1200">
                          <a:effectLst/>
                        </a:rPr>
                        <a:t>Creativity and originality of logic</a:t>
                      </a:r>
                    </a:p>
                    <a:p>
                      <a:pPr>
                        <a:buFont typeface="Arial" panose="020B0604020202020204" pitchFamily="34" charset="0"/>
                        <a:buChar char="•"/>
                      </a:pPr>
                      <a:r>
                        <a:rPr lang="en-US" sz="1200">
                          <a:effectLst/>
                        </a:rPr>
                        <a:t>Timeliness and uniqueness of ideas</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200">
                          <a:effectLst/>
                        </a:rPr>
                        <a:t>15</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2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501337507"/>
                  </a:ext>
                </a:extLst>
              </a:tr>
              <a:tr h="1124979">
                <a:tc>
                  <a:txBody>
                    <a:bodyPr/>
                    <a:lstStyle/>
                    <a:p>
                      <a:r>
                        <a:rPr lang="cs-CZ" sz="1200" dirty="0">
                          <a:effectLst/>
                        </a:rPr>
                        <a:t>2.</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200" b="1" dirty="0">
                          <a:effectLst/>
                        </a:rPr>
                        <a:t>Organization </a:t>
                      </a:r>
                      <a:r>
                        <a:rPr lang="en-US" sz="1200" dirty="0">
                          <a:effectLst/>
                        </a:rPr>
                        <a:t>(Logical presentation of ideas)</a:t>
                      </a:r>
                      <a:br>
                        <a:rPr lang="en-US" sz="1200" dirty="0">
                          <a:effectLst/>
                        </a:rPr>
                      </a:br>
                      <a:r>
                        <a:rPr lang="en-US" sz="1200" dirty="0">
                          <a:effectLst/>
                        </a:rPr>
                        <a:t>Objectives/goals are clearly stated.</a:t>
                      </a:r>
                    </a:p>
                    <a:p>
                      <a:pPr>
                        <a:buFont typeface="Arial" panose="020B0604020202020204" pitchFamily="34" charset="0"/>
                        <a:buChar char="•"/>
                      </a:pPr>
                      <a:r>
                        <a:rPr lang="en-US" sz="1200" dirty="0">
                          <a:effectLst/>
                        </a:rPr>
                        <a:t>Methods are appropriate for achieving goals</a:t>
                      </a:r>
                    </a:p>
                    <a:p>
                      <a:pPr>
                        <a:buFont typeface="Arial" panose="020B0604020202020204" pitchFamily="34" charset="0"/>
                        <a:buChar char="•"/>
                      </a:pPr>
                      <a:r>
                        <a:rPr lang="en-US" sz="1200" dirty="0">
                          <a:effectLst/>
                        </a:rPr>
                        <a:t>Results are clearly presented</a:t>
                      </a:r>
                    </a:p>
                    <a:p>
                      <a:pPr>
                        <a:buFont typeface="Arial" panose="020B0604020202020204" pitchFamily="34" charset="0"/>
                        <a:buChar char="•"/>
                      </a:pPr>
                      <a:r>
                        <a:rPr lang="en-US" sz="1200" dirty="0">
                          <a:effectLst/>
                        </a:rPr>
                        <a:t>Thoughts and ideas flow in a logical manner</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cs-CZ" sz="1200">
                          <a:effectLst/>
                        </a:rPr>
                        <a:t>10</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2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73090992"/>
                  </a:ext>
                </a:extLst>
              </a:tr>
              <a:tr h="904874">
                <a:tc>
                  <a:txBody>
                    <a:bodyPr/>
                    <a:lstStyle/>
                    <a:p>
                      <a:r>
                        <a:rPr lang="cs-CZ" sz="1200">
                          <a:effectLst/>
                        </a:rPr>
                        <a:t>3. </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buFont typeface="Arial" panose="020B0604020202020204" pitchFamily="34" charset="0"/>
                        <a:buChar char="•"/>
                      </a:pPr>
                      <a:r>
                        <a:rPr lang="en-US" sz="1200" b="1" dirty="0">
                          <a:effectLst/>
                        </a:rPr>
                        <a:t>Presentation</a:t>
                      </a:r>
                      <a:r>
                        <a:rPr lang="en-US" sz="1200" dirty="0">
                          <a:effectLst/>
                        </a:rPr>
                        <a:t> (</a:t>
                      </a:r>
                      <a:r>
                        <a:rPr lang="en-US" sz="1200" u="sng" dirty="0">
                          <a:effectLst/>
                        </a:rPr>
                        <a:t>Not applicable in online mode)</a:t>
                      </a:r>
                      <a:br>
                        <a:rPr lang="en-US" sz="1200" dirty="0">
                          <a:effectLst/>
                        </a:rPr>
                      </a:br>
                      <a:r>
                        <a:rPr lang="en-US" sz="1200" dirty="0">
                          <a:effectLst/>
                        </a:rPr>
                        <a:t>Exhibits good body posture</a:t>
                      </a:r>
                    </a:p>
                    <a:p>
                      <a:pPr>
                        <a:buFont typeface="Arial" panose="020B0604020202020204" pitchFamily="34" charset="0"/>
                        <a:buChar char="•"/>
                      </a:pPr>
                      <a:r>
                        <a:rPr lang="en-US" sz="1200" dirty="0">
                          <a:effectLst/>
                        </a:rPr>
                        <a:t>Maintains good eye contact with audience</a:t>
                      </a:r>
                    </a:p>
                    <a:p>
                      <a:pPr>
                        <a:buFont typeface="Arial" panose="020B0604020202020204" pitchFamily="34" charset="0"/>
                        <a:buChar char="•"/>
                      </a:pPr>
                      <a:r>
                        <a:rPr lang="en-US" sz="1200" dirty="0">
                          <a:effectLst/>
                        </a:rPr>
                        <a:t>Good diction; good articulation</a:t>
                      </a:r>
                    </a:p>
                    <a:p>
                      <a:pPr>
                        <a:buFont typeface="Arial" panose="020B0604020202020204" pitchFamily="34" charset="0"/>
                        <a:buChar char="•"/>
                      </a:pPr>
                      <a:r>
                        <a:rPr lang="en-US" sz="1200" dirty="0">
                          <a:effectLst/>
                        </a:rPr>
                        <a:t>Time management</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200" dirty="0">
                          <a:effectLst/>
                        </a:rPr>
                        <a:t> n/a</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2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425018684"/>
                  </a:ext>
                </a:extLst>
              </a:tr>
              <a:tr h="758138">
                <a:tc>
                  <a:txBody>
                    <a:bodyPr/>
                    <a:lstStyle/>
                    <a:p>
                      <a:r>
                        <a:rPr lang="cs-CZ" sz="1200">
                          <a:effectLst/>
                        </a:rPr>
                        <a:t>4.</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200" b="1" dirty="0">
                          <a:effectLst/>
                        </a:rPr>
                        <a:t>Knowledge of Material</a:t>
                      </a:r>
                      <a:br>
                        <a:rPr lang="en-US" sz="1200" dirty="0">
                          <a:effectLst/>
                        </a:rPr>
                      </a:br>
                      <a:r>
                        <a:rPr lang="en-US" sz="1200" dirty="0">
                          <a:effectLst/>
                        </a:rPr>
                        <a:t>Exhibits knowledge of subject matter</a:t>
                      </a:r>
                    </a:p>
                    <a:p>
                      <a:pPr>
                        <a:buFont typeface="Arial" panose="020B0604020202020204" pitchFamily="34" charset="0"/>
                        <a:buChar char="•"/>
                      </a:pPr>
                      <a:r>
                        <a:rPr lang="en-US" sz="1200" dirty="0">
                          <a:effectLst/>
                        </a:rPr>
                        <a:t>Answers questions with confidence</a:t>
                      </a:r>
                    </a:p>
                    <a:p>
                      <a:pPr>
                        <a:buFont typeface="Arial" panose="020B0604020202020204" pitchFamily="34" charset="0"/>
                        <a:buChar char="•"/>
                      </a:pPr>
                      <a:r>
                        <a:rPr lang="en-US" sz="1200" dirty="0">
                          <a:effectLst/>
                        </a:rPr>
                        <a:t>Visual materials are easy to read.</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cs-CZ" sz="1200" dirty="0">
                          <a:effectLst/>
                        </a:rPr>
                        <a:t>15</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2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77526621"/>
                  </a:ext>
                </a:extLst>
              </a:tr>
              <a:tr h="244560">
                <a:tc>
                  <a:txBody>
                    <a:bodyPr/>
                    <a:lstStyle/>
                    <a:p>
                      <a:r>
                        <a:rPr lang="cs-CZ" sz="1200">
                          <a:effectLst/>
                        </a:rPr>
                        <a:t>5.</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200" b="1">
                          <a:effectLst/>
                        </a:rPr>
                        <a:t>Overall Presentation (Total)</a:t>
                      </a:r>
                      <a:endParaRPr lang="cs-CZ" sz="12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200" dirty="0">
                          <a:effectLst/>
                        </a:rPr>
                        <a:t>40</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200" dirty="0"/>
                    </a:p>
                  </a:txBody>
                  <a:tcPr marL="26540" marR="26540" marT="13270" marB="13270">
                    <a:lnL w="9525" cap="flat" cmpd="sng" algn="ctr">
                      <a:solidFill>
                        <a:srgbClr val="CCCCCC"/>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extLst>
                  <a:ext uri="{0D108BD9-81ED-4DB2-BD59-A6C34878D82A}">
                    <a16:rowId xmlns:a16="http://schemas.microsoft.com/office/drawing/2014/main" val="2022783891"/>
                  </a:ext>
                </a:extLst>
              </a:tr>
            </a:tbl>
          </a:graphicData>
        </a:graphic>
      </p:graphicFrame>
      <p:sp>
        <p:nvSpPr>
          <p:cNvPr id="8" name="Zástupný symbol pro zápatí 1"/>
          <p:cNvSpPr>
            <a:spLocks noGrp="1"/>
          </p:cNvSpPr>
          <p:nvPr>
            <p:ph type="ftr" sz="quarter" idx="10"/>
          </p:nvPr>
        </p:nvSpPr>
        <p:spPr>
          <a:xfrm>
            <a:off x="720000" y="6228000"/>
            <a:ext cx="7920000" cy="252000"/>
          </a:xfrm>
        </p:spPr>
        <p:txBody>
          <a:bodyPr/>
          <a:lstStyle/>
          <a:p>
            <a:r>
              <a:rPr lang="en-US" dirty="0"/>
              <a:t>Exam and Grading System </a:t>
            </a:r>
            <a:r>
              <a:rPr lang="en-GB" noProof="0" dirty="0"/>
              <a:t>– 05.10.2020</a:t>
            </a:r>
          </a:p>
        </p:txBody>
      </p:sp>
    </p:spTree>
    <p:extLst>
      <p:ext uri="{BB962C8B-B14F-4D97-AF65-F5344CB8AC3E}">
        <p14:creationId xmlns:p14="http://schemas.microsoft.com/office/powerpoint/2010/main" val="221244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en-US" dirty="0"/>
              <a:t>Advices</a:t>
            </a:r>
            <a:endParaRPr lang="cs-CZ" dirty="0"/>
          </a:p>
        </p:txBody>
      </p:sp>
      <p:sp>
        <p:nvSpPr>
          <p:cNvPr id="5" name="Zástupný symbol pro obsah 4"/>
          <p:cNvSpPr>
            <a:spLocks noGrp="1"/>
          </p:cNvSpPr>
          <p:nvPr>
            <p:ph idx="1"/>
          </p:nvPr>
        </p:nvSpPr>
        <p:spPr/>
        <p:txBody>
          <a:bodyPr/>
          <a:lstStyle/>
          <a:p>
            <a:r>
              <a:rPr lang="en-US" dirty="0"/>
              <a:t>Be </a:t>
            </a:r>
            <a:r>
              <a:rPr lang="en-US" b="1" dirty="0"/>
              <a:t>on-time</a:t>
            </a:r>
            <a:endParaRPr lang="en-US" dirty="0"/>
          </a:p>
          <a:p>
            <a:r>
              <a:rPr lang="en-US" dirty="0"/>
              <a:t>Be </a:t>
            </a:r>
            <a:r>
              <a:rPr lang="en-US" b="1" dirty="0"/>
              <a:t>proactive</a:t>
            </a:r>
          </a:p>
          <a:p>
            <a:r>
              <a:rPr lang="en-US" dirty="0"/>
              <a:t>Consider </a:t>
            </a:r>
            <a:r>
              <a:rPr lang="en-US" b="1" dirty="0"/>
              <a:t>Case Studies</a:t>
            </a:r>
          </a:p>
          <a:p>
            <a:r>
              <a:rPr lang="en-US" b="1" dirty="0"/>
              <a:t>Always </a:t>
            </a:r>
            <a:r>
              <a:rPr lang="en-US" b="1" u="sng" dirty="0"/>
              <a:t>prepare</a:t>
            </a:r>
            <a:r>
              <a:rPr lang="en-US" b="1" dirty="0"/>
              <a:t> for lectures (home-reading)</a:t>
            </a:r>
          </a:p>
          <a:p>
            <a:r>
              <a:rPr lang="en-US" dirty="0"/>
              <a:t>Read </a:t>
            </a:r>
            <a:r>
              <a:rPr lang="en-US" b="1" dirty="0"/>
              <a:t>Interactive Syllabus</a:t>
            </a:r>
          </a:p>
          <a:p>
            <a:pPr lvl="1"/>
            <a:r>
              <a:rPr lang="en-US" i="1" dirty="0"/>
              <a:t>Check tab: Bonus Materials</a:t>
            </a:r>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Advices </a:t>
            </a:r>
            <a:r>
              <a:rPr lang="en-GB" noProof="0" dirty="0"/>
              <a:t>– 05.10.2020</a:t>
            </a:r>
          </a:p>
        </p:txBody>
      </p:sp>
    </p:spTree>
    <p:extLst>
      <p:ext uri="{BB962C8B-B14F-4D97-AF65-F5344CB8AC3E}">
        <p14:creationId xmlns:p14="http://schemas.microsoft.com/office/powerpoint/2010/main" val="373529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en-US" dirty="0"/>
              <a:t>Advices</a:t>
            </a:r>
            <a:endParaRPr lang="cs-CZ" dirty="0"/>
          </a:p>
        </p:txBody>
      </p:sp>
      <p:pic>
        <p:nvPicPr>
          <p:cNvPr id="6" name="Zástupný symbol pro obsah 5"/>
          <p:cNvPicPr>
            <a:picLocks noGrp="1" noChangeAspect="1"/>
          </p:cNvPicPr>
          <p:nvPr>
            <p:ph idx="1"/>
          </p:nvPr>
        </p:nvPicPr>
        <p:blipFill rotWithShape="1">
          <a:blip r:embed="rId2"/>
          <a:srcRect l="14448" t="13706" b="13182"/>
          <a:stretch/>
        </p:blipFill>
        <p:spPr>
          <a:xfrm>
            <a:off x="1408386" y="1305527"/>
            <a:ext cx="9070428" cy="4844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ástupný symbol pro zápatí 1"/>
          <p:cNvSpPr>
            <a:spLocks noGrp="1"/>
          </p:cNvSpPr>
          <p:nvPr>
            <p:ph type="ftr" sz="quarter" idx="10"/>
          </p:nvPr>
        </p:nvSpPr>
        <p:spPr>
          <a:xfrm>
            <a:off x="720000" y="6228000"/>
            <a:ext cx="7920000" cy="252000"/>
          </a:xfrm>
        </p:spPr>
        <p:txBody>
          <a:bodyPr/>
          <a:lstStyle/>
          <a:p>
            <a:r>
              <a:rPr lang="en-US" dirty="0"/>
              <a:t>Advices </a:t>
            </a:r>
            <a:r>
              <a:rPr lang="en-GB" noProof="0" dirty="0"/>
              <a:t>– 05.10.2020</a:t>
            </a:r>
          </a:p>
        </p:txBody>
      </p:sp>
    </p:spTree>
    <p:extLst>
      <p:ext uri="{BB962C8B-B14F-4D97-AF65-F5344CB8AC3E}">
        <p14:creationId xmlns:p14="http://schemas.microsoft.com/office/powerpoint/2010/main" val="240140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9" y="620688"/>
            <a:ext cx="8569173" cy="5623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AC6C8711-9858-4052-AE25-6B3D8BF015A3}"/>
              </a:ext>
            </a:extLst>
          </p:cNvPr>
          <p:cNvSpPr>
            <a:spLocks noGrp="1"/>
          </p:cNvSpPr>
          <p:nvPr>
            <p:ph type="sldNum" sz="quarter" idx="12"/>
          </p:nvPr>
        </p:nvSpPr>
        <p:spPr/>
        <p:txBody>
          <a:bodyPr/>
          <a:lstStyle/>
          <a:p>
            <a:fld id="{F36C87F6-986D-49E6-AF40-1B3A1EE8064D}" type="slidenum">
              <a:rPr lang="cs-CZ" noProof="0" smtClean="0"/>
              <a:t>13</a:t>
            </a:fld>
            <a:endParaRPr lang="cs-CZ" noProof="0" dirty="0"/>
          </a:p>
        </p:txBody>
      </p:sp>
    </p:spTree>
    <p:extLst>
      <p:ext uri="{BB962C8B-B14F-4D97-AF65-F5344CB8AC3E}">
        <p14:creationId xmlns:p14="http://schemas.microsoft.com/office/powerpoint/2010/main" val="9660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Introduction</a:t>
            </a:r>
            <a:endParaRPr lang="cs-CZ" dirty="0"/>
          </a:p>
        </p:txBody>
      </p:sp>
      <p:sp>
        <p:nvSpPr>
          <p:cNvPr id="3" name="Zástupný symbol pro obsah 2"/>
          <p:cNvSpPr>
            <a:spLocks noGrp="1"/>
          </p:cNvSpPr>
          <p:nvPr>
            <p:ph idx="1"/>
          </p:nvPr>
        </p:nvSpPr>
        <p:spPr>
          <a:xfrm>
            <a:off x="720000" y="2439558"/>
            <a:ext cx="10753200" cy="2542345"/>
          </a:xfrm>
        </p:spPr>
        <p:txBody>
          <a:bodyPr/>
          <a:lstStyle/>
          <a:p>
            <a:pPr marL="457200" indent="-457200">
              <a:buFont typeface="Arial" panose="020B0604020202020204" pitchFamily="34" charset="0"/>
              <a:buChar char="•"/>
            </a:pPr>
            <a:r>
              <a:rPr lang="en-US" dirty="0"/>
              <a:t>What is marketing?</a:t>
            </a:r>
          </a:p>
          <a:p>
            <a:pPr marL="457200" indent="-457200">
              <a:buFont typeface="Arial" panose="020B0604020202020204" pitchFamily="34" charset="0"/>
              <a:buChar char="•"/>
            </a:pPr>
            <a:r>
              <a:rPr lang="en-US" dirty="0"/>
              <a:t>What are export, international, multinational, and global marketing?</a:t>
            </a:r>
          </a:p>
          <a:p>
            <a:pPr marL="457200" indent="-457200">
              <a:buFont typeface="Arial" panose="020B0604020202020204" pitchFamily="34" charset="0"/>
              <a:buChar char="•"/>
            </a:pPr>
            <a:r>
              <a:rPr lang="en-US" dirty="0"/>
              <a:t>What are reasons for the differences?</a:t>
            </a:r>
          </a:p>
          <a:p>
            <a:pPr marL="457200" indent="-457200">
              <a:buFont typeface="Arial" panose="020B0604020202020204" pitchFamily="34" charset="0"/>
              <a:buChar char="•"/>
            </a:pPr>
            <a:r>
              <a:rPr lang="en-US" dirty="0"/>
              <a:t>Definition and „synonyms“ for international marketing?</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14</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05.10.2020</a:t>
            </a:r>
          </a:p>
        </p:txBody>
      </p:sp>
    </p:spTree>
    <p:extLst>
      <p:ext uri="{BB962C8B-B14F-4D97-AF65-F5344CB8AC3E}">
        <p14:creationId xmlns:p14="http://schemas.microsoft.com/office/powerpoint/2010/main" val="35442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and </a:t>
            </a:r>
            <a:r>
              <a:rPr lang="en-US" dirty="0"/>
              <a:t>S</a:t>
            </a:r>
            <a:r>
              <a:rPr lang="cs-CZ" dirty="0" err="1"/>
              <a:t>ynonyms</a:t>
            </a:r>
            <a:endParaRPr lang="cs-CZ" dirty="0"/>
          </a:p>
        </p:txBody>
      </p:sp>
      <p:sp>
        <p:nvSpPr>
          <p:cNvPr id="3" name="Zástupný symbol pro obsah 2"/>
          <p:cNvSpPr>
            <a:spLocks noGrp="1"/>
          </p:cNvSpPr>
          <p:nvPr>
            <p:ph idx="1"/>
          </p:nvPr>
        </p:nvSpPr>
        <p:spPr>
          <a:xfrm>
            <a:off x="720000" y="2061187"/>
            <a:ext cx="10753200" cy="3551338"/>
          </a:xfrm>
        </p:spPr>
        <p:txBody>
          <a:bodyPr/>
          <a:lstStyle/>
          <a:p>
            <a:r>
              <a:rPr lang="en-US" sz="2000" b="1" dirty="0"/>
              <a:t>Marketing</a:t>
            </a:r>
            <a:r>
              <a:rPr lang="en-US" sz="2000" dirty="0"/>
              <a:t> is the activity, set of institutions, and processes for creating, communicating, delivering, and exchanging offerings that have value for customers, clients, partners, and society at large. </a:t>
            </a:r>
          </a:p>
          <a:p>
            <a:endParaRPr lang="en-US" sz="2000" dirty="0"/>
          </a:p>
          <a:p>
            <a:r>
              <a:rPr lang="en-US" sz="2000" dirty="0"/>
              <a:t>Unique feature of </a:t>
            </a:r>
            <a:r>
              <a:rPr lang="en-US" sz="2000" b="1" dirty="0"/>
              <a:t>international marketing </a:t>
            </a:r>
            <a:r>
              <a:rPr lang="en-US" sz="2000" dirty="0"/>
              <a:t>is its polycentric orientation with emphasis on product and promotional adaptation in foreign markets. </a:t>
            </a:r>
          </a:p>
          <a:p>
            <a:r>
              <a:rPr lang="en-US" sz="2000" b="1" dirty="0"/>
              <a:t>Polycentric orientation </a:t>
            </a:r>
            <a:r>
              <a:rPr lang="en-US" sz="2000" dirty="0"/>
              <a:t>refers to a predisposition of a firm to the existence of significant local cultural differences across markets, necessitating the operation in each country being viewed independently.</a:t>
            </a:r>
          </a:p>
          <a:p>
            <a:endParaRPr lang="en-US" sz="2000" dirty="0"/>
          </a:p>
          <a:p>
            <a:r>
              <a:rPr lang="en-US" sz="2000" i="1" dirty="0" err="1"/>
              <a:t>Kotabe</a:t>
            </a:r>
            <a:r>
              <a:rPr lang="en-US" sz="2000" i="1" dirty="0"/>
              <a:t> and </a:t>
            </a:r>
            <a:r>
              <a:rPr lang="en-US" sz="2000" i="1" dirty="0" err="1"/>
              <a:t>Helsen</a:t>
            </a:r>
            <a:r>
              <a:rPr lang="en-US" sz="2000" i="1" dirty="0"/>
              <a:t> pp.13-18</a:t>
            </a:r>
            <a:endParaRPr lang="en-US" sz="2000" dirty="0"/>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15</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308449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and </a:t>
            </a:r>
            <a:r>
              <a:rPr lang="en-US" dirty="0"/>
              <a:t>S</a:t>
            </a:r>
            <a:r>
              <a:rPr lang="cs-CZ" dirty="0" err="1"/>
              <a:t>ynonyms</a:t>
            </a:r>
            <a:endParaRPr lang="cs-CZ" dirty="0"/>
          </a:p>
        </p:txBody>
      </p:sp>
      <p:sp>
        <p:nvSpPr>
          <p:cNvPr id="3" name="Zástupný symbol pro obsah 2"/>
          <p:cNvSpPr>
            <a:spLocks noGrp="1"/>
          </p:cNvSpPr>
          <p:nvPr>
            <p:ph idx="1"/>
          </p:nvPr>
        </p:nvSpPr>
        <p:spPr/>
        <p:txBody>
          <a:bodyPr/>
          <a:lstStyle/>
          <a:p>
            <a:r>
              <a:rPr lang="en-US" sz="2000" dirty="0"/>
              <a:t>Core marketing concepts</a:t>
            </a:r>
            <a:br>
              <a:rPr lang="en-US" sz="2000" dirty="0"/>
            </a:br>
            <a:endParaRPr lang="en-US" sz="2000" dirty="0"/>
          </a:p>
          <a:p>
            <a:r>
              <a:rPr lang="en-US" sz="2000" b="1" dirty="0"/>
              <a:t>Needs</a:t>
            </a:r>
          </a:p>
          <a:p>
            <a:pPr marL="457200" indent="-457200">
              <a:buFont typeface="Arial" panose="020B0604020202020204" pitchFamily="34" charset="0"/>
              <a:buChar char="•"/>
            </a:pPr>
            <a:r>
              <a:rPr lang="en-US" sz="2000" dirty="0"/>
              <a:t>States of felt deprivation (physical – food, warmth,  safety, social – belonging, affection and individual –  knowledge, self-expression)</a:t>
            </a:r>
          </a:p>
          <a:p>
            <a:r>
              <a:rPr lang="en-US" sz="2000" b="1" dirty="0"/>
              <a:t>Wants</a:t>
            </a:r>
          </a:p>
          <a:p>
            <a:pPr marL="457200" indent="-457200">
              <a:buFont typeface="Arial" panose="020B0604020202020204" pitchFamily="34" charset="0"/>
              <a:buChar char="•"/>
            </a:pPr>
            <a:r>
              <a:rPr lang="en-US" sz="2000" dirty="0"/>
              <a:t>The form taken by human needs as they are shaped  by culture and individual personality or shaped by society and described in terms of objects that will satisfy needs</a:t>
            </a:r>
          </a:p>
          <a:p>
            <a:r>
              <a:rPr lang="en-US" sz="2000" b="1" dirty="0"/>
              <a:t>Demands</a:t>
            </a:r>
          </a:p>
          <a:p>
            <a:pPr marL="457200" indent="-457200">
              <a:buFont typeface="Arial" panose="020B0604020202020204" pitchFamily="34" charset="0"/>
              <a:buChar char="•"/>
            </a:pPr>
            <a:r>
              <a:rPr lang="en-US" sz="2000" dirty="0"/>
              <a:t>Human wants that are backed with buying power</a:t>
            </a:r>
          </a:p>
          <a:p>
            <a:pPr marL="457200" indent="-457200">
              <a:buFont typeface="Arial" panose="020B0604020202020204" pitchFamily="34" charset="0"/>
              <a:buChar char="•"/>
            </a:pPr>
            <a:r>
              <a:rPr lang="en-US" sz="2000" dirty="0"/>
              <a:t>Demand = Want + willingness to buy + ability to buy</a:t>
            </a:r>
          </a:p>
          <a:p>
            <a:pPr marL="457200" indent="-457200">
              <a:buFont typeface="Arial" panose="020B0604020202020204" pitchFamily="34" charset="0"/>
              <a:buChar char="•"/>
            </a:pPr>
            <a:r>
              <a:rPr lang="en-US" sz="2000" dirty="0"/>
              <a:t>Demand may be brand specific (Adidas vs Nike vs  Puma)</a:t>
            </a:r>
          </a:p>
          <a:p>
            <a:endParaRPr lang="en-US" sz="2000" dirty="0"/>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16</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21138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371429"/>
            <a:ext cx="10753200" cy="2557922"/>
          </a:xfrm>
        </p:spPr>
        <p:txBody>
          <a:bodyPr/>
          <a:lstStyle/>
          <a:p>
            <a:r>
              <a:rPr lang="en-US" sz="2000" b="1" dirty="0"/>
              <a:t>Export marketing </a:t>
            </a:r>
            <a:r>
              <a:rPr lang="en-US" sz="2000" dirty="0"/>
              <a:t>begins with unsolicited orders from foreign customers.</a:t>
            </a:r>
          </a:p>
          <a:p>
            <a:r>
              <a:rPr lang="en-US" sz="2000" dirty="0"/>
              <a:t>The internationalization process is a consequence of incremental adjustments to the changing conditions of the company and its environment, rather than a result of its deliberate strategy.</a:t>
            </a:r>
          </a:p>
          <a:p>
            <a:endParaRPr lang="en-US" sz="2000" dirty="0"/>
          </a:p>
          <a:p>
            <a:r>
              <a:rPr lang="en-US" sz="2000" dirty="0"/>
              <a:t>Export marketers still tend to take an ethnocentric approach to foreign markets as being an extension of their domestic market and export products developed primarily for home country customers with limited adaptation to foreign customers’ needs.</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17</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29062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87310"/>
            <a:ext cx="10753200" cy="3372662"/>
          </a:xfrm>
        </p:spPr>
        <p:txBody>
          <a:bodyPr/>
          <a:lstStyle/>
          <a:p>
            <a:r>
              <a:rPr lang="en-US" sz="2000" b="1" dirty="0"/>
              <a:t>International marketing </a:t>
            </a:r>
            <a:r>
              <a:rPr lang="en-US" sz="2000" dirty="0"/>
              <a:t>is the process by organizations:</a:t>
            </a:r>
          </a:p>
          <a:p>
            <a:endParaRPr lang="en-US" sz="2000" dirty="0"/>
          </a:p>
          <a:p>
            <a:pPr marL="457200" indent="-457200">
              <a:buFont typeface="Arial" panose="020B0604020202020204" pitchFamily="34" charset="0"/>
              <a:buChar char="•"/>
            </a:pPr>
            <a:r>
              <a:rPr lang="en-US" sz="2000" dirty="0"/>
              <a:t>Identify needs and wants of customers in different markets</a:t>
            </a:r>
          </a:p>
          <a:p>
            <a:pPr marL="457200" indent="-457200">
              <a:buFont typeface="Arial" panose="020B0604020202020204" pitchFamily="34" charset="0"/>
              <a:buChar char="•"/>
            </a:pPr>
            <a:r>
              <a:rPr lang="en-US" sz="2000" dirty="0"/>
              <a:t>Provide products, services and ideas competitively to satisfy needs and wants of different customer groups concerning issues different from domestic market </a:t>
            </a:r>
          </a:p>
          <a:p>
            <a:pPr marL="457200" indent="-457200">
              <a:buFont typeface="Arial" panose="020B0604020202020204" pitchFamily="34" charset="0"/>
              <a:buChar char="•"/>
            </a:pPr>
            <a:r>
              <a:rPr lang="en-US" sz="2000" dirty="0"/>
              <a:t>Communicate information about the products and services with the proper adaptation to different customer perception rising from other country effect</a:t>
            </a:r>
          </a:p>
          <a:p>
            <a:pPr marL="457200" indent="-457200">
              <a:buFont typeface="Arial" panose="020B0604020202020204" pitchFamily="34" charset="0"/>
              <a:buChar char="•"/>
            </a:pPr>
            <a:r>
              <a:rPr lang="en-US" sz="2000" dirty="0"/>
              <a:t>Deliver the products and services internationally</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18</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10922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24249"/>
            <a:ext cx="10753200" cy="3960000"/>
          </a:xfrm>
        </p:spPr>
        <p:txBody>
          <a:bodyPr/>
          <a:lstStyle/>
          <a:p>
            <a:pPr algn="just"/>
            <a:r>
              <a:rPr lang="en-US" sz="2000" b="1" dirty="0"/>
              <a:t>Multinational marketing </a:t>
            </a:r>
            <a:r>
              <a:rPr lang="en-US" sz="2000" dirty="0"/>
              <a:t>is when the company markets its products in many countries around the world.</a:t>
            </a:r>
          </a:p>
          <a:p>
            <a:pPr algn="just"/>
            <a:endParaRPr lang="en-US" sz="2000" dirty="0"/>
          </a:p>
          <a:p>
            <a:pPr algn="just"/>
            <a:r>
              <a:rPr lang="en-US" sz="2000" dirty="0"/>
              <a:t>Management of the company comes to realize the benefit of </a:t>
            </a:r>
            <a:r>
              <a:rPr lang="en-US" sz="2000" b="1" dirty="0"/>
              <a:t>economies of scale </a:t>
            </a:r>
            <a:r>
              <a:rPr lang="en-US" sz="2000" dirty="0"/>
              <a:t>in product development, manufacturing, and marketing by consolidating some of its activities on a regional basis. </a:t>
            </a:r>
          </a:p>
          <a:p>
            <a:pPr algn="just"/>
            <a:endParaRPr lang="en-US" sz="2000" dirty="0"/>
          </a:p>
          <a:p>
            <a:pPr algn="just"/>
            <a:r>
              <a:rPr lang="en-US" sz="2000" dirty="0"/>
              <a:t>This </a:t>
            </a:r>
            <a:r>
              <a:rPr lang="en-US" sz="2000" b="1" dirty="0" err="1"/>
              <a:t>regiocentric</a:t>
            </a:r>
            <a:r>
              <a:rPr lang="en-US" sz="2000" b="1" dirty="0"/>
              <a:t> approach </a:t>
            </a:r>
            <a:r>
              <a:rPr lang="en-US" sz="2000" dirty="0"/>
              <a:t>suggests that product planning may be standardized within a region (e.g., a group of contiguous and similar countries), such as Western Europe, but not across regions. </a:t>
            </a:r>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19</a:t>
            </a:fld>
            <a:endParaRPr lang="cs-CZ" noProof="0" dirty="0"/>
          </a:p>
        </p:txBody>
      </p:sp>
      <p:sp>
        <p:nvSpPr>
          <p:cNvPr id="7"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2604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en-US" dirty="0"/>
              <a:t>Roadmap</a:t>
            </a:r>
            <a:endParaRPr lang="cs-CZ" dirty="0"/>
          </a:p>
        </p:txBody>
      </p:sp>
      <p:sp>
        <p:nvSpPr>
          <p:cNvPr id="5" name="Zástupný symbol pro obsah 4"/>
          <p:cNvSpPr>
            <a:spLocks noGrp="1"/>
          </p:cNvSpPr>
          <p:nvPr>
            <p:ph idx="1"/>
          </p:nvPr>
        </p:nvSpPr>
        <p:spPr/>
        <p:txBody>
          <a:bodyPr/>
          <a:lstStyle/>
          <a:p>
            <a:r>
              <a:rPr lang="en-US" sz="2000" dirty="0"/>
              <a:t>Lecturers</a:t>
            </a:r>
          </a:p>
          <a:p>
            <a:r>
              <a:rPr lang="en-US" sz="2000" dirty="0"/>
              <a:t>Aim and Content of the Course</a:t>
            </a:r>
          </a:p>
          <a:p>
            <a:r>
              <a:rPr lang="en-US" sz="2000" dirty="0"/>
              <a:t>Tasks and Schedules</a:t>
            </a:r>
          </a:p>
          <a:p>
            <a:r>
              <a:rPr lang="en-US" sz="2000" dirty="0"/>
              <a:t>Literature</a:t>
            </a:r>
          </a:p>
          <a:p>
            <a:r>
              <a:rPr lang="en-US" sz="2000" dirty="0"/>
              <a:t>Exam and Grading System</a:t>
            </a:r>
          </a:p>
          <a:p>
            <a:r>
              <a:rPr lang="en-US" sz="2000" dirty="0"/>
              <a:t>Advices</a:t>
            </a:r>
          </a:p>
          <a:p>
            <a:r>
              <a:rPr lang="en-US" sz="2000" dirty="0"/>
              <a:t>Introduction to the Problematic:</a:t>
            </a:r>
          </a:p>
          <a:p>
            <a:pPr lvl="1"/>
            <a:r>
              <a:rPr lang="en-US" sz="1600" dirty="0"/>
              <a:t>Key terms</a:t>
            </a:r>
          </a:p>
          <a:p>
            <a:pPr lvl="1"/>
            <a:r>
              <a:rPr lang="en-US" sz="1600" dirty="0"/>
              <a:t>Motives for firms going international</a:t>
            </a:r>
            <a:endParaRPr lang="sr-Latn-RS" sz="1600" dirty="0"/>
          </a:p>
          <a:p>
            <a:pPr lvl="1"/>
            <a:r>
              <a:rPr lang="en-US" sz="1600" dirty="0"/>
              <a:t>Triggers of export initiation</a:t>
            </a:r>
          </a:p>
          <a:p>
            <a:pPr lvl="1"/>
            <a:r>
              <a:rPr lang="en-US" sz="1600" dirty="0"/>
              <a:t>Export barriers etc.</a:t>
            </a:r>
            <a:endParaRPr lang="sr-Latn-RS" sz="1600" dirty="0"/>
          </a:p>
        </p:txBody>
      </p:sp>
      <p:sp>
        <p:nvSpPr>
          <p:cNvPr id="6" name="Zástupný symbol pro zápatí 1"/>
          <p:cNvSpPr>
            <a:spLocks noGrp="1"/>
          </p:cNvSpPr>
          <p:nvPr>
            <p:ph type="ftr" sz="quarter" idx="10"/>
          </p:nvPr>
        </p:nvSpPr>
        <p:spPr>
          <a:xfrm>
            <a:off x="720000" y="6228000"/>
            <a:ext cx="7920000" cy="252000"/>
          </a:xfrm>
        </p:spPr>
        <p:txBody>
          <a:bodyPr/>
          <a:lstStyle/>
          <a:p>
            <a:r>
              <a:rPr lang="en-GB" noProof="0" dirty="0"/>
              <a:t>Roadmap – 05.10.2020</a:t>
            </a:r>
          </a:p>
        </p:txBody>
      </p:sp>
    </p:spTree>
    <p:extLst>
      <p:ext uri="{BB962C8B-B14F-4D97-AF65-F5344CB8AC3E}">
        <p14:creationId xmlns:p14="http://schemas.microsoft.com/office/powerpoint/2010/main" val="102937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544229"/>
            <a:ext cx="10753200" cy="2668469"/>
          </a:xfrm>
        </p:spPr>
        <p:txBody>
          <a:bodyPr/>
          <a:lstStyle/>
          <a:p>
            <a:pPr algn="just"/>
            <a:r>
              <a:rPr lang="en-US" sz="2000" dirty="0"/>
              <a:t>Product development, manufacturing, and marketing are all </a:t>
            </a:r>
            <a:r>
              <a:rPr lang="en-US" sz="2000" b="1" dirty="0"/>
              <a:t>executed by each subsidiary </a:t>
            </a:r>
            <a:r>
              <a:rPr lang="en-US" sz="2000" dirty="0"/>
              <a:t>for its own local market. </a:t>
            </a:r>
          </a:p>
          <a:p>
            <a:pPr algn="just"/>
            <a:r>
              <a:rPr lang="en-US" sz="2000" b="1" dirty="0"/>
              <a:t>Different product lines, product positioning, and pricing may be observed</a:t>
            </a:r>
            <a:r>
              <a:rPr lang="en-US" sz="2000" dirty="0"/>
              <a:t> across those subsidiaries. Few economies of scale benefits can be obtained.</a:t>
            </a:r>
          </a:p>
          <a:p>
            <a:pPr algn="just"/>
            <a:endParaRPr lang="en-US" sz="2000" dirty="0"/>
          </a:p>
          <a:p>
            <a:pPr algn="just"/>
            <a:r>
              <a:rPr lang="en-US" sz="2000" b="1" dirty="0"/>
              <a:t>Multi-domestic marketing </a:t>
            </a:r>
            <a:r>
              <a:rPr lang="en-US" sz="2000" dirty="0"/>
              <a:t>is useful when customer needs are so different across different national markets that no common product or promotional strategy can be developed.</a:t>
            </a:r>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20</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22229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13738"/>
            <a:ext cx="10753200" cy="3456744"/>
          </a:xfrm>
        </p:spPr>
        <p:txBody>
          <a:bodyPr/>
          <a:lstStyle/>
          <a:p>
            <a:r>
              <a:rPr lang="en-US" sz="2000" b="1" dirty="0"/>
              <a:t>Global marketing </a:t>
            </a:r>
            <a:r>
              <a:rPr lang="en-US" sz="2000" dirty="0"/>
              <a:t>is defined as the firm’s commitment to coordinate its marketing activities across national boundaries in order to find and satisfy global customer needs better than the competition. </a:t>
            </a:r>
            <a:br>
              <a:rPr lang="en-US" sz="2000" dirty="0"/>
            </a:br>
            <a:endParaRPr lang="en-US" sz="2000" dirty="0"/>
          </a:p>
          <a:p>
            <a:r>
              <a:rPr lang="en-US" sz="2000" dirty="0"/>
              <a:t>This implies that the firm is able to:</a:t>
            </a:r>
          </a:p>
          <a:p>
            <a:pPr marL="457200" indent="-457200">
              <a:buFont typeface="Arial" panose="020B0604020202020204" pitchFamily="34" charset="0"/>
              <a:buChar char="•"/>
            </a:pPr>
            <a:r>
              <a:rPr lang="en-US" sz="2000" dirty="0"/>
              <a:t>develop a global marketing strategy, based on similarities and differences between markets</a:t>
            </a:r>
          </a:p>
          <a:p>
            <a:pPr marL="457200" indent="-457200">
              <a:buFont typeface="Arial" panose="020B0604020202020204" pitchFamily="34" charset="0"/>
              <a:buChar char="•"/>
            </a:pPr>
            <a:r>
              <a:rPr lang="en-US" sz="2000" dirty="0"/>
              <a:t>exploit the knowledge of the headquarters (home organization) through worldwide diffusion (learning) and adaptations</a:t>
            </a:r>
          </a:p>
          <a:p>
            <a:pPr marL="457200" indent="-457200">
              <a:buFont typeface="Arial" panose="020B0604020202020204" pitchFamily="34" charset="0"/>
              <a:buChar char="•"/>
            </a:pPr>
            <a:r>
              <a:rPr lang="en-US" sz="2000" dirty="0"/>
              <a:t>transfer knowledge and ‘best practices’ from any of its markets and use them in other international markets</a:t>
            </a:r>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21</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6806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39581"/>
            <a:ext cx="10753200" cy="3267306"/>
          </a:xfrm>
        </p:spPr>
        <p:txBody>
          <a:bodyPr/>
          <a:lstStyle/>
          <a:p>
            <a:pPr algn="just"/>
            <a:r>
              <a:rPr lang="en-US" sz="2000" b="1" dirty="0"/>
              <a:t>Global marketing </a:t>
            </a:r>
            <a:r>
              <a:rPr lang="en-US" sz="2000" dirty="0"/>
              <a:t>refers to marketing activities by companies that emphasize the following:</a:t>
            </a:r>
          </a:p>
          <a:p>
            <a:pPr algn="just"/>
            <a:endParaRPr lang="en-US" sz="2400" dirty="0"/>
          </a:p>
          <a:p>
            <a:pPr marL="285750" lvl="1" indent="-285750" algn="just">
              <a:buFont typeface="Arial" panose="020B0604020202020204" pitchFamily="34" charset="0"/>
              <a:buChar char="•"/>
            </a:pPr>
            <a:r>
              <a:rPr lang="en-US" sz="2000" b="1" dirty="0"/>
              <a:t>Standardization</a:t>
            </a:r>
            <a:r>
              <a:rPr lang="en-US" sz="2000" dirty="0"/>
              <a:t> —standardizing marketing programs across different countries particularly with respect to product offering, promotional mix, price, and channel structure</a:t>
            </a:r>
          </a:p>
          <a:p>
            <a:pPr marL="285750" lvl="1" indent="-285750" algn="just">
              <a:buFont typeface="Arial" panose="020B0604020202020204" pitchFamily="34" charset="0"/>
              <a:buChar char="•"/>
            </a:pPr>
            <a:endParaRPr lang="en-US" sz="2000" dirty="0"/>
          </a:p>
          <a:p>
            <a:pPr marL="285750" lvl="1" indent="-285750" algn="just">
              <a:buFont typeface="Arial" panose="020B0604020202020204" pitchFamily="34" charset="0"/>
              <a:buChar char="•"/>
            </a:pPr>
            <a:r>
              <a:rPr lang="en-US" sz="2000" b="1" dirty="0"/>
              <a:t>Coordination </a:t>
            </a:r>
            <a:r>
              <a:rPr lang="en-US" sz="2000" dirty="0"/>
              <a:t>—reducing cost inefficiencies and duplication of efforts among their national and regional subsidiaries</a:t>
            </a:r>
          </a:p>
          <a:p>
            <a:pPr marL="285750" lvl="1" indent="-285750" algn="just">
              <a:buFont typeface="Arial" panose="020B0604020202020204" pitchFamily="34" charset="0"/>
              <a:buChar char="•"/>
            </a:pPr>
            <a:endParaRPr lang="en-US" sz="2000" dirty="0"/>
          </a:p>
          <a:p>
            <a:pPr marL="285750" lvl="1" indent="-285750" algn="just">
              <a:buFont typeface="Arial" panose="020B0604020202020204" pitchFamily="34" charset="0"/>
              <a:buChar char="•"/>
            </a:pPr>
            <a:r>
              <a:rPr lang="en-US" sz="2000" b="1" dirty="0"/>
              <a:t>Global Integration</a:t>
            </a:r>
            <a:r>
              <a:rPr lang="en-US" sz="2000" dirty="0"/>
              <a:t>—participating in many major world markets to gain competitive leverage and effective integration of the firm’s competitive campaigns across these markets by being able to subsidize operations in some markets with resources generated in others and responding to competitive attacks in one market by counterattacking in others</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22</a:t>
            </a:fld>
            <a:endParaRPr lang="cs-CZ" noProof="0" dirty="0"/>
          </a:p>
        </p:txBody>
      </p:sp>
      <p:sp>
        <p:nvSpPr>
          <p:cNvPr id="6" name="Zástupný symbol pro zápatí 1"/>
          <p:cNvSpPr>
            <a:spLocks noGrp="1"/>
          </p:cNvSpPr>
          <p:nvPr>
            <p:ph type="ftr" sz="quarter" idx="11"/>
          </p:nvPr>
        </p:nvSpPr>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293532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lum/>
            <a:alphaModFix/>
          </a:blip>
          <a:srcRect/>
          <a:stretch>
            <a:fillRect/>
          </a:stretch>
        </p:blipFill>
        <p:spPr>
          <a:xfrm>
            <a:off x="263352" y="980728"/>
            <a:ext cx="11640356" cy="5183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5C9DCDE2-8F72-4E59-B471-9181945E3068}"/>
              </a:ext>
            </a:extLst>
          </p:cNvPr>
          <p:cNvSpPr>
            <a:spLocks noGrp="1"/>
          </p:cNvSpPr>
          <p:nvPr>
            <p:ph type="sldNum" sz="quarter" idx="12"/>
          </p:nvPr>
        </p:nvSpPr>
        <p:spPr/>
        <p:txBody>
          <a:bodyPr/>
          <a:lstStyle/>
          <a:p>
            <a:fld id="{F36C87F6-986D-49E6-AF40-1B3A1EE8064D}" type="slidenum">
              <a:rPr lang="cs-CZ" noProof="0" smtClean="0"/>
              <a:t>23</a:t>
            </a:fld>
            <a:endParaRPr lang="cs-CZ" noProof="0" dirty="0"/>
          </a:p>
        </p:txBody>
      </p:sp>
      <p:sp>
        <p:nvSpPr>
          <p:cNvPr id="5" name="Zástupný symbol pro zápatí 1"/>
          <p:cNvSpPr>
            <a:spLocks noGrp="1"/>
          </p:cNvSpPr>
          <p:nvPr>
            <p:ph type="ftr" sz="quarter" idx="11"/>
          </p:nvPr>
        </p:nvSpPr>
        <p:spPr>
          <a:xfrm>
            <a:off x="720000" y="6228000"/>
            <a:ext cx="7920000" cy="252000"/>
          </a:xfrm>
        </p:spPr>
        <p:txBody>
          <a:bodyPr/>
          <a:lstStyle/>
          <a:p>
            <a:r>
              <a:rPr lang="en-US" dirty="0"/>
              <a:t>Definitions and Synonyms </a:t>
            </a:r>
            <a:r>
              <a:rPr lang="en-GB" noProof="0" dirty="0"/>
              <a:t>– 05.10.2020</a:t>
            </a:r>
          </a:p>
        </p:txBody>
      </p:sp>
    </p:spTree>
    <p:extLst>
      <p:ext uri="{BB962C8B-B14F-4D97-AF65-F5344CB8AC3E}">
        <p14:creationId xmlns:p14="http://schemas.microsoft.com/office/powerpoint/2010/main" val="10098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2733849"/>
            <a:ext cx="10753200" cy="2184993"/>
          </a:xfrm>
        </p:spPr>
        <p:txBody>
          <a:bodyPr/>
          <a:lstStyle/>
          <a:p>
            <a:pPr marL="342900" indent="-342900">
              <a:buFont typeface="Arial" panose="020B0604020202020204" pitchFamily="34" charset="0"/>
              <a:buChar char="•"/>
            </a:pPr>
            <a:r>
              <a:rPr lang="en-US" sz="2400" dirty="0"/>
              <a:t>Ethnocentric (</a:t>
            </a:r>
            <a:r>
              <a:rPr lang="bs-Latn-BA" sz="2400" dirty="0"/>
              <a:t>domestic</a:t>
            </a:r>
            <a:r>
              <a:rPr lang="en-US" sz="2400" dirty="0"/>
              <a:t>/export marketing)</a:t>
            </a:r>
          </a:p>
          <a:p>
            <a:pPr marL="342900" indent="-342900">
              <a:buFont typeface="Arial" panose="020B0604020202020204" pitchFamily="34" charset="0"/>
              <a:buChar char="•"/>
            </a:pPr>
            <a:r>
              <a:rPr lang="en-US" sz="2400" dirty="0"/>
              <a:t>Polycentric (</a:t>
            </a:r>
            <a:r>
              <a:rPr lang="bs-Latn-BA" sz="2400" dirty="0"/>
              <a:t>international </a:t>
            </a:r>
            <a:r>
              <a:rPr lang="en-US" sz="2400" dirty="0"/>
              <a:t>marketing)</a:t>
            </a:r>
          </a:p>
          <a:p>
            <a:pPr marL="342900" indent="-342900">
              <a:buFont typeface="Arial" panose="020B0604020202020204" pitchFamily="34" charset="0"/>
              <a:buChar char="•"/>
            </a:pPr>
            <a:r>
              <a:rPr lang="en-US" sz="2400" dirty="0" err="1"/>
              <a:t>Regiocentric</a:t>
            </a:r>
            <a:r>
              <a:rPr lang="en-US" sz="2400" dirty="0"/>
              <a:t> (multinational marketing</a:t>
            </a:r>
          </a:p>
          <a:p>
            <a:pPr marL="342900" indent="-342900">
              <a:buFont typeface="Arial" panose="020B0604020202020204" pitchFamily="34" charset="0"/>
              <a:buChar char="•"/>
            </a:pPr>
            <a:r>
              <a:rPr lang="en-US" sz="2400" dirty="0"/>
              <a:t>Geocentric (global marketing)</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24</a:t>
            </a:fld>
            <a:endParaRPr lang="cs-CZ" noProof="0" dirty="0"/>
          </a:p>
        </p:txBody>
      </p:sp>
      <p:sp>
        <p:nvSpPr>
          <p:cNvPr id="6" name="Zástupný symbol pro zápatí 1"/>
          <p:cNvSpPr>
            <a:spLocks noGrp="1"/>
          </p:cNvSpPr>
          <p:nvPr>
            <p:ph type="ftr" sz="quarter" idx="11"/>
          </p:nvPr>
        </p:nvSpPr>
        <p:spPr/>
        <p:txBody>
          <a:bodyPr/>
          <a:lstStyle/>
          <a:p>
            <a:r>
              <a:rPr lang="en-US" dirty="0"/>
              <a:t>Internationalization Philosophies </a:t>
            </a:r>
            <a:r>
              <a:rPr lang="en-GB" noProof="0" dirty="0"/>
              <a:t>– 05.10.2020</a:t>
            </a:r>
          </a:p>
        </p:txBody>
      </p:sp>
    </p:spTree>
    <p:extLst>
      <p:ext uri="{BB962C8B-B14F-4D97-AF65-F5344CB8AC3E}">
        <p14:creationId xmlns:p14="http://schemas.microsoft.com/office/powerpoint/2010/main" val="1712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2113738"/>
            <a:ext cx="10753200" cy="3530317"/>
          </a:xfrm>
        </p:spPr>
        <p:txBody>
          <a:bodyPr/>
          <a:lstStyle/>
          <a:p>
            <a:r>
              <a:rPr lang="en-US" sz="2000" b="1" dirty="0"/>
              <a:t>Ethnocentric orientation</a:t>
            </a:r>
          </a:p>
          <a:p>
            <a:pPr marL="457200" indent="-457200">
              <a:buFont typeface="Arial" panose="020B0604020202020204" pitchFamily="34" charset="0"/>
              <a:buChar char="•"/>
            </a:pPr>
            <a:r>
              <a:rPr lang="en-US" sz="2000" dirty="0"/>
              <a:t>Home country is superior to others</a:t>
            </a:r>
          </a:p>
          <a:p>
            <a:pPr marL="457200" indent="-457200">
              <a:buFont typeface="Arial" panose="020B0604020202020204" pitchFamily="34" charset="0"/>
              <a:buChar char="•"/>
            </a:pPr>
            <a:r>
              <a:rPr lang="en-US" sz="2000" dirty="0"/>
              <a:t>International markets are secondary, regarded as outlets for surplus production</a:t>
            </a:r>
          </a:p>
          <a:p>
            <a:pPr marL="457200" indent="-457200">
              <a:buFont typeface="Arial" panose="020B0604020202020204" pitchFamily="34" charset="0"/>
              <a:buChar char="•"/>
            </a:pPr>
            <a:r>
              <a:rPr lang="en-US" sz="2000" dirty="0"/>
              <a:t>Sees only similarities in other countries</a:t>
            </a:r>
          </a:p>
          <a:p>
            <a:pPr marL="457200" indent="-457200">
              <a:buFont typeface="Arial" panose="020B0604020202020204" pitchFamily="34" charset="0"/>
              <a:buChar char="•"/>
            </a:pPr>
            <a:r>
              <a:rPr lang="en-US" sz="2000" dirty="0"/>
              <a:t>Assumes products and practices that succeed at home will be successful everywhere</a:t>
            </a:r>
          </a:p>
          <a:p>
            <a:pPr marL="457200" indent="-457200">
              <a:buFont typeface="Arial" panose="020B0604020202020204" pitchFamily="34" charset="0"/>
              <a:buChar char="•"/>
            </a:pPr>
            <a:r>
              <a:rPr lang="en-US" sz="2000" dirty="0"/>
              <a:t>Leads to a standardized or extension approach </a:t>
            </a:r>
          </a:p>
          <a:p>
            <a:r>
              <a:rPr lang="en-US" sz="2000" b="1" dirty="0"/>
              <a:t>Negatives</a:t>
            </a:r>
          </a:p>
          <a:p>
            <a:pPr marL="457200" indent="-457200">
              <a:buFont typeface="Arial" panose="020B0604020202020204" pitchFamily="34" charset="0"/>
              <a:buChar char="•"/>
            </a:pPr>
            <a:r>
              <a:rPr lang="en-US" sz="2000" dirty="0"/>
              <a:t>Loss of demand </a:t>
            </a:r>
          </a:p>
          <a:p>
            <a:pPr marL="457200" indent="-457200">
              <a:buFont typeface="Arial" panose="020B0604020202020204" pitchFamily="34" charset="0"/>
              <a:buChar char="•"/>
            </a:pPr>
            <a:r>
              <a:rPr lang="en-US" sz="2000" dirty="0"/>
              <a:t>No local responsiveness</a:t>
            </a:r>
          </a:p>
          <a:p>
            <a:pPr marL="457200" indent="-457200">
              <a:buFont typeface="Arial" panose="020B0604020202020204" pitchFamily="34" charset="0"/>
              <a:buChar char="•"/>
            </a:pPr>
            <a:r>
              <a:rPr lang="en-US" sz="2000" dirty="0"/>
              <a:t>No anticipation of local needs</a:t>
            </a:r>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25</a:t>
            </a:fld>
            <a:endParaRPr lang="cs-CZ" noProof="0" dirty="0"/>
          </a:p>
        </p:txBody>
      </p:sp>
      <p:sp>
        <p:nvSpPr>
          <p:cNvPr id="6" name="Zástupný symbol pro zápatí 1"/>
          <p:cNvSpPr>
            <a:spLocks noGrp="1"/>
          </p:cNvSpPr>
          <p:nvPr>
            <p:ph type="ftr" sz="quarter" idx="11"/>
          </p:nvPr>
        </p:nvSpPr>
        <p:spPr/>
        <p:txBody>
          <a:bodyPr/>
          <a:lstStyle/>
          <a:p>
            <a:r>
              <a:rPr lang="en-US" dirty="0"/>
              <a:t>Internationalization Philosophies </a:t>
            </a:r>
            <a:r>
              <a:rPr lang="en-GB" noProof="0" dirty="0"/>
              <a:t>– 05.10.2020</a:t>
            </a:r>
          </a:p>
        </p:txBody>
      </p:sp>
    </p:spTree>
    <p:extLst>
      <p:ext uri="{BB962C8B-B14F-4D97-AF65-F5344CB8AC3E}">
        <p14:creationId xmlns:p14="http://schemas.microsoft.com/office/powerpoint/2010/main" val="31757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p:txBody>
          <a:bodyPr/>
          <a:lstStyle/>
          <a:p>
            <a:r>
              <a:rPr lang="en-US" sz="2000" b="1" dirty="0"/>
              <a:t>Polycentric </a:t>
            </a:r>
          </a:p>
          <a:p>
            <a:pPr marL="457200" indent="-457200">
              <a:buFont typeface="Arial" panose="020B0604020202020204" pitchFamily="34" charset="0"/>
              <a:buChar char="•"/>
            </a:pPr>
            <a:r>
              <a:rPr lang="en-US" sz="2000" dirty="0"/>
              <a:t>Each country is unique</a:t>
            </a:r>
          </a:p>
          <a:p>
            <a:pPr marL="457200" indent="-457200">
              <a:buFont typeface="Arial" panose="020B0604020202020204" pitchFamily="34" charset="0"/>
              <a:buChar char="•"/>
            </a:pPr>
            <a:r>
              <a:rPr lang="en-US" sz="2000" dirty="0"/>
              <a:t>Guided by the multi-domestic marketing concept</a:t>
            </a:r>
          </a:p>
          <a:p>
            <a:pPr marL="457200" indent="-457200">
              <a:buFont typeface="Arial" panose="020B0604020202020204" pitchFamily="34" charset="0"/>
              <a:buChar char="•"/>
            </a:pPr>
            <a:r>
              <a:rPr lang="en-US" sz="2000" dirty="0"/>
              <a:t>Each subsidiary develops its own marketing strategies</a:t>
            </a:r>
          </a:p>
          <a:p>
            <a:pPr marL="457200" indent="-457200">
              <a:buFont typeface="Arial" panose="020B0604020202020204" pitchFamily="34" charset="0"/>
              <a:buChar char="•"/>
            </a:pPr>
            <a:r>
              <a:rPr lang="en-US" sz="2000" dirty="0"/>
              <a:t>Fully decentralized, minimal coordination with headquarters</a:t>
            </a:r>
          </a:p>
          <a:p>
            <a:pPr marL="457200" indent="-457200">
              <a:buFont typeface="Arial" panose="020B0604020202020204" pitchFamily="34" charset="0"/>
              <a:buChar char="•"/>
            </a:pPr>
            <a:r>
              <a:rPr lang="en-US" sz="2000" dirty="0"/>
              <a:t>Leads to a localized or adaptation approach that assumes products must be adapted to local market conditions</a:t>
            </a:r>
          </a:p>
          <a:p>
            <a:r>
              <a:rPr lang="en-US" sz="2000" dirty="0"/>
              <a:t>Negatives</a:t>
            </a:r>
          </a:p>
          <a:p>
            <a:pPr marL="457200" indent="-457200">
              <a:buFont typeface="Arial" panose="020B0604020202020204" pitchFamily="34" charset="0"/>
              <a:buChar char="•"/>
            </a:pPr>
            <a:r>
              <a:rPr lang="en-US" sz="2000" dirty="0"/>
              <a:t>No economies of scale</a:t>
            </a:r>
          </a:p>
          <a:p>
            <a:pPr marL="457200" indent="-457200">
              <a:buFont typeface="Arial" panose="020B0604020202020204" pitchFamily="34" charset="0"/>
              <a:buChar char="•"/>
            </a:pPr>
            <a:r>
              <a:rPr lang="en-US" sz="2000" dirty="0"/>
              <a:t>Duplicated functions</a:t>
            </a:r>
          </a:p>
          <a:p>
            <a:pPr marL="457200" indent="-457200">
              <a:buFont typeface="Arial" panose="020B0604020202020204" pitchFamily="34" charset="0"/>
              <a:buChar char="•"/>
            </a:pPr>
            <a:r>
              <a:rPr lang="en-US" sz="2000" dirty="0"/>
              <a:t>Higher final costs</a:t>
            </a:r>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26</a:t>
            </a:fld>
            <a:endParaRPr lang="cs-CZ" noProof="0" dirty="0"/>
          </a:p>
        </p:txBody>
      </p:sp>
      <p:sp>
        <p:nvSpPr>
          <p:cNvPr id="6" name="Zástupný symbol pro zápatí 1"/>
          <p:cNvSpPr>
            <a:spLocks noGrp="1"/>
          </p:cNvSpPr>
          <p:nvPr>
            <p:ph type="ftr" sz="quarter" idx="11"/>
          </p:nvPr>
        </p:nvSpPr>
        <p:spPr/>
        <p:txBody>
          <a:bodyPr/>
          <a:lstStyle/>
          <a:p>
            <a:r>
              <a:rPr lang="en-US" dirty="0"/>
              <a:t>Internationalization Philosophies </a:t>
            </a:r>
            <a:r>
              <a:rPr lang="en-GB" noProof="0" dirty="0"/>
              <a:t>– 05.10.2020</a:t>
            </a:r>
          </a:p>
        </p:txBody>
      </p:sp>
    </p:spTree>
    <p:extLst>
      <p:ext uri="{BB962C8B-B14F-4D97-AF65-F5344CB8AC3E}">
        <p14:creationId xmlns:p14="http://schemas.microsoft.com/office/powerpoint/2010/main" val="254694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2145269"/>
            <a:ext cx="10753200" cy="3960000"/>
          </a:xfrm>
        </p:spPr>
        <p:txBody>
          <a:bodyPr/>
          <a:lstStyle/>
          <a:p>
            <a:r>
              <a:rPr lang="en-US" sz="1800" b="1" dirty="0" err="1"/>
              <a:t>Regiocentric</a:t>
            </a:r>
            <a:r>
              <a:rPr lang="en-US" sz="1800" b="1" dirty="0"/>
              <a:t> orientation</a:t>
            </a:r>
          </a:p>
          <a:p>
            <a:pPr marL="457200" indent="-457200">
              <a:buFont typeface="Arial" panose="020B0604020202020204" pitchFamily="34" charset="0"/>
              <a:buChar char="•"/>
            </a:pPr>
            <a:r>
              <a:rPr lang="en-US" sz="1800" dirty="0"/>
              <a:t>A region is the relevant geographic unit </a:t>
            </a:r>
          </a:p>
          <a:p>
            <a:pPr marL="457200" indent="-457200">
              <a:buFont typeface="Arial" panose="020B0604020202020204" pitchFamily="34" charset="0"/>
              <a:buChar char="•"/>
            </a:pPr>
            <a:r>
              <a:rPr lang="en-US" sz="1800" dirty="0"/>
              <a:t>Regional offices coordinate marketing activities</a:t>
            </a:r>
          </a:p>
          <a:p>
            <a:pPr marL="457200" indent="-457200">
              <a:buFont typeface="Arial" panose="020B0604020202020204" pitchFamily="34" charset="0"/>
              <a:buChar char="•"/>
            </a:pPr>
            <a:r>
              <a:rPr lang="en-US" sz="1800" dirty="0"/>
              <a:t>Question: </a:t>
            </a:r>
            <a:r>
              <a:rPr lang="en-US" sz="1800" i="1" dirty="0"/>
              <a:t>Is everything in one region same?</a:t>
            </a:r>
          </a:p>
          <a:p>
            <a:r>
              <a:rPr lang="en-US" sz="1800" b="1" dirty="0"/>
              <a:t>Geocentric orientation</a:t>
            </a:r>
          </a:p>
          <a:p>
            <a:pPr marL="457200" indent="-457200">
              <a:buFont typeface="Arial" panose="020B0604020202020204" pitchFamily="34" charset="0"/>
              <a:buChar char="•"/>
            </a:pPr>
            <a:r>
              <a:rPr lang="en-US" sz="1800" dirty="0"/>
              <a:t>Entire world is a market</a:t>
            </a:r>
          </a:p>
          <a:p>
            <a:pPr marL="457200" indent="-457200">
              <a:buFont typeface="Arial" panose="020B0604020202020204" pitchFamily="34" charset="0"/>
              <a:buChar char="•"/>
            </a:pPr>
            <a:r>
              <a:rPr lang="en-US" sz="1800" dirty="0"/>
              <a:t>Strives for integrated strategies</a:t>
            </a:r>
          </a:p>
          <a:p>
            <a:pPr marL="457200" indent="-457200">
              <a:buFont typeface="Arial" panose="020B0604020202020204" pitchFamily="34" charset="0"/>
              <a:buChar char="•"/>
            </a:pPr>
            <a:r>
              <a:rPr lang="en-US" sz="1800" dirty="0"/>
              <a:t>Strategies aimed at market segments, rather than geographic locations</a:t>
            </a:r>
          </a:p>
          <a:p>
            <a:pPr marL="457200" indent="-457200">
              <a:buFont typeface="Arial" panose="020B0604020202020204" pitchFamily="34" charset="0"/>
              <a:buChar char="•"/>
            </a:pPr>
            <a:r>
              <a:rPr lang="en-US" sz="1800" dirty="0"/>
              <a:t>Maximizes efficiencies worldwide and provides standardized product or service</a:t>
            </a:r>
          </a:p>
          <a:p>
            <a:pPr marL="457200" indent="-457200">
              <a:buFont typeface="Arial" panose="020B0604020202020204" pitchFamily="34" charset="0"/>
              <a:buChar char="•"/>
            </a:pPr>
            <a:r>
              <a:rPr lang="en-US" sz="1800" dirty="0"/>
              <a:t>Retains an association with the headquarters country</a:t>
            </a:r>
          </a:p>
          <a:p>
            <a:pPr marL="457200" indent="-457200">
              <a:buFont typeface="Arial" panose="020B0604020202020204" pitchFamily="34" charset="0"/>
              <a:buChar char="•"/>
            </a:pPr>
            <a:r>
              <a:rPr lang="en-US" sz="1800" dirty="0"/>
              <a:t>Pursues serving world markets from a single country</a:t>
            </a:r>
          </a:p>
          <a:p>
            <a:pPr marL="457200" indent="-457200">
              <a:buFont typeface="Arial" panose="020B0604020202020204" pitchFamily="34" charset="0"/>
              <a:buChar char="•"/>
            </a:pPr>
            <a:r>
              <a:rPr lang="en-US" sz="1800" dirty="0"/>
              <a:t>Leads to a combination of extension and adaptation elements</a:t>
            </a:r>
          </a:p>
          <a:p>
            <a:endParaRPr lang="en-US" sz="1800" dirty="0"/>
          </a:p>
          <a:p>
            <a:endParaRPr lang="en-US" sz="1800" dirty="0"/>
          </a:p>
          <a:p>
            <a:endParaRPr lang="en-US" sz="1800" dirty="0"/>
          </a:p>
          <a:p>
            <a:endParaRPr lang="cs-CZ" sz="18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27</a:t>
            </a:fld>
            <a:endParaRPr lang="cs-CZ" noProof="0" dirty="0"/>
          </a:p>
        </p:txBody>
      </p:sp>
      <p:sp>
        <p:nvSpPr>
          <p:cNvPr id="6" name="Zástupný symbol pro zápatí 1"/>
          <p:cNvSpPr>
            <a:spLocks noGrp="1"/>
          </p:cNvSpPr>
          <p:nvPr>
            <p:ph type="ftr" sz="quarter" idx="11"/>
          </p:nvPr>
        </p:nvSpPr>
        <p:spPr/>
        <p:txBody>
          <a:bodyPr/>
          <a:lstStyle/>
          <a:p>
            <a:r>
              <a:rPr lang="en-US" dirty="0"/>
              <a:t>Internationalization Philosophies </a:t>
            </a:r>
            <a:r>
              <a:rPr lang="en-GB" noProof="0" dirty="0"/>
              <a:t>– 05.10.2020</a:t>
            </a:r>
          </a:p>
        </p:txBody>
      </p:sp>
    </p:spTree>
    <p:extLst>
      <p:ext uri="{BB962C8B-B14F-4D97-AF65-F5344CB8AC3E}">
        <p14:creationId xmlns:p14="http://schemas.microsoft.com/office/powerpoint/2010/main" val="28700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28</a:t>
            </a:fld>
            <a:endParaRPr lang="cs-CZ" noProof="0" dirty="0"/>
          </a:p>
        </p:txBody>
      </p:sp>
      <p:pic>
        <p:nvPicPr>
          <p:cNvPr id="6"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09" t="27550" r="4690" b="10681"/>
          <a:stretch/>
        </p:blipFill>
        <p:spPr>
          <a:xfrm>
            <a:off x="1492470" y="1492712"/>
            <a:ext cx="8604150" cy="4414151"/>
          </a:xfrm>
        </p:spPr>
      </p:pic>
    </p:spTree>
    <p:extLst>
      <p:ext uri="{BB962C8B-B14F-4D97-AF65-F5344CB8AC3E}">
        <p14:creationId xmlns:p14="http://schemas.microsoft.com/office/powerpoint/2010/main" val="18225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Standardization</a:t>
            </a:r>
            <a:r>
              <a:rPr lang="cs-CZ" dirty="0"/>
              <a:t> </a:t>
            </a:r>
            <a:r>
              <a:rPr lang="cs-CZ" dirty="0" err="1"/>
              <a:t>vs</a:t>
            </a:r>
            <a:r>
              <a:rPr lang="en-US" dirty="0"/>
              <a:t>.</a:t>
            </a:r>
            <a:r>
              <a:rPr lang="cs-CZ" dirty="0"/>
              <a:t> </a:t>
            </a:r>
            <a:r>
              <a:rPr lang="cs-CZ" dirty="0" err="1"/>
              <a:t>Adaptation</a:t>
            </a:r>
            <a:endParaRPr lang="cs-CZ" dirty="0"/>
          </a:p>
        </p:txBody>
      </p:sp>
      <p:sp>
        <p:nvSpPr>
          <p:cNvPr id="3" name="Zástupný symbol pro obsah 2"/>
          <p:cNvSpPr>
            <a:spLocks noGrp="1"/>
          </p:cNvSpPr>
          <p:nvPr>
            <p:ph idx="1"/>
          </p:nvPr>
        </p:nvSpPr>
        <p:spPr>
          <a:xfrm>
            <a:off x="720000" y="2145269"/>
            <a:ext cx="10753200" cy="2973269"/>
          </a:xfrm>
        </p:spPr>
        <p:txBody>
          <a:bodyPr/>
          <a:lstStyle/>
          <a:p>
            <a:r>
              <a:rPr lang="en-US" sz="2000" b="1" dirty="0"/>
              <a:t>Globalization (standardization)</a:t>
            </a:r>
          </a:p>
          <a:p>
            <a:pPr marL="457200" indent="-457200">
              <a:buFont typeface="Arial" panose="020B0604020202020204" pitchFamily="34" charset="0"/>
              <a:buChar char="•"/>
            </a:pPr>
            <a:r>
              <a:rPr lang="en-US" sz="2000" dirty="0"/>
              <a:t>Developing standardized products marketed worldwide with a standardized marketing mix</a:t>
            </a:r>
          </a:p>
          <a:p>
            <a:pPr marL="457200" indent="-457200">
              <a:buFont typeface="Arial" panose="020B0604020202020204" pitchFamily="34" charset="0"/>
              <a:buChar char="•"/>
            </a:pPr>
            <a:r>
              <a:rPr lang="en-US" sz="2000" dirty="0"/>
              <a:t>Essence of mass marketing</a:t>
            </a:r>
            <a:br>
              <a:rPr lang="en-US" sz="2000" dirty="0"/>
            </a:br>
            <a:endParaRPr lang="en-US" sz="2000" dirty="0"/>
          </a:p>
          <a:p>
            <a:r>
              <a:rPr lang="en-US" sz="2000" b="1" dirty="0"/>
              <a:t>Global localization (adaptation)</a:t>
            </a:r>
          </a:p>
          <a:p>
            <a:pPr marL="457200" indent="-457200">
              <a:buFont typeface="Arial" panose="020B0604020202020204" pitchFamily="34" charset="0"/>
              <a:buChar char="•"/>
            </a:pPr>
            <a:r>
              <a:rPr lang="en-US" sz="2000" dirty="0"/>
              <a:t>Mixing standardization and customization in a way that minimizes costs </a:t>
            </a:r>
          </a:p>
          <a:p>
            <a:pPr marL="457200" indent="-457200">
              <a:buFont typeface="Arial" panose="020B0604020202020204" pitchFamily="34" charset="0"/>
              <a:buChar char="•"/>
            </a:pPr>
            <a:r>
              <a:rPr lang="en-US" sz="2000" dirty="0"/>
              <a:t>Essence of segmentation</a:t>
            </a:r>
          </a:p>
          <a:p>
            <a:pPr marL="457200" indent="-457200">
              <a:buFont typeface="Arial" panose="020B0604020202020204" pitchFamily="34" charset="0"/>
              <a:buChar char="•"/>
            </a:pPr>
            <a:r>
              <a:rPr lang="en-US" sz="2000" i="1" dirty="0"/>
              <a:t>“Think globally, act locally”</a:t>
            </a:r>
          </a:p>
          <a:p>
            <a:endParaRPr lang="en-US" sz="2000" dirty="0"/>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29</a:t>
            </a:fld>
            <a:endParaRPr lang="cs-CZ" noProof="0" dirty="0"/>
          </a:p>
        </p:txBody>
      </p:sp>
      <p:sp>
        <p:nvSpPr>
          <p:cNvPr id="6" name="Zástupný symbol pro zápatí 1"/>
          <p:cNvSpPr>
            <a:spLocks noGrp="1"/>
          </p:cNvSpPr>
          <p:nvPr>
            <p:ph type="ftr" sz="quarter" idx="11"/>
          </p:nvPr>
        </p:nvSpPr>
        <p:spPr/>
        <p:txBody>
          <a:bodyPr/>
          <a:lstStyle/>
          <a:p>
            <a:r>
              <a:rPr lang="en-US" dirty="0"/>
              <a:t>Standardization vs. Adaptation </a:t>
            </a:r>
            <a:r>
              <a:rPr lang="en-GB" noProof="0" dirty="0"/>
              <a:t>– 05.10.2020</a:t>
            </a:r>
          </a:p>
        </p:txBody>
      </p:sp>
    </p:spTree>
    <p:extLst>
      <p:ext uri="{BB962C8B-B14F-4D97-AF65-F5344CB8AC3E}">
        <p14:creationId xmlns:p14="http://schemas.microsoft.com/office/powerpoint/2010/main" val="17748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en-US" dirty="0"/>
              <a:t>Lecturers</a:t>
            </a:r>
            <a:endParaRPr lang="cs-CZ" dirty="0"/>
          </a:p>
        </p:txBody>
      </p:sp>
      <p:sp>
        <p:nvSpPr>
          <p:cNvPr id="5" name="Zástupný symbol pro obsah 4"/>
          <p:cNvSpPr>
            <a:spLocks noGrp="1"/>
          </p:cNvSpPr>
          <p:nvPr>
            <p:ph idx="1"/>
          </p:nvPr>
        </p:nvSpPr>
        <p:spPr/>
        <p:txBody>
          <a:bodyPr/>
          <a:lstStyle/>
          <a:p>
            <a:r>
              <a:rPr lang="en-US" dirty="0" err="1"/>
              <a:t>Ing</a:t>
            </a:r>
            <a:r>
              <a:rPr lang="en-US" dirty="0"/>
              <a:t>. Du</a:t>
            </a:r>
            <a:r>
              <a:rPr lang="cs-CZ" dirty="0" err="1"/>
              <a:t>šan</a:t>
            </a:r>
            <a:r>
              <a:rPr lang="cs-CZ" dirty="0"/>
              <a:t> Mladenović Ph.D.</a:t>
            </a:r>
          </a:p>
          <a:p>
            <a:pPr lvl="1"/>
            <a:r>
              <a:rPr lang="en-US" dirty="0">
                <a:hlinkClick r:id="rId2"/>
              </a:rPr>
              <a:t>d</a:t>
            </a:r>
            <a:r>
              <a:rPr lang="sr-Latn-RS" dirty="0">
                <a:hlinkClick r:id="rId2"/>
              </a:rPr>
              <a:t>usan.mladenovic</a:t>
            </a:r>
            <a:r>
              <a:rPr lang="en-US" dirty="0">
                <a:hlinkClick r:id="rId2"/>
              </a:rPr>
              <a:t>@econ.muni.cz</a:t>
            </a:r>
            <a:endParaRPr lang="en-US" dirty="0"/>
          </a:p>
          <a:p>
            <a:pPr lvl="1"/>
            <a:r>
              <a:rPr lang="en-US" dirty="0"/>
              <a:t>Room 545, 5</a:t>
            </a:r>
            <a:r>
              <a:rPr lang="en-US" baseline="30000" dirty="0"/>
              <a:t>th</a:t>
            </a:r>
            <a:r>
              <a:rPr lang="en-US" dirty="0"/>
              <a:t> Floor</a:t>
            </a:r>
          </a:p>
          <a:p>
            <a:pPr lvl="1"/>
            <a:r>
              <a:rPr lang="en-US" dirty="0"/>
              <a:t>Individual office hours (online) is possible to arrange via e-mail</a:t>
            </a:r>
            <a:endParaRPr lang="cs-CZ" dirty="0"/>
          </a:p>
          <a:p>
            <a:r>
              <a:rPr lang="sr-Latn-RS" dirty="0"/>
              <a:t>Doc. Ing. Alena Klapalova Ph.D.</a:t>
            </a:r>
            <a:endParaRPr lang="en-US" dirty="0"/>
          </a:p>
          <a:p>
            <a:pPr lvl="1"/>
            <a:r>
              <a:rPr lang="en-US" dirty="0">
                <a:hlinkClick r:id="rId3"/>
              </a:rPr>
              <a:t>alena.klapalova@econ.muni.cz</a:t>
            </a:r>
            <a:endParaRPr lang="en-US" dirty="0"/>
          </a:p>
          <a:p>
            <a:pPr lvl="1"/>
            <a:r>
              <a:rPr lang="en-US" dirty="0"/>
              <a:t>Room 533, 5</a:t>
            </a:r>
            <a:r>
              <a:rPr lang="en-US" baseline="30000" dirty="0"/>
              <a:t>th</a:t>
            </a:r>
            <a:r>
              <a:rPr lang="en-US" dirty="0"/>
              <a:t> Floor</a:t>
            </a:r>
          </a:p>
        </p:txBody>
      </p:sp>
      <p:sp>
        <p:nvSpPr>
          <p:cNvPr id="6" name="Zástupný symbol pro zápatí 1"/>
          <p:cNvSpPr>
            <a:spLocks noGrp="1"/>
          </p:cNvSpPr>
          <p:nvPr>
            <p:ph type="ftr" sz="quarter" idx="10"/>
          </p:nvPr>
        </p:nvSpPr>
        <p:spPr>
          <a:xfrm>
            <a:off x="720000" y="6228000"/>
            <a:ext cx="7920000" cy="252000"/>
          </a:xfrm>
        </p:spPr>
        <p:txBody>
          <a:bodyPr/>
          <a:lstStyle/>
          <a:p>
            <a:r>
              <a:rPr lang="en-GB" noProof="0" dirty="0"/>
              <a:t>Lecturers – 05.10.2020</a:t>
            </a:r>
          </a:p>
        </p:txBody>
      </p:sp>
    </p:spTree>
    <p:extLst>
      <p:ext uri="{BB962C8B-B14F-4D97-AF65-F5344CB8AC3E}">
        <p14:creationId xmlns:p14="http://schemas.microsoft.com/office/powerpoint/2010/main" val="146622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en-US" dirty="0"/>
              <a:t>M</a:t>
            </a:r>
            <a:r>
              <a:rPr lang="cs-CZ" dirty="0" err="1"/>
              <a:t>otives</a:t>
            </a:r>
            <a:endParaRPr lang="cs-CZ" dirty="0"/>
          </a:p>
        </p:txBody>
      </p:sp>
      <p:pic>
        <p:nvPicPr>
          <p:cNvPr id="7" name="Zástupný symbol pro obsah 6"/>
          <p:cNvPicPr>
            <a:picLocks noGrp="1" noChangeAspect="1"/>
          </p:cNvPicPr>
          <p:nvPr>
            <p:ph idx="1"/>
          </p:nvPr>
        </p:nvPicPr>
        <p:blipFill>
          <a:blip r:embed="rId2"/>
          <a:stretch>
            <a:fillRect/>
          </a:stretch>
        </p:blipFill>
        <p:spPr>
          <a:xfrm>
            <a:off x="1130160" y="2123090"/>
            <a:ext cx="9932879" cy="3377179"/>
          </a:xfrm>
          <a:prstGeom prst="rect">
            <a:avLst/>
          </a:prstGeom>
        </p:spPr>
      </p:pic>
      <p:sp>
        <p:nvSpPr>
          <p:cNvPr id="5" name="Zástupný symbol pro číslo snímku 4"/>
          <p:cNvSpPr>
            <a:spLocks noGrp="1"/>
          </p:cNvSpPr>
          <p:nvPr>
            <p:ph type="sldNum" sz="quarter" idx="12"/>
          </p:nvPr>
        </p:nvSpPr>
        <p:spPr/>
        <p:txBody>
          <a:bodyPr/>
          <a:lstStyle/>
          <a:p>
            <a:fld id="{F36C87F6-986D-49E6-AF40-1B3A1EE8064D}" type="slidenum">
              <a:rPr lang="cs-CZ" noProof="0" smtClean="0"/>
              <a:t>30</a:t>
            </a:fld>
            <a:endParaRPr lang="cs-CZ" noProof="0" dirty="0"/>
          </a:p>
        </p:txBody>
      </p:sp>
      <p:sp>
        <p:nvSpPr>
          <p:cNvPr id="8" name="Zástupný symbol pro zápatí 1"/>
          <p:cNvSpPr>
            <a:spLocks noGrp="1"/>
          </p:cNvSpPr>
          <p:nvPr>
            <p:ph type="ftr" sz="quarter" idx="11"/>
          </p:nvPr>
        </p:nvSpPr>
        <p:spPr/>
        <p:txBody>
          <a:bodyPr/>
          <a:lstStyle/>
          <a:p>
            <a:r>
              <a:rPr lang="en-US" dirty="0"/>
              <a:t>Internationalization Motives </a:t>
            </a:r>
            <a:r>
              <a:rPr lang="en-GB" noProof="0" dirty="0"/>
              <a:t>– 05.10.2020</a:t>
            </a:r>
          </a:p>
        </p:txBody>
      </p:sp>
    </p:spTree>
    <p:extLst>
      <p:ext uri="{BB962C8B-B14F-4D97-AF65-F5344CB8AC3E}">
        <p14:creationId xmlns:p14="http://schemas.microsoft.com/office/powerpoint/2010/main" val="5267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Export Initiation</a:t>
            </a:r>
            <a:endParaRPr lang="cs-CZ" dirty="0"/>
          </a:p>
        </p:txBody>
      </p:sp>
      <p:pic>
        <p:nvPicPr>
          <p:cNvPr id="6" name="Zástupný symbol pro obsah 5"/>
          <p:cNvPicPr>
            <a:picLocks noGrp="1" noChangeAspect="1"/>
          </p:cNvPicPr>
          <p:nvPr>
            <p:ph idx="1"/>
          </p:nvPr>
        </p:nvPicPr>
        <p:blipFill>
          <a:blip r:embed="rId2"/>
          <a:stretch>
            <a:fillRect/>
          </a:stretch>
        </p:blipFill>
        <p:spPr>
          <a:xfrm>
            <a:off x="719138" y="2608539"/>
            <a:ext cx="10752137" cy="2487059"/>
          </a:xfrm>
          <a:prstGeom prst="rect">
            <a:avLst/>
          </a:prstGeom>
        </p:spPr>
      </p:pic>
      <p:sp>
        <p:nvSpPr>
          <p:cNvPr id="5" name="Zástupný symbol pro číslo snímku 4"/>
          <p:cNvSpPr>
            <a:spLocks noGrp="1"/>
          </p:cNvSpPr>
          <p:nvPr>
            <p:ph type="sldNum" sz="quarter" idx="12"/>
          </p:nvPr>
        </p:nvSpPr>
        <p:spPr/>
        <p:txBody>
          <a:bodyPr/>
          <a:lstStyle/>
          <a:p>
            <a:fld id="{F36C87F6-986D-49E6-AF40-1B3A1EE8064D}" type="slidenum">
              <a:rPr lang="cs-CZ" noProof="0" smtClean="0"/>
              <a:t>31</a:t>
            </a:fld>
            <a:endParaRPr lang="cs-CZ" noProof="0" dirty="0"/>
          </a:p>
        </p:txBody>
      </p:sp>
      <p:sp>
        <p:nvSpPr>
          <p:cNvPr id="7" name="Zástupný symbol pro zápatí 1"/>
          <p:cNvSpPr>
            <a:spLocks noGrp="1"/>
          </p:cNvSpPr>
          <p:nvPr>
            <p:ph type="ftr" sz="quarter" idx="11"/>
          </p:nvPr>
        </p:nvSpPr>
        <p:spPr/>
        <p:txBody>
          <a:bodyPr/>
          <a:lstStyle/>
          <a:p>
            <a:r>
              <a:rPr lang="en-US" dirty="0"/>
              <a:t>Export Initiation </a:t>
            </a:r>
            <a:r>
              <a:rPr lang="en-GB" noProof="0" dirty="0"/>
              <a:t>– 05.10.2020</a:t>
            </a:r>
          </a:p>
        </p:txBody>
      </p:sp>
    </p:spTree>
    <p:extLst>
      <p:ext uri="{BB962C8B-B14F-4D97-AF65-F5344CB8AC3E}">
        <p14:creationId xmlns:p14="http://schemas.microsoft.com/office/powerpoint/2010/main" val="1193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en-US" dirty="0"/>
              <a:t>Barriers</a:t>
            </a:r>
            <a:endParaRPr lang="cs-CZ" dirty="0"/>
          </a:p>
        </p:txBody>
      </p:sp>
      <p:sp>
        <p:nvSpPr>
          <p:cNvPr id="3" name="Zástupný symbol pro obsah 2"/>
          <p:cNvSpPr>
            <a:spLocks noGrp="1"/>
          </p:cNvSpPr>
          <p:nvPr>
            <p:ph idx="1"/>
          </p:nvPr>
        </p:nvSpPr>
        <p:spPr/>
        <p:txBody>
          <a:bodyPr/>
          <a:lstStyle/>
          <a:p>
            <a:r>
              <a:rPr lang="en-US" sz="1800" b="1" dirty="0"/>
              <a:t>Internal</a:t>
            </a:r>
          </a:p>
          <a:p>
            <a:pPr marL="285750" indent="-285750">
              <a:buFont typeface="Arial" panose="020B0604020202020204" pitchFamily="34" charset="0"/>
              <a:buChar char="•"/>
            </a:pPr>
            <a:r>
              <a:rPr lang="en-US" sz="1800" dirty="0"/>
              <a:t>finances</a:t>
            </a:r>
          </a:p>
          <a:p>
            <a:pPr marL="285750" indent="-285750">
              <a:buFont typeface="Arial" panose="020B0604020202020204" pitchFamily="34" charset="0"/>
              <a:buChar char="•"/>
            </a:pPr>
            <a:r>
              <a:rPr lang="en-US" sz="1800" dirty="0"/>
              <a:t>insufficient knowledge</a:t>
            </a:r>
          </a:p>
          <a:p>
            <a:pPr marL="285750" indent="-285750">
              <a:buFont typeface="Arial" panose="020B0604020202020204" pitchFamily="34" charset="0"/>
              <a:buChar char="•"/>
            </a:pPr>
            <a:r>
              <a:rPr lang="en-US" sz="1800" dirty="0"/>
              <a:t>lack of foreign market connections</a:t>
            </a:r>
          </a:p>
          <a:p>
            <a:pPr marL="285750" indent="-285750">
              <a:buFont typeface="Arial" panose="020B0604020202020204" pitchFamily="34" charset="0"/>
              <a:buChar char="•"/>
            </a:pPr>
            <a:r>
              <a:rPr lang="en-US" sz="1800" dirty="0"/>
              <a:t>lack of export commitment</a:t>
            </a:r>
          </a:p>
          <a:p>
            <a:pPr marL="285750" indent="-285750">
              <a:buFont typeface="Arial" panose="020B0604020202020204" pitchFamily="34" charset="0"/>
              <a:buChar char="•"/>
            </a:pPr>
            <a:r>
              <a:rPr lang="en-US" sz="1800" dirty="0"/>
              <a:t>lack of capital to finance expansion into foreign markets</a:t>
            </a:r>
          </a:p>
          <a:p>
            <a:pPr marL="285750" indent="-285750">
              <a:buFont typeface="Arial" panose="020B0604020202020204" pitchFamily="34" charset="0"/>
              <a:buChar char="•"/>
            </a:pPr>
            <a:r>
              <a:rPr lang="en-US" sz="1800" dirty="0"/>
              <a:t>lack of productive capacity to dedicate to foreign markets</a:t>
            </a:r>
          </a:p>
          <a:p>
            <a:pPr marL="285750" indent="-285750">
              <a:buFont typeface="Arial" panose="020B0604020202020204" pitchFamily="34" charset="0"/>
              <a:buChar char="•"/>
            </a:pPr>
            <a:r>
              <a:rPr lang="en-US" sz="1800" dirty="0"/>
              <a:t>lack of foreign channels of distribution</a:t>
            </a:r>
          </a:p>
          <a:p>
            <a:pPr marL="285750" indent="-285750">
              <a:buFont typeface="Arial" panose="020B0604020202020204" pitchFamily="34" charset="0"/>
              <a:buChar char="•"/>
            </a:pPr>
            <a:r>
              <a:rPr lang="en-US" sz="1800" dirty="0"/>
              <a:t>management emphasis on developing domestic markets</a:t>
            </a:r>
          </a:p>
          <a:p>
            <a:pPr marL="285750" indent="-285750">
              <a:buFont typeface="Arial" panose="020B0604020202020204" pitchFamily="34" charset="0"/>
              <a:buChar char="•"/>
            </a:pPr>
            <a:r>
              <a:rPr lang="en-US" sz="1800" dirty="0"/>
              <a:t>cost escalation due to high export manufacturing, distribution and financing expenditures</a:t>
            </a:r>
          </a:p>
          <a:p>
            <a:r>
              <a:rPr lang="en-US" sz="1800" b="1" dirty="0"/>
              <a:t>External</a:t>
            </a:r>
          </a:p>
          <a:p>
            <a:pPr marL="342900" indent="-342900">
              <a:buFont typeface="Arial" panose="020B0604020202020204" pitchFamily="34" charset="0"/>
              <a:buChar char="•"/>
            </a:pPr>
            <a:r>
              <a:rPr lang="en-US" sz="1800" dirty="0"/>
              <a:t>Market risk</a:t>
            </a:r>
          </a:p>
          <a:p>
            <a:pPr marL="342900" indent="-342900">
              <a:buFont typeface="Arial" panose="020B0604020202020204" pitchFamily="34" charset="0"/>
              <a:buChar char="•"/>
            </a:pPr>
            <a:r>
              <a:rPr lang="en-US" sz="1800" dirty="0"/>
              <a:t>Commercial risk</a:t>
            </a:r>
          </a:p>
          <a:p>
            <a:pPr marL="342900" indent="-342900">
              <a:buFont typeface="Arial" panose="020B0604020202020204" pitchFamily="34" charset="0"/>
              <a:buChar char="•"/>
            </a:pPr>
            <a:r>
              <a:rPr lang="en-US" sz="1800" dirty="0"/>
              <a:t>Political risk</a:t>
            </a:r>
            <a:endParaRPr lang="cs-CZ" sz="18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32</a:t>
            </a:fld>
            <a:endParaRPr lang="cs-CZ" noProof="0" dirty="0"/>
          </a:p>
        </p:txBody>
      </p:sp>
      <p:sp>
        <p:nvSpPr>
          <p:cNvPr id="6" name="Zástupný symbol pro zápatí 1"/>
          <p:cNvSpPr>
            <a:spLocks noGrp="1"/>
          </p:cNvSpPr>
          <p:nvPr>
            <p:ph type="ftr" sz="quarter" idx="11"/>
          </p:nvPr>
        </p:nvSpPr>
        <p:spPr/>
        <p:txBody>
          <a:bodyPr/>
          <a:lstStyle/>
          <a:p>
            <a:r>
              <a:rPr lang="en-US" dirty="0"/>
              <a:t>Internationalization Barriers </a:t>
            </a:r>
            <a:r>
              <a:rPr lang="en-GB" noProof="0" dirty="0"/>
              <a:t>– 05.10.2020</a:t>
            </a:r>
          </a:p>
        </p:txBody>
      </p:sp>
    </p:spTree>
    <p:extLst>
      <p:ext uri="{BB962C8B-B14F-4D97-AF65-F5344CB8AC3E}">
        <p14:creationId xmlns:p14="http://schemas.microsoft.com/office/powerpoint/2010/main" val="26947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Value Chain in International Marketing</a:t>
            </a:r>
            <a:endParaRPr lang="cs-CZ" dirty="0"/>
          </a:p>
        </p:txBody>
      </p:sp>
      <p:sp>
        <p:nvSpPr>
          <p:cNvPr id="4" name="Zástupný symbol pro zápatí 3"/>
          <p:cNvSpPr>
            <a:spLocks noGrp="1"/>
          </p:cNvSpPr>
          <p:nvPr>
            <p:ph type="ftr" sz="quarter" idx="11"/>
          </p:nvPr>
        </p:nvSpPr>
        <p:spPr/>
        <p:txBody>
          <a:bodyPr/>
          <a:lstStyle/>
          <a:p>
            <a:r>
              <a:rPr lang="en-US" noProof="0" dirty="0"/>
              <a:t>Value Chain in International Marketing – 05.10.2002</a:t>
            </a:r>
            <a:endParaRPr lang="cs-CZ" noProof="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33</a:t>
            </a:fld>
            <a:endParaRPr lang="cs-CZ" noProof="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1876" y="1616743"/>
            <a:ext cx="5718124" cy="4284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58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Home-readings for Next Week</a:t>
            </a:r>
            <a:endParaRPr lang="cs-CZ" dirty="0"/>
          </a:p>
        </p:txBody>
      </p:sp>
      <p:sp>
        <p:nvSpPr>
          <p:cNvPr id="3" name="Zástupný symbol pro obsah 2"/>
          <p:cNvSpPr>
            <a:spLocks noGrp="1"/>
          </p:cNvSpPr>
          <p:nvPr>
            <p:ph idx="1"/>
          </p:nvPr>
        </p:nvSpPr>
        <p:spPr/>
        <p:txBody>
          <a:bodyPr/>
          <a:lstStyle/>
          <a:p>
            <a:r>
              <a:rPr lang="en-US" sz="2000" dirty="0"/>
              <a:t>Reading for next lecture:</a:t>
            </a:r>
          </a:p>
          <a:p>
            <a:pPr marL="342900" indent="-342900">
              <a:buFont typeface="Arial" panose="020B0604020202020204" pitchFamily="34" charset="0"/>
              <a:buChar char="•"/>
            </a:pPr>
            <a:r>
              <a:rPr lang="en-US" sz="2000" dirty="0"/>
              <a:t>Theories</a:t>
            </a:r>
            <a:r>
              <a:rPr lang="en-US" sz="2000" b="1" dirty="0"/>
              <a:t> </a:t>
            </a:r>
            <a:r>
              <a:rPr lang="en-US" sz="2000" dirty="0"/>
              <a:t>Explaining Firms’ Internationalization Process</a:t>
            </a:r>
            <a:endParaRPr lang="en-US" sz="2000" b="1" dirty="0"/>
          </a:p>
          <a:p>
            <a:pPr marL="342900" indent="-342900">
              <a:buFont typeface="Arial" panose="020B0604020202020204" pitchFamily="34" charset="0"/>
              <a:buChar char="•"/>
            </a:pPr>
            <a:r>
              <a:rPr lang="cs-CZ" sz="2000" i="1" dirty="0" err="1"/>
              <a:t>Hollensen</a:t>
            </a:r>
            <a:r>
              <a:rPr lang="cs-CZ" sz="2000" i="1" dirty="0"/>
              <a:t> – </a:t>
            </a:r>
            <a:r>
              <a:rPr lang="cs-CZ" sz="2000" i="1" dirty="0" err="1"/>
              <a:t>Essential</a:t>
            </a:r>
            <a:r>
              <a:rPr lang="en-US" sz="2000" i="1" dirty="0"/>
              <a:t>s of Global Marketing</a:t>
            </a:r>
            <a:r>
              <a:rPr lang="cs-CZ" sz="2000" i="1" dirty="0"/>
              <a:t>. </a:t>
            </a:r>
            <a:r>
              <a:rPr lang="cs-CZ" sz="2000" i="1" dirty="0" err="1"/>
              <a:t>Chapter</a:t>
            </a:r>
            <a:r>
              <a:rPr lang="cs-CZ" sz="2000" i="1" dirty="0"/>
              <a:t> 3</a:t>
            </a:r>
            <a:endParaRPr lang="en-US" sz="2000" i="1" dirty="0"/>
          </a:p>
          <a:p>
            <a:pPr marL="457200" indent="-457200">
              <a:buFont typeface="Arial" panose="020B0604020202020204" pitchFamily="34" charset="0"/>
              <a:buChar char="•"/>
            </a:pPr>
            <a:endParaRPr lang="en-US" sz="2000" dirty="0"/>
          </a:p>
          <a:p>
            <a:r>
              <a:rPr lang="en-US" sz="2000" dirty="0"/>
              <a:t>Case Study</a:t>
            </a:r>
          </a:p>
          <a:p>
            <a:pPr marL="342900" indent="-342900">
              <a:buFont typeface="Arial" panose="020B0604020202020204" pitchFamily="34" charset="0"/>
              <a:buChar char="•"/>
            </a:pPr>
            <a:r>
              <a:rPr lang="en-US" sz="2000" i="1" dirty="0"/>
              <a:t>Entertainment Rights</a:t>
            </a:r>
            <a:r>
              <a:rPr lang="en-US" sz="2000" b="1" i="1" dirty="0"/>
              <a:t>: </a:t>
            </a:r>
            <a:r>
              <a:rPr lang="en-US" sz="2000" i="1" dirty="0"/>
              <a:t>Internationalization of ‘Postman Pat’ (p. 67)</a:t>
            </a:r>
            <a:endParaRPr lang="cs-CZ" sz="2000" i="1" dirty="0"/>
          </a:p>
          <a:p>
            <a:endParaRPr lang="en-US" dirty="0"/>
          </a:p>
          <a:p>
            <a:r>
              <a:rPr lang="en-US" sz="2000" dirty="0"/>
              <a:t>More details available in </a:t>
            </a:r>
            <a:r>
              <a:rPr lang="en-US" sz="2000" b="1" dirty="0"/>
              <a:t>Interactive Syllabus.</a:t>
            </a:r>
            <a:endParaRPr lang="cs-CZ" sz="2000" b="1"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34</a:t>
            </a:fld>
            <a:endParaRPr lang="cs-CZ" noProof="0" dirty="0"/>
          </a:p>
        </p:txBody>
      </p:sp>
      <p:sp>
        <p:nvSpPr>
          <p:cNvPr id="6" name="Zástupný symbol pro zápatí 1"/>
          <p:cNvSpPr>
            <a:spLocks noGrp="1"/>
          </p:cNvSpPr>
          <p:nvPr>
            <p:ph type="ftr" sz="quarter" idx="11"/>
          </p:nvPr>
        </p:nvSpPr>
        <p:spPr/>
        <p:txBody>
          <a:bodyPr/>
          <a:lstStyle/>
          <a:p>
            <a:r>
              <a:rPr lang="en-US" dirty="0"/>
              <a:t>Home-readings for Next Week</a:t>
            </a:r>
            <a:r>
              <a:rPr lang="en-GB" noProof="0" dirty="0"/>
              <a:t>– 05.10.2020</a:t>
            </a:r>
          </a:p>
        </p:txBody>
      </p:sp>
    </p:spTree>
    <p:extLst>
      <p:ext uri="{BB962C8B-B14F-4D97-AF65-F5344CB8AC3E}">
        <p14:creationId xmlns:p14="http://schemas.microsoft.com/office/powerpoint/2010/main" val="19941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Thank you for you attention</a:t>
            </a:r>
            <a:endParaRPr lang="cs-CZ" dirty="0"/>
          </a:p>
        </p:txBody>
      </p:sp>
      <p:sp>
        <p:nvSpPr>
          <p:cNvPr id="4" name="Zástupný symbol pro zápatí 3"/>
          <p:cNvSpPr>
            <a:spLocks noGrp="1"/>
          </p:cNvSpPr>
          <p:nvPr>
            <p:ph type="ftr" sz="quarter" idx="11"/>
          </p:nvPr>
        </p:nvSpPr>
        <p:spPr/>
        <p:txBody>
          <a:bodyPr/>
          <a:lstStyle/>
          <a:p>
            <a:r>
              <a:rPr lang="en-US" noProof="0" dirty="0"/>
              <a:t>End of presentation</a:t>
            </a:r>
            <a:endParaRPr lang="cs-CZ" noProof="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35</a:t>
            </a:fld>
            <a:endParaRPr lang="cs-CZ" noProof="0" dirty="0"/>
          </a:p>
        </p:txBody>
      </p:sp>
      <p:sp>
        <p:nvSpPr>
          <p:cNvPr id="6" name="Zástupný symbol pro obsah 5"/>
          <p:cNvSpPr>
            <a:spLocks noGrp="1"/>
          </p:cNvSpPr>
          <p:nvPr>
            <p:ph idx="1"/>
          </p:nvPr>
        </p:nvSpPr>
        <p:spPr/>
        <p:txBody>
          <a:bodyPr/>
          <a:lstStyle/>
          <a:p>
            <a:endParaRPr lang="cs-CZ"/>
          </a:p>
        </p:txBody>
      </p:sp>
    </p:spTree>
    <p:extLst>
      <p:ext uri="{BB962C8B-B14F-4D97-AF65-F5344CB8AC3E}">
        <p14:creationId xmlns:p14="http://schemas.microsoft.com/office/powerpoint/2010/main" val="28670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en-US" dirty="0"/>
              <a:t>Lecturers</a:t>
            </a:r>
            <a:endParaRPr lang="cs-CZ" dirty="0"/>
          </a:p>
        </p:txBody>
      </p:sp>
      <p:sp>
        <p:nvSpPr>
          <p:cNvPr id="5" name="Zástupný symbol pro obsah 4"/>
          <p:cNvSpPr>
            <a:spLocks noGrp="1"/>
          </p:cNvSpPr>
          <p:nvPr>
            <p:ph idx="1"/>
          </p:nvPr>
        </p:nvSpPr>
        <p:spPr/>
        <p:txBody>
          <a:bodyPr/>
          <a:lstStyle/>
          <a:p>
            <a:r>
              <a:rPr lang="en-US" dirty="0"/>
              <a:t>Theory Summary –  50-60 minutes</a:t>
            </a:r>
          </a:p>
          <a:p>
            <a:r>
              <a:rPr lang="en-US" dirty="0"/>
              <a:t>Presentations - 40 minutes</a:t>
            </a:r>
          </a:p>
          <a:p>
            <a:r>
              <a:rPr lang="en-US" dirty="0"/>
              <a:t>If time available - Case Study or Specific Tasks Will be Solved</a:t>
            </a:r>
          </a:p>
          <a:p>
            <a:r>
              <a:rPr lang="en-US" dirty="0"/>
              <a:t>Attendance is mandatory</a:t>
            </a:r>
          </a:p>
        </p:txBody>
      </p:sp>
      <p:sp>
        <p:nvSpPr>
          <p:cNvPr id="6" name="Zástupný symbol pro zápatí 1"/>
          <p:cNvSpPr>
            <a:spLocks noGrp="1"/>
          </p:cNvSpPr>
          <p:nvPr>
            <p:ph type="ftr" sz="quarter" idx="10"/>
          </p:nvPr>
        </p:nvSpPr>
        <p:spPr>
          <a:xfrm>
            <a:off x="720000" y="6228000"/>
            <a:ext cx="7920000" cy="252000"/>
          </a:xfrm>
        </p:spPr>
        <p:txBody>
          <a:bodyPr/>
          <a:lstStyle/>
          <a:p>
            <a:r>
              <a:rPr lang="en-GB" noProof="0" dirty="0"/>
              <a:t>Lecturers – 05.10.2020</a:t>
            </a:r>
          </a:p>
        </p:txBody>
      </p:sp>
    </p:spTree>
    <p:extLst>
      <p:ext uri="{BB962C8B-B14F-4D97-AF65-F5344CB8AC3E}">
        <p14:creationId xmlns:p14="http://schemas.microsoft.com/office/powerpoint/2010/main" val="155521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en-US" dirty="0"/>
              <a:t>Aims and Content of the Course</a:t>
            </a:r>
            <a:br>
              <a:rPr lang="en-US" dirty="0"/>
            </a:br>
            <a:endParaRPr lang="cs-CZ" dirty="0"/>
          </a:p>
        </p:txBody>
      </p:sp>
      <p:sp>
        <p:nvSpPr>
          <p:cNvPr id="5" name="Zástupný symbol pro obsah 4"/>
          <p:cNvSpPr>
            <a:spLocks noGrp="1"/>
          </p:cNvSpPr>
          <p:nvPr>
            <p:ph idx="1"/>
          </p:nvPr>
        </p:nvSpPr>
        <p:spPr/>
        <p:txBody>
          <a:bodyPr/>
          <a:lstStyle/>
          <a:p>
            <a:r>
              <a:rPr lang="en-US" dirty="0"/>
              <a:t>Students who complete this course successfully will be able to:</a:t>
            </a:r>
          </a:p>
          <a:p>
            <a:pPr lvl="1"/>
            <a:r>
              <a:rPr lang="en-US" b="1" dirty="0"/>
              <a:t>Understand reasons for adaptations </a:t>
            </a:r>
            <a:r>
              <a:rPr lang="en-US" dirty="0"/>
              <a:t>of many marketing approaches in the international environment</a:t>
            </a:r>
          </a:p>
          <a:p>
            <a:pPr lvl="1"/>
            <a:r>
              <a:rPr lang="en-US" b="1" dirty="0"/>
              <a:t>Use special techniques or methods </a:t>
            </a:r>
            <a:r>
              <a:rPr lang="en-US" dirty="0"/>
              <a:t>of international and global marketing</a:t>
            </a:r>
          </a:p>
          <a:p>
            <a:pPr lvl="1"/>
            <a:r>
              <a:rPr lang="en-US" b="1" dirty="0"/>
              <a:t>Analyze, select and evaluate various frameworks </a:t>
            </a:r>
            <a:r>
              <a:rPr lang="en-US" dirty="0"/>
              <a:t>for firms approaching international markets having in mind the impact of cultural differences on marketing decisions</a:t>
            </a:r>
          </a:p>
          <a:p>
            <a:pPr lvl="1"/>
            <a:r>
              <a:rPr lang="en-US" b="1" dirty="0"/>
              <a:t>Be analytical and critical </a:t>
            </a:r>
            <a:r>
              <a:rPr lang="en-US" dirty="0"/>
              <a:t>when it comes to analyzing and interpreting global marketing issues</a:t>
            </a:r>
          </a:p>
          <a:p>
            <a:pPr lvl="1"/>
            <a:r>
              <a:rPr lang="en-US" b="1" dirty="0"/>
              <a:t>Understand the culture and cultural </a:t>
            </a:r>
            <a:r>
              <a:rPr lang="en-US" dirty="0"/>
              <a:t>differences in business etc.</a:t>
            </a:r>
            <a:endParaRPr lang="cs-CZ" dirty="0"/>
          </a:p>
        </p:txBody>
      </p:sp>
      <p:sp>
        <p:nvSpPr>
          <p:cNvPr id="7" name="Zástupný symbol pro zápatí 1"/>
          <p:cNvSpPr>
            <a:spLocks noGrp="1"/>
          </p:cNvSpPr>
          <p:nvPr>
            <p:ph type="ftr" sz="quarter" idx="10"/>
          </p:nvPr>
        </p:nvSpPr>
        <p:spPr>
          <a:xfrm>
            <a:off x="720000" y="6228000"/>
            <a:ext cx="7920000" cy="252000"/>
          </a:xfrm>
        </p:spPr>
        <p:txBody>
          <a:bodyPr/>
          <a:lstStyle/>
          <a:p>
            <a:r>
              <a:rPr lang="en-US" dirty="0"/>
              <a:t>Aims and Content of the Course</a:t>
            </a:r>
            <a:r>
              <a:rPr lang="en-GB" noProof="0" dirty="0"/>
              <a:t> – 05.10.2020</a:t>
            </a:r>
          </a:p>
        </p:txBody>
      </p:sp>
    </p:spTree>
    <p:extLst>
      <p:ext uri="{BB962C8B-B14F-4D97-AF65-F5344CB8AC3E}">
        <p14:creationId xmlns:p14="http://schemas.microsoft.com/office/powerpoint/2010/main" val="175945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en-US" dirty="0"/>
              <a:t>Aims and Content of the Course</a:t>
            </a:r>
            <a:br>
              <a:rPr lang="en-US" dirty="0"/>
            </a:br>
            <a:endParaRPr lang="cs-CZ" dirty="0"/>
          </a:p>
        </p:txBody>
      </p:sp>
      <p:sp>
        <p:nvSpPr>
          <p:cNvPr id="5" name="Zástupný symbol pro obsah 4"/>
          <p:cNvSpPr>
            <a:spLocks noGrp="1"/>
          </p:cNvSpPr>
          <p:nvPr>
            <p:ph idx="1"/>
          </p:nvPr>
        </p:nvSpPr>
        <p:spPr/>
        <p:txBody>
          <a:bodyPr/>
          <a:lstStyle/>
          <a:p>
            <a:r>
              <a:rPr lang="en-US" dirty="0"/>
              <a:t>Following topics will be covered throughout the semesters:</a:t>
            </a:r>
          </a:p>
          <a:p>
            <a:pPr lvl="1"/>
            <a:r>
              <a:rPr lang="en-US" dirty="0"/>
              <a:t>The Nature of Global Marketing</a:t>
            </a:r>
          </a:p>
          <a:p>
            <a:pPr lvl="1"/>
            <a:r>
              <a:rPr lang="en-US" b="1" dirty="0"/>
              <a:t>Theories</a:t>
            </a:r>
            <a:r>
              <a:rPr lang="en-US" dirty="0"/>
              <a:t> of International Trade and Marketing</a:t>
            </a:r>
          </a:p>
          <a:p>
            <a:pPr lvl="1"/>
            <a:r>
              <a:rPr lang="en-US" dirty="0"/>
              <a:t>The </a:t>
            </a:r>
            <a:r>
              <a:rPr lang="en-US" b="1" dirty="0"/>
              <a:t>International Environment</a:t>
            </a:r>
          </a:p>
          <a:p>
            <a:pPr lvl="1"/>
            <a:r>
              <a:rPr lang="en-US" b="1" dirty="0"/>
              <a:t>Culture</a:t>
            </a:r>
            <a:r>
              <a:rPr lang="en-US" dirty="0"/>
              <a:t> and International Marketing</a:t>
            </a:r>
          </a:p>
          <a:p>
            <a:pPr lvl="1"/>
            <a:r>
              <a:rPr lang="en-US" dirty="0"/>
              <a:t>International Market </a:t>
            </a:r>
            <a:r>
              <a:rPr lang="en-US" b="1" dirty="0"/>
              <a:t>Selection and Segmentation</a:t>
            </a:r>
          </a:p>
          <a:p>
            <a:pPr lvl="1"/>
            <a:r>
              <a:rPr lang="en-US" dirty="0"/>
              <a:t>International </a:t>
            </a:r>
            <a:r>
              <a:rPr lang="en-US" b="1" dirty="0"/>
              <a:t>Marketing Research</a:t>
            </a:r>
          </a:p>
          <a:p>
            <a:pPr lvl="1"/>
            <a:r>
              <a:rPr lang="en-US" b="1" dirty="0"/>
              <a:t>Market Entry Strategies </a:t>
            </a:r>
            <a:r>
              <a:rPr lang="en-US" dirty="0"/>
              <a:t>and Modes</a:t>
            </a:r>
          </a:p>
          <a:p>
            <a:pPr lvl="1"/>
            <a:r>
              <a:rPr lang="en-US" b="1" dirty="0"/>
              <a:t>Product and Service Strategies</a:t>
            </a:r>
          </a:p>
          <a:p>
            <a:pPr lvl="1"/>
            <a:r>
              <a:rPr lang="en-US" dirty="0"/>
              <a:t>International </a:t>
            </a:r>
            <a:r>
              <a:rPr lang="en-US" b="1" dirty="0"/>
              <a:t>Pricing</a:t>
            </a:r>
          </a:p>
          <a:p>
            <a:pPr lvl="1"/>
            <a:r>
              <a:rPr lang="en-US" dirty="0"/>
              <a:t>International </a:t>
            </a:r>
            <a:r>
              <a:rPr lang="en-US" b="1" dirty="0"/>
              <a:t>Distribution</a:t>
            </a:r>
          </a:p>
          <a:p>
            <a:pPr lvl="1"/>
            <a:r>
              <a:rPr lang="en-US" dirty="0"/>
              <a:t>International Marketing </a:t>
            </a:r>
            <a:r>
              <a:rPr lang="en-US" b="1" dirty="0"/>
              <a:t>Communication</a:t>
            </a:r>
            <a:endParaRPr lang="cs-CZ" b="1"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Aims and Content of the Course</a:t>
            </a:r>
            <a:r>
              <a:rPr lang="en-GB" noProof="0" dirty="0"/>
              <a:t> – 05.10.2020</a:t>
            </a:r>
          </a:p>
        </p:txBody>
      </p:sp>
    </p:spTree>
    <p:extLst>
      <p:ext uri="{BB962C8B-B14F-4D97-AF65-F5344CB8AC3E}">
        <p14:creationId xmlns:p14="http://schemas.microsoft.com/office/powerpoint/2010/main" val="86035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en-US" dirty="0"/>
              <a:t>Tasks and Schedules</a:t>
            </a:r>
            <a:br>
              <a:rPr lang="en-US" dirty="0"/>
            </a:br>
            <a:endParaRPr lang="cs-CZ" dirty="0"/>
          </a:p>
        </p:txBody>
      </p:sp>
      <p:sp>
        <p:nvSpPr>
          <p:cNvPr id="5" name="Zástupný symbol pro obsah 4"/>
          <p:cNvSpPr>
            <a:spLocks noGrp="1"/>
          </p:cNvSpPr>
          <p:nvPr>
            <p:ph idx="1"/>
          </p:nvPr>
        </p:nvSpPr>
        <p:spPr/>
        <p:txBody>
          <a:bodyPr/>
          <a:lstStyle/>
          <a:p>
            <a:r>
              <a:rPr lang="en-US" dirty="0"/>
              <a:t>Each student </a:t>
            </a:r>
            <a:r>
              <a:rPr lang="en-US" b="1" dirty="0"/>
              <a:t>must choose </a:t>
            </a:r>
            <a:r>
              <a:rPr lang="en-US" dirty="0"/>
              <a:t>one of the following:</a:t>
            </a:r>
          </a:p>
          <a:p>
            <a:pPr lvl="1"/>
            <a:r>
              <a:rPr lang="en-US" dirty="0"/>
              <a:t>Seminar work</a:t>
            </a:r>
          </a:p>
          <a:p>
            <a:pPr lvl="1"/>
            <a:r>
              <a:rPr lang="en-US" dirty="0"/>
              <a:t>Presentation of the country from the marketing standpoint</a:t>
            </a:r>
          </a:p>
          <a:p>
            <a:pPr lvl="1"/>
            <a:r>
              <a:rPr lang="en-US" dirty="0"/>
              <a:t>Weekly Case Study (optional)</a:t>
            </a:r>
          </a:p>
          <a:p>
            <a:r>
              <a:rPr lang="en-US" dirty="0"/>
              <a:t>Deadline for registration and enrollment: </a:t>
            </a:r>
            <a:r>
              <a:rPr lang="en-US" b="1" dirty="0"/>
              <a:t>16.10.2020</a:t>
            </a:r>
            <a:r>
              <a:rPr lang="en-US" dirty="0"/>
              <a:t> via IS.</a:t>
            </a:r>
          </a:p>
          <a:p>
            <a:r>
              <a:rPr lang="en-US" dirty="0"/>
              <a:t>Further details available in the </a:t>
            </a:r>
            <a:r>
              <a:rPr lang="en-US" b="1" dirty="0"/>
              <a:t>Interactive Syllabus</a:t>
            </a:r>
          </a:p>
          <a:p>
            <a:endParaRPr lang="cs-CZ" dirty="0"/>
          </a:p>
        </p:txBody>
      </p:sp>
      <p:sp>
        <p:nvSpPr>
          <p:cNvPr id="7" name="Zástupný symbol pro zápatí 1"/>
          <p:cNvSpPr>
            <a:spLocks noGrp="1"/>
          </p:cNvSpPr>
          <p:nvPr>
            <p:ph type="ftr" sz="quarter" idx="10"/>
          </p:nvPr>
        </p:nvSpPr>
        <p:spPr>
          <a:xfrm>
            <a:off x="720000" y="6228000"/>
            <a:ext cx="7920000" cy="252000"/>
          </a:xfrm>
        </p:spPr>
        <p:txBody>
          <a:bodyPr/>
          <a:lstStyle/>
          <a:p>
            <a:r>
              <a:rPr lang="en-US" dirty="0"/>
              <a:t>Tasks and Schedules </a:t>
            </a:r>
            <a:r>
              <a:rPr lang="en-GB" noProof="0" dirty="0"/>
              <a:t>– 05.10.2020</a:t>
            </a:r>
          </a:p>
        </p:txBody>
      </p:sp>
    </p:spTree>
    <p:extLst>
      <p:ext uri="{BB962C8B-B14F-4D97-AF65-F5344CB8AC3E}">
        <p14:creationId xmlns:p14="http://schemas.microsoft.com/office/powerpoint/2010/main" val="6538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en-US" dirty="0"/>
              <a:t>Literature</a:t>
            </a:r>
            <a:br>
              <a:rPr lang="en-US" dirty="0"/>
            </a:br>
            <a:endParaRPr lang="cs-CZ" dirty="0"/>
          </a:p>
        </p:txBody>
      </p:sp>
      <p:sp>
        <p:nvSpPr>
          <p:cNvPr id="5" name="Zástupný symbol pro obsah 4"/>
          <p:cNvSpPr>
            <a:spLocks noGrp="1"/>
          </p:cNvSpPr>
          <p:nvPr>
            <p:ph idx="1"/>
          </p:nvPr>
        </p:nvSpPr>
        <p:spPr/>
        <p:txBody>
          <a:bodyPr/>
          <a:lstStyle/>
          <a:p>
            <a:r>
              <a:rPr lang="en-US" b="1" dirty="0"/>
              <a:t>Mandatory</a:t>
            </a:r>
          </a:p>
          <a:p>
            <a:pPr lvl="1"/>
            <a:r>
              <a:rPr lang="en-US" dirty="0" err="1"/>
              <a:t>Hollensen</a:t>
            </a:r>
            <a:r>
              <a:rPr lang="en-US" dirty="0"/>
              <a:t>, S. (2008). </a:t>
            </a:r>
            <a:r>
              <a:rPr lang="en-US" i="1" dirty="0"/>
              <a:t>Essentials of global marketing</a:t>
            </a:r>
            <a:r>
              <a:rPr lang="en-US" dirty="0"/>
              <a:t>. Pearson Education.</a:t>
            </a:r>
          </a:p>
          <a:p>
            <a:pPr lvl="1"/>
            <a:r>
              <a:rPr lang="en-US" dirty="0" err="1"/>
              <a:t>Hollensen</a:t>
            </a:r>
            <a:r>
              <a:rPr lang="en-US" dirty="0"/>
              <a:t>, S. (2007). </a:t>
            </a:r>
            <a:r>
              <a:rPr lang="en-US" i="1" dirty="0"/>
              <a:t>Global marketing: A decision-oriented approach</a:t>
            </a:r>
            <a:r>
              <a:rPr lang="en-US" dirty="0"/>
              <a:t>. Pearson education.</a:t>
            </a:r>
          </a:p>
          <a:p>
            <a:r>
              <a:rPr lang="en-US" b="1" dirty="0"/>
              <a:t>Recommended</a:t>
            </a:r>
          </a:p>
          <a:p>
            <a:pPr lvl="1"/>
            <a:r>
              <a:rPr lang="en-US" dirty="0" err="1"/>
              <a:t>Usunier</a:t>
            </a:r>
            <a:r>
              <a:rPr lang="en-US" dirty="0"/>
              <a:t>, J. C., Lee, J. A., &amp; Lee, J. (2005). </a:t>
            </a:r>
            <a:r>
              <a:rPr lang="en-US" i="1" dirty="0"/>
              <a:t>Marketing across cultures</a:t>
            </a:r>
            <a:r>
              <a:rPr lang="en-US" dirty="0"/>
              <a:t>. Pearson Education.</a:t>
            </a:r>
          </a:p>
          <a:p>
            <a:pPr lvl="1"/>
            <a:r>
              <a:rPr lang="en-US" dirty="0" err="1"/>
              <a:t>Kotabe</a:t>
            </a:r>
            <a:r>
              <a:rPr lang="en-US" dirty="0"/>
              <a:t>, M. M., &amp; </a:t>
            </a:r>
            <a:r>
              <a:rPr lang="en-US" dirty="0" err="1"/>
              <a:t>Helsen</a:t>
            </a:r>
            <a:r>
              <a:rPr lang="en-US" dirty="0"/>
              <a:t>, K. (2020). </a:t>
            </a:r>
            <a:r>
              <a:rPr lang="en-US" i="1" dirty="0"/>
              <a:t>Global marketing management</a:t>
            </a:r>
            <a:r>
              <a:rPr lang="en-US" dirty="0"/>
              <a:t>. John Wiley &amp; Sons.</a:t>
            </a:r>
            <a:endParaRPr lang="cs-CZ"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Literature </a:t>
            </a:r>
            <a:r>
              <a:rPr lang="en-GB" noProof="0" dirty="0"/>
              <a:t>– 05.10.2020</a:t>
            </a:r>
          </a:p>
        </p:txBody>
      </p:sp>
    </p:spTree>
    <p:extLst>
      <p:ext uri="{BB962C8B-B14F-4D97-AF65-F5344CB8AC3E}">
        <p14:creationId xmlns:p14="http://schemas.microsoft.com/office/powerpoint/2010/main" val="213464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en-US" dirty="0"/>
              <a:t>Exam and Grading System</a:t>
            </a:r>
            <a:endParaRPr lang="cs-CZ" dirty="0"/>
          </a:p>
        </p:txBody>
      </p:sp>
      <p:sp>
        <p:nvSpPr>
          <p:cNvPr id="5" name="Zástupný symbol pro obsah 4"/>
          <p:cNvSpPr>
            <a:spLocks noGrp="1"/>
          </p:cNvSpPr>
          <p:nvPr>
            <p:ph idx="1"/>
          </p:nvPr>
        </p:nvSpPr>
        <p:spPr>
          <a:xfrm>
            <a:off x="720000" y="1431789"/>
            <a:ext cx="10753200" cy="4535998"/>
          </a:xfrm>
        </p:spPr>
        <p:txBody>
          <a:bodyPr/>
          <a:lstStyle/>
          <a:p>
            <a:r>
              <a:rPr lang="en-US" sz="2400" dirty="0"/>
              <a:t>Consists of </a:t>
            </a:r>
            <a:r>
              <a:rPr lang="en-US" sz="2400" b="1" dirty="0"/>
              <a:t>30 questions</a:t>
            </a:r>
          </a:p>
          <a:p>
            <a:r>
              <a:rPr lang="en-US" sz="2400" b="1" dirty="0"/>
              <a:t>Negative points </a:t>
            </a:r>
            <a:r>
              <a:rPr lang="en-US" sz="2400" dirty="0"/>
              <a:t>(-0.25) for incorrect answer</a:t>
            </a:r>
          </a:p>
          <a:p>
            <a:r>
              <a:rPr lang="en-US" sz="2400" b="1" dirty="0"/>
              <a:t>Online</a:t>
            </a:r>
            <a:r>
              <a:rPr lang="en-US" sz="2400" dirty="0"/>
              <a:t> mode</a:t>
            </a:r>
          </a:p>
          <a:p>
            <a:r>
              <a:rPr lang="en-US" sz="2400" b="1" dirty="0"/>
              <a:t>Minimum: 60%</a:t>
            </a:r>
          </a:p>
          <a:p>
            <a:r>
              <a:rPr lang="en-US" sz="2400" u="sng" dirty="0"/>
              <a:t>Dates will be communicated upfront</a:t>
            </a:r>
          </a:p>
          <a:p>
            <a:r>
              <a:rPr lang="en-US" sz="2400" dirty="0"/>
              <a:t>Grade structure:</a:t>
            </a:r>
          </a:p>
          <a:p>
            <a:pPr lvl="1"/>
            <a:r>
              <a:rPr lang="cs-CZ" sz="1800" dirty="0" err="1"/>
              <a:t>Exam</a:t>
            </a:r>
            <a:r>
              <a:rPr lang="cs-CZ" sz="1800" dirty="0"/>
              <a:t> = </a:t>
            </a:r>
            <a:r>
              <a:rPr lang="cs-CZ" sz="1800" u="sng" dirty="0"/>
              <a:t>30%</a:t>
            </a:r>
            <a:endParaRPr lang="cs-CZ" sz="1800" dirty="0"/>
          </a:p>
          <a:p>
            <a:pPr lvl="1"/>
            <a:r>
              <a:rPr lang="en-US" sz="1800" dirty="0"/>
              <a:t>Presentation = </a:t>
            </a:r>
            <a:r>
              <a:rPr lang="en-US" sz="1800" u="sng" dirty="0"/>
              <a:t>40%</a:t>
            </a:r>
            <a:endParaRPr lang="en-US" sz="1800" dirty="0"/>
          </a:p>
          <a:p>
            <a:pPr lvl="1"/>
            <a:r>
              <a:rPr lang="cs-CZ" sz="1800" dirty="0"/>
              <a:t>Case </a:t>
            </a:r>
            <a:r>
              <a:rPr lang="en-US" sz="1800" dirty="0"/>
              <a:t>S</a:t>
            </a:r>
            <a:r>
              <a:rPr lang="cs-CZ" sz="1800" dirty="0" err="1"/>
              <a:t>tudies</a:t>
            </a:r>
            <a:r>
              <a:rPr lang="cs-CZ" sz="1800" dirty="0"/>
              <a:t> = </a:t>
            </a:r>
            <a:r>
              <a:rPr lang="cs-CZ" sz="1800" u="sng" dirty="0"/>
              <a:t>15%</a:t>
            </a:r>
            <a:endParaRPr lang="cs-CZ" sz="1800" dirty="0"/>
          </a:p>
          <a:p>
            <a:pPr lvl="1"/>
            <a:r>
              <a:rPr lang="en-US" sz="1800" dirty="0"/>
              <a:t>A</a:t>
            </a:r>
            <a:r>
              <a:rPr lang="cs-CZ" sz="1800" dirty="0" err="1"/>
              <a:t>ttendance</a:t>
            </a:r>
            <a:r>
              <a:rPr lang="cs-CZ" sz="1800" dirty="0"/>
              <a:t> = </a:t>
            </a:r>
            <a:r>
              <a:rPr lang="cs-CZ" sz="1800" u="sng" dirty="0"/>
              <a:t>15%</a:t>
            </a:r>
            <a:endParaRPr lang="cs-CZ" sz="1800"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Exam and Grading System </a:t>
            </a:r>
            <a:r>
              <a:rPr lang="en-GB" noProof="0" dirty="0"/>
              <a:t>– 05.10.2020</a:t>
            </a:r>
          </a:p>
        </p:txBody>
      </p:sp>
    </p:spTree>
    <p:extLst>
      <p:ext uri="{BB962C8B-B14F-4D97-AF65-F5344CB8AC3E}">
        <p14:creationId xmlns:p14="http://schemas.microsoft.com/office/powerpoint/2010/main" val="326869414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172</TotalTime>
  <Words>1920</Words>
  <Application>Microsoft Office PowerPoint</Application>
  <PresentationFormat>Widescreen</PresentationFormat>
  <Paragraphs>312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Tahoma</vt:lpstr>
      <vt:lpstr>Wingdings</vt:lpstr>
      <vt:lpstr>Presentation_MU_EN</vt:lpstr>
      <vt:lpstr>International Marketing</vt:lpstr>
      <vt:lpstr>Roadmap</vt:lpstr>
      <vt:lpstr>Lecturers</vt:lpstr>
      <vt:lpstr>Lecturers</vt:lpstr>
      <vt:lpstr>Aims and Content of the Course </vt:lpstr>
      <vt:lpstr>Aims and Content of the Course </vt:lpstr>
      <vt:lpstr>Tasks and Schedules </vt:lpstr>
      <vt:lpstr>Literature </vt:lpstr>
      <vt:lpstr>Exam and Grading System</vt:lpstr>
      <vt:lpstr>Exam and Grading System</vt:lpstr>
      <vt:lpstr>Advices</vt:lpstr>
      <vt:lpstr>Advices</vt:lpstr>
      <vt:lpstr>PowerPoint Presentation</vt:lpstr>
      <vt:lpstr>Introduction</vt:lpstr>
      <vt:lpstr>Definitions and Synonyms</vt:lpstr>
      <vt:lpstr>Definitions and Synonyms</vt:lpstr>
      <vt:lpstr>Definitions and Synonyms</vt:lpstr>
      <vt:lpstr>Definitions and Synonyms</vt:lpstr>
      <vt:lpstr>Definitions and Synonyms</vt:lpstr>
      <vt:lpstr>Definitions and Synonyms</vt:lpstr>
      <vt:lpstr>Definitions and Synonyms</vt:lpstr>
      <vt:lpstr>Definitions and Synonyms</vt:lpstr>
      <vt:lpstr>PowerPoint Presentation</vt:lpstr>
      <vt:lpstr>Internationalization Philosophies</vt:lpstr>
      <vt:lpstr>Internationalization Philosophies</vt:lpstr>
      <vt:lpstr>Internationalization Philosophies</vt:lpstr>
      <vt:lpstr>Internationalization Philosophies</vt:lpstr>
      <vt:lpstr>Internationalization Philosophies</vt:lpstr>
      <vt:lpstr>Standardization vs. Adaptation</vt:lpstr>
      <vt:lpstr>Internationalization Motives</vt:lpstr>
      <vt:lpstr>Export Initiation</vt:lpstr>
      <vt:lpstr>Internationalization Barriers</vt:lpstr>
      <vt:lpstr>Value Chain in International Marketing</vt:lpstr>
      <vt:lpstr>Home-readings for Next Week</vt:lpstr>
      <vt:lpstr>Thank you for you attention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marketing</dc:title>
  <dc:creator>Mladenović Dušan</dc:creator>
  <cp:lastModifiedBy>Dušan Mladenović</cp:lastModifiedBy>
  <cp:revision>19</cp:revision>
  <cp:lastPrinted>1601-01-01T00:00:00Z</cp:lastPrinted>
  <dcterms:created xsi:type="dcterms:W3CDTF">2020-10-02T07:25:08Z</dcterms:created>
  <dcterms:modified xsi:type="dcterms:W3CDTF">2020-10-04T18:59:51Z</dcterms:modified>
</cp:coreProperties>
</file>