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357" r:id="rId5"/>
    <p:sldId id="542" r:id="rId6"/>
    <p:sldId id="541" r:id="rId7"/>
    <p:sldId id="383" r:id="rId8"/>
    <p:sldId id="419" r:id="rId9"/>
    <p:sldId id="420" r:id="rId10"/>
    <p:sldId id="421" r:id="rId11"/>
    <p:sldId id="422" r:id="rId12"/>
    <p:sldId id="543" r:id="rId13"/>
    <p:sldId id="258" r:id="rId14"/>
    <p:sldId id="537" r:id="rId15"/>
    <p:sldId id="538" r:id="rId16"/>
    <p:sldId id="539" r:id="rId17"/>
    <p:sldId id="297" r:id="rId18"/>
    <p:sldId id="540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12C12D-9FA8-40CC-BC6A-A6DDA0676CC8}" v="8" dt="2020-10-22T11:36:17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6258" autoAdjust="0"/>
  </p:normalViewPr>
  <p:slideViewPr>
    <p:cSldViewPr snapToGrid="0">
      <p:cViewPr varScale="1">
        <p:scale>
          <a:sx n="99" d="100"/>
          <a:sy n="99" d="100"/>
        </p:scale>
        <p:origin x="102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30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Conducting a feasibility study is always beneficial to the project as it gives you and other stakeholders a clear picture of your idea.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684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Payback period</a:t>
            </a:r>
          </a:p>
          <a:p>
            <a:r>
              <a:rPr lang="en-US"/>
              <a:t>For example, if a company invests $300,000 in a new production line, and the production line then produces cash flow of $100,000 per year, then the payback period is 3.0 years ($300,000 initial investment / $100,000 annual payback). </a:t>
            </a:r>
            <a:endParaRPr lang="cs-CZ"/>
          </a:p>
          <a:p>
            <a:endParaRPr lang="cs-CZ"/>
          </a:p>
          <a:p>
            <a:r>
              <a:rPr lang="cs-CZ"/>
              <a:t>ROI </a:t>
            </a:r>
          </a:p>
          <a:p>
            <a:r>
              <a:rPr lang="cs-CZ"/>
              <a:t>- </a:t>
            </a:r>
            <a:r>
              <a:rPr lang="en-US"/>
              <a:t>used to evaluate </a:t>
            </a:r>
            <a:r>
              <a:rPr lang="cs-CZ"/>
              <a:t>the efficiency </a:t>
            </a:r>
            <a:r>
              <a:rPr lang="en-US"/>
              <a:t>of an investment or to compare the efficiency of a number of different investments</a:t>
            </a:r>
            <a:br>
              <a:rPr lang="en-US"/>
            </a:br>
            <a:r>
              <a:rPr lang="cs-CZ"/>
              <a:t>- project is acceptable when ROI</a:t>
            </a:r>
            <a:r>
              <a:rPr lang="en-US"/>
              <a:t>&gt;</a:t>
            </a:r>
            <a:r>
              <a:rPr lang="cs-CZ"/>
              <a:t>1 (but time is</a:t>
            </a:r>
            <a:r>
              <a:rPr lang="cs-CZ" baseline="0"/>
              <a:t> for the life span of the product, not project!)</a:t>
            </a:r>
            <a:endParaRPr lang="cs-CZ"/>
          </a:p>
          <a:p>
            <a:r>
              <a:rPr lang="cs-CZ"/>
              <a:t>- Compare more projects</a:t>
            </a:r>
            <a:r>
              <a:rPr lang="cs-CZ" baseline="0"/>
              <a:t> – choose the one with higher ROI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417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CFt</a:t>
            </a:r>
            <a:r>
              <a:rPr lang="cs-CZ" dirty="0"/>
              <a:t> – cash</a:t>
            </a:r>
            <a:r>
              <a:rPr lang="cs-CZ" baseline="0" dirty="0"/>
              <a:t> </a:t>
            </a:r>
            <a:r>
              <a:rPr lang="cs-CZ" baseline="0" dirty="0" err="1"/>
              <a:t>flow</a:t>
            </a:r>
            <a:r>
              <a:rPr lang="cs-CZ" baseline="0" dirty="0"/>
              <a:t> in a </a:t>
            </a:r>
            <a:r>
              <a:rPr lang="cs-CZ" baseline="0" dirty="0" err="1"/>
              <a:t>year</a:t>
            </a:r>
            <a:r>
              <a:rPr lang="cs-CZ" baseline="0" dirty="0"/>
              <a:t> t</a:t>
            </a:r>
          </a:p>
          <a:p>
            <a:r>
              <a:rPr lang="cs-CZ" baseline="0" dirty="0"/>
              <a:t>r- </a:t>
            </a:r>
            <a:r>
              <a:rPr lang="cs-CZ" baseline="0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alternative</a:t>
            </a:r>
            <a:r>
              <a:rPr lang="cs-CZ" baseline="0" dirty="0"/>
              <a:t> </a:t>
            </a:r>
            <a:r>
              <a:rPr lang="cs-CZ" baseline="0" dirty="0" err="1"/>
              <a:t>discount</a:t>
            </a:r>
            <a:r>
              <a:rPr lang="cs-CZ" baseline="0" dirty="0"/>
              <a:t> </a:t>
            </a:r>
            <a:r>
              <a:rPr lang="cs-CZ" baseline="0" dirty="0" err="1"/>
              <a:t>rate</a:t>
            </a:r>
            <a:endParaRPr lang="cs-CZ" baseline="0" dirty="0"/>
          </a:p>
          <a:p>
            <a:r>
              <a:rPr lang="cs-CZ" baseline="0" dirty="0" err="1"/>
              <a:t>Used</a:t>
            </a:r>
            <a:r>
              <a:rPr lang="cs-CZ" baseline="0" dirty="0"/>
              <a:t> in O2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every</a:t>
            </a:r>
            <a:r>
              <a:rPr lang="cs-CZ" baseline="0" dirty="0"/>
              <a:t> single </a:t>
            </a:r>
            <a:r>
              <a:rPr lang="cs-CZ" baseline="0" dirty="0" err="1"/>
              <a:t>project</a:t>
            </a:r>
            <a:endParaRPr lang="cs-CZ" baseline="0" dirty="0"/>
          </a:p>
          <a:p>
            <a:endParaRPr lang="cs-CZ" baseline="0" dirty="0"/>
          </a:p>
          <a:p>
            <a:r>
              <a:rPr lang="cs-CZ" baseline="0" dirty="0"/>
              <a:t>IRR – </a:t>
            </a:r>
            <a:r>
              <a:rPr lang="cs-CZ" baseline="0" dirty="0" err="1"/>
              <a:t>discount</a:t>
            </a:r>
            <a:r>
              <a:rPr lang="cs-CZ" baseline="0" dirty="0"/>
              <a:t> </a:t>
            </a:r>
            <a:r>
              <a:rPr lang="cs-CZ" baseline="0" dirty="0" err="1"/>
              <a:t>rate</a:t>
            </a:r>
            <a:r>
              <a:rPr lang="cs-CZ" baseline="0" dirty="0"/>
              <a:t> </a:t>
            </a:r>
            <a:r>
              <a:rPr lang="cs-CZ" baseline="0" dirty="0" err="1"/>
              <a:t>when</a:t>
            </a:r>
            <a:r>
              <a:rPr lang="cs-CZ" baseline="0" dirty="0"/>
              <a:t> NPV=0, IRR </a:t>
            </a:r>
            <a:r>
              <a:rPr lang="cs-CZ" baseline="0" dirty="0" err="1"/>
              <a:t>should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higher</a:t>
            </a:r>
            <a:r>
              <a:rPr lang="cs-CZ" baseline="0" dirty="0"/>
              <a:t> </a:t>
            </a:r>
            <a:r>
              <a:rPr lang="cs-CZ" baseline="0" dirty="0" err="1"/>
              <a:t>than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discount</a:t>
            </a:r>
            <a:r>
              <a:rPr lang="cs-CZ" baseline="0" dirty="0"/>
              <a:t> </a:t>
            </a:r>
            <a:r>
              <a:rPr lang="cs-CZ" baseline="0" dirty="0" err="1"/>
              <a:t>rate</a:t>
            </a:r>
            <a:r>
              <a:rPr lang="cs-CZ" baseline="0" dirty="0"/>
              <a:t> set</a:t>
            </a:r>
          </a:p>
          <a:p>
            <a:r>
              <a:rPr lang="cs-CZ" baseline="0" dirty="0"/>
              <a:t>- Project </a:t>
            </a:r>
            <a:r>
              <a:rPr lang="cs-CZ" baseline="0" dirty="0" err="1"/>
              <a:t>comparison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35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Purpose</a:t>
            </a:r>
            <a:r>
              <a:rPr lang="cs-CZ" baseline="0" dirty="0"/>
              <a:t> – </a:t>
            </a:r>
            <a:r>
              <a:rPr lang="cs-CZ" baseline="0" dirty="0" err="1"/>
              <a:t>why</a:t>
            </a:r>
            <a:r>
              <a:rPr lang="cs-CZ" baseline="0" dirty="0"/>
              <a:t> are </a:t>
            </a:r>
            <a:r>
              <a:rPr lang="cs-CZ" baseline="0" dirty="0" err="1"/>
              <a:t>we</a:t>
            </a:r>
            <a:r>
              <a:rPr lang="cs-CZ" baseline="0" dirty="0"/>
              <a:t> </a:t>
            </a:r>
            <a:r>
              <a:rPr lang="cs-CZ" baseline="0" dirty="0" err="1"/>
              <a:t>doing</a:t>
            </a:r>
            <a:r>
              <a:rPr lang="cs-CZ" baseline="0" dirty="0"/>
              <a:t> </a:t>
            </a:r>
            <a:r>
              <a:rPr lang="cs-CZ" baseline="0" dirty="0" err="1"/>
              <a:t>this</a:t>
            </a:r>
            <a:r>
              <a:rPr lang="cs-CZ" baseline="0" dirty="0"/>
              <a:t>?</a:t>
            </a:r>
          </a:p>
          <a:p>
            <a:r>
              <a:rPr lang="cs-CZ" baseline="0" dirty="0" err="1"/>
              <a:t>Outcomes</a:t>
            </a:r>
            <a:r>
              <a:rPr lang="cs-CZ" baseline="0" dirty="0"/>
              <a:t> – WHAT?</a:t>
            </a:r>
          </a:p>
          <a:p>
            <a:r>
              <a:rPr lang="cs-CZ" baseline="0" dirty="0" err="1"/>
              <a:t>Activities</a:t>
            </a:r>
            <a:r>
              <a:rPr lang="cs-CZ" baseline="0" dirty="0"/>
              <a:t> – HOW?</a:t>
            </a:r>
          </a:p>
          <a:p>
            <a:r>
              <a:rPr lang="cs-CZ" baseline="0" dirty="0" err="1"/>
              <a:t>Indicators</a:t>
            </a:r>
            <a:r>
              <a:rPr lang="cs-CZ" baseline="0" dirty="0"/>
              <a:t> – </a:t>
            </a:r>
            <a:r>
              <a:rPr lang="cs-CZ" baseline="0" dirty="0" err="1"/>
              <a:t>recommended</a:t>
            </a:r>
            <a:r>
              <a:rPr lang="cs-CZ" baseline="0" dirty="0"/>
              <a:t> </a:t>
            </a:r>
            <a:r>
              <a:rPr lang="cs-CZ" baseline="0" dirty="0" err="1"/>
              <a:t>at</a:t>
            </a:r>
            <a:r>
              <a:rPr lang="cs-CZ" baseline="0" dirty="0"/>
              <a:t> least </a:t>
            </a:r>
            <a:r>
              <a:rPr lang="cs-CZ" baseline="0" dirty="0" err="1"/>
              <a:t>two</a:t>
            </a:r>
            <a:r>
              <a:rPr lang="cs-CZ" baseline="0" dirty="0"/>
              <a:t> – </a:t>
            </a:r>
            <a:r>
              <a:rPr lang="cs-CZ" baseline="0" dirty="0" err="1"/>
              <a:t>one</a:t>
            </a:r>
            <a:r>
              <a:rPr lang="cs-CZ" baseline="0" dirty="0"/>
              <a:t> </a:t>
            </a:r>
            <a:r>
              <a:rPr lang="cs-CZ" baseline="0" dirty="0" err="1"/>
              <a:t>can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misleading</a:t>
            </a:r>
            <a:r>
              <a:rPr lang="cs-CZ" baseline="0" dirty="0"/>
              <a:t>; </a:t>
            </a:r>
          </a:p>
          <a:p>
            <a:r>
              <a:rPr lang="cs-CZ" baseline="0" dirty="0"/>
              <a:t>IF – THEN </a:t>
            </a:r>
            <a:r>
              <a:rPr lang="cs-CZ" baseline="0" dirty="0" err="1"/>
              <a:t>hypotheses</a:t>
            </a:r>
            <a:endParaRPr lang="cs-CZ" baseline="0" dirty="0"/>
          </a:p>
          <a:p>
            <a:r>
              <a:rPr lang="cs-CZ" baseline="0" dirty="0" err="1"/>
              <a:t>Raises</a:t>
            </a:r>
            <a:r>
              <a:rPr lang="cs-CZ" baseline="0" dirty="0"/>
              <a:t> many </a:t>
            </a:r>
            <a:r>
              <a:rPr lang="cs-CZ" baseline="0" dirty="0" err="1"/>
              <a:t>questions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</a:t>
            </a:r>
            <a:r>
              <a:rPr lang="cs-CZ" baseline="0" dirty="0" err="1"/>
              <a:t>sustainability</a:t>
            </a:r>
            <a:r>
              <a:rPr lang="cs-CZ" baseline="0" dirty="0"/>
              <a:t>, </a:t>
            </a:r>
            <a:r>
              <a:rPr lang="cs-CZ" baseline="0" dirty="0" err="1"/>
              <a:t>benefits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endParaRPr lang="cs-CZ" baseline="0" dirty="0"/>
          </a:p>
          <a:p>
            <a:r>
              <a:rPr lang="cs-CZ" baseline="0" dirty="0" err="1"/>
              <a:t>Careful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</a:t>
            </a:r>
            <a:r>
              <a:rPr lang="cs-CZ" baseline="0" dirty="0" err="1"/>
              <a:t>tautology</a:t>
            </a:r>
            <a:r>
              <a:rPr lang="cs-CZ" baseline="0" dirty="0"/>
              <a:t> (</a:t>
            </a:r>
            <a:r>
              <a:rPr lang="cs-CZ" baseline="0" dirty="0" err="1"/>
              <a:t>outcomes</a:t>
            </a:r>
            <a:r>
              <a:rPr lang="cs-CZ" baseline="0" dirty="0"/>
              <a:t> and </a:t>
            </a:r>
            <a:r>
              <a:rPr lang="cs-CZ" baseline="0" dirty="0" err="1"/>
              <a:t>purpose</a:t>
            </a:r>
            <a:r>
              <a:rPr lang="cs-CZ" baseline="0" dirty="0"/>
              <a:t>) – </a:t>
            </a:r>
            <a:r>
              <a:rPr lang="cs-CZ" baseline="0" dirty="0" err="1"/>
              <a:t>same</a:t>
            </a:r>
            <a:r>
              <a:rPr lang="cs-CZ" baseline="0" dirty="0"/>
              <a:t> </a:t>
            </a:r>
            <a:r>
              <a:rPr lang="cs-CZ" baseline="0" dirty="0" err="1"/>
              <a:t>outcomes</a:t>
            </a:r>
            <a:r>
              <a:rPr lang="cs-CZ" baseline="0" dirty="0"/>
              <a:t> and </a:t>
            </a:r>
            <a:r>
              <a:rPr lang="cs-CZ" baseline="0" dirty="0" err="1"/>
              <a:t>same</a:t>
            </a:r>
            <a:r>
              <a:rPr lang="cs-CZ" baseline="0" dirty="0"/>
              <a:t> </a:t>
            </a:r>
            <a:r>
              <a:rPr lang="cs-CZ" baseline="0" dirty="0" err="1"/>
              <a:t>purpose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not </a:t>
            </a:r>
            <a:r>
              <a:rPr lang="cs-CZ" baseline="0" dirty="0" err="1"/>
              <a:t>possibble</a:t>
            </a:r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7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Sylva Žáková Talpová, Jan Žák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Projektový management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2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Logický rámec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92313" y="1600200"/>
          <a:ext cx="7992888" cy="4837608"/>
        </p:xfrm>
        <a:graphic>
          <a:graphicData uri="http://schemas.openxmlformats.org/drawingml/2006/table">
            <a:tbl>
              <a:tblPr firstRow="1" firstCol="1" bandRow="1"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Popis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Objektivně měřitelné ukazatele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Zdroje informací k ověření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Předpoklady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Záměr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55985" marR="55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Cíl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Výstupy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Činnosti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ZDROJE</a:t>
                      </a:r>
                    </a:p>
                    <a:p>
                      <a:pPr marL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ČASOVÝ RÁMEC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 flipH="1" flipV="1">
            <a:off x="4151784" y="3939632"/>
            <a:ext cx="424815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249738" y="4869160"/>
            <a:ext cx="424815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4259263" y="6019801"/>
            <a:ext cx="3492500" cy="5762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4257675" y="3141664"/>
            <a:ext cx="424815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410075" y="5949280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357688" y="4725144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357688" y="3933825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ovéPole 5">
            <a:extLst>
              <a:ext uri="{FF2B5EF4-FFF2-40B4-BE49-F238E27FC236}">
                <a16:creationId xmlns:a16="http://schemas.microsoft.com/office/drawing/2014/main" id="{0D032458-5A75-408A-92BE-D9AFBB507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6410325"/>
            <a:ext cx="273526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9" tIns="45719" rIns="91439" bIns="45719">
            <a:spAutoFit/>
          </a:bodyPr>
          <a:lstStyle/>
          <a:p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Podmínky:</a:t>
            </a:r>
          </a:p>
        </p:txBody>
      </p:sp>
      <p:sp>
        <p:nvSpPr>
          <p:cNvPr id="3" name="TextovéPole 5">
            <a:extLst>
              <a:ext uri="{FF2B5EF4-FFF2-40B4-BE49-F238E27FC236}">
                <a16:creationId xmlns:a16="http://schemas.microsoft.com/office/drawing/2014/main" id="{384AEAF0-456A-49A9-9A92-66F00E881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616" y="6462701"/>
            <a:ext cx="478721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39" tIns="45719" rIns="91439" bIns="45719">
            <a:spAutoFit/>
          </a:bodyPr>
          <a:lstStyle/>
          <a:p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Projekt neřeší: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rámcová matice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39993" y="1429175"/>
          <a:ext cx="7992888" cy="4878756"/>
        </p:xfrm>
        <a:graphic>
          <a:graphicData uri="http://schemas.openxmlformats.org/drawingml/2006/table">
            <a:tbl>
              <a:tblPr firstRow="1" firstCol="1" bandRow="1"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0" indent="-101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Objectively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Verifiable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Source</a:t>
                      </a:r>
                      <a:r>
                        <a:rPr lang="cs-CZ" sz="2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cs-CZ" sz="2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verification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Assumptions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55985" marR="55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Project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purpose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Outcomes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Resources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/budget</a:t>
                      </a:r>
                    </a:p>
                    <a:p>
                      <a:pPr marL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Time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frame</a:t>
                      </a:r>
                      <a:endParaRPr kumimoji="0" lang="cs-CZ" sz="18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48" name="TextovéPole 5"/>
          <p:cNvSpPr txBox="1">
            <a:spLocks noChangeArrowheads="1"/>
          </p:cNvSpPr>
          <p:nvPr/>
        </p:nvSpPr>
        <p:spPr bwMode="auto">
          <a:xfrm>
            <a:off x="7924801" y="6410325"/>
            <a:ext cx="273526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9" tIns="45719" rIns="91439" bIns="45719">
            <a:spAutoFit/>
          </a:bodyPr>
          <a:lstStyle/>
          <a:p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Pre-conditions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4151784" y="3939631"/>
            <a:ext cx="424815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249738" y="4869160"/>
            <a:ext cx="424815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4259263" y="6019800"/>
            <a:ext cx="3492500" cy="5762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4257676" y="3141663"/>
            <a:ext cx="424815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410075" y="5949280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357688" y="4725144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357688" y="3933825"/>
            <a:ext cx="414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ovéPole 5"/>
          <p:cNvSpPr txBox="1">
            <a:spLocks noChangeArrowheads="1"/>
          </p:cNvSpPr>
          <p:nvPr/>
        </p:nvSpPr>
        <p:spPr bwMode="auto">
          <a:xfrm>
            <a:off x="2017616" y="6462701"/>
            <a:ext cx="478721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39" tIns="45719" rIns="91439" bIns="45719">
            <a:spAutoFit/>
          </a:bodyPr>
          <a:lstStyle/>
          <a:p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Subjects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 not to </a:t>
            </a:r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solve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754379" y="3392812"/>
            <a:ext cx="1140945" cy="56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94" b="1" dirty="0">
                <a:latin typeface="Mistral" panose="03090702030407020403" pitchFamily="66" charset="0"/>
              </a:rPr>
              <a:t>(</a:t>
            </a:r>
            <a:r>
              <a:rPr lang="cs-CZ" sz="3094" b="1" dirty="0" err="1">
                <a:latin typeface="Mistral" panose="03090702030407020403" pitchFamily="66" charset="0"/>
              </a:rPr>
              <a:t>goal</a:t>
            </a:r>
            <a:r>
              <a:rPr lang="cs-CZ" sz="3094" b="1" dirty="0">
                <a:latin typeface="Mistral" panose="03090702030407020403" pitchFamily="66" charset="0"/>
              </a:rPr>
              <a:t>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4B121B8-C9B4-4CB2-A704-4E41477F5D32}"/>
              </a:ext>
            </a:extLst>
          </p:cNvPr>
          <p:cNvSpPr txBox="1"/>
          <p:nvPr/>
        </p:nvSpPr>
        <p:spPr>
          <a:xfrm>
            <a:off x="10116049" y="414959"/>
            <a:ext cx="1581149" cy="1148474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Logický rámec</a:t>
            </a:r>
          </a:p>
        </p:txBody>
      </p:sp>
    </p:spTree>
    <p:extLst>
      <p:ext uri="{BB962C8B-B14F-4D97-AF65-F5344CB8AC3E}">
        <p14:creationId xmlns:p14="http://schemas.microsoft.com/office/powerpoint/2010/main" val="260828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LogFrame</a:t>
            </a:r>
            <a:r>
              <a:rPr lang="cs-CZ" dirty="0"/>
              <a:t> Matrix - </a:t>
            </a:r>
            <a:r>
              <a:rPr lang="cs-CZ" dirty="0" err="1"/>
              <a:t>exercise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39993" y="1429175"/>
          <a:ext cx="7992888" cy="4878756"/>
        </p:xfrm>
        <a:graphic>
          <a:graphicData uri="http://schemas.openxmlformats.org/drawingml/2006/table">
            <a:tbl>
              <a:tblPr firstRow="1" firstCol="1" bandRow="1"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0" indent="-101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Objectively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Verifiable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Source</a:t>
                      </a:r>
                      <a:r>
                        <a:rPr lang="cs-CZ" sz="2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cs-CZ" sz="20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verification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Assumptions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Overal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objective</a:t>
                      </a: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55985" marR="55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Project </a:t>
                      </a: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purpose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Outcomes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Resources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/budget</a:t>
                      </a:r>
                    </a:p>
                    <a:p>
                      <a:pPr marL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Time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cs-CZ" sz="1800" b="1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frame</a:t>
                      </a:r>
                      <a:endParaRPr kumimoji="0" lang="cs-CZ" sz="18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85" marR="55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48" name="TextovéPole 5"/>
          <p:cNvSpPr txBox="1">
            <a:spLocks noChangeArrowheads="1"/>
          </p:cNvSpPr>
          <p:nvPr/>
        </p:nvSpPr>
        <p:spPr bwMode="auto">
          <a:xfrm>
            <a:off x="7924801" y="6410325"/>
            <a:ext cx="273526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9" tIns="45719" rIns="91439" bIns="45719">
            <a:spAutoFit/>
          </a:bodyPr>
          <a:lstStyle/>
          <a:p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Pre-conditions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4" name="TextovéPole 5"/>
          <p:cNvSpPr txBox="1">
            <a:spLocks noChangeArrowheads="1"/>
          </p:cNvSpPr>
          <p:nvPr/>
        </p:nvSpPr>
        <p:spPr bwMode="auto">
          <a:xfrm>
            <a:off x="2017616" y="6462701"/>
            <a:ext cx="4787213" cy="395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39" tIns="45719" rIns="91439" bIns="45719">
            <a:spAutoFit/>
          </a:bodyPr>
          <a:lstStyle/>
          <a:p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Subjects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 not to </a:t>
            </a:r>
            <a:r>
              <a:rPr lang="cs-CZ" sz="1969" dirty="0" err="1">
                <a:solidFill>
                  <a:schemeClr val="tx2"/>
                </a:solidFill>
                <a:latin typeface="Calibri" pitchFamily="34" charset="0"/>
              </a:rPr>
              <a:t>solve</a:t>
            </a:r>
            <a:r>
              <a:rPr lang="cs-CZ" sz="1969" dirty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66555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používat logickou rámcovou matici?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1027" y="1606297"/>
            <a:ext cx="9355755" cy="44916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Napomáhá porozumění a lepší komunikaci mezi klíčovými osobami a dalšími zainteresovanými stranami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Pomáhá zachování kontinuity při změně zaměstnanců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Pomáhá ptát se na správné otázky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Je jednoduchá ;-)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Dává všechny klíčové části projektu na jedno místo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Pracuje také s předpoklady a riziky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Lze použít v různých fázích projektu, ale nejúčelnější je na začátku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en-US" sz="1400" dirty="0"/>
          </a:p>
          <a:p>
            <a:pPr marL="321457" indent="-321457">
              <a:buFont typeface="+mj-lt"/>
              <a:buAutoNum type="arabicPeriod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9585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rámcová matice - omezení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nenahrazuje jiné analýzy ani odborné znalosti členů týmu</a:t>
            </a:r>
          </a:p>
          <a:p>
            <a:r>
              <a:rPr lang="cs-CZ" dirty="0"/>
              <a:t>proces vytvoření vyžaduje dobré schopnosti facilitace, umět získat názory ostatních</a:t>
            </a:r>
          </a:p>
          <a:p>
            <a:r>
              <a:rPr lang="cs-CZ" dirty="0"/>
              <a:t>je to práce minimálně na několik hodin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482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E95D5-EF4B-40CB-AE07-490E77FEA8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69A64F-DCE0-458B-9DD1-6A106E957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673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0312A5-46E5-4302-8090-157CBB06F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AC31C9-86C3-4F23-AAB3-B34534A3F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5" name="Obrázek 4" descr="Obsah obrázku text, bílá tabule&#10;&#10;Popis byl vytvořen automaticky">
            <a:extLst>
              <a:ext uri="{FF2B5EF4-FFF2-40B4-BE49-F238E27FC236}">
                <a16:creationId xmlns:a16="http://schemas.microsoft.com/office/drawing/2014/main" id="{01B4821D-A60C-4DA7-9C2A-8E72EB6CD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062" y="1285875"/>
            <a:ext cx="35718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1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F51314-1B0D-4E40-95C3-5C9176100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286E3-C911-46B0-94E3-89E9EF262E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9681-934D-4754-829F-0C853442E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FB42E1-575E-4025-9ED8-3A84EB0AC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Opportunity</a:t>
            </a:r>
            <a:r>
              <a:rPr lang="cs-CZ" dirty="0"/>
              <a:t> study</a:t>
            </a:r>
          </a:p>
          <a:p>
            <a:r>
              <a:rPr lang="cs-CZ" dirty="0" err="1"/>
              <a:t>Feasibility</a:t>
            </a:r>
            <a:r>
              <a:rPr lang="cs-CZ" dirty="0"/>
              <a:t> study</a:t>
            </a:r>
          </a:p>
          <a:p>
            <a:r>
              <a:rPr lang="cs-CZ" dirty="0"/>
              <a:t>Ekonomické zhodnocení projektu</a:t>
            </a:r>
          </a:p>
          <a:p>
            <a:r>
              <a:rPr lang="cs-CZ" dirty="0"/>
              <a:t>Logický rámec</a:t>
            </a:r>
          </a:p>
        </p:txBody>
      </p:sp>
    </p:spTree>
    <p:extLst>
      <p:ext uri="{BB962C8B-B14F-4D97-AF65-F5344CB8AC3E}">
        <p14:creationId xmlns:p14="http://schemas.microsoft.com/office/powerpoint/2010/main" val="581420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Feasibility</a:t>
            </a:r>
            <a:r>
              <a:rPr lang="cs-CZ" dirty="0"/>
              <a:t>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Stojí nápad za investici (finanční, časovou,…)?</a:t>
            </a:r>
          </a:p>
          <a:p>
            <a:r>
              <a:rPr lang="cs-CZ" dirty="0"/>
              <a:t>Jak by se dalo jinak dospět k cíli?</a:t>
            </a:r>
          </a:p>
          <a:p>
            <a:endParaRPr lang="cs-CZ" dirty="0"/>
          </a:p>
          <a:p>
            <a:r>
              <a:rPr lang="cs-CZ" sz="2250" dirty="0" err="1"/>
              <a:t>Feasibility</a:t>
            </a:r>
            <a:r>
              <a:rPr lang="cs-CZ" sz="2250" dirty="0"/>
              <a:t> study se využívá k určení životaschopnosti nápadu</a:t>
            </a:r>
          </a:p>
          <a:p>
            <a:r>
              <a:rPr lang="cs-CZ" sz="2250" dirty="0"/>
              <a:t>Projekt konkretizuje (</a:t>
            </a:r>
            <a:r>
              <a:rPr lang="cs-CZ" sz="2250" dirty="0" err="1"/>
              <a:t>trojimperativ</a:t>
            </a:r>
            <a:r>
              <a:rPr lang="cs-CZ" sz="2250" dirty="0"/>
              <a:t> aj.)</a:t>
            </a:r>
          </a:p>
          <a:p>
            <a:r>
              <a:rPr lang="cs-CZ" sz="2250" dirty="0"/>
              <a:t>Vyhodnocuje možnosti úspěchu projektu (objektivita, investoři)</a:t>
            </a:r>
          </a:p>
        </p:txBody>
      </p:sp>
    </p:spTree>
    <p:extLst>
      <p:ext uri="{BB962C8B-B14F-4D97-AF65-F5344CB8AC3E}">
        <p14:creationId xmlns:p14="http://schemas.microsoft.com/office/powerpoint/2010/main" val="355436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Feasibility</a:t>
            </a:r>
            <a:r>
              <a:rPr lang="cs-CZ" dirty="0"/>
              <a:t>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Oblasti k řešení: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Technická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Finanční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Právní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Provozní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Časová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HR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criteria</a:t>
            </a:r>
            <a:r>
              <a:rPr lang="cs-CZ" dirty="0"/>
              <a:t>, </a:t>
            </a:r>
            <a:r>
              <a:rPr lang="cs-CZ" dirty="0" err="1"/>
              <a:t>weights</a:t>
            </a:r>
            <a:r>
              <a:rPr lang="cs-CZ" dirty="0"/>
              <a:t>, </a:t>
            </a:r>
            <a:r>
              <a:rPr lang="cs-CZ" dirty="0" err="1"/>
              <a:t>comparison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02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Feasibility</a:t>
            </a:r>
            <a:r>
              <a:rPr lang="cs-CZ" dirty="0"/>
              <a:t> study – proč ji dělat?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Pomáhá projektovému týmu i stakeholderům k vyjasnění a zpřesnění projektu, navrhuje alternativy</a:t>
            </a:r>
          </a:p>
          <a:p>
            <a:r>
              <a:rPr lang="cs-CZ" dirty="0"/>
              <a:t>Zužuje možnosti řešení</a:t>
            </a:r>
          </a:p>
          <a:p>
            <a:r>
              <a:rPr lang="cs-CZ" dirty="0" err="1"/>
              <a:t>Ïdentifikuje</a:t>
            </a:r>
            <a:r>
              <a:rPr lang="cs-CZ" dirty="0"/>
              <a:t> důvody, proč projekt dělat</a:t>
            </a:r>
          </a:p>
          <a:p>
            <a:r>
              <a:rPr lang="cs-CZ" dirty="0"/>
              <a:t>Zvyšuje šanci na úspěch zhodnocením více proměnných</a:t>
            </a:r>
          </a:p>
          <a:p>
            <a:r>
              <a:rPr lang="cs-CZ" dirty="0"/>
              <a:t>Většinou</a:t>
            </a:r>
            <a:r>
              <a:rPr lang="cs-CZ" dirty="0">
                <a:sym typeface="Wingdings" panose="05000000000000000000" pitchFamily="2" charset="2"/>
              </a:rPr>
              <a:t> zrychluje rozhodování o projektu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69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assesment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projects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u="sng" dirty="0" err="1"/>
                  <a:t>Payback</a:t>
                </a:r>
                <a:r>
                  <a:rPr lang="cs-CZ" u="sng" dirty="0"/>
                  <a:t> period </a:t>
                </a:r>
                <a:r>
                  <a:rPr lang="cs-CZ" dirty="0"/>
                  <a:t>- </a:t>
                </a:r>
                <a:r>
                  <a:rPr lang="en-US" b="1" dirty="0"/>
                  <a:t>the time </a:t>
                </a:r>
                <a:r>
                  <a:rPr lang="en-US" dirty="0"/>
                  <a:t>required for the amount invested in an asset to be repaid by the net cash outflow generated by the asset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u="sng" dirty="0"/>
                  <a:t>ROI</a:t>
                </a:r>
                <a:r>
                  <a:rPr lang="cs-CZ" dirty="0"/>
                  <a:t> -</a:t>
                </a:r>
                <a:r>
                  <a:rPr lang="en-US" dirty="0"/>
                  <a:t>measures the amount of return on an investment relative to the investment’s cost</a:t>
                </a:r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𝑅𝑂𝐼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𝑛𝑒𝑡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𝑝𝑟𝑜𝑓𝑖𝑡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𝑐𝑜𝑠𝑡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𝑖𝑛𝑣𝑒𝑠𝑡𝑚𝑒𝑛𝑡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90" r="-510" b="-222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088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assesment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projects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u="sng" dirty="0"/>
                  <a:t>NPV</a:t>
                </a:r>
                <a:r>
                  <a:rPr lang="cs-CZ" dirty="0"/>
                  <a:t> - t</a:t>
                </a:r>
                <a:r>
                  <a:rPr lang="en-US" dirty="0"/>
                  <a:t>he difference between the present values of cash inflows and outflows</a:t>
                </a:r>
                <a:r>
                  <a:rPr lang="cs-CZ" dirty="0"/>
                  <a:t> </a:t>
                </a:r>
              </a:p>
              <a:p>
                <a:pPr lvl="1"/>
                <a:r>
                  <a:rPr lang="en-US" sz="2250" dirty="0"/>
                  <a:t>discounting all future cash flows (both in- and out-flow) resulting from</a:t>
                </a:r>
                <a:r>
                  <a:rPr lang="cs-CZ" sz="2250" dirty="0"/>
                  <a:t> </a:t>
                </a:r>
                <a:r>
                  <a:rPr lang="cs-CZ" sz="2250" dirty="0" err="1"/>
                  <a:t>the</a:t>
                </a:r>
                <a:r>
                  <a:rPr lang="cs-CZ" sz="2250" dirty="0"/>
                  <a:t> </a:t>
                </a:r>
                <a:r>
                  <a:rPr lang="en-US" sz="2250" dirty="0"/>
                  <a:t>project with a given discount rate and then summing them together</a:t>
                </a:r>
                <a:endParaRPr lang="cs-CZ" sz="2250" dirty="0"/>
              </a:p>
              <a:p>
                <a:pPr lvl="1"/>
                <a:endParaRPr lang="cs-CZ" sz="2250" dirty="0"/>
              </a:p>
              <a:p>
                <a:pPr marL="294669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50" i="1">
                          <a:latin typeface="Cambria Math"/>
                        </a:rPr>
                        <m:t>𝑁𝑃𝑉</m:t>
                      </m:r>
                      <m:r>
                        <a:rPr lang="cs-CZ" sz="225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2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250" i="1">
                              <a:latin typeface="Cambria Math"/>
                            </a:rPr>
                            <m:t>𝑡</m:t>
                          </m:r>
                          <m:r>
                            <a:rPr lang="cs-CZ" sz="2250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cs-CZ" sz="225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22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25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250" i="1">
                                      <a:latin typeface="Cambria Math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cs-CZ" sz="225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22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250" i="1">
                                      <a:latin typeface="Cambria Math"/>
                                    </a:rPr>
                                    <m:t>(1+</m:t>
                                  </m:r>
                                  <m:r>
                                    <a:rPr lang="cs-CZ" sz="225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cs-CZ" sz="225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250" i="1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2250" i="1">
                              <a:latin typeface="Cambria Math"/>
                            </a:rPr>
                            <m:t>   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  <a:p>
                <a:r>
                  <a:rPr lang="cs-CZ" u="sng" dirty="0"/>
                  <a:t>IRR</a:t>
                </a:r>
                <a:r>
                  <a:rPr lang="cs-CZ" dirty="0"/>
                  <a:t> - </a:t>
                </a:r>
                <a:r>
                  <a:rPr lang="en-US" dirty="0"/>
                  <a:t> a discount rate that makes the net present value (NPV) of all cash flows from a particular project equal to zero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145" t="-1622" r="-837" b="-55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263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FFA89D-6ECB-4B64-8948-CFBC81F9B8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6F7827-6946-44F9-AAA8-D7BCA2B5E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980C190-5C32-4F14-8BB8-B232FA8F3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152400"/>
            <a:ext cx="889000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6238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E1BAD5-0321-4068-8AF1-749DFAFF336E}">
  <ds:schemaRefs>
    <ds:schemaRef ds:uri="http://purl.org/dc/terms/"/>
    <ds:schemaRef ds:uri="e8312105-d3eb-4165-b016-0d7be4344c68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b466b21-9f8e-4555-b4b4-3f204fa426c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8A9DD57-993C-4A23-B6F0-EB9BA7557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D15EB-1B86-4C54-9E49-B95943C1D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1483</TotalTime>
  <Words>741</Words>
  <Application>Microsoft Office PowerPoint</Application>
  <PresentationFormat>Širokoúhlá obrazovka</PresentationFormat>
  <Paragraphs>180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Mistral</vt:lpstr>
      <vt:lpstr>Tahoma</vt:lpstr>
      <vt:lpstr>Wingdings</vt:lpstr>
      <vt:lpstr>prezentace-econ-cz</vt:lpstr>
      <vt:lpstr>Projektový management </vt:lpstr>
      <vt:lpstr>Prezentace aplikace PowerPoint</vt:lpstr>
      <vt:lpstr>Agenda</vt:lpstr>
      <vt:lpstr>Feasibility study</vt:lpstr>
      <vt:lpstr>Feasibility study</vt:lpstr>
      <vt:lpstr>Feasibility study – proč ji dělat?</vt:lpstr>
      <vt:lpstr>Economic assesment of projects</vt:lpstr>
      <vt:lpstr>Economic assesment of projects</vt:lpstr>
      <vt:lpstr>Prezentace aplikace PowerPoint</vt:lpstr>
      <vt:lpstr>Logický rámec</vt:lpstr>
      <vt:lpstr>Logická rámcová matice</vt:lpstr>
      <vt:lpstr>LogFrame Matrix - exercise</vt:lpstr>
      <vt:lpstr>Proč používat logickou rámcovou matici?</vt:lpstr>
      <vt:lpstr>Logická rámcová matice - omezení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Sylva Žáková Talpová</cp:lastModifiedBy>
  <cp:revision>56</cp:revision>
  <cp:lastPrinted>1601-01-01T00:00:00Z</cp:lastPrinted>
  <dcterms:created xsi:type="dcterms:W3CDTF">2020-01-10T09:13:24Z</dcterms:created>
  <dcterms:modified xsi:type="dcterms:W3CDTF">2020-10-22T11:37:51Z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