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34"/>
  </p:notesMasterIdLst>
  <p:sldIdLst>
    <p:sldId id="257" r:id="rId6"/>
    <p:sldId id="553" r:id="rId7"/>
    <p:sldId id="441" r:id="rId8"/>
    <p:sldId id="575" r:id="rId9"/>
    <p:sldId id="576" r:id="rId10"/>
    <p:sldId id="577" r:id="rId11"/>
    <p:sldId id="591" r:id="rId12"/>
    <p:sldId id="592" r:id="rId13"/>
    <p:sldId id="578" r:id="rId14"/>
    <p:sldId id="579" r:id="rId15"/>
    <p:sldId id="580" r:id="rId16"/>
    <p:sldId id="581" r:id="rId17"/>
    <p:sldId id="582" r:id="rId18"/>
    <p:sldId id="583" r:id="rId19"/>
    <p:sldId id="584" r:id="rId20"/>
    <p:sldId id="585" r:id="rId21"/>
    <p:sldId id="593" r:id="rId22"/>
    <p:sldId id="586" r:id="rId23"/>
    <p:sldId id="587" r:id="rId24"/>
    <p:sldId id="594" r:id="rId25"/>
    <p:sldId id="595" r:id="rId26"/>
    <p:sldId id="588" r:id="rId27"/>
    <p:sldId id="562" r:id="rId28"/>
    <p:sldId id="554" r:id="rId29"/>
    <p:sldId id="589" r:id="rId30"/>
    <p:sldId id="547" r:id="rId31"/>
    <p:sldId id="597" r:id="rId32"/>
    <p:sldId id="418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493" autoAdjust="0"/>
  </p:normalViewPr>
  <p:slideViewPr>
    <p:cSldViewPr snapToGrid="0">
      <p:cViewPr varScale="1">
        <p:scale>
          <a:sx n="57" d="100"/>
          <a:sy n="57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7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9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1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8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1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5400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005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5189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ma.cz/certified-project-manager-level-ipma-level-c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rwin@mail.muni.cz" TargetMode="External"/><Relationship Id="rId2" Type="http://schemas.openxmlformats.org/officeDocument/2006/relationships/hyperlink" Target="mailto:talpova@econ.muni.c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world/assets/PM_Certifications_Compared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management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certifikace IPMA </a:t>
            </a:r>
          </a:p>
        </p:txBody>
      </p:sp>
      <p:sp>
        <p:nvSpPr>
          <p:cNvPr id="3" name="Obdélník 2"/>
          <p:cNvSpPr/>
          <p:nvPr/>
        </p:nvSpPr>
        <p:spPr>
          <a:xfrm>
            <a:off x="720000" y="2225407"/>
            <a:ext cx="84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https://www.ipma.cz/certified-project-manager-level-ipma-level-c/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540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projektového řízení (Anglie)</a:t>
            </a:r>
          </a:p>
          <a:p>
            <a:r>
              <a:rPr lang="cs-CZ" dirty="0"/>
              <a:t>Původně pro státní správu a IT</a:t>
            </a:r>
          </a:p>
          <a:p>
            <a:r>
              <a:rPr lang="cs-CZ" dirty="0"/>
              <a:t>Odlišnost od IPMA (absence nástrojů a tématu behaviorální kompetence, (ne)prokazování praxe)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4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 integrované prvky metody Prince2</a:t>
            </a:r>
          </a:p>
        </p:txBody>
      </p:sp>
      <p:pic>
        <p:nvPicPr>
          <p:cNvPr id="1026" name="Picture 2" descr="Výsledek obrázku pro prince2 témata procesy no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80" y="1916832"/>
            <a:ext cx="54864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16080" y="1270501"/>
            <a:ext cx="331236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Přizpůsobování (</a:t>
            </a:r>
            <a:r>
              <a:rPr lang="cs-CZ" dirty="0" err="1"/>
              <a:t>tayloring</a:t>
            </a:r>
            <a:r>
              <a:rPr lang="cs-CZ" dirty="0"/>
              <a:t>) – nyní (od 2017) součást zbývajících tří prvků</a:t>
            </a:r>
          </a:p>
        </p:txBody>
      </p:sp>
      <p:sp>
        <p:nvSpPr>
          <p:cNvPr id="7" name="Šipka dolů 6"/>
          <p:cNvSpPr/>
          <p:nvPr/>
        </p:nvSpPr>
        <p:spPr>
          <a:xfrm rot="3000773">
            <a:off x="6323297" y="1534345"/>
            <a:ext cx="360040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01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Průběžné zdůvodnění projektu</a:t>
            </a:r>
          </a:p>
          <a:p>
            <a:r>
              <a:rPr lang="cs-CZ" dirty="0"/>
              <a:t>Učte se ze zkušeností</a:t>
            </a:r>
          </a:p>
          <a:p>
            <a:r>
              <a:rPr lang="cs-CZ" dirty="0"/>
              <a:t>Definované role a odpovědnosti</a:t>
            </a:r>
          </a:p>
          <a:p>
            <a:r>
              <a:rPr lang="cs-CZ" dirty="0"/>
              <a:t>Řiďte po etapách</a:t>
            </a:r>
          </a:p>
          <a:p>
            <a:r>
              <a:rPr lang="cs-CZ" dirty="0"/>
              <a:t>Řiďte na základě výjimek</a:t>
            </a:r>
          </a:p>
          <a:p>
            <a:r>
              <a:rPr lang="cs-CZ" dirty="0"/>
              <a:t>Soustřeďte se na produkty</a:t>
            </a:r>
          </a:p>
          <a:p>
            <a:r>
              <a:rPr lang="cs-CZ" dirty="0"/>
              <a:t>Přizpůsobujte PRINCE2 prostředí projektu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0418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Obchodní případ (zdůvodnění)</a:t>
            </a:r>
          </a:p>
          <a:p>
            <a:r>
              <a:rPr lang="cs-CZ" b="1" dirty="0"/>
              <a:t>Organizace</a:t>
            </a:r>
          </a:p>
          <a:p>
            <a:r>
              <a:rPr lang="cs-CZ" b="1" dirty="0"/>
              <a:t>Kvalita</a:t>
            </a:r>
          </a:p>
          <a:p>
            <a:r>
              <a:rPr lang="cs-CZ" b="1" dirty="0"/>
              <a:t>Plány</a:t>
            </a:r>
          </a:p>
          <a:p>
            <a:r>
              <a:rPr lang="cs-CZ" b="1" dirty="0"/>
              <a:t>Riziko</a:t>
            </a:r>
          </a:p>
          <a:p>
            <a:r>
              <a:rPr lang="cs-CZ" b="1" dirty="0"/>
              <a:t>Změna</a:t>
            </a:r>
          </a:p>
          <a:p>
            <a:r>
              <a:rPr lang="cs-CZ" b="1" dirty="0"/>
              <a:t>Postup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3423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Zahájení projektu </a:t>
            </a:r>
            <a:r>
              <a:rPr lang="cs-CZ" dirty="0"/>
              <a:t>(</a:t>
            </a:r>
            <a:r>
              <a:rPr lang="cs-CZ" dirty="0" err="1"/>
              <a:t>Starting</a:t>
            </a:r>
            <a:r>
              <a:rPr lang="cs-CZ" dirty="0"/>
              <a:t> up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b="1" dirty="0"/>
              <a:t>Směřování projektu </a:t>
            </a:r>
            <a:r>
              <a:rPr lang="cs-CZ" dirty="0"/>
              <a:t>(</a:t>
            </a:r>
            <a:r>
              <a:rPr lang="cs-CZ" dirty="0" err="1"/>
              <a:t>Directing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b="1" dirty="0"/>
              <a:t>Nastavení projektu </a:t>
            </a:r>
            <a:r>
              <a:rPr lang="cs-CZ" dirty="0"/>
              <a:t>(</a:t>
            </a:r>
            <a:r>
              <a:rPr lang="cs-CZ" dirty="0" err="1"/>
              <a:t>Initiating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b="1" dirty="0"/>
              <a:t>Kontrola etapy </a:t>
            </a:r>
            <a:r>
              <a:rPr lang="cs-CZ" dirty="0"/>
              <a:t>(Controlling a </a:t>
            </a:r>
            <a:r>
              <a:rPr lang="cs-CZ" dirty="0" err="1"/>
              <a:t>stage</a:t>
            </a:r>
            <a:r>
              <a:rPr lang="cs-CZ" dirty="0"/>
              <a:t>)</a:t>
            </a:r>
          </a:p>
          <a:p>
            <a:r>
              <a:rPr lang="cs-CZ" b="1" dirty="0"/>
              <a:t>Řízení dodání produktů </a:t>
            </a:r>
            <a:r>
              <a:rPr lang="cs-CZ" dirty="0"/>
              <a:t>(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)</a:t>
            </a:r>
          </a:p>
          <a:p>
            <a:r>
              <a:rPr lang="cs-CZ" b="1" dirty="0"/>
              <a:t>Řízení přechodu mezi etapami </a:t>
            </a:r>
            <a:r>
              <a:rPr lang="cs-CZ" dirty="0"/>
              <a:t>(</a:t>
            </a:r>
            <a:r>
              <a:rPr lang="cs-CZ" dirty="0" err="1"/>
              <a:t>Managing</a:t>
            </a:r>
            <a:r>
              <a:rPr lang="cs-CZ" dirty="0"/>
              <a:t> a </a:t>
            </a:r>
            <a:r>
              <a:rPr lang="cs-CZ" dirty="0" err="1"/>
              <a:t>stage</a:t>
            </a:r>
            <a:r>
              <a:rPr lang="cs-CZ" dirty="0"/>
              <a:t> </a:t>
            </a:r>
            <a:r>
              <a:rPr lang="cs-CZ" dirty="0" err="1"/>
              <a:t>boundary</a:t>
            </a:r>
            <a:r>
              <a:rPr lang="cs-CZ" dirty="0"/>
              <a:t>)</a:t>
            </a:r>
          </a:p>
          <a:p>
            <a:r>
              <a:rPr lang="cs-CZ" b="1" dirty="0"/>
              <a:t>Ukončení projektu </a:t>
            </a:r>
            <a:r>
              <a:rPr lang="cs-CZ" dirty="0"/>
              <a:t>(</a:t>
            </a:r>
            <a:r>
              <a:rPr lang="cs-CZ" dirty="0" err="1"/>
              <a:t>Closing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8550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ýsledek obrázku pro prince2 procesní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34744"/>
            <a:ext cx="8305031" cy="62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47528" y="636098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POTIFOB, dostupné z http://www.potifob.cz/procesni-model-prince2-zdarma</a:t>
            </a:r>
          </a:p>
        </p:txBody>
      </p:sp>
    </p:spTree>
    <p:extLst>
      <p:ext uri="{BB962C8B-B14F-4D97-AF65-F5344CB8AC3E}">
        <p14:creationId xmlns:p14="http://schemas.microsoft.com/office/powerpoint/2010/main" val="1170416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9167D8-0D9A-409D-BBE1-F411907747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59C7FD-41DA-4EAC-9CB8-3A27CF84F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55D208-5B3F-46E3-B817-E7BDEF7B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A3692AE-D31B-49AF-8C2A-C75BA1E4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34" y="1692275"/>
            <a:ext cx="6624320" cy="4140200"/>
          </a:xfrm>
        </p:spPr>
      </p:pic>
    </p:spTree>
    <p:extLst>
      <p:ext uri="{BB962C8B-B14F-4D97-AF65-F5344CB8AC3E}">
        <p14:creationId xmlns:p14="http://schemas.microsoft.com/office/powerpoint/2010/main" val="202003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Foundation</a:t>
            </a:r>
            <a:endParaRPr lang="cs-CZ" dirty="0"/>
          </a:p>
          <a:p>
            <a:r>
              <a:rPr lang="cs-CZ" dirty="0"/>
              <a:t>PRINCE2 </a:t>
            </a:r>
            <a:r>
              <a:rPr lang="cs-CZ" dirty="0" err="1"/>
              <a:t>Practitioner</a:t>
            </a:r>
            <a:r>
              <a:rPr lang="cs-CZ" dirty="0"/>
              <a:t> </a:t>
            </a:r>
          </a:p>
          <a:p>
            <a:r>
              <a:rPr lang="cs-CZ" dirty="0"/>
              <a:t>Ale i další (ITIL, PRINCE2 </a:t>
            </a:r>
            <a:r>
              <a:rPr lang="cs-CZ" dirty="0" err="1"/>
              <a:t>Agile</a:t>
            </a:r>
            <a:r>
              <a:rPr lang="cs-CZ" dirty="0"/>
              <a:t>, atd.)</a:t>
            </a:r>
          </a:p>
          <a:p>
            <a:r>
              <a:rPr lang="cs-CZ" dirty="0"/>
              <a:t>PRINCE2 manuál</a:t>
            </a:r>
          </a:p>
          <a:p>
            <a:r>
              <a:rPr lang="cs-CZ" dirty="0"/>
              <a:t>Srovnání s certifikací IPMA</a:t>
            </a:r>
          </a:p>
        </p:txBody>
      </p:sp>
    </p:spTree>
    <p:extLst>
      <p:ext uri="{BB962C8B-B14F-4D97-AF65-F5344CB8AC3E}">
        <p14:creationId xmlns:p14="http://schemas.microsoft.com/office/powerpoint/2010/main" val="133894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Guide to the Project Management Body of Knowledge (PMBOK® Guide)</a:t>
            </a:r>
            <a:endParaRPr lang="cs-CZ" dirty="0"/>
          </a:p>
          <a:p>
            <a:r>
              <a:rPr lang="cs-CZ" dirty="0"/>
              <a:t>Project Management Professional = PMP</a:t>
            </a:r>
          </a:p>
          <a:p>
            <a:r>
              <a:rPr lang="cs-CZ" dirty="0"/>
              <a:t>Nutnost 4 500 hod + 3 roky (pro VŠ) nebo 7 500 hod + 5 let ; 35 hod přípravný kurz</a:t>
            </a:r>
          </a:p>
          <a:p>
            <a:r>
              <a:rPr lang="cs-CZ" dirty="0"/>
              <a:t>Zkouška 555$, test 200 otázek / 4 hodiny</a:t>
            </a:r>
          </a:p>
          <a:p>
            <a:r>
              <a:rPr lang="cs-CZ" dirty="0"/>
              <a:t>„neveřejná“ hranice úspěchu</a:t>
            </a:r>
          </a:p>
          <a:p>
            <a:r>
              <a:rPr lang="cs-CZ" dirty="0" err="1"/>
              <a:t>Recertifikace</a:t>
            </a:r>
            <a:r>
              <a:rPr lang="cs-CZ" dirty="0"/>
              <a:t> 60 </a:t>
            </a:r>
            <a:r>
              <a:rPr lang="cs-CZ" dirty="0" err="1"/>
              <a:t>PDUs</a:t>
            </a:r>
            <a:r>
              <a:rPr lang="cs-CZ" dirty="0"/>
              <a:t> (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během 3 let, dokládání aktivit)</a:t>
            </a:r>
          </a:p>
        </p:txBody>
      </p:sp>
    </p:spTree>
    <p:extLst>
      <p:ext uri="{BB962C8B-B14F-4D97-AF65-F5344CB8AC3E}">
        <p14:creationId xmlns:p14="http://schemas.microsoft.com/office/powerpoint/2010/main" val="157544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2AD3A5-C9BD-4164-AC35-B35BD08C4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C39E81-4F2D-4442-9EC9-BED260441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4F66B2-49CC-4C7F-9213-F3A894BE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Arial"/>
              </a:rPr>
              <a:t>Zpětná vazba k hodnocení </a:t>
            </a:r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týmových projektů v </a:t>
            </a:r>
            <a:r>
              <a:rPr lang="cs-CZ" dirty="0" err="1">
                <a:cs typeface="Arial"/>
              </a:rPr>
              <a:t>Promisu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91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F110DB-0618-45FC-80E6-9D14EE04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CC0857-3D12-4115-9A6B-41DB72EDF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8AF3B-7207-4AC7-AD19-FDFA5885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F6FFF44-B613-4129-8B29-521F5DD3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91" y="1171576"/>
            <a:ext cx="4111131" cy="4140200"/>
          </a:xfrm>
        </p:spPr>
      </p:pic>
    </p:spTree>
    <p:extLst>
      <p:ext uri="{BB962C8B-B14F-4D97-AF65-F5344CB8AC3E}">
        <p14:creationId xmlns:p14="http://schemas.microsoft.com/office/powerpoint/2010/main" val="13198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C8651E-6083-4B18-8586-C9EC0010A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93F628-98AF-4323-A48C-84429A291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44D6E9-A2A6-4310-8539-BF7E29E5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54842A8-6D19-4D33-BD17-BA938261D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86" y="1171576"/>
            <a:ext cx="5113001" cy="4140200"/>
          </a:xfrm>
        </p:spPr>
      </p:pic>
    </p:spTree>
    <p:extLst>
      <p:ext uri="{BB962C8B-B14F-4D97-AF65-F5344CB8AC3E}">
        <p14:creationId xmlns:p14="http://schemas.microsoft.com/office/powerpoint/2010/main" val="185308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Otevřené, není přesně fixované</a:t>
            </a:r>
          </a:p>
          <a:p>
            <a:r>
              <a:rPr lang="cs-CZ" dirty="0"/>
              <a:t>Více různých certifikací</a:t>
            </a:r>
          </a:p>
          <a:p>
            <a:r>
              <a:rPr lang="cs-CZ" dirty="0"/>
              <a:t>Většinou přípravné kurzy</a:t>
            </a:r>
          </a:p>
          <a:p>
            <a:r>
              <a:rPr lang="cs-CZ" dirty="0"/>
              <a:t>typy =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Scrum</a:t>
            </a:r>
            <a:r>
              <a:rPr lang="cs-CZ" dirty="0"/>
              <a:t> Master,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Owner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536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01976-1459-4C83-BE33-832E2089B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22F813-5B00-409A-A233-1089BFA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DB4B3A-6208-4627-9AE3-6118D8D8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Waterfall</a:t>
            </a:r>
            <a:r>
              <a:rPr lang="cs-CZ" dirty="0"/>
              <a:t> × </a:t>
            </a:r>
            <a:r>
              <a:rPr lang="cs-CZ" dirty="0" err="1"/>
              <a:t>Agile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1C0D66D-97C4-467D-B0C4-9F045C338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60" y="1413027"/>
            <a:ext cx="7639879" cy="3526098"/>
          </a:xfrm>
        </p:spPr>
      </p:pic>
    </p:spTree>
    <p:extLst>
      <p:ext uri="{BB962C8B-B14F-4D97-AF65-F5344CB8AC3E}">
        <p14:creationId xmlns:p14="http://schemas.microsoft.com/office/powerpoint/2010/main" val="550457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65E5E7-D6D7-48E2-B6D6-B0DBFDB24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66A246-A45D-4DF5-9E60-D1DD125DA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C338EA-5922-46FC-BC85-D73D55D1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7" name="Zástupný obsah 6" descr="Obsah obrázku text, snímek obrazovky, vizitka, vektorová grafika&#10;&#10;Popis byl vytvořen automaticky">
            <a:extLst>
              <a:ext uri="{FF2B5EF4-FFF2-40B4-BE49-F238E27FC236}">
                <a16:creationId xmlns:a16="http://schemas.microsoft.com/office/drawing/2014/main" id="{59566D5B-61D7-48B4-A42E-72B6E80B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9" y="1776412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323257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8071" r="39154" b="14768"/>
          <a:stretch/>
        </p:blipFill>
        <p:spPr bwMode="auto">
          <a:xfrm>
            <a:off x="947428" y="-179117"/>
            <a:ext cx="10297144" cy="724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66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A943EC-09D6-44B8-81AC-A65BC346A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EC4765-6D28-49E9-8ACE-3AB0EEC10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9A716F-5CFF-4161-A882-5EDC62E3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Připomenutí zkouškového testu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1E4A5C4-2EE2-4094-A0B7-8DD6E214F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255081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2AD3A5-C9BD-4164-AC35-B35BD08C4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C39E81-4F2D-4442-9EC9-BED260441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4F66B2-49CC-4C7F-9213-F3A894BE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Arial"/>
              </a:rPr>
              <a:t>Informace ke zkoušce</a:t>
            </a:r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(čtvrtek 21.1. 9:00 nebo úterý 2.2. 9:00)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23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Děkujeme! Máte otázky?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Sylva Žáková Talpová						Jan Žák</a:t>
            </a:r>
          </a:p>
          <a:p>
            <a:r>
              <a:rPr lang="cs-CZ" dirty="0">
                <a:hlinkClick r:id="rId2"/>
              </a:rPr>
              <a:t>talpova@econ.muni.cz</a:t>
            </a:r>
            <a:r>
              <a:rPr lang="cs-CZ" dirty="0"/>
              <a:t> 						</a:t>
            </a:r>
            <a:r>
              <a:rPr lang="cs-CZ" dirty="0">
                <a:hlinkClick r:id="rId3"/>
              </a:rPr>
              <a:t>erwin@mail.muni.cz</a:t>
            </a:r>
            <a:endParaRPr lang="cs-CZ" dirty="0"/>
          </a:p>
          <a:p>
            <a:r>
              <a:rPr lang="cs-CZ" dirty="0"/>
              <a:t>									 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AA684-46E9-4ED4-9582-AF2E2BB5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A10FE-7322-4B0B-9CF1-DA78CD1B8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7205BF-D74C-4A1A-9A93-8B014D18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/>
              <a:t>Metodiky a certifikace</a:t>
            </a:r>
            <a:br>
              <a:rPr lang="cs-CZ" sz="4400" dirty="0"/>
            </a:br>
            <a:r>
              <a:rPr lang="cs-CZ" sz="4400" dirty="0"/>
              <a:t>v projektovém řízení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51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IPMA (</a:t>
            </a:r>
            <a:r>
              <a:rPr lang="cs-CZ" dirty="0" err="1"/>
              <a:t>Switzerland</a:t>
            </a:r>
            <a:r>
              <a:rPr lang="cs-CZ" dirty="0"/>
              <a:t>, UK)</a:t>
            </a:r>
          </a:p>
          <a:p>
            <a:r>
              <a:rPr lang="cs-CZ" dirty="0"/>
              <a:t>ISO1006</a:t>
            </a:r>
          </a:p>
          <a:p>
            <a:r>
              <a:rPr lang="cs-CZ" dirty="0"/>
              <a:t>PMI (USA)</a:t>
            </a:r>
          </a:p>
          <a:p>
            <a:r>
              <a:rPr lang="cs-CZ" dirty="0"/>
              <a:t>PRINCE2 (UK)</a:t>
            </a:r>
          </a:p>
          <a:p>
            <a:r>
              <a:rPr lang="cs-CZ" dirty="0"/>
              <a:t>APM (UK)</a:t>
            </a:r>
          </a:p>
          <a:p>
            <a:r>
              <a:rPr lang="cs-CZ" dirty="0"/>
              <a:t>AIPM (</a:t>
            </a:r>
            <a:r>
              <a:rPr lang="cs-CZ" dirty="0" err="1"/>
              <a:t>Australia</a:t>
            </a:r>
            <a:r>
              <a:rPr lang="cs-CZ" dirty="0"/>
              <a:t>)</a:t>
            </a:r>
          </a:p>
          <a:p>
            <a:r>
              <a:rPr lang="cs-CZ" dirty="0">
                <a:hlinkClick r:id="rId2"/>
              </a:rPr>
              <a:t>http://www.ipma.world/assets/PM_Certifications_Compared.pdf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52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4" t="20485" r="26483" b="37509"/>
          <a:stretch/>
        </p:blipFill>
        <p:spPr bwMode="auto">
          <a:xfrm>
            <a:off x="1516298" y="-50160"/>
            <a:ext cx="4651126" cy="671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5" t="61925" r="26640" b="5308"/>
          <a:stretch/>
        </p:blipFill>
        <p:spPr bwMode="auto">
          <a:xfrm>
            <a:off x="6066178" y="1340768"/>
            <a:ext cx="4390361" cy="50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24000" y="6581001"/>
            <a:ext cx="9073008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2860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7432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2004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6576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lvl="0"/>
            <a:r>
              <a:rPr lang="en-GB" sz="900" i="1" dirty="0"/>
              <a:t>KPMG, Project management survey report, KPMG, New Zealand (2013)</a:t>
            </a:r>
            <a:endParaRPr lang="cs-CZ" sz="900" b="1" i="1" dirty="0"/>
          </a:p>
        </p:txBody>
      </p:sp>
    </p:spTree>
    <p:extLst>
      <p:ext uri="{BB962C8B-B14F-4D97-AF65-F5344CB8AC3E}">
        <p14:creationId xmlns:p14="http://schemas.microsoft.com/office/powerpoint/2010/main" val="75418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71580"/>
            <a:ext cx="4762872" cy="4525963"/>
          </a:xfrm>
        </p:spPr>
        <p:txBody>
          <a:bodyPr/>
          <a:lstStyle/>
          <a:p>
            <a:r>
              <a:rPr lang="cs-CZ" dirty="0"/>
              <a:t>IPMA </a:t>
            </a:r>
            <a:r>
              <a:rPr lang="cs-CZ" dirty="0" err="1"/>
              <a:t>Competence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  (ICB)</a:t>
            </a:r>
          </a:p>
          <a:p>
            <a:r>
              <a:rPr lang="cs-CZ" sz="3200" dirty="0"/>
              <a:t>Rámcový dokument</a:t>
            </a:r>
          </a:p>
          <a:p>
            <a:r>
              <a:rPr lang="cs-CZ" sz="3200" dirty="0"/>
              <a:t>Tři oblasti kompetencí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t="13926" r="25998" b="10417"/>
          <a:stretch/>
        </p:blipFill>
        <p:spPr bwMode="auto">
          <a:xfrm>
            <a:off x="6744072" y="2132856"/>
            <a:ext cx="3744416" cy="36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90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84CA8-5FE0-41B5-B0EB-82B81468C4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A406C9-9868-42BF-86E8-DC1381DEF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EAC3DA-E872-4F8D-BA2B-70F60AD2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 (ICB4)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E6F1B17-EDF6-4FDA-A323-C644EEFC8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79" y="1692275"/>
            <a:ext cx="5488829" cy="4140200"/>
          </a:xfrm>
        </p:spPr>
      </p:pic>
    </p:spTree>
    <p:extLst>
      <p:ext uri="{BB962C8B-B14F-4D97-AF65-F5344CB8AC3E}">
        <p14:creationId xmlns:p14="http://schemas.microsoft.com/office/powerpoint/2010/main" val="39612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B847E-3ECD-45E9-B254-4F0B20F71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EC6B7A-FF1C-4187-9901-122C4C35B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9C57D3-EEC5-4ECC-A5D2-0B48A9BF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 (ICB4)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A9B4D54C-F7AC-4CE6-B537-375C4AD4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18" y="1392073"/>
            <a:ext cx="7250879" cy="4080040"/>
          </a:xfrm>
        </p:spPr>
      </p:pic>
    </p:spTree>
    <p:extLst>
      <p:ext uri="{BB962C8B-B14F-4D97-AF65-F5344CB8AC3E}">
        <p14:creationId xmlns:p14="http://schemas.microsoft.com/office/powerpoint/2010/main" val="50536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</a:t>
            </a:r>
            <a:r>
              <a:rPr lang="en-US" dirty="0"/>
              <a:t> IPMA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 </a:t>
            </a:r>
            <a:r>
              <a:rPr lang="cs-CZ" dirty="0"/>
              <a:t>ČR Certifikační orgán Společnosti pro projektové řízení, o. s. (</a:t>
            </a:r>
            <a:r>
              <a:rPr lang="cs-CZ" dirty="0">
                <a:hlinkClick r:id="rId2"/>
              </a:rPr>
              <a:t>www.ipma.cz</a:t>
            </a:r>
            <a:r>
              <a:rPr lang="cs-CZ" dirty="0"/>
              <a:t>) </a:t>
            </a:r>
          </a:p>
          <a:p>
            <a:r>
              <a:rPr lang="cs-CZ" dirty="0"/>
              <a:t>Certifikační program IPMA® rozeznává 4 certifikační stupně:</a:t>
            </a:r>
          </a:p>
          <a:p>
            <a:pPr marL="0" indent="0">
              <a:buNone/>
            </a:pPr>
            <a:r>
              <a:rPr lang="cs-CZ" dirty="0"/>
              <a:t>„A“ – Certifikovaný ředitel projektů</a:t>
            </a:r>
            <a:br>
              <a:rPr lang="cs-CZ" dirty="0"/>
            </a:br>
            <a:r>
              <a:rPr lang="cs-CZ" dirty="0"/>
              <a:t>„B“ – Certifikovaný projektový senior manažer</a:t>
            </a:r>
            <a:br>
              <a:rPr lang="cs-CZ" dirty="0"/>
            </a:br>
            <a:r>
              <a:rPr lang="cs-CZ" dirty="0"/>
              <a:t>„C“ – Certifikovaný projektový manažer</a:t>
            </a:r>
            <a:br>
              <a:rPr lang="cs-CZ" dirty="0"/>
            </a:br>
            <a:r>
              <a:rPr lang="cs-CZ" dirty="0"/>
              <a:t>„D“ – Certifikovaný projektový praktikant</a:t>
            </a:r>
          </a:p>
          <a:p>
            <a:r>
              <a:rPr lang="cs-CZ" dirty="0"/>
              <a:t>Platnost</a:t>
            </a:r>
          </a:p>
        </p:txBody>
      </p:sp>
    </p:spTree>
    <p:extLst>
      <p:ext uri="{BB962C8B-B14F-4D97-AF65-F5344CB8AC3E}">
        <p14:creationId xmlns:p14="http://schemas.microsoft.com/office/powerpoint/2010/main" val="36397961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1_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367213-DA86-4483-B00B-A84E373447A2}">
  <ds:schemaRefs>
    <ds:schemaRef ds:uri="e8312105-d3eb-4165-b016-0d7be4344c68"/>
    <ds:schemaRef ds:uri="http://purl.org/dc/elements/1.1/"/>
    <ds:schemaRef ds:uri="http://schemas.microsoft.com/office/2006/metadata/properties"/>
    <ds:schemaRef ds:uri="db466b21-9f8e-4555-b4b4-3f204fa426c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693</Words>
  <Application>Microsoft Office PowerPoint</Application>
  <PresentationFormat>Širokoúhlá obrazovka</PresentationFormat>
  <Paragraphs>115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Palatino</vt:lpstr>
      <vt:lpstr>Tahoma</vt:lpstr>
      <vt:lpstr>Wingdings</vt:lpstr>
      <vt:lpstr>prezentace-econ-cz</vt:lpstr>
      <vt:lpstr>1_prezentace-econ-cz</vt:lpstr>
      <vt:lpstr>Projektový management </vt:lpstr>
      <vt:lpstr>Zpětná vazba k hodnocení  týmových projektů v Promisu</vt:lpstr>
      <vt:lpstr>Metodiky a certifikace v projektovém řízení </vt:lpstr>
      <vt:lpstr>Standardy projektového řízení</vt:lpstr>
      <vt:lpstr>Prezentace aplikace PowerPoint</vt:lpstr>
      <vt:lpstr>IPMA</vt:lpstr>
      <vt:lpstr>IPMA (ICB4)</vt:lpstr>
      <vt:lpstr>IPMA (ICB4)</vt:lpstr>
      <vt:lpstr>Školení a certifikace IPMA</vt:lpstr>
      <vt:lpstr>Průběh certifikace IPMA </vt:lpstr>
      <vt:lpstr>PRINCE2</vt:lpstr>
      <vt:lpstr>4 integrované prvky metody Prince2</vt:lpstr>
      <vt:lpstr>Principy PRINCE2</vt:lpstr>
      <vt:lpstr>Témata PRINCE2</vt:lpstr>
      <vt:lpstr>Procesy PRINCE2</vt:lpstr>
      <vt:lpstr>Prezentace aplikace PowerPoint</vt:lpstr>
      <vt:lpstr>PRINCE2</vt:lpstr>
      <vt:lpstr>Školení a certifikace PRINCE2</vt:lpstr>
      <vt:lpstr>PMI</vt:lpstr>
      <vt:lpstr>PMI</vt:lpstr>
      <vt:lpstr>PMI</vt:lpstr>
      <vt:lpstr>SCRUM</vt:lpstr>
      <vt:lpstr>Waterfall × Agile</vt:lpstr>
      <vt:lpstr>SCRUM</vt:lpstr>
      <vt:lpstr>Prezentace aplikace PowerPoint</vt:lpstr>
      <vt:lpstr>Připomenutí zkouškového testu </vt:lpstr>
      <vt:lpstr>Informace ke zkoušce (čtvrtek 21.1. 9:00 nebo úterý 2.2. 9:00)</vt:lpstr>
      <vt:lpstr>Děkujeme! Máte 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Jan Žák</cp:lastModifiedBy>
  <cp:revision>28</cp:revision>
  <dcterms:created xsi:type="dcterms:W3CDTF">2020-10-07T06:45:54Z</dcterms:created>
  <dcterms:modified xsi:type="dcterms:W3CDTF">2021-01-07T12:10:39Z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