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5"/>
  </p:notesMasterIdLst>
  <p:handoutMasterIdLst>
    <p:handoutMasterId r:id="rId26"/>
  </p:handoutMasterIdLst>
  <p:sldIdLst>
    <p:sldId id="357" r:id="rId5"/>
    <p:sldId id="535" r:id="rId6"/>
    <p:sldId id="275" r:id="rId7"/>
    <p:sldId id="499" r:id="rId8"/>
    <p:sldId id="500" r:id="rId9"/>
    <p:sldId id="456" r:id="rId10"/>
    <p:sldId id="502" r:id="rId11"/>
    <p:sldId id="504" r:id="rId12"/>
    <p:sldId id="503" r:id="rId13"/>
    <p:sldId id="505" r:id="rId14"/>
    <p:sldId id="501" r:id="rId15"/>
    <p:sldId id="506" r:id="rId16"/>
    <p:sldId id="507" r:id="rId17"/>
    <p:sldId id="508" r:id="rId18"/>
    <p:sldId id="509" r:id="rId19"/>
    <p:sldId id="510" r:id="rId20"/>
    <p:sldId id="536" r:id="rId21"/>
    <p:sldId id="537" r:id="rId22"/>
    <p:sldId id="538" r:id="rId23"/>
    <p:sldId id="418" r:id="rId2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74768" autoAdjust="0"/>
  </p:normalViewPr>
  <p:slideViewPr>
    <p:cSldViewPr snapToGrid="0">
      <p:cViewPr varScale="1">
        <p:scale>
          <a:sx n="97" d="100"/>
          <a:sy n="97" d="100"/>
        </p:scale>
        <p:origin x="1104" y="8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9" d="100"/>
          <a:sy n="99" d="100"/>
        </p:scale>
        <p:origin x="357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lva Žáková Talpová" userId="b4447c76-95de-42c8-8be8-43c0f7c67f73" providerId="ADAL" clId="{42DB2F53-E5D3-4AFF-B63E-3227FDE8F134}"/>
    <pc:docChg chg="modSld">
      <pc:chgData name="Sylva Žáková Talpová" userId="b4447c76-95de-42c8-8be8-43c0f7c67f73" providerId="ADAL" clId="{42DB2F53-E5D3-4AFF-B63E-3227FDE8F134}" dt="2020-11-26T13:00:58.033" v="9" actId="20577"/>
      <pc:docMkLst>
        <pc:docMk/>
      </pc:docMkLst>
      <pc:sldChg chg="modNotesTx">
        <pc:chgData name="Sylva Žáková Talpová" userId="b4447c76-95de-42c8-8be8-43c0f7c67f73" providerId="ADAL" clId="{42DB2F53-E5D3-4AFF-B63E-3227FDE8F134}" dt="2020-11-26T13:00:35.133" v="1" actId="20577"/>
        <pc:sldMkLst>
          <pc:docMk/>
          <pc:sldMk cId="3769820705" sldId="456"/>
        </pc:sldMkLst>
      </pc:sldChg>
      <pc:sldChg chg="modNotesTx">
        <pc:chgData name="Sylva Žáková Talpová" userId="b4447c76-95de-42c8-8be8-43c0f7c67f73" providerId="ADAL" clId="{42DB2F53-E5D3-4AFF-B63E-3227FDE8F134}" dt="2020-11-26T13:00:32.573" v="0" actId="6549"/>
        <pc:sldMkLst>
          <pc:docMk/>
          <pc:sldMk cId="4104213739" sldId="500"/>
        </pc:sldMkLst>
      </pc:sldChg>
      <pc:sldChg chg="modNotesTx">
        <pc:chgData name="Sylva Žáková Talpová" userId="b4447c76-95de-42c8-8be8-43c0f7c67f73" providerId="ADAL" clId="{42DB2F53-E5D3-4AFF-B63E-3227FDE8F134}" dt="2020-11-26T13:00:37.823" v="2" actId="20577"/>
        <pc:sldMkLst>
          <pc:docMk/>
          <pc:sldMk cId="3275708564" sldId="502"/>
        </pc:sldMkLst>
      </pc:sldChg>
      <pc:sldChg chg="modNotesTx">
        <pc:chgData name="Sylva Žáková Talpová" userId="b4447c76-95de-42c8-8be8-43c0f7c67f73" providerId="ADAL" clId="{42DB2F53-E5D3-4AFF-B63E-3227FDE8F134}" dt="2020-11-26T13:00:42.893" v="4" actId="20577"/>
        <pc:sldMkLst>
          <pc:docMk/>
          <pc:sldMk cId="1602838454" sldId="503"/>
        </pc:sldMkLst>
      </pc:sldChg>
      <pc:sldChg chg="modNotesTx">
        <pc:chgData name="Sylva Žáková Talpová" userId="b4447c76-95de-42c8-8be8-43c0f7c67f73" providerId="ADAL" clId="{42DB2F53-E5D3-4AFF-B63E-3227FDE8F134}" dt="2020-11-26T13:00:40.095" v="3" actId="20577"/>
        <pc:sldMkLst>
          <pc:docMk/>
          <pc:sldMk cId="1919774625" sldId="504"/>
        </pc:sldMkLst>
      </pc:sldChg>
      <pc:sldChg chg="modNotesTx">
        <pc:chgData name="Sylva Žáková Talpová" userId="b4447c76-95de-42c8-8be8-43c0f7c67f73" providerId="ADAL" clId="{42DB2F53-E5D3-4AFF-B63E-3227FDE8F134}" dt="2020-11-26T13:00:45.313" v="5" actId="20577"/>
        <pc:sldMkLst>
          <pc:docMk/>
          <pc:sldMk cId="1935196820" sldId="505"/>
        </pc:sldMkLst>
      </pc:sldChg>
      <pc:sldChg chg="modNotesTx">
        <pc:chgData name="Sylva Žáková Talpová" userId="b4447c76-95de-42c8-8be8-43c0f7c67f73" providerId="ADAL" clId="{42DB2F53-E5D3-4AFF-B63E-3227FDE8F134}" dt="2020-11-26T13:00:49.133" v="6" actId="20577"/>
        <pc:sldMkLst>
          <pc:docMk/>
          <pc:sldMk cId="3733411224" sldId="506"/>
        </pc:sldMkLst>
      </pc:sldChg>
      <pc:sldChg chg="modNotesTx">
        <pc:chgData name="Sylva Žáková Talpová" userId="b4447c76-95de-42c8-8be8-43c0f7c67f73" providerId="ADAL" clId="{42DB2F53-E5D3-4AFF-B63E-3227FDE8F134}" dt="2020-11-26T13:00:50.973" v="7" actId="20577"/>
        <pc:sldMkLst>
          <pc:docMk/>
          <pc:sldMk cId="4243443836" sldId="507"/>
        </pc:sldMkLst>
      </pc:sldChg>
      <pc:sldChg chg="modNotesTx">
        <pc:chgData name="Sylva Žáková Talpová" userId="b4447c76-95de-42c8-8be8-43c0f7c67f73" providerId="ADAL" clId="{42DB2F53-E5D3-4AFF-B63E-3227FDE8F134}" dt="2020-11-26T13:00:54.423" v="8" actId="20577"/>
        <pc:sldMkLst>
          <pc:docMk/>
          <pc:sldMk cId="2572497782" sldId="508"/>
        </pc:sldMkLst>
      </pc:sldChg>
      <pc:sldChg chg="modNotesTx">
        <pc:chgData name="Sylva Žáková Talpová" userId="b4447c76-95de-42c8-8be8-43c0f7c67f73" providerId="ADAL" clId="{42DB2F53-E5D3-4AFF-B63E-3227FDE8F134}" dt="2020-11-26T13:00:58.033" v="9" actId="20577"/>
        <pc:sldMkLst>
          <pc:docMk/>
          <pc:sldMk cId="129358640" sldId="51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CDFA9B-D551-4964-B124-B462F7A527FD}" type="doc">
      <dgm:prSet loTypeId="urn:microsoft.com/office/officeart/2005/8/layout/process3" loCatId="process" qsTypeId="urn:microsoft.com/office/officeart/2005/8/quickstyle/simple1" qsCatId="simple" csTypeId="urn:microsoft.com/office/officeart/2005/8/colors/accent1_5" csCatId="accent1" phldr="1"/>
      <dgm:spPr/>
      <dgm:t>
        <a:bodyPr/>
        <a:lstStyle/>
        <a:p>
          <a:endParaRPr lang="cs-CZ"/>
        </a:p>
      </dgm:t>
    </dgm:pt>
    <dgm:pt modelId="{14C450E1-D7C9-4943-B511-CF892DF4F1A3}">
      <dgm:prSet phldrT="[Text]" custT="1"/>
      <dgm:spPr/>
      <dgm:t>
        <a:bodyPr/>
        <a:lstStyle/>
        <a:p>
          <a:r>
            <a:rPr lang="cs-CZ" sz="2400" b="1" dirty="0"/>
            <a:t>PŘEDPROJEKTOVÁ FÁZE</a:t>
          </a:r>
        </a:p>
      </dgm:t>
    </dgm:pt>
    <dgm:pt modelId="{8A0689BE-B66B-40C0-A934-16128F5D4661}" type="parTrans" cxnId="{ECB4B632-91D8-48F7-B752-E1697D19F89C}">
      <dgm:prSet/>
      <dgm:spPr/>
      <dgm:t>
        <a:bodyPr/>
        <a:lstStyle/>
        <a:p>
          <a:endParaRPr lang="cs-CZ" sz="1800" b="1"/>
        </a:p>
      </dgm:t>
    </dgm:pt>
    <dgm:pt modelId="{DDBF8552-DF07-4243-8181-BA9EB028F525}" type="sibTrans" cxnId="{ECB4B632-91D8-48F7-B752-E1697D19F89C}">
      <dgm:prSet custT="1"/>
      <dgm:spPr/>
      <dgm:t>
        <a:bodyPr/>
        <a:lstStyle/>
        <a:p>
          <a:endParaRPr lang="cs-CZ" sz="2000" b="1"/>
        </a:p>
      </dgm:t>
    </dgm:pt>
    <dgm:pt modelId="{CF9F8DB6-B36A-4F2F-9B8A-E3526F320B37}">
      <dgm:prSet phldrT="[Text]" custT="1"/>
      <dgm:spPr/>
      <dgm:t>
        <a:bodyPr/>
        <a:lstStyle/>
        <a:p>
          <a:r>
            <a:rPr lang="cs-CZ" sz="2400" b="1" dirty="0"/>
            <a:t>Studie příležitosti</a:t>
          </a:r>
        </a:p>
      </dgm:t>
    </dgm:pt>
    <dgm:pt modelId="{88DD24D6-C8D9-4691-AF7E-D1AB7AA79978}" type="parTrans" cxnId="{14234DBD-2602-4AAD-A7F0-1430A4A361ED}">
      <dgm:prSet/>
      <dgm:spPr/>
      <dgm:t>
        <a:bodyPr/>
        <a:lstStyle/>
        <a:p>
          <a:endParaRPr lang="cs-CZ" sz="1800" b="1"/>
        </a:p>
      </dgm:t>
    </dgm:pt>
    <dgm:pt modelId="{C1E9B122-8A26-4C29-9187-094417623C92}" type="sibTrans" cxnId="{14234DBD-2602-4AAD-A7F0-1430A4A361ED}">
      <dgm:prSet/>
      <dgm:spPr/>
      <dgm:t>
        <a:bodyPr/>
        <a:lstStyle/>
        <a:p>
          <a:endParaRPr lang="cs-CZ" sz="1800" b="1"/>
        </a:p>
      </dgm:t>
    </dgm:pt>
    <dgm:pt modelId="{9B7484C7-57FE-41DC-8FFB-C789F164AB2F}">
      <dgm:prSet phldrT="[Text]" custT="1"/>
      <dgm:spPr/>
      <dgm:t>
        <a:bodyPr/>
        <a:lstStyle/>
        <a:p>
          <a:r>
            <a:rPr lang="cs-CZ" sz="2400" b="1" dirty="0"/>
            <a:t>FÁZE ŘÍZENÍ PROJEKTU</a:t>
          </a:r>
        </a:p>
      </dgm:t>
    </dgm:pt>
    <dgm:pt modelId="{C25044FE-8CEC-41E5-A066-17EC0AD8C510}" type="parTrans" cxnId="{E9CF2ED0-A631-457B-82AC-C9332EF58E95}">
      <dgm:prSet/>
      <dgm:spPr/>
      <dgm:t>
        <a:bodyPr/>
        <a:lstStyle/>
        <a:p>
          <a:endParaRPr lang="cs-CZ" sz="1800" b="1"/>
        </a:p>
      </dgm:t>
    </dgm:pt>
    <dgm:pt modelId="{002A2617-7516-4A6C-A383-E8A9EE6DC2FB}" type="sibTrans" cxnId="{E9CF2ED0-A631-457B-82AC-C9332EF58E95}">
      <dgm:prSet custT="1"/>
      <dgm:spPr/>
      <dgm:t>
        <a:bodyPr/>
        <a:lstStyle/>
        <a:p>
          <a:endParaRPr lang="cs-CZ" sz="2000" b="1"/>
        </a:p>
      </dgm:t>
    </dgm:pt>
    <dgm:pt modelId="{FCB525D3-B12C-474B-9EE5-5010894A0581}">
      <dgm:prSet phldrT="[Text]" custT="1"/>
      <dgm:spPr/>
      <dgm:t>
        <a:bodyPr/>
        <a:lstStyle/>
        <a:p>
          <a:r>
            <a:rPr lang="cs-CZ" sz="2400" b="1" dirty="0"/>
            <a:t>Zahájení</a:t>
          </a:r>
        </a:p>
      </dgm:t>
    </dgm:pt>
    <dgm:pt modelId="{74752AFE-F189-414B-9618-645A9D25A64D}" type="parTrans" cxnId="{D12B6F0D-142F-4333-975C-095D4EFDDD67}">
      <dgm:prSet/>
      <dgm:spPr/>
      <dgm:t>
        <a:bodyPr/>
        <a:lstStyle/>
        <a:p>
          <a:endParaRPr lang="cs-CZ" sz="1800" b="1"/>
        </a:p>
      </dgm:t>
    </dgm:pt>
    <dgm:pt modelId="{DC10BCE7-9781-460E-872E-414A618A79B1}" type="sibTrans" cxnId="{D12B6F0D-142F-4333-975C-095D4EFDDD67}">
      <dgm:prSet/>
      <dgm:spPr/>
      <dgm:t>
        <a:bodyPr/>
        <a:lstStyle/>
        <a:p>
          <a:endParaRPr lang="cs-CZ" sz="1800" b="1"/>
        </a:p>
      </dgm:t>
    </dgm:pt>
    <dgm:pt modelId="{C7C990F8-5D32-4619-AAC1-853891294804}">
      <dgm:prSet phldrT="[Text]" custT="1"/>
      <dgm:spPr/>
      <dgm:t>
        <a:bodyPr/>
        <a:lstStyle/>
        <a:p>
          <a:r>
            <a:rPr lang="cs-CZ" sz="2400" b="1" dirty="0"/>
            <a:t>POPROJEKTOVÁ FÁZE</a:t>
          </a:r>
        </a:p>
      </dgm:t>
    </dgm:pt>
    <dgm:pt modelId="{C9E20BA5-46CA-4564-8353-E2C2F334C8A1}" type="parTrans" cxnId="{612C38BB-31FB-43C7-842D-C0EDF01ED6D3}">
      <dgm:prSet/>
      <dgm:spPr/>
      <dgm:t>
        <a:bodyPr/>
        <a:lstStyle/>
        <a:p>
          <a:endParaRPr lang="cs-CZ" sz="1800" b="1"/>
        </a:p>
      </dgm:t>
    </dgm:pt>
    <dgm:pt modelId="{C1977033-5C23-45D2-A072-C47A427EF152}" type="sibTrans" cxnId="{612C38BB-31FB-43C7-842D-C0EDF01ED6D3}">
      <dgm:prSet/>
      <dgm:spPr/>
      <dgm:t>
        <a:bodyPr/>
        <a:lstStyle/>
        <a:p>
          <a:endParaRPr lang="cs-CZ" sz="1800" b="1"/>
        </a:p>
      </dgm:t>
    </dgm:pt>
    <dgm:pt modelId="{BAA32034-F6F9-4926-BF5A-E45B0ACA28AA}">
      <dgm:prSet phldrT="[Text]" custT="1"/>
      <dgm:spPr/>
      <dgm:t>
        <a:bodyPr/>
        <a:lstStyle/>
        <a:p>
          <a:r>
            <a:rPr lang="cs-CZ" sz="2400" b="1" dirty="0"/>
            <a:t>Přínosy</a:t>
          </a:r>
        </a:p>
      </dgm:t>
    </dgm:pt>
    <dgm:pt modelId="{B7DFA21C-5F1C-4C3E-8331-A7AEB448E6C2}" type="parTrans" cxnId="{3690E429-D1E6-4F2A-BD1A-513B627DFFF9}">
      <dgm:prSet/>
      <dgm:spPr/>
      <dgm:t>
        <a:bodyPr/>
        <a:lstStyle/>
        <a:p>
          <a:endParaRPr lang="cs-CZ" sz="1800" b="1"/>
        </a:p>
      </dgm:t>
    </dgm:pt>
    <dgm:pt modelId="{BA3649BD-4A36-4A71-B289-11697C4C0762}" type="sibTrans" cxnId="{3690E429-D1E6-4F2A-BD1A-513B627DFFF9}">
      <dgm:prSet/>
      <dgm:spPr/>
      <dgm:t>
        <a:bodyPr/>
        <a:lstStyle/>
        <a:p>
          <a:endParaRPr lang="cs-CZ" sz="1800" b="1"/>
        </a:p>
      </dgm:t>
    </dgm:pt>
    <dgm:pt modelId="{FA49F4E4-FA3B-43C4-A611-3FAA4CC0711E}">
      <dgm:prSet phldrT="[Text]" custT="1"/>
      <dgm:spPr/>
      <dgm:t>
        <a:bodyPr/>
        <a:lstStyle/>
        <a:p>
          <a:r>
            <a:rPr lang="en-US" sz="2400" b="1" dirty="0"/>
            <a:t>Lessons learned</a:t>
          </a:r>
          <a:endParaRPr lang="cs-CZ" sz="2400" b="1" dirty="0"/>
        </a:p>
      </dgm:t>
    </dgm:pt>
    <dgm:pt modelId="{9B95A84F-07D9-49EE-818A-83ABC780D1ED}" type="parTrans" cxnId="{C2F414E3-183F-4723-B510-C6AD3ABB8F70}">
      <dgm:prSet/>
      <dgm:spPr/>
      <dgm:t>
        <a:bodyPr/>
        <a:lstStyle/>
        <a:p>
          <a:endParaRPr lang="cs-CZ" sz="1800" b="1"/>
        </a:p>
      </dgm:t>
    </dgm:pt>
    <dgm:pt modelId="{197A1489-27AE-4CC9-9202-7438344FAF34}" type="sibTrans" cxnId="{C2F414E3-183F-4723-B510-C6AD3ABB8F70}">
      <dgm:prSet/>
      <dgm:spPr/>
      <dgm:t>
        <a:bodyPr/>
        <a:lstStyle/>
        <a:p>
          <a:endParaRPr lang="cs-CZ" sz="1800" b="1"/>
        </a:p>
      </dgm:t>
    </dgm:pt>
    <dgm:pt modelId="{863986CA-058F-49D9-8CAF-B02DAA5CF2D3}">
      <dgm:prSet phldrT="[Text]" custT="1"/>
      <dgm:spPr/>
      <dgm:t>
        <a:bodyPr/>
        <a:lstStyle/>
        <a:p>
          <a:r>
            <a:rPr lang="cs-CZ" sz="2400" b="1" dirty="0"/>
            <a:t>Studie proveditelnosti</a:t>
          </a:r>
        </a:p>
      </dgm:t>
    </dgm:pt>
    <dgm:pt modelId="{93B6D223-282A-442C-A860-748B98295653}" type="parTrans" cxnId="{6AACE550-2560-4430-9D07-D9C2311ACFDB}">
      <dgm:prSet/>
      <dgm:spPr/>
      <dgm:t>
        <a:bodyPr/>
        <a:lstStyle/>
        <a:p>
          <a:endParaRPr lang="cs-CZ"/>
        </a:p>
      </dgm:t>
    </dgm:pt>
    <dgm:pt modelId="{B35A2065-2599-4611-8EF8-C1CDF598A1A6}" type="sibTrans" cxnId="{6AACE550-2560-4430-9D07-D9C2311ACFDB}">
      <dgm:prSet/>
      <dgm:spPr/>
      <dgm:t>
        <a:bodyPr/>
        <a:lstStyle/>
        <a:p>
          <a:endParaRPr lang="cs-CZ"/>
        </a:p>
      </dgm:t>
    </dgm:pt>
    <dgm:pt modelId="{723AFC75-6633-4FB8-AA01-089FCF1E82E2}">
      <dgm:prSet phldrT="[Text]" custT="1"/>
      <dgm:spPr/>
      <dgm:t>
        <a:bodyPr/>
        <a:lstStyle/>
        <a:p>
          <a:r>
            <a:rPr lang="cs-CZ" sz="2400" b="1" dirty="0"/>
            <a:t>Strategie</a:t>
          </a:r>
        </a:p>
      </dgm:t>
    </dgm:pt>
    <dgm:pt modelId="{06D6E9B5-DAE3-4E42-8FD8-C8B345C00878}" type="parTrans" cxnId="{D7C5B12F-38E3-484A-86A4-DAEEE5EFEBAD}">
      <dgm:prSet/>
      <dgm:spPr/>
      <dgm:t>
        <a:bodyPr/>
        <a:lstStyle/>
        <a:p>
          <a:endParaRPr lang="cs-CZ"/>
        </a:p>
      </dgm:t>
    </dgm:pt>
    <dgm:pt modelId="{EEE4F526-AD65-4D59-AA13-9ADF7F7D5046}" type="sibTrans" cxnId="{D7C5B12F-38E3-484A-86A4-DAEEE5EFEBAD}">
      <dgm:prSet/>
      <dgm:spPr/>
      <dgm:t>
        <a:bodyPr/>
        <a:lstStyle/>
        <a:p>
          <a:endParaRPr lang="cs-CZ"/>
        </a:p>
      </dgm:t>
    </dgm:pt>
    <dgm:pt modelId="{5AFC8B61-DE5F-4C8F-809B-DBAF5493D181}">
      <dgm:prSet phldrT="[Text]" custT="1"/>
      <dgm:spPr/>
      <dgm:t>
        <a:bodyPr/>
        <a:lstStyle/>
        <a:p>
          <a:r>
            <a:rPr lang="cs-CZ" sz="2400" b="1" dirty="0"/>
            <a:t>Plánování</a:t>
          </a:r>
        </a:p>
      </dgm:t>
    </dgm:pt>
    <dgm:pt modelId="{19283D23-0216-4E7B-AA55-6B5EC950EF15}" type="parTrans" cxnId="{816F5F7C-5B0D-4250-A571-42A7D8B7EB54}">
      <dgm:prSet/>
      <dgm:spPr/>
      <dgm:t>
        <a:bodyPr/>
        <a:lstStyle/>
        <a:p>
          <a:endParaRPr lang="cs-CZ"/>
        </a:p>
      </dgm:t>
    </dgm:pt>
    <dgm:pt modelId="{04FD12D1-CB5B-4A6D-A16F-0D66DCB622FE}" type="sibTrans" cxnId="{816F5F7C-5B0D-4250-A571-42A7D8B7EB54}">
      <dgm:prSet/>
      <dgm:spPr/>
      <dgm:t>
        <a:bodyPr/>
        <a:lstStyle/>
        <a:p>
          <a:endParaRPr lang="cs-CZ"/>
        </a:p>
      </dgm:t>
    </dgm:pt>
    <dgm:pt modelId="{0E680424-5260-4EBE-90D8-4996FCA01EC4}">
      <dgm:prSet phldrT="[Text]" custT="1"/>
      <dgm:spPr/>
      <dgm:t>
        <a:bodyPr/>
        <a:lstStyle/>
        <a:p>
          <a:r>
            <a:rPr lang="cs-CZ" sz="2400" b="1" dirty="0"/>
            <a:t>Realizace + kontrola</a:t>
          </a:r>
        </a:p>
      </dgm:t>
    </dgm:pt>
    <dgm:pt modelId="{1DAE7479-3CB5-414E-87D4-086C33F931D7}" type="parTrans" cxnId="{AE6CF67C-8531-465F-AD40-78D88B7C57B3}">
      <dgm:prSet/>
      <dgm:spPr/>
      <dgm:t>
        <a:bodyPr/>
        <a:lstStyle/>
        <a:p>
          <a:endParaRPr lang="cs-CZ"/>
        </a:p>
      </dgm:t>
    </dgm:pt>
    <dgm:pt modelId="{4994543B-6C16-4395-B154-2950CA26668D}" type="sibTrans" cxnId="{AE6CF67C-8531-465F-AD40-78D88B7C57B3}">
      <dgm:prSet/>
      <dgm:spPr/>
      <dgm:t>
        <a:bodyPr/>
        <a:lstStyle/>
        <a:p>
          <a:endParaRPr lang="cs-CZ"/>
        </a:p>
      </dgm:t>
    </dgm:pt>
    <dgm:pt modelId="{CE21FF8E-F5DD-4D04-A379-73F61527F6E9}">
      <dgm:prSet phldrT="[Text]" custT="1"/>
      <dgm:spPr/>
      <dgm:t>
        <a:bodyPr/>
        <a:lstStyle/>
        <a:p>
          <a:r>
            <a:rPr lang="cs-CZ" sz="2400" b="1" dirty="0"/>
            <a:t>Ukončení</a:t>
          </a:r>
        </a:p>
      </dgm:t>
    </dgm:pt>
    <dgm:pt modelId="{2306FCB5-2DC5-4194-A64C-5FF9E6760C4F}" type="parTrans" cxnId="{77494892-4364-4B6B-91EA-68357AFE0BFB}">
      <dgm:prSet/>
      <dgm:spPr/>
      <dgm:t>
        <a:bodyPr/>
        <a:lstStyle/>
        <a:p>
          <a:endParaRPr lang="cs-CZ"/>
        </a:p>
      </dgm:t>
    </dgm:pt>
    <dgm:pt modelId="{101E06B0-AF3A-40B9-BD19-CD0F1BB33B6E}" type="sibTrans" cxnId="{77494892-4364-4B6B-91EA-68357AFE0BFB}">
      <dgm:prSet/>
      <dgm:spPr/>
      <dgm:t>
        <a:bodyPr/>
        <a:lstStyle/>
        <a:p>
          <a:endParaRPr lang="cs-CZ"/>
        </a:p>
      </dgm:t>
    </dgm:pt>
    <dgm:pt modelId="{D3E9D26E-DB4C-4F05-B21C-74A2003F6E5F}" type="pres">
      <dgm:prSet presAssocID="{DFCDFA9B-D551-4964-B124-B462F7A527FD}" presName="linearFlow" presStyleCnt="0">
        <dgm:presLayoutVars>
          <dgm:dir/>
          <dgm:animLvl val="lvl"/>
          <dgm:resizeHandles val="exact"/>
        </dgm:presLayoutVars>
      </dgm:prSet>
      <dgm:spPr/>
    </dgm:pt>
    <dgm:pt modelId="{505F9B89-2E80-4DB7-92FE-6F487C1EA3D4}" type="pres">
      <dgm:prSet presAssocID="{14C450E1-D7C9-4943-B511-CF892DF4F1A3}" presName="composite" presStyleCnt="0"/>
      <dgm:spPr/>
    </dgm:pt>
    <dgm:pt modelId="{92D1765E-6787-44E3-AA2E-A0F6427EB297}" type="pres">
      <dgm:prSet presAssocID="{14C450E1-D7C9-4943-B511-CF892DF4F1A3}" presName="parTx" presStyleLbl="node1" presStyleIdx="0" presStyleCnt="3">
        <dgm:presLayoutVars>
          <dgm:chMax val="0"/>
          <dgm:chPref val="0"/>
          <dgm:bulletEnabled val="1"/>
        </dgm:presLayoutVars>
      </dgm:prSet>
      <dgm:spPr/>
    </dgm:pt>
    <dgm:pt modelId="{E68DCC4F-785F-4774-85C1-3280DE1BA88F}" type="pres">
      <dgm:prSet presAssocID="{14C450E1-D7C9-4943-B511-CF892DF4F1A3}" presName="parSh" presStyleLbl="node1" presStyleIdx="0" presStyleCnt="3" custScaleX="152514" custScaleY="106155"/>
      <dgm:spPr/>
    </dgm:pt>
    <dgm:pt modelId="{7BFB810F-6181-4805-A971-DD7F70906C91}" type="pres">
      <dgm:prSet presAssocID="{14C450E1-D7C9-4943-B511-CF892DF4F1A3}" presName="desTx" presStyleLbl="fgAcc1" presStyleIdx="0" presStyleCnt="3" custScaleX="127742">
        <dgm:presLayoutVars>
          <dgm:bulletEnabled val="1"/>
        </dgm:presLayoutVars>
      </dgm:prSet>
      <dgm:spPr/>
    </dgm:pt>
    <dgm:pt modelId="{9801E785-3786-4FFD-9F8D-6DBC6887EFC6}" type="pres">
      <dgm:prSet presAssocID="{DDBF8552-DF07-4243-8181-BA9EB028F525}" presName="sibTrans" presStyleLbl="sibTrans2D1" presStyleIdx="0" presStyleCnt="2"/>
      <dgm:spPr/>
    </dgm:pt>
    <dgm:pt modelId="{1EF7542E-3404-4DD3-8605-054F751CFBF7}" type="pres">
      <dgm:prSet presAssocID="{DDBF8552-DF07-4243-8181-BA9EB028F525}" presName="connTx" presStyleLbl="sibTrans2D1" presStyleIdx="0" presStyleCnt="2"/>
      <dgm:spPr/>
    </dgm:pt>
    <dgm:pt modelId="{717D3DA5-9F53-4338-9BAC-48CCE43EA262}" type="pres">
      <dgm:prSet presAssocID="{9B7484C7-57FE-41DC-8FFB-C789F164AB2F}" presName="composite" presStyleCnt="0"/>
      <dgm:spPr/>
    </dgm:pt>
    <dgm:pt modelId="{2EBD6943-2F14-483F-9D72-49DD1709E3A9}" type="pres">
      <dgm:prSet presAssocID="{9B7484C7-57FE-41DC-8FFB-C789F164AB2F}" presName="parTx" presStyleLbl="node1" presStyleIdx="0" presStyleCnt="3">
        <dgm:presLayoutVars>
          <dgm:chMax val="0"/>
          <dgm:chPref val="0"/>
          <dgm:bulletEnabled val="1"/>
        </dgm:presLayoutVars>
      </dgm:prSet>
      <dgm:spPr/>
    </dgm:pt>
    <dgm:pt modelId="{EF59281C-F9AE-47BC-9C15-0BEEF226CCDC}" type="pres">
      <dgm:prSet presAssocID="{9B7484C7-57FE-41DC-8FFB-C789F164AB2F}" presName="parSh" presStyleLbl="node1" presStyleIdx="1" presStyleCnt="3"/>
      <dgm:spPr/>
    </dgm:pt>
    <dgm:pt modelId="{D7425B59-5881-4518-B3A0-7501DDE3081C}" type="pres">
      <dgm:prSet presAssocID="{9B7484C7-57FE-41DC-8FFB-C789F164AB2F}" presName="desTx" presStyleLbl="fgAcc1" presStyleIdx="1" presStyleCnt="3" custScaleX="112067">
        <dgm:presLayoutVars>
          <dgm:bulletEnabled val="1"/>
        </dgm:presLayoutVars>
      </dgm:prSet>
      <dgm:spPr/>
    </dgm:pt>
    <dgm:pt modelId="{A5F332B9-3C7D-4701-95EC-ADDBB82B8B8D}" type="pres">
      <dgm:prSet presAssocID="{002A2617-7516-4A6C-A383-E8A9EE6DC2FB}" presName="sibTrans" presStyleLbl="sibTrans2D1" presStyleIdx="1" presStyleCnt="2"/>
      <dgm:spPr/>
    </dgm:pt>
    <dgm:pt modelId="{B9368B97-6BB9-444C-BA3C-32AE55705590}" type="pres">
      <dgm:prSet presAssocID="{002A2617-7516-4A6C-A383-E8A9EE6DC2FB}" presName="connTx" presStyleLbl="sibTrans2D1" presStyleIdx="1" presStyleCnt="2"/>
      <dgm:spPr/>
    </dgm:pt>
    <dgm:pt modelId="{02899BFF-0C70-4215-8A4A-B5D551F65DF7}" type="pres">
      <dgm:prSet presAssocID="{C7C990F8-5D32-4619-AAC1-853891294804}" presName="composite" presStyleCnt="0"/>
      <dgm:spPr/>
    </dgm:pt>
    <dgm:pt modelId="{C566040C-9FB3-4425-B909-82BE9157415B}" type="pres">
      <dgm:prSet presAssocID="{C7C990F8-5D32-4619-AAC1-853891294804}" presName="parTx" presStyleLbl="node1" presStyleIdx="1" presStyleCnt="3">
        <dgm:presLayoutVars>
          <dgm:chMax val="0"/>
          <dgm:chPref val="0"/>
          <dgm:bulletEnabled val="1"/>
        </dgm:presLayoutVars>
      </dgm:prSet>
      <dgm:spPr/>
    </dgm:pt>
    <dgm:pt modelId="{88A90DF0-E74E-4793-A068-40AD9B4E671B}" type="pres">
      <dgm:prSet presAssocID="{C7C990F8-5D32-4619-AAC1-853891294804}" presName="parSh" presStyleLbl="node1" presStyleIdx="2" presStyleCnt="3" custScaleX="127807"/>
      <dgm:spPr/>
    </dgm:pt>
    <dgm:pt modelId="{F9C8A58F-C34B-4EA2-BEAC-93F5AC59E7C2}" type="pres">
      <dgm:prSet presAssocID="{C7C990F8-5D32-4619-AAC1-853891294804}" presName="desTx" presStyleLbl="fgAcc1" presStyleIdx="2" presStyleCnt="3" custScaleX="100552">
        <dgm:presLayoutVars>
          <dgm:bulletEnabled val="1"/>
        </dgm:presLayoutVars>
      </dgm:prSet>
      <dgm:spPr/>
    </dgm:pt>
  </dgm:ptLst>
  <dgm:cxnLst>
    <dgm:cxn modelId="{D112EF03-35B8-4BF5-9933-591DD363388D}" type="presOf" srcId="{002A2617-7516-4A6C-A383-E8A9EE6DC2FB}" destId="{A5F332B9-3C7D-4701-95EC-ADDBB82B8B8D}" srcOrd="0" destOrd="0" presId="urn:microsoft.com/office/officeart/2005/8/layout/process3"/>
    <dgm:cxn modelId="{D12B6F0D-142F-4333-975C-095D4EFDDD67}" srcId="{9B7484C7-57FE-41DC-8FFB-C789F164AB2F}" destId="{FCB525D3-B12C-474B-9EE5-5010894A0581}" srcOrd="0" destOrd="0" parTransId="{74752AFE-F189-414B-9618-645A9D25A64D}" sibTransId="{DC10BCE7-9781-460E-872E-414A618A79B1}"/>
    <dgm:cxn modelId="{7679F821-1D87-4539-922C-F10FDEE4454B}" type="presOf" srcId="{FA49F4E4-FA3B-43C4-A611-3FAA4CC0711E}" destId="{F9C8A58F-C34B-4EA2-BEAC-93F5AC59E7C2}" srcOrd="0" destOrd="1" presId="urn:microsoft.com/office/officeart/2005/8/layout/process3"/>
    <dgm:cxn modelId="{41816E24-5876-4739-8ECB-00E1799D1D39}" type="presOf" srcId="{863986CA-058F-49D9-8CAF-B02DAA5CF2D3}" destId="{7BFB810F-6181-4805-A971-DD7F70906C91}" srcOrd="0" destOrd="1" presId="urn:microsoft.com/office/officeart/2005/8/layout/process3"/>
    <dgm:cxn modelId="{3690E429-D1E6-4F2A-BD1A-513B627DFFF9}" srcId="{C7C990F8-5D32-4619-AAC1-853891294804}" destId="{BAA32034-F6F9-4926-BF5A-E45B0ACA28AA}" srcOrd="0" destOrd="0" parTransId="{B7DFA21C-5F1C-4C3E-8331-A7AEB448E6C2}" sibTransId="{BA3649BD-4A36-4A71-B289-11697C4C0762}"/>
    <dgm:cxn modelId="{CB3C0C2C-DA90-4E24-A57C-34E51E7D6D0E}" type="presOf" srcId="{CF9F8DB6-B36A-4F2F-9B8A-E3526F320B37}" destId="{7BFB810F-6181-4805-A971-DD7F70906C91}" srcOrd="0" destOrd="0" presId="urn:microsoft.com/office/officeart/2005/8/layout/process3"/>
    <dgm:cxn modelId="{D7C5B12F-38E3-484A-86A4-DAEEE5EFEBAD}" srcId="{14C450E1-D7C9-4943-B511-CF892DF4F1A3}" destId="{723AFC75-6633-4FB8-AA01-089FCF1E82E2}" srcOrd="2" destOrd="0" parTransId="{06D6E9B5-DAE3-4E42-8FD8-C8B345C00878}" sibTransId="{EEE4F526-AD65-4D59-AA13-9ADF7F7D5046}"/>
    <dgm:cxn modelId="{1EC5D330-897C-47AA-B4E0-0294C1B56760}" type="presOf" srcId="{DDBF8552-DF07-4243-8181-BA9EB028F525}" destId="{9801E785-3786-4FFD-9F8D-6DBC6887EFC6}" srcOrd="0" destOrd="0" presId="urn:microsoft.com/office/officeart/2005/8/layout/process3"/>
    <dgm:cxn modelId="{ECB4B632-91D8-48F7-B752-E1697D19F89C}" srcId="{DFCDFA9B-D551-4964-B124-B462F7A527FD}" destId="{14C450E1-D7C9-4943-B511-CF892DF4F1A3}" srcOrd="0" destOrd="0" parTransId="{8A0689BE-B66B-40C0-A934-16128F5D4661}" sibTransId="{DDBF8552-DF07-4243-8181-BA9EB028F525}"/>
    <dgm:cxn modelId="{BFA7A85F-E1EC-468A-B213-C626002F6FD3}" type="presOf" srcId="{14C450E1-D7C9-4943-B511-CF892DF4F1A3}" destId="{E68DCC4F-785F-4774-85C1-3280DE1BA88F}" srcOrd="1" destOrd="0" presId="urn:microsoft.com/office/officeart/2005/8/layout/process3"/>
    <dgm:cxn modelId="{0F8C0664-8060-414F-963C-DE06ABBE66D7}" type="presOf" srcId="{BAA32034-F6F9-4926-BF5A-E45B0ACA28AA}" destId="{F9C8A58F-C34B-4EA2-BEAC-93F5AC59E7C2}" srcOrd="0" destOrd="0" presId="urn:microsoft.com/office/officeart/2005/8/layout/process3"/>
    <dgm:cxn modelId="{95B42768-3A3B-46C8-B172-BDBFF3840E57}" type="presOf" srcId="{0E680424-5260-4EBE-90D8-4996FCA01EC4}" destId="{D7425B59-5881-4518-B3A0-7501DDE3081C}" srcOrd="0" destOrd="2" presId="urn:microsoft.com/office/officeart/2005/8/layout/process3"/>
    <dgm:cxn modelId="{9E28B949-3368-46F4-9C5C-5AD310A4964F}" type="presOf" srcId="{14C450E1-D7C9-4943-B511-CF892DF4F1A3}" destId="{92D1765E-6787-44E3-AA2E-A0F6427EB297}" srcOrd="0" destOrd="0" presId="urn:microsoft.com/office/officeart/2005/8/layout/process3"/>
    <dgm:cxn modelId="{C92F3A70-2EC4-4491-B45F-D596EA11A32B}" type="presOf" srcId="{DDBF8552-DF07-4243-8181-BA9EB028F525}" destId="{1EF7542E-3404-4DD3-8605-054F751CFBF7}" srcOrd="1" destOrd="0" presId="urn:microsoft.com/office/officeart/2005/8/layout/process3"/>
    <dgm:cxn modelId="{6AACE550-2560-4430-9D07-D9C2311ACFDB}" srcId="{14C450E1-D7C9-4943-B511-CF892DF4F1A3}" destId="{863986CA-058F-49D9-8CAF-B02DAA5CF2D3}" srcOrd="1" destOrd="0" parTransId="{93B6D223-282A-442C-A860-748B98295653}" sibTransId="{B35A2065-2599-4611-8EF8-C1CDF598A1A6}"/>
    <dgm:cxn modelId="{8179DF74-2572-4E5F-82FB-4174B271B6DC}" type="presOf" srcId="{C7C990F8-5D32-4619-AAC1-853891294804}" destId="{C566040C-9FB3-4425-B909-82BE9157415B}" srcOrd="0" destOrd="0" presId="urn:microsoft.com/office/officeart/2005/8/layout/process3"/>
    <dgm:cxn modelId="{F1389A7B-21B9-4192-A248-BBAF1C7F301A}" type="presOf" srcId="{DFCDFA9B-D551-4964-B124-B462F7A527FD}" destId="{D3E9D26E-DB4C-4F05-B21C-74A2003F6E5F}" srcOrd="0" destOrd="0" presId="urn:microsoft.com/office/officeart/2005/8/layout/process3"/>
    <dgm:cxn modelId="{816F5F7C-5B0D-4250-A571-42A7D8B7EB54}" srcId="{9B7484C7-57FE-41DC-8FFB-C789F164AB2F}" destId="{5AFC8B61-DE5F-4C8F-809B-DBAF5493D181}" srcOrd="1" destOrd="0" parTransId="{19283D23-0216-4E7B-AA55-6B5EC950EF15}" sibTransId="{04FD12D1-CB5B-4A6D-A16F-0D66DCB622FE}"/>
    <dgm:cxn modelId="{AE6CF67C-8531-465F-AD40-78D88B7C57B3}" srcId="{9B7484C7-57FE-41DC-8FFB-C789F164AB2F}" destId="{0E680424-5260-4EBE-90D8-4996FCA01EC4}" srcOrd="2" destOrd="0" parTransId="{1DAE7479-3CB5-414E-87D4-086C33F931D7}" sibTransId="{4994543B-6C16-4395-B154-2950CA26668D}"/>
    <dgm:cxn modelId="{586C6680-7C24-428F-92FD-1B457333F0A8}" type="presOf" srcId="{CE21FF8E-F5DD-4D04-A379-73F61527F6E9}" destId="{D7425B59-5881-4518-B3A0-7501DDE3081C}" srcOrd="0" destOrd="3" presId="urn:microsoft.com/office/officeart/2005/8/layout/process3"/>
    <dgm:cxn modelId="{22855180-11D8-43FD-B2C1-181CE6F6DAB9}" type="presOf" srcId="{C7C990F8-5D32-4619-AAC1-853891294804}" destId="{88A90DF0-E74E-4793-A068-40AD9B4E671B}" srcOrd="1" destOrd="0" presId="urn:microsoft.com/office/officeart/2005/8/layout/process3"/>
    <dgm:cxn modelId="{0C80EB88-D6FC-4310-90D8-5CC2EFB2DAE2}" type="presOf" srcId="{723AFC75-6633-4FB8-AA01-089FCF1E82E2}" destId="{7BFB810F-6181-4805-A971-DD7F70906C91}" srcOrd="0" destOrd="2" presId="urn:microsoft.com/office/officeart/2005/8/layout/process3"/>
    <dgm:cxn modelId="{77494892-4364-4B6B-91EA-68357AFE0BFB}" srcId="{9B7484C7-57FE-41DC-8FFB-C789F164AB2F}" destId="{CE21FF8E-F5DD-4D04-A379-73F61527F6E9}" srcOrd="3" destOrd="0" parTransId="{2306FCB5-2DC5-4194-A64C-5FF9E6760C4F}" sibTransId="{101E06B0-AF3A-40B9-BD19-CD0F1BB33B6E}"/>
    <dgm:cxn modelId="{612C38BB-31FB-43C7-842D-C0EDF01ED6D3}" srcId="{DFCDFA9B-D551-4964-B124-B462F7A527FD}" destId="{C7C990F8-5D32-4619-AAC1-853891294804}" srcOrd="2" destOrd="0" parTransId="{C9E20BA5-46CA-4564-8353-E2C2F334C8A1}" sibTransId="{C1977033-5C23-45D2-A072-C47A427EF152}"/>
    <dgm:cxn modelId="{14234DBD-2602-4AAD-A7F0-1430A4A361ED}" srcId="{14C450E1-D7C9-4943-B511-CF892DF4F1A3}" destId="{CF9F8DB6-B36A-4F2F-9B8A-E3526F320B37}" srcOrd="0" destOrd="0" parTransId="{88DD24D6-C8D9-4691-AF7E-D1AB7AA79978}" sibTransId="{C1E9B122-8A26-4C29-9187-094417623C92}"/>
    <dgm:cxn modelId="{797670CF-8FB5-405C-A194-09FBF0B4CE61}" type="presOf" srcId="{FCB525D3-B12C-474B-9EE5-5010894A0581}" destId="{D7425B59-5881-4518-B3A0-7501DDE3081C}" srcOrd="0" destOrd="0" presId="urn:microsoft.com/office/officeart/2005/8/layout/process3"/>
    <dgm:cxn modelId="{E9CF2ED0-A631-457B-82AC-C9332EF58E95}" srcId="{DFCDFA9B-D551-4964-B124-B462F7A527FD}" destId="{9B7484C7-57FE-41DC-8FFB-C789F164AB2F}" srcOrd="1" destOrd="0" parTransId="{C25044FE-8CEC-41E5-A066-17EC0AD8C510}" sibTransId="{002A2617-7516-4A6C-A383-E8A9EE6DC2FB}"/>
    <dgm:cxn modelId="{0323D6DA-08ED-4327-A87D-D392AA5A7F2D}" type="presOf" srcId="{9B7484C7-57FE-41DC-8FFB-C789F164AB2F}" destId="{EF59281C-F9AE-47BC-9C15-0BEEF226CCDC}" srcOrd="1" destOrd="0" presId="urn:microsoft.com/office/officeart/2005/8/layout/process3"/>
    <dgm:cxn modelId="{A25C00E3-7DD2-4A1A-8EEC-6F9213CDDD2B}" type="presOf" srcId="{9B7484C7-57FE-41DC-8FFB-C789F164AB2F}" destId="{2EBD6943-2F14-483F-9D72-49DD1709E3A9}" srcOrd="0" destOrd="0" presId="urn:microsoft.com/office/officeart/2005/8/layout/process3"/>
    <dgm:cxn modelId="{C2F414E3-183F-4723-B510-C6AD3ABB8F70}" srcId="{C7C990F8-5D32-4619-AAC1-853891294804}" destId="{FA49F4E4-FA3B-43C4-A611-3FAA4CC0711E}" srcOrd="1" destOrd="0" parTransId="{9B95A84F-07D9-49EE-818A-83ABC780D1ED}" sibTransId="{197A1489-27AE-4CC9-9202-7438344FAF34}"/>
    <dgm:cxn modelId="{85986BFC-34A2-43CC-AA35-504465FBD620}" type="presOf" srcId="{002A2617-7516-4A6C-A383-E8A9EE6DC2FB}" destId="{B9368B97-6BB9-444C-BA3C-32AE55705590}" srcOrd="1" destOrd="0" presId="urn:microsoft.com/office/officeart/2005/8/layout/process3"/>
    <dgm:cxn modelId="{7A3BF8FD-E90B-48BE-8099-D46FFF1B24C0}" type="presOf" srcId="{5AFC8B61-DE5F-4C8F-809B-DBAF5493D181}" destId="{D7425B59-5881-4518-B3A0-7501DDE3081C}" srcOrd="0" destOrd="1" presId="urn:microsoft.com/office/officeart/2005/8/layout/process3"/>
    <dgm:cxn modelId="{608ABD33-2A0C-4BC4-B13D-6723154AEE61}" type="presParOf" srcId="{D3E9D26E-DB4C-4F05-B21C-74A2003F6E5F}" destId="{505F9B89-2E80-4DB7-92FE-6F487C1EA3D4}" srcOrd="0" destOrd="0" presId="urn:microsoft.com/office/officeart/2005/8/layout/process3"/>
    <dgm:cxn modelId="{B8F638C5-98E1-416E-95A4-83AC7076AB1A}" type="presParOf" srcId="{505F9B89-2E80-4DB7-92FE-6F487C1EA3D4}" destId="{92D1765E-6787-44E3-AA2E-A0F6427EB297}" srcOrd="0" destOrd="0" presId="urn:microsoft.com/office/officeart/2005/8/layout/process3"/>
    <dgm:cxn modelId="{3D9C229A-2D6F-452E-9558-5138935FDC8B}" type="presParOf" srcId="{505F9B89-2E80-4DB7-92FE-6F487C1EA3D4}" destId="{E68DCC4F-785F-4774-85C1-3280DE1BA88F}" srcOrd="1" destOrd="0" presId="urn:microsoft.com/office/officeart/2005/8/layout/process3"/>
    <dgm:cxn modelId="{A5B7B7F1-ED1F-457D-96E1-F713A1FE1AC2}" type="presParOf" srcId="{505F9B89-2E80-4DB7-92FE-6F487C1EA3D4}" destId="{7BFB810F-6181-4805-A971-DD7F70906C91}" srcOrd="2" destOrd="0" presId="urn:microsoft.com/office/officeart/2005/8/layout/process3"/>
    <dgm:cxn modelId="{09C03159-B13F-44FC-9533-7479668CA9DA}" type="presParOf" srcId="{D3E9D26E-DB4C-4F05-B21C-74A2003F6E5F}" destId="{9801E785-3786-4FFD-9F8D-6DBC6887EFC6}" srcOrd="1" destOrd="0" presId="urn:microsoft.com/office/officeart/2005/8/layout/process3"/>
    <dgm:cxn modelId="{DF556CB0-119C-41A6-9021-908FAC250557}" type="presParOf" srcId="{9801E785-3786-4FFD-9F8D-6DBC6887EFC6}" destId="{1EF7542E-3404-4DD3-8605-054F751CFBF7}" srcOrd="0" destOrd="0" presId="urn:microsoft.com/office/officeart/2005/8/layout/process3"/>
    <dgm:cxn modelId="{7D00F5D2-9A4D-45F0-A85B-2AE84288CECB}" type="presParOf" srcId="{D3E9D26E-DB4C-4F05-B21C-74A2003F6E5F}" destId="{717D3DA5-9F53-4338-9BAC-48CCE43EA262}" srcOrd="2" destOrd="0" presId="urn:microsoft.com/office/officeart/2005/8/layout/process3"/>
    <dgm:cxn modelId="{5FF95FE1-99D4-40C7-8BB8-5CD395B002F4}" type="presParOf" srcId="{717D3DA5-9F53-4338-9BAC-48CCE43EA262}" destId="{2EBD6943-2F14-483F-9D72-49DD1709E3A9}" srcOrd="0" destOrd="0" presId="urn:microsoft.com/office/officeart/2005/8/layout/process3"/>
    <dgm:cxn modelId="{3190463C-0FE0-4881-8CC0-94ADA81CCA3E}" type="presParOf" srcId="{717D3DA5-9F53-4338-9BAC-48CCE43EA262}" destId="{EF59281C-F9AE-47BC-9C15-0BEEF226CCDC}" srcOrd="1" destOrd="0" presId="urn:microsoft.com/office/officeart/2005/8/layout/process3"/>
    <dgm:cxn modelId="{9AE17CAD-15BB-4C7C-B7FA-201B91122FF7}" type="presParOf" srcId="{717D3DA5-9F53-4338-9BAC-48CCE43EA262}" destId="{D7425B59-5881-4518-B3A0-7501DDE3081C}" srcOrd="2" destOrd="0" presId="urn:microsoft.com/office/officeart/2005/8/layout/process3"/>
    <dgm:cxn modelId="{90902D88-8CE5-433F-9E80-A5156C1153F6}" type="presParOf" srcId="{D3E9D26E-DB4C-4F05-B21C-74A2003F6E5F}" destId="{A5F332B9-3C7D-4701-95EC-ADDBB82B8B8D}" srcOrd="3" destOrd="0" presId="urn:microsoft.com/office/officeart/2005/8/layout/process3"/>
    <dgm:cxn modelId="{7F8B981E-4E99-4117-9A8D-A10E56FDF258}" type="presParOf" srcId="{A5F332B9-3C7D-4701-95EC-ADDBB82B8B8D}" destId="{B9368B97-6BB9-444C-BA3C-32AE55705590}" srcOrd="0" destOrd="0" presId="urn:microsoft.com/office/officeart/2005/8/layout/process3"/>
    <dgm:cxn modelId="{28A6202E-AD9E-4821-9A3A-84E52189F21A}" type="presParOf" srcId="{D3E9D26E-DB4C-4F05-B21C-74A2003F6E5F}" destId="{02899BFF-0C70-4215-8A4A-B5D551F65DF7}" srcOrd="4" destOrd="0" presId="urn:microsoft.com/office/officeart/2005/8/layout/process3"/>
    <dgm:cxn modelId="{6EF086C9-C609-4716-85CB-41319AC039E9}" type="presParOf" srcId="{02899BFF-0C70-4215-8A4A-B5D551F65DF7}" destId="{C566040C-9FB3-4425-B909-82BE9157415B}" srcOrd="0" destOrd="0" presId="urn:microsoft.com/office/officeart/2005/8/layout/process3"/>
    <dgm:cxn modelId="{76F6B343-7DC4-45DC-86C9-35598E0BBABA}" type="presParOf" srcId="{02899BFF-0C70-4215-8A4A-B5D551F65DF7}" destId="{88A90DF0-E74E-4793-A068-40AD9B4E671B}" srcOrd="1" destOrd="0" presId="urn:microsoft.com/office/officeart/2005/8/layout/process3"/>
    <dgm:cxn modelId="{64C4AE10-5E7B-4F2D-BE57-94911A329469}" type="presParOf" srcId="{02899BFF-0C70-4215-8A4A-B5D551F65DF7}" destId="{F9C8A58F-C34B-4EA2-BEAC-93F5AC59E7C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DCC4F-785F-4774-85C1-3280DE1BA88F}">
      <dsp:nvSpPr>
        <dsp:cNvPr id="0" name=""/>
        <dsp:cNvSpPr/>
      </dsp:nvSpPr>
      <dsp:spPr>
        <a:xfrm>
          <a:off x="10806" y="736736"/>
          <a:ext cx="3540895" cy="1478751"/>
        </a:xfrm>
        <a:prstGeom prst="roundRect">
          <a:avLst>
            <a:gd name="adj" fmla="val 100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cs-CZ" sz="2400" b="1" kern="1200" dirty="0"/>
            <a:t>PŘEDPROJEKTOVÁ FÁZE</a:t>
          </a:r>
        </a:p>
      </dsp:txBody>
      <dsp:txXfrm>
        <a:off x="10806" y="736736"/>
        <a:ext cx="3540895" cy="985834"/>
      </dsp:txXfrm>
    </dsp:sp>
    <dsp:sp modelId="{7BFB810F-6181-4805-A971-DD7F70906C91}">
      <dsp:nvSpPr>
        <dsp:cNvPr id="0" name=""/>
        <dsp:cNvSpPr/>
      </dsp:nvSpPr>
      <dsp:spPr>
        <a:xfrm>
          <a:off x="773896" y="1654434"/>
          <a:ext cx="2965767" cy="2520000"/>
        </a:xfrm>
        <a:prstGeom prst="roundRect">
          <a:avLst>
            <a:gd name="adj" fmla="val 10000"/>
          </a:avLst>
        </a:prstGeom>
        <a:solidFill>
          <a:schemeClr val="lt1">
            <a:alpha val="9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cs-CZ" sz="2400" b="1" kern="1200" dirty="0"/>
            <a:t>Studie příležitosti</a:t>
          </a:r>
        </a:p>
        <a:p>
          <a:pPr marL="228600" lvl="1" indent="-228600" algn="l" defTabSz="1066800">
            <a:lnSpc>
              <a:spcPct val="90000"/>
            </a:lnSpc>
            <a:spcBef>
              <a:spcPct val="0"/>
            </a:spcBef>
            <a:spcAft>
              <a:spcPct val="15000"/>
            </a:spcAft>
            <a:buChar char="•"/>
          </a:pPr>
          <a:r>
            <a:rPr lang="cs-CZ" sz="2400" b="1" kern="1200" dirty="0"/>
            <a:t>Studie proveditelnosti</a:t>
          </a:r>
        </a:p>
        <a:p>
          <a:pPr marL="228600" lvl="1" indent="-228600" algn="l" defTabSz="1066800">
            <a:lnSpc>
              <a:spcPct val="90000"/>
            </a:lnSpc>
            <a:spcBef>
              <a:spcPct val="0"/>
            </a:spcBef>
            <a:spcAft>
              <a:spcPct val="15000"/>
            </a:spcAft>
            <a:buChar char="•"/>
          </a:pPr>
          <a:r>
            <a:rPr lang="cs-CZ" sz="2400" b="1" kern="1200" dirty="0"/>
            <a:t>Strategie</a:t>
          </a:r>
        </a:p>
      </dsp:txBody>
      <dsp:txXfrm>
        <a:off x="847704" y="1728242"/>
        <a:ext cx="2818151" cy="2372384"/>
      </dsp:txXfrm>
    </dsp:sp>
    <dsp:sp modelId="{9801E785-3786-4FFD-9F8D-6DBC6887EFC6}">
      <dsp:nvSpPr>
        <dsp:cNvPr id="0" name=""/>
        <dsp:cNvSpPr/>
      </dsp:nvSpPr>
      <dsp:spPr>
        <a:xfrm rot="21571094">
          <a:off x="3831759" y="920898"/>
          <a:ext cx="593765" cy="578032"/>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cs-CZ" sz="2000" b="1" kern="1200"/>
        </a:p>
      </dsp:txBody>
      <dsp:txXfrm>
        <a:off x="3831762" y="1037233"/>
        <a:ext cx="420355" cy="346820"/>
      </dsp:txXfrm>
    </dsp:sp>
    <dsp:sp modelId="{EF59281C-F9AE-47BC-9C15-0BEEF226CCDC}">
      <dsp:nvSpPr>
        <dsp:cNvPr id="0" name=""/>
        <dsp:cNvSpPr/>
      </dsp:nvSpPr>
      <dsp:spPr>
        <a:xfrm>
          <a:off x="4671974" y="758171"/>
          <a:ext cx="2321685" cy="1312242"/>
        </a:xfrm>
        <a:prstGeom prst="roundRect">
          <a:avLst>
            <a:gd name="adj" fmla="val 10000"/>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cs-CZ" sz="2400" b="1" kern="1200" dirty="0"/>
            <a:t>FÁZE ŘÍZENÍ PROJEKTU</a:t>
          </a:r>
        </a:p>
      </dsp:txBody>
      <dsp:txXfrm>
        <a:off x="4671974" y="758171"/>
        <a:ext cx="2321685" cy="874828"/>
      </dsp:txXfrm>
    </dsp:sp>
    <dsp:sp modelId="{D7425B59-5881-4518-B3A0-7501DDE3081C}">
      <dsp:nvSpPr>
        <dsp:cNvPr id="0" name=""/>
        <dsp:cNvSpPr/>
      </dsp:nvSpPr>
      <dsp:spPr>
        <a:xfrm>
          <a:off x="5007422" y="1632999"/>
          <a:ext cx="2601843" cy="2520000"/>
        </a:xfrm>
        <a:prstGeom prst="roundRect">
          <a:avLst>
            <a:gd name="adj" fmla="val 10000"/>
          </a:avLst>
        </a:prstGeom>
        <a:solidFill>
          <a:schemeClr val="lt1">
            <a:alpha val="90000"/>
            <a:hueOff val="0"/>
            <a:satOff val="0"/>
            <a:lumOff val="0"/>
            <a:alphaOff val="0"/>
          </a:schemeClr>
        </a:solidFill>
        <a:ln w="25400" cap="flat" cmpd="sng" algn="ctr">
          <a:solidFill>
            <a:schemeClr val="accent1">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cs-CZ" sz="2400" b="1" kern="1200" dirty="0"/>
            <a:t>Zahájení</a:t>
          </a:r>
        </a:p>
        <a:p>
          <a:pPr marL="228600" lvl="1" indent="-228600" algn="l" defTabSz="1066800">
            <a:lnSpc>
              <a:spcPct val="90000"/>
            </a:lnSpc>
            <a:spcBef>
              <a:spcPct val="0"/>
            </a:spcBef>
            <a:spcAft>
              <a:spcPct val="15000"/>
            </a:spcAft>
            <a:buChar char="•"/>
          </a:pPr>
          <a:r>
            <a:rPr lang="cs-CZ" sz="2400" b="1" kern="1200" dirty="0"/>
            <a:t>Plánování</a:t>
          </a:r>
        </a:p>
        <a:p>
          <a:pPr marL="228600" lvl="1" indent="-228600" algn="l" defTabSz="1066800">
            <a:lnSpc>
              <a:spcPct val="90000"/>
            </a:lnSpc>
            <a:spcBef>
              <a:spcPct val="0"/>
            </a:spcBef>
            <a:spcAft>
              <a:spcPct val="15000"/>
            </a:spcAft>
            <a:buChar char="•"/>
          </a:pPr>
          <a:r>
            <a:rPr lang="cs-CZ" sz="2400" b="1" kern="1200" dirty="0"/>
            <a:t>Realizace + kontrola</a:t>
          </a:r>
        </a:p>
        <a:p>
          <a:pPr marL="228600" lvl="1" indent="-228600" algn="l" defTabSz="1066800">
            <a:lnSpc>
              <a:spcPct val="90000"/>
            </a:lnSpc>
            <a:spcBef>
              <a:spcPct val="0"/>
            </a:spcBef>
            <a:spcAft>
              <a:spcPct val="15000"/>
            </a:spcAft>
            <a:buChar char="•"/>
          </a:pPr>
          <a:r>
            <a:rPr lang="cs-CZ" sz="2400" b="1" kern="1200" dirty="0"/>
            <a:t>Ukončení</a:t>
          </a:r>
        </a:p>
      </dsp:txBody>
      <dsp:txXfrm>
        <a:off x="5081230" y="1706807"/>
        <a:ext cx="2454227" cy="2372384"/>
      </dsp:txXfrm>
    </dsp:sp>
    <dsp:sp modelId="{A5F332B9-3C7D-4701-95EC-ADDBB82B8B8D}">
      <dsp:nvSpPr>
        <dsp:cNvPr id="0" name=""/>
        <dsp:cNvSpPr/>
      </dsp:nvSpPr>
      <dsp:spPr>
        <a:xfrm>
          <a:off x="7380639" y="906569"/>
          <a:ext cx="820395" cy="578032"/>
        </a:xfrm>
        <a:prstGeom prst="rightArrow">
          <a:avLst>
            <a:gd name="adj1" fmla="val 60000"/>
            <a:gd name="adj2" fmla="val 50000"/>
          </a:avLst>
        </a:prstGeom>
        <a:solidFill>
          <a:schemeClr val="accent1">
            <a:shade val="90000"/>
            <a:hueOff val="0"/>
            <a:satOff val="-39579"/>
            <a:lumOff val="423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cs-CZ" sz="2000" b="1" kern="1200"/>
        </a:p>
      </dsp:txBody>
      <dsp:txXfrm>
        <a:off x="7380639" y="1022175"/>
        <a:ext cx="646985" cy="346820"/>
      </dsp:txXfrm>
    </dsp:sp>
    <dsp:sp modelId="{88A90DF0-E74E-4793-A068-40AD9B4E671B}">
      <dsp:nvSpPr>
        <dsp:cNvPr id="0" name=""/>
        <dsp:cNvSpPr/>
      </dsp:nvSpPr>
      <dsp:spPr>
        <a:xfrm>
          <a:off x="8541576" y="758171"/>
          <a:ext cx="2967277" cy="1312242"/>
        </a:xfrm>
        <a:prstGeom prst="roundRect">
          <a:avLst>
            <a:gd name="adj" fmla="val 1000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cs-CZ" sz="2400" b="1" kern="1200" dirty="0"/>
            <a:t>POPROJEKTOVÁ FÁZE</a:t>
          </a:r>
        </a:p>
      </dsp:txBody>
      <dsp:txXfrm>
        <a:off x="8541576" y="758171"/>
        <a:ext cx="2967277" cy="874828"/>
      </dsp:txXfrm>
    </dsp:sp>
    <dsp:sp modelId="{F9C8A58F-C34B-4EA2-BEAC-93F5AC59E7C2}">
      <dsp:nvSpPr>
        <dsp:cNvPr id="0" name=""/>
        <dsp:cNvSpPr/>
      </dsp:nvSpPr>
      <dsp:spPr>
        <a:xfrm>
          <a:off x="9333490" y="1632999"/>
          <a:ext cx="2334501" cy="2520000"/>
        </a:xfrm>
        <a:prstGeom prst="roundRect">
          <a:avLst>
            <a:gd name="adj" fmla="val 10000"/>
          </a:avLst>
        </a:prstGeom>
        <a:solidFill>
          <a:schemeClr val="lt1">
            <a:alpha val="90000"/>
            <a:hueOff val="0"/>
            <a:satOff val="0"/>
            <a:lumOff val="0"/>
            <a:alphaOff val="0"/>
          </a:schemeClr>
        </a:solidFill>
        <a:ln w="25400" cap="flat" cmpd="sng" algn="ctr">
          <a:solidFill>
            <a:schemeClr val="accent1">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cs-CZ" sz="2400" b="1" kern="1200" dirty="0"/>
            <a:t>Přínosy</a:t>
          </a:r>
        </a:p>
        <a:p>
          <a:pPr marL="228600" lvl="1" indent="-228600" algn="l" defTabSz="1066800">
            <a:lnSpc>
              <a:spcPct val="90000"/>
            </a:lnSpc>
            <a:spcBef>
              <a:spcPct val="0"/>
            </a:spcBef>
            <a:spcAft>
              <a:spcPct val="15000"/>
            </a:spcAft>
            <a:buChar char="•"/>
          </a:pPr>
          <a:r>
            <a:rPr lang="en-US" sz="2400" b="1" kern="1200" dirty="0"/>
            <a:t>Lessons learned</a:t>
          </a:r>
          <a:endParaRPr lang="cs-CZ" sz="2400" b="1" kern="1200" dirty="0"/>
        </a:p>
      </dsp:txBody>
      <dsp:txXfrm>
        <a:off x="9401865" y="1701374"/>
        <a:ext cx="2197751" cy="23832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14F5A9-4DBC-4092-8D73-3B6E4DB8E2CC}" type="slidenum">
              <a:rPr kumimoji="0" lang="cs-CZ"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cs-CZ"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586429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14</a:t>
            </a:fld>
            <a:endParaRPr lang="cs-CZ"/>
          </a:p>
        </p:txBody>
      </p:sp>
    </p:spTree>
    <p:extLst>
      <p:ext uri="{BB962C8B-B14F-4D97-AF65-F5344CB8AC3E}">
        <p14:creationId xmlns:p14="http://schemas.microsoft.com/office/powerpoint/2010/main" val="3501933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16</a:t>
            </a:fld>
            <a:endParaRPr lang="cs-CZ"/>
          </a:p>
        </p:txBody>
      </p:sp>
    </p:spTree>
    <p:extLst>
      <p:ext uri="{BB962C8B-B14F-4D97-AF65-F5344CB8AC3E}">
        <p14:creationId xmlns:p14="http://schemas.microsoft.com/office/powerpoint/2010/main" val="327748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5</a:t>
            </a:fld>
            <a:endParaRPr lang="cs-CZ"/>
          </a:p>
        </p:txBody>
      </p:sp>
    </p:spTree>
    <p:extLst>
      <p:ext uri="{BB962C8B-B14F-4D97-AF65-F5344CB8AC3E}">
        <p14:creationId xmlns:p14="http://schemas.microsoft.com/office/powerpoint/2010/main" val="1414530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6</a:t>
            </a:fld>
            <a:endParaRPr lang="cs-CZ"/>
          </a:p>
        </p:txBody>
      </p:sp>
    </p:spTree>
    <p:extLst>
      <p:ext uri="{BB962C8B-B14F-4D97-AF65-F5344CB8AC3E}">
        <p14:creationId xmlns:p14="http://schemas.microsoft.com/office/powerpoint/2010/main" val="268250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7</a:t>
            </a:fld>
            <a:endParaRPr lang="cs-CZ"/>
          </a:p>
        </p:txBody>
      </p:sp>
    </p:spTree>
    <p:extLst>
      <p:ext uri="{BB962C8B-B14F-4D97-AF65-F5344CB8AC3E}">
        <p14:creationId xmlns:p14="http://schemas.microsoft.com/office/powerpoint/2010/main" val="2682502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8</a:t>
            </a:fld>
            <a:endParaRPr lang="cs-CZ"/>
          </a:p>
        </p:txBody>
      </p:sp>
    </p:spTree>
    <p:extLst>
      <p:ext uri="{BB962C8B-B14F-4D97-AF65-F5344CB8AC3E}">
        <p14:creationId xmlns:p14="http://schemas.microsoft.com/office/powerpoint/2010/main" val="3445806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9</a:t>
            </a:fld>
            <a:endParaRPr lang="cs-CZ"/>
          </a:p>
        </p:txBody>
      </p:sp>
    </p:spTree>
    <p:extLst>
      <p:ext uri="{BB962C8B-B14F-4D97-AF65-F5344CB8AC3E}">
        <p14:creationId xmlns:p14="http://schemas.microsoft.com/office/powerpoint/2010/main" val="2682502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10</a:t>
            </a:fld>
            <a:endParaRPr lang="cs-CZ"/>
          </a:p>
        </p:txBody>
      </p:sp>
    </p:spTree>
    <p:extLst>
      <p:ext uri="{BB962C8B-B14F-4D97-AF65-F5344CB8AC3E}">
        <p14:creationId xmlns:p14="http://schemas.microsoft.com/office/powerpoint/2010/main" val="388383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12</a:t>
            </a:fld>
            <a:endParaRPr lang="cs-CZ"/>
          </a:p>
        </p:txBody>
      </p:sp>
    </p:spTree>
    <p:extLst>
      <p:ext uri="{BB962C8B-B14F-4D97-AF65-F5344CB8AC3E}">
        <p14:creationId xmlns:p14="http://schemas.microsoft.com/office/powerpoint/2010/main" val="3018367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E14F5A9-4DBC-4092-8D73-3B6E4DB8E2CC}" type="slidenum">
              <a:rPr lang="cs-CZ" smtClean="0"/>
              <a:t>13</a:t>
            </a:fld>
            <a:endParaRPr lang="cs-CZ"/>
          </a:p>
        </p:txBody>
      </p:sp>
    </p:spTree>
    <p:extLst>
      <p:ext uri="{BB962C8B-B14F-4D97-AF65-F5344CB8AC3E}">
        <p14:creationId xmlns:p14="http://schemas.microsoft.com/office/powerpoint/2010/main" val="3501933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Sylva Žáková Talpová, Jan Žák</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Kliknutím lze upravit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Sylva Žáková Talpová, Jan Žák</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a:t>Sylva Žáková Talpová, Jan Žák</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Sylva Žáková Talpová, Jan Žák</a:t>
            </a:r>
            <a:endParaRPr lang="cs-CZ" dirty="0"/>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Sylva Žáková Talpová, Jan Žák</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Sylva Žáková Talpová, Jan Žák</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Sylva Žáková Talpová, Jan Žák</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Sylva Žáková Talpová, Jan Žák</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Sylva Žáková Talpová, Jan Žák</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vertex42.com/ExcelTemplates/earned-value-management.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pmconsulting.cz/pm-wiki/evm-earned-value-manage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erwin@email.cz" TargetMode="External"/><Relationship Id="rId2" Type="http://schemas.openxmlformats.org/officeDocument/2006/relationships/hyperlink" Target="mailto:talpova@econ.muni.cz"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Sylva Žáková Talpová, Jan Žák</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Projektový management</a:t>
            </a:r>
            <a:br>
              <a:rPr lang="cs-CZ" dirty="0"/>
            </a:b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8172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EVM: </a:t>
            </a:r>
            <a:r>
              <a:rPr lang="cs-CZ" dirty="0" err="1"/>
              <a:t>Actual</a:t>
            </a:r>
            <a:r>
              <a:rPr lang="cs-CZ" dirty="0"/>
              <a:t> </a:t>
            </a:r>
            <a:r>
              <a:rPr lang="cs-CZ" dirty="0" err="1"/>
              <a:t>cost</a:t>
            </a:r>
            <a:r>
              <a:rPr lang="cs-CZ" dirty="0"/>
              <a:t>	</a:t>
            </a:r>
          </a:p>
        </p:txBody>
      </p:sp>
      <p:sp>
        <p:nvSpPr>
          <p:cNvPr id="3" name="Zástupný symbol pro obsah 2"/>
          <p:cNvSpPr>
            <a:spLocks noGrp="1"/>
          </p:cNvSpPr>
          <p:nvPr>
            <p:ph idx="1"/>
          </p:nvPr>
        </p:nvSpPr>
        <p:spPr/>
        <p:txBody>
          <a:bodyPr/>
          <a:lstStyle/>
          <a:p>
            <a:pPr marL="0" indent="0">
              <a:buNone/>
            </a:pPr>
            <a:r>
              <a:rPr lang="cs-CZ" b="1" dirty="0" err="1"/>
              <a:t>Actual</a:t>
            </a:r>
            <a:r>
              <a:rPr lang="cs-CZ" b="1" dirty="0"/>
              <a:t> </a:t>
            </a:r>
            <a:r>
              <a:rPr lang="cs-CZ" b="1" dirty="0" err="1"/>
              <a:t>cost</a:t>
            </a:r>
            <a:r>
              <a:rPr lang="cs-CZ" b="1" dirty="0"/>
              <a:t> (AC)</a:t>
            </a:r>
          </a:p>
          <a:p>
            <a:r>
              <a:rPr lang="en-US" dirty="0"/>
              <a:t>determined by totaling the expenditures for the work performed in a given time period</a:t>
            </a:r>
            <a:endParaRPr lang="cs-CZ" dirty="0"/>
          </a:p>
          <a:p>
            <a:pPr marL="0" indent="0">
              <a:buNone/>
            </a:pPr>
            <a:r>
              <a:rPr lang="cs-CZ" sz="2250" dirty="0"/>
              <a:t>EXAMPLE</a:t>
            </a:r>
          </a:p>
          <a:p>
            <a:pPr marL="0" indent="0">
              <a:buNone/>
            </a:pPr>
            <a:r>
              <a:rPr lang="cs-CZ" sz="1969" i="1" dirty="0" err="1"/>
              <a:t>According</a:t>
            </a:r>
            <a:r>
              <a:rPr lang="cs-CZ" sz="1969" i="1" dirty="0"/>
              <a:t> to </a:t>
            </a:r>
            <a:r>
              <a:rPr lang="cs-CZ" sz="1969" i="1" dirty="0" err="1"/>
              <a:t>the</a:t>
            </a:r>
            <a:r>
              <a:rPr lang="cs-CZ" sz="1969" i="1" dirty="0"/>
              <a:t> </a:t>
            </a:r>
            <a:r>
              <a:rPr lang="cs-CZ" sz="1969" i="1" dirty="0" err="1"/>
              <a:t>plan</a:t>
            </a:r>
            <a:r>
              <a:rPr lang="cs-CZ" sz="1969" i="1" dirty="0"/>
              <a:t>, 3 </a:t>
            </a:r>
            <a:r>
              <a:rPr lang="cs-CZ" sz="1969" i="1" dirty="0" err="1"/>
              <a:t>employees</a:t>
            </a:r>
            <a:r>
              <a:rPr lang="cs-CZ" sz="1969" i="1" dirty="0"/>
              <a:t> </a:t>
            </a:r>
            <a:r>
              <a:rPr lang="cs-CZ" sz="1969" i="1" dirty="0" err="1"/>
              <a:t>should</a:t>
            </a:r>
            <a:r>
              <a:rPr lang="cs-CZ" sz="1969" i="1" dirty="0"/>
              <a:t> </a:t>
            </a:r>
            <a:r>
              <a:rPr lang="cs-CZ" sz="1969" i="1" dirty="0" err="1"/>
              <a:t>work</a:t>
            </a:r>
            <a:r>
              <a:rPr lang="cs-CZ" sz="1969" i="1" dirty="0"/>
              <a:t> on </a:t>
            </a:r>
            <a:r>
              <a:rPr lang="cs-CZ" sz="1969" i="1" dirty="0" err="1"/>
              <a:t>the</a:t>
            </a:r>
            <a:r>
              <a:rPr lang="cs-CZ" sz="1969" i="1" dirty="0"/>
              <a:t> </a:t>
            </a:r>
            <a:r>
              <a:rPr lang="cs-CZ" sz="1969" i="1" dirty="0" err="1"/>
              <a:t>task</a:t>
            </a:r>
            <a:r>
              <a:rPr lang="cs-CZ" sz="1969" i="1" dirty="0"/>
              <a:t> </a:t>
            </a:r>
            <a:r>
              <a:rPr lang="cs-CZ" sz="1969" i="1" dirty="0" err="1"/>
              <a:t>for</a:t>
            </a:r>
            <a:r>
              <a:rPr lang="cs-CZ" sz="1969" i="1" dirty="0"/>
              <a:t> 12 </a:t>
            </a:r>
            <a:r>
              <a:rPr lang="cs-CZ" sz="1969" i="1" dirty="0" err="1"/>
              <a:t>days</a:t>
            </a:r>
            <a:r>
              <a:rPr lang="cs-CZ" sz="1969" i="1" dirty="0"/>
              <a:t>.</a:t>
            </a:r>
          </a:p>
          <a:p>
            <a:r>
              <a:rPr lang="cs-CZ" sz="1969" i="1" dirty="0"/>
              <a:t>Report </a:t>
            </a:r>
            <a:r>
              <a:rPr lang="cs-CZ" sz="1969" i="1" dirty="0" err="1"/>
              <a:t>from</a:t>
            </a:r>
            <a:r>
              <a:rPr lang="cs-CZ" sz="1969" i="1" dirty="0"/>
              <a:t> </a:t>
            </a:r>
            <a:r>
              <a:rPr lang="cs-CZ" sz="1969" i="1" dirty="0" err="1"/>
              <a:t>the</a:t>
            </a:r>
            <a:r>
              <a:rPr lang="cs-CZ" sz="1969" i="1" dirty="0"/>
              <a:t> </a:t>
            </a:r>
            <a:r>
              <a:rPr lang="cs-CZ" sz="1969" i="1" dirty="0" err="1"/>
              <a:t>responsible</a:t>
            </a:r>
            <a:r>
              <a:rPr lang="cs-CZ" sz="1969" i="1" dirty="0"/>
              <a:t> </a:t>
            </a:r>
            <a:r>
              <a:rPr lang="cs-CZ" sz="1969" i="1" dirty="0" err="1"/>
              <a:t>employee</a:t>
            </a:r>
            <a:r>
              <a:rPr lang="cs-CZ" sz="1969" i="1" dirty="0"/>
              <a:t> (on a </a:t>
            </a:r>
            <a:r>
              <a:rPr lang="cs-CZ" sz="1969" i="1" dirty="0" err="1"/>
              <a:t>control</a:t>
            </a:r>
            <a:r>
              <a:rPr lang="cs-CZ" sz="1969" i="1" dirty="0"/>
              <a:t> </a:t>
            </a:r>
            <a:r>
              <a:rPr lang="cs-CZ" sz="1969" i="1" dirty="0" err="1"/>
              <a:t>day</a:t>
            </a:r>
            <a:r>
              <a:rPr lang="cs-CZ" sz="1969" i="1" dirty="0"/>
              <a:t> 6): </a:t>
            </a:r>
            <a:r>
              <a:rPr lang="en-US" sz="1969" i="1" dirty="0"/>
              <a:t>“</a:t>
            </a:r>
            <a:r>
              <a:rPr lang="cs-CZ" sz="1969" i="1" dirty="0" err="1"/>
              <a:t>We</a:t>
            </a:r>
            <a:r>
              <a:rPr lang="en-US" sz="1969" i="1" dirty="0"/>
              <a:t> worked on the task according to the plan, but one colleague fell ill the third day. So from the fourth day there are only two of us working on the task.”</a:t>
            </a:r>
            <a:endParaRPr lang="cs-CZ" sz="1969" i="1" dirty="0"/>
          </a:p>
          <a:p>
            <a:r>
              <a:rPr lang="cs-CZ" sz="1969" i="1" dirty="0" err="1"/>
              <a:t>Actual</a:t>
            </a:r>
            <a:r>
              <a:rPr lang="cs-CZ" sz="1969" i="1" dirty="0"/>
              <a:t> </a:t>
            </a:r>
            <a:r>
              <a:rPr lang="cs-CZ" sz="1969" i="1" dirty="0" err="1"/>
              <a:t>cost</a:t>
            </a:r>
            <a:r>
              <a:rPr lang="cs-CZ" sz="1969" i="1" dirty="0"/>
              <a:t> </a:t>
            </a:r>
            <a:r>
              <a:rPr lang="cs-CZ" sz="1969" i="1" dirty="0" err="1"/>
              <a:t>is</a:t>
            </a:r>
            <a:r>
              <a:rPr lang="cs-CZ" sz="1969" i="1" dirty="0"/>
              <a:t> ______ </a:t>
            </a:r>
            <a:r>
              <a:rPr lang="cs-CZ" sz="1969" i="1" dirty="0" err="1"/>
              <a:t>mandays</a:t>
            </a:r>
            <a:r>
              <a:rPr lang="cs-CZ" sz="2531" i="1" dirty="0"/>
              <a:t>.</a:t>
            </a:r>
          </a:p>
        </p:txBody>
      </p:sp>
    </p:spTree>
    <p:extLst>
      <p:ext uri="{BB962C8B-B14F-4D97-AF65-F5344CB8AC3E}">
        <p14:creationId xmlns:p14="http://schemas.microsoft.com/office/powerpoint/2010/main" val="1935196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PV, EV, AC</a:t>
            </a:r>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4947"/>
          <a:stretch/>
        </p:blipFill>
        <p:spPr bwMode="auto">
          <a:xfrm>
            <a:off x="2117558" y="1859451"/>
            <a:ext cx="8194821" cy="4300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délník 5"/>
          <p:cNvSpPr/>
          <p:nvPr/>
        </p:nvSpPr>
        <p:spPr>
          <a:xfrm>
            <a:off x="1706600" y="5882439"/>
            <a:ext cx="8621243" cy="611578"/>
          </a:xfrm>
          <a:prstGeom prst="rect">
            <a:avLst/>
          </a:prstGeom>
        </p:spPr>
        <p:txBody>
          <a:bodyPr wrap="square">
            <a:spAutoFit/>
          </a:bodyPr>
          <a:lstStyle/>
          <a:p>
            <a:r>
              <a:rPr lang="cs-CZ" sz="1687" b="1" dirty="0"/>
              <a:t>USEFUL TEMPLATE: </a:t>
            </a:r>
            <a:r>
              <a:rPr lang="cs-CZ" sz="1687" b="1" dirty="0">
                <a:hlinkClick r:id="rId3"/>
              </a:rPr>
              <a:t>http://www.vertex42.com/ExcelTemplates/earned-value-management.html</a:t>
            </a:r>
            <a:r>
              <a:rPr lang="cs-CZ" sz="1687" b="1" dirty="0"/>
              <a:t> </a:t>
            </a:r>
          </a:p>
        </p:txBody>
      </p:sp>
      <p:sp>
        <p:nvSpPr>
          <p:cNvPr id="4" name="Obdélník 3">
            <a:extLst>
              <a:ext uri="{FF2B5EF4-FFF2-40B4-BE49-F238E27FC236}">
                <a16:creationId xmlns:a16="http://schemas.microsoft.com/office/drawing/2014/main" id="{FE798E04-642F-442D-8790-39427FEE003E}"/>
              </a:ext>
            </a:extLst>
          </p:cNvPr>
          <p:cNvSpPr/>
          <p:nvPr/>
        </p:nvSpPr>
        <p:spPr bwMode="auto">
          <a:xfrm>
            <a:off x="2117558" y="4870383"/>
            <a:ext cx="134754" cy="324181"/>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7" name="Obdélník 6">
            <a:extLst>
              <a:ext uri="{FF2B5EF4-FFF2-40B4-BE49-F238E27FC236}">
                <a16:creationId xmlns:a16="http://schemas.microsoft.com/office/drawing/2014/main" id="{A57033CA-FCEE-4BAE-B055-8DCD974198E3}"/>
              </a:ext>
            </a:extLst>
          </p:cNvPr>
          <p:cNvSpPr/>
          <p:nvPr/>
        </p:nvSpPr>
        <p:spPr bwMode="auto">
          <a:xfrm>
            <a:off x="2102094" y="5386655"/>
            <a:ext cx="134754" cy="324181"/>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11193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VARIANCES</a:t>
            </a:r>
          </a:p>
        </p:txBody>
      </p:sp>
      <p:sp>
        <p:nvSpPr>
          <p:cNvPr id="3" name="Zástupný symbol pro obsah 2"/>
          <p:cNvSpPr>
            <a:spLocks noGrp="1"/>
          </p:cNvSpPr>
          <p:nvPr>
            <p:ph idx="1"/>
          </p:nvPr>
        </p:nvSpPr>
        <p:spPr>
          <a:xfrm>
            <a:off x="962526" y="1424539"/>
            <a:ext cx="10068026" cy="4673391"/>
          </a:xfrm>
        </p:spPr>
        <p:txBody>
          <a:bodyPr/>
          <a:lstStyle/>
          <a:p>
            <a:pPr marL="0" indent="0">
              <a:buNone/>
            </a:pPr>
            <a:r>
              <a:rPr lang="cs-CZ" sz="2000" b="1" dirty="0"/>
              <a:t>Schedule variance (SV) </a:t>
            </a:r>
            <a:r>
              <a:rPr lang="en-US" sz="2000" dirty="0"/>
              <a:t>the difference between the planned and the actual work completed</a:t>
            </a:r>
            <a:endParaRPr lang="cs-CZ" sz="2000" dirty="0"/>
          </a:p>
          <a:p>
            <a:r>
              <a:rPr lang="cs-CZ" sz="2000" dirty="0"/>
              <a:t>SV=EV-PV</a:t>
            </a:r>
          </a:p>
          <a:p>
            <a:r>
              <a:rPr lang="cs-CZ" sz="2000" dirty="0" err="1"/>
              <a:t>Ahead</a:t>
            </a:r>
            <a:r>
              <a:rPr lang="cs-CZ" sz="2000" dirty="0"/>
              <a:t>/</a:t>
            </a:r>
            <a:r>
              <a:rPr lang="cs-CZ" sz="2000" dirty="0" err="1"/>
              <a:t>behind</a:t>
            </a:r>
            <a:r>
              <a:rPr lang="cs-CZ" sz="2000" dirty="0"/>
              <a:t> </a:t>
            </a:r>
            <a:r>
              <a:rPr lang="cs-CZ" sz="2000" dirty="0" err="1"/>
              <a:t>the</a:t>
            </a:r>
            <a:r>
              <a:rPr lang="cs-CZ" sz="2000" dirty="0"/>
              <a:t> </a:t>
            </a:r>
            <a:r>
              <a:rPr lang="cs-CZ" sz="2000" dirty="0" err="1"/>
              <a:t>schedule</a:t>
            </a:r>
            <a:r>
              <a:rPr lang="cs-CZ" sz="2000" dirty="0"/>
              <a:t>?</a:t>
            </a:r>
          </a:p>
          <a:p>
            <a:endParaRPr lang="cs-CZ" sz="2000" dirty="0"/>
          </a:p>
          <a:p>
            <a:pPr marL="0" indent="0">
              <a:buNone/>
            </a:pPr>
            <a:r>
              <a:rPr lang="cs-CZ" sz="2000" b="1" dirty="0" err="1"/>
              <a:t>Cost</a:t>
            </a:r>
            <a:r>
              <a:rPr lang="cs-CZ" sz="2000" b="1" dirty="0"/>
              <a:t> variance (CV) </a:t>
            </a:r>
          </a:p>
          <a:p>
            <a:r>
              <a:rPr lang="en-US" sz="2000" dirty="0"/>
              <a:t>the difference between the planned cost and the actual cost of work completed</a:t>
            </a:r>
            <a:endParaRPr lang="cs-CZ" sz="2000" dirty="0"/>
          </a:p>
          <a:p>
            <a:r>
              <a:rPr lang="cs-CZ" sz="2000" dirty="0"/>
              <a:t>CV=EV-AC</a:t>
            </a:r>
          </a:p>
          <a:p>
            <a:r>
              <a:rPr lang="cs-CZ" sz="2000" dirty="0" err="1"/>
              <a:t>Under</a:t>
            </a:r>
            <a:r>
              <a:rPr lang="cs-CZ" sz="2000" dirty="0"/>
              <a:t>/</a:t>
            </a:r>
            <a:r>
              <a:rPr lang="cs-CZ" sz="2000" dirty="0" err="1"/>
              <a:t>over</a:t>
            </a:r>
            <a:r>
              <a:rPr lang="cs-CZ" sz="2000" dirty="0"/>
              <a:t> </a:t>
            </a:r>
            <a:r>
              <a:rPr lang="cs-CZ" sz="2000" dirty="0" err="1"/>
              <a:t>the</a:t>
            </a:r>
            <a:r>
              <a:rPr lang="cs-CZ" sz="2000" dirty="0"/>
              <a:t> budget?</a:t>
            </a:r>
          </a:p>
          <a:p>
            <a:endParaRPr lang="cs-CZ" sz="2000" dirty="0"/>
          </a:p>
        </p:txBody>
      </p:sp>
    </p:spTree>
    <p:extLst>
      <p:ext uri="{BB962C8B-B14F-4D97-AF65-F5344CB8AC3E}">
        <p14:creationId xmlns:p14="http://schemas.microsoft.com/office/powerpoint/2010/main" val="3733411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INDEXES	</a:t>
            </a:r>
          </a:p>
        </p:txBody>
      </p:sp>
      <p:sp>
        <p:nvSpPr>
          <p:cNvPr id="3" name="Zástupný symbol pro obsah 2"/>
          <p:cNvSpPr>
            <a:spLocks noGrp="1"/>
          </p:cNvSpPr>
          <p:nvPr>
            <p:ph idx="1"/>
          </p:nvPr>
        </p:nvSpPr>
        <p:spPr/>
        <p:txBody>
          <a:bodyPr/>
          <a:lstStyle/>
          <a:p>
            <a:pPr marL="0" indent="0">
              <a:buNone/>
            </a:pPr>
            <a:r>
              <a:rPr lang="cs-CZ" sz="2000" b="1" dirty="0"/>
              <a:t>SPI – </a:t>
            </a:r>
            <a:r>
              <a:rPr lang="cs-CZ" sz="2000" b="1" dirty="0" err="1"/>
              <a:t>schedule</a:t>
            </a:r>
            <a:r>
              <a:rPr lang="cs-CZ" sz="2000" b="1" dirty="0"/>
              <a:t> performance index</a:t>
            </a:r>
          </a:p>
          <a:p>
            <a:r>
              <a:rPr lang="en-US" sz="2000" dirty="0"/>
              <a:t>a ratio of work performed to work scheduled</a:t>
            </a:r>
            <a:endParaRPr lang="cs-CZ" sz="2000" dirty="0"/>
          </a:p>
          <a:p>
            <a:r>
              <a:rPr lang="cs-CZ" sz="2000" dirty="0"/>
              <a:t>t</a:t>
            </a:r>
            <a:r>
              <a:rPr lang="en-US" sz="2000" dirty="0"/>
              <a:t>his ratio is a measure of efficiency in the </a:t>
            </a:r>
            <a:r>
              <a:rPr lang="en-US" sz="2000" dirty="0" err="1"/>
              <a:t>schedul</a:t>
            </a:r>
            <a:r>
              <a:rPr lang="cs-CZ" sz="2000" dirty="0"/>
              <a:t>e</a:t>
            </a:r>
          </a:p>
          <a:p>
            <a:pPr marL="0" indent="0" algn="ctr">
              <a:buNone/>
            </a:pPr>
            <a:endParaRPr lang="cs-CZ" sz="2000" dirty="0"/>
          </a:p>
          <a:p>
            <a:pPr marL="0" indent="0" algn="ctr">
              <a:buNone/>
            </a:pPr>
            <a:r>
              <a:rPr lang="cs-CZ" sz="2000" dirty="0"/>
              <a:t>SPI=EV/PV</a:t>
            </a:r>
          </a:p>
          <a:p>
            <a:pPr marL="0" indent="0" algn="ctr">
              <a:buNone/>
            </a:pPr>
            <a:endParaRPr lang="cs-CZ" sz="2000" dirty="0"/>
          </a:p>
          <a:p>
            <a:r>
              <a:rPr lang="cs-CZ" sz="2000" dirty="0"/>
              <a:t>SPI</a:t>
            </a:r>
            <a:r>
              <a:rPr lang="en-US" sz="2000" dirty="0"/>
              <a:t>&lt;</a:t>
            </a:r>
            <a:r>
              <a:rPr lang="cs-CZ" sz="2000" dirty="0"/>
              <a:t>1 …..  a </a:t>
            </a:r>
            <a:r>
              <a:rPr lang="cs-CZ" sz="2000" dirty="0" err="1"/>
              <a:t>project</a:t>
            </a:r>
            <a:r>
              <a:rPr lang="cs-CZ" sz="2000" dirty="0"/>
              <a:t> </a:t>
            </a:r>
            <a:r>
              <a:rPr lang="cs-CZ" sz="2000" dirty="0" err="1"/>
              <a:t>is</a:t>
            </a:r>
            <a:r>
              <a:rPr lang="cs-CZ" sz="2000" dirty="0"/>
              <a:t> </a:t>
            </a:r>
            <a:r>
              <a:rPr lang="cs-CZ" sz="2000" dirty="0" err="1"/>
              <a:t>behind</a:t>
            </a:r>
            <a:r>
              <a:rPr lang="cs-CZ" sz="2000" dirty="0"/>
              <a:t> </a:t>
            </a:r>
            <a:r>
              <a:rPr lang="cs-CZ" sz="2000" dirty="0" err="1"/>
              <a:t>the</a:t>
            </a:r>
            <a:r>
              <a:rPr lang="cs-CZ" sz="2000" dirty="0"/>
              <a:t> </a:t>
            </a:r>
            <a:r>
              <a:rPr lang="cs-CZ" sz="2000" dirty="0" err="1"/>
              <a:t>schedule</a:t>
            </a:r>
            <a:endParaRPr lang="cs-CZ" sz="2000" dirty="0"/>
          </a:p>
          <a:p>
            <a:r>
              <a:rPr lang="cs-CZ" sz="2000" dirty="0"/>
              <a:t>SPI</a:t>
            </a:r>
            <a:r>
              <a:rPr lang="en-US" sz="2000" dirty="0"/>
              <a:t>&gt;</a:t>
            </a:r>
            <a:r>
              <a:rPr lang="cs-CZ" sz="2000" dirty="0"/>
              <a:t>1 …..  a </a:t>
            </a:r>
            <a:r>
              <a:rPr lang="cs-CZ" sz="2000" dirty="0" err="1"/>
              <a:t>project</a:t>
            </a:r>
            <a:r>
              <a:rPr lang="cs-CZ" sz="2000" dirty="0"/>
              <a:t> </a:t>
            </a:r>
            <a:r>
              <a:rPr lang="cs-CZ" sz="2000" dirty="0" err="1"/>
              <a:t>ahead</a:t>
            </a:r>
            <a:r>
              <a:rPr lang="cs-CZ" sz="2000" dirty="0"/>
              <a:t> </a:t>
            </a:r>
            <a:r>
              <a:rPr lang="cs-CZ" sz="2000" dirty="0" err="1"/>
              <a:t>of</a:t>
            </a:r>
            <a:r>
              <a:rPr lang="cs-CZ" sz="2000" dirty="0"/>
              <a:t> </a:t>
            </a:r>
            <a:r>
              <a:rPr lang="cs-CZ" sz="2000" dirty="0" err="1"/>
              <a:t>schedule</a:t>
            </a:r>
            <a:endParaRPr lang="cs-CZ" sz="2000" dirty="0"/>
          </a:p>
          <a:p>
            <a:endParaRPr lang="cs-CZ" sz="2000" dirty="0"/>
          </a:p>
        </p:txBody>
      </p:sp>
    </p:spTree>
    <p:extLst>
      <p:ext uri="{BB962C8B-B14F-4D97-AF65-F5344CB8AC3E}">
        <p14:creationId xmlns:p14="http://schemas.microsoft.com/office/powerpoint/2010/main" val="4243443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INDEXES	</a:t>
            </a:r>
          </a:p>
        </p:txBody>
      </p:sp>
      <p:sp>
        <p:nvSpPr>
          <p:cNvPr id="3" name="Zástupný symbol pro obsah 2"/>
          <p:cNvSpPr>
            <a:spLocks noGrp="1"/>
          </p:cNvSpPr>
          <p:nvPr>
            <p:ph idx="1"/>
          </p:nvPr>
        </p:nvSpPr>
        <p:spPr/>
        <p:txBody>
          <a:bodyPr/>
          <a:lstStyle/>
          <a:p>
            <a:pPr marL="0" indent="0">
              <a:buNone/>
            </a:pPr>
            <a:r>
              <a:rPr lang="cs-CZ" sz="2000" b="1" dirty="0"/>
              <a:t>CPI – </a:t>
            </a:r>
            <a:r>
              <a:rPr lang="cs-CZ" sz="2000" b="1" dirty="0" err="1"/>
              <a:t>cost</a:t>
            </a:r>
            <a:r>
              <a:rPr lang="cs-CZ" sz="2000" b="1" dirty="0"/>
              <a:t> performance index</a:t>
            </a:r>
          </a:p>
          <a:p>
            <a:r>
              <a:rPr lang="en-US" sz="2000" dirty="0"/>
              <a:t>a ratio of budgeted costs to actual costs</a:t>
            </a:r>
            <a:endParaRPr lang="cs-CZ" sz="2000" dirty="0"/>
          </a:p>
          <a:p>
            <a:r>
              <a:rPr lang="cs-CZ" sz="2000" dirty="0"/>
              <a:t>t</a:t>
            </a:r>
            <a:r>
              <a:rPr lang="en-US" sz="2000" dirty="0"/>
              <a:t>his ratio is a measure of cost efficiency </a:t>
            </a:r>
            <a:endParaRPr lang="cs-CZ" sz="2000" dirty="0"/>
          </a:p>
          <a:p>
            <a:endParaRPr lang="cs-CZ" sz="2000" dirty="0"/>
          </a:p>
          <a:p>
            <a:pPr marL="0" indent="0" algn="ctr">
              <a:buNone/>
            </a:pPr>
            <a:r>
              <a:rPr lang="cs-CZ" sz="2000" dirty="0"/>
              <a:t>CPI=EV/AC</a:t>
            </a:r>
          </a:p>
          <a:p>
            <a:pPr marL="0" indent="0" algn="ctr">
              <a:buNone/>
            </a:pPr>
            <a:endParaRPr lang="cs-CZ" sz="2000" dirty="0"/>
          </a:p>
          <a:p>
            <a:r>
              <a:rPr lang="cs-CZ" sz="2000" dirty="0"/>
              <a:t>CPI</a:t>
            </a:r>
            <a:r>
              <a:rPr lang="en-US" sz="2000" dirty="0"/>
              <a:t>&lt;</a:t>
            </a:r>
            <a:r>
              <a:rPr lang="cs-CZ" sz="2000" dirty="0"/>
              <a:t>1…..</a:t>
            </a:r>
            <a:r>
              <a:rPr lang="cs-CZ" sz="2000" dirty="0" err="1"/>
              <a:t>the</a:t>
            </a:r>
            <a:r>
              <a:rPr lang="cs-CZ" sz="2000" dirty="0"/>
              <a:t> </a:t>
            </a:r>
            <a:r>
              <a:rPr lang="cs-CZ" sz="2000" dirty="0" err="1"/>
              <a:t>work</a:t>
            </a:r>
            <a:r>
              <a:rPr lang="cs-CZ" sz="2000" dirty="0"/>
              <a:t> </a:t>
            </a:r>
            <a:r>
              <a:rPr lang="cs-CZ" sz="2000" dirty="0" err="1"/>
              <a:t>is</a:t>
            </a:r>
            <a:r>
              <a:rPr lang="cs-CZ" sz="2000" dirty="0"/>
              <a:t> </a:t>
            </a:r>
            <a:r>
              <a:rPr lang="cs-CZ" sz="2000" dirty="0" err="1"/>
              <a:t>costing</a:t>
            </a:r>
            <a:r>
              <a:rPr lang="cs-CZ" sz="2000" dirty="0"/>
              <a:t> more </a:t>
            </a:r>
            <a:r>
              <a:rPr lang="cs-CZ" sz="2000" dirty="0" err="1"/>
              <a:t>than</a:t>
            </a:r>
            <a:r>
              <a:rPr lang="cs-CZ" sz="2000" dirty="0"/>
              <a:t> </a:t>
            </a:r>
            <a:r>
              <a:rPr lang="cs-CZ" sz="2000" dirty="0" err="1"/>
              <a:t>planned</a:t>
            </a:r>
            <a:endParaRPr lang="cs-CZ" sz="2000" dirty="0"/>
          </a:p>
          <a:p>
            <a:r>
              <a:rPr lang="cs-CZ" sz="2000" dirty="0"/>
              <a:t>CPI</a:t>
            </a:r>
            <a:r>
              <a:rPr lang="en-US" sz="2000" dirty="0"/>
              <a:t>&gt;</a:t>
            </a:r>
            <a:r>
              <a:rPr lang="cs-CZ" sz="2000" dirty="0"/>
              <a:t>1…..</a:t>
            </a:r>
            <a:r>
              <a:rPr lang="cs-CZ" sz="2000" dirty="0" err="1"/>
              <a:t>the</a:t>
            </a:r>
            <a:r>
              <a:rPr lang="cs-CZ" sz="2000" dirty="0"/>
              <a:t> </a:t>
            </a:r>
            <a:r>
              <a:rPr lang="cs-CZ" sz="2000" dirty="0" err="1"/>
              <a:t>work</a:t>
            </a:r>
            <a:r>
              <a:rPr lang="cs-CZ" sz="2000" dirty="0"/>
              <a:t> </a:t>
            </a:r>
            <a:r>
              <a:rPr lang="cs-CZ" sz="2000" dirty="0" err="1"/>
              <a:t>is</a:t>
            </a:r>
            <a:r>
              <a:rPr lang="cs-CZ" sz="2000" dirty="0"/>
              <a:t> </a:t>
            </a:r>
            <a:r>
              <a:rPr lang="cs-CZ" sz="2000" dirty="0" err="1"/>
              <a:t>being</a:t>
            </a:r>
            <a:r>
              <a:rPr lang="cs-CZ" sz="2000" dirty="0"/>
              <a:t> </a:t>
            </a:r>
            <a:r>
              <a:rPr lang="cs-CZ" sz="2000" dirty="0" err="1"/>
              <a:t>produced</a:t>
            </a:r>
            <a:r>
              <a:rPr lang="cs-CZ" sz="2000" dirty="0"/>
              <a:t> </a:t>
            </a:r>
            <a:r>
              <a:rPr lang="cs-CZ" sz="2000" dirty="0" err="1"/>
              <a:t>for</a:t>
            </a:r>
            <a:r>
              <a:rPr lang="cs-CZ" sz="2000" dirty="0"/>
              <a:t> </a:t>
            </a:r>
            <a:r>
              <a:rPr lang="cs-CZ" sz="2000" dirty="0" err="1"/>
              <a:t>less</a:t>
            </a:r>
            <a:r>
              <a:rPr lang="cs-CZ" sz="2000" dirty="0"/>
              <a:t> </a:t>
            </a:r>
            <a:r>
              <a:rPr lang="cs-CZ" sz="2000" dirty="0" err="1"/>
              <a:t>than</a:t>
            </a:r>
            <a:r>
              <a:rPr lang="cs-CZ" sz="2000" dirty="0"/>
              <a:t> </a:t>
            </a:r>
            <a:r>
              <a:rPr lang="cs-CZ" sz="2000" dirty="0" err="1"/>
              <a:t>planned</a:t>
            </a:r>
            <a:r>
              <a:rPr lang="cs-CZ" sz="2000" dirty="0"/>
              <a:t>  </a:t>
            </a:r>
          </a:p>
          <a:p>
            <a:endParaRPr lang="cs-CZ" sz="2000" dirty="0"/>
          </a:p>
        </p:txBody>
      </p:sp>
    </p:spTree>
    <p:extLst>
      <p:ext uri="{BB962C8B-B14F-4D97-AF65-F5344CB8AC3E}">
        <p14:creationId xmlns:p14="http://schemas.microsoft.com/office/powerpoint/2010/main" val="2572497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INDEXES</a:t>
            </a:r>
          </a:p>
        </p:txBody>
      </p:sp>
      <p:sp>
        <p:nvSpPr>
          <p:cNvPr id="3" name="Zástupný symbol pro obsah 2"/>
          <p:cNvSpPr>
            <a:spLocks noGrp="1"/>
          </p:cNvSpPr>
          <p:nvPr>
            <p:ph idx="1"/>
          </p:nvPr>
        </p:nvSpPr>
        <p:spPr/>
        <p:txBody>
          <a:bodyPr/>
          <a:lstStyle/>
          <a:p>
            <a:r>
              <a:rPr lang="cs-CZ" sz="2400" dirty="0" err="1"/>
              <a:t>Provide</a:t>
            </a:r>
            <a:r>
              <a:rPr lang="cs-CZ" sz="2400" dirty="0"/>
              <a:t> a </a:t>
            </a:r>
            <a:r>
              <a:rPr lang="cs-CZ" sz="2400" dirty="0" err="1"/>
              <a:t>quick</a:t>
            </a:r>
            <a:r>
              <a:rPr lang="cs-CZ" sz="2400" dirty="0"/>
              <a:t> </a:t>
            </a:r>
            <a:r>
              <a:rPr lang="cs-CZ" sz="2400" dirty="0" err="1"/>
              <a:t>snapshot</a:t>
            </a:r>
            <a:r>
              <a:rPr lang="cs-CZ" sz="2400" dirty="0"/>
              <a:t> </a:t>
            </a:r>
            <a:r>
              <a:rPr lang="cs-CZ" sz="2400" dirty="0" err="1"/>
              <a:t>of</a:t>
            </a:r>
            <a:r>
              <a:rPr lang="cs-CZ" sz="2400" dirty="0"/>
              <a:t> </a:t>
            </a:r>
            <a:r>
              <a:rPr lang="cs-CZ" sz="2400" dirty="0" err="1"/>
              <a:t>the</a:t>
            </a:r>
            <a:r>
              <a:rPr lang="cs-CZ" sz="2400" dirty="0"/>
              <a:t> </a:t>
            </a:r>
            <a:r>
              <a:rPr lang="cs-CZ" sz="2400" dirty="0" err="1"/>
              <a:t>project´s</a:t>
            </a:r>
            <a:r>
              <a:rPr lang="cs-CZ" sz="2400" dirty="0"/>
              <a:t> </a:t>
            </a:r>
            <a:r>
              <a:rPr lang="cs-CZ" sz="2400" dirty="0" err="1"/>
              <a:t>efficiencies</a:t>
            </a:r>
            <a:r>
              <a:rPr lang="cs-CZ" sz="2400" dirty="0"/>
              <a:t> </a:t>
            </a:r>
            <a:r>
              <a:rPr lang="cs-CZ" sz="2400" dirty="0" err="1"/>
              <a:t>at</a:t>
            </a:r>
            <a:r>
              <a:rPr lang="cs-CZ" sz="2400" dirty="0"/>
              <a:t> a </a:t>
            </a:r>
            <a:r>
              <a:rPr lang="cs-CZ" sz="2400" dirty="0" err="1"/>
              <a:t>given</a:t>
            </a:r>
            <a:r>
              <a:rPr lang="cs-CZ" sz="2400" dirty="0"/>
              <a:t> point in </a:t>
            </a:r>
            <a:r>
              <a:rPr lang="cs-CZ" sz="2400" dirty="0" err="1"/>
              <a:t>time</a:t>
            </a:r>
            <a:endParaRPr lang="cs-CZ" sz="2400" dirty="0"/>
          </a:p>
          <a:p>
            <a:r>
              <a:rPr lang="cs-CZ" sz="2400" dirty="0"/>
              <a:t>More </a:t>
            </a:r>
            <a:r>
              <a:rPr lang="cs-CZ" sz="2400" dirty="0" err="1"/>
              <a:t>valuable</a:t>
            </a:r>
            <a:r>
              <a:rPr lang="cs-CZ" sz="2400" dirty="0"/>
              <a:t> </a:t>
            </a:r>
            <a:r>
              <a:rPr lang="cs-CZ" sz="2400" dirty="0" err="1"/>
              <a:t>when</a:t>
            </a:r>
            <a:r>
              <a:rPr lang="cs-CZ" sz="2400" dirty="0"/>
              <a:t> </a:t>
            </a:r>
            <a:r>
              <a:rPr lang="cs-CZ" sz="2400" dirty="0" err="1"/>
              <a:t>used</a:t>
            </a:r>
            <a:r>
              <a:rPr lang="cs-CZ" sz="2400" dirty="0"/>
              <a:t> </a:t>
            </a:r>
            <a:r>
              <a:rPr lang="cs-CZ" sz="2400" dirty="0" err="1"/>
              <a:t>periodically</a:t>
            </a:r>
            <a:endParaRPr lang="cs-CZ" sz="2400" dirty="0"/>
          </a:p>
          <a:p>
            <a:r>
              <a:rPr lang="cs-CZ" sz="2400" dirty="0" err="1"/>
              <a:t>Used</a:t>
            </a:r>
            <a:r>
              <a:rPr lang="cs-CZ" sz="2400" dirty="0"/>
              <a:t> </a:t>
            </a:r>
            <a:r>
              <a:rPr lang="cs-CZ" sz="2400" dirty="0" err="1"/>
              <a:t>for</a:t>
            </a:r>
            <a:r>
              <a:rPr lang="cs-CZ" sz="2400" dirty="0"/>
              <a:t> </a:t>
            </a:r>
            <a:r>
              <a:rPr lang="cs-CZ" sz="2400" dirty="0" err="1"/>
              <a:t>forecasting</a:t>
            </a:r>
            <a:r>
              <a:rPr lang="cs-CZ" sz="2400" dirty="0"/>
              <a:t>:</a:t>
            </a:r>
          </a:p>
          <a:p>
            <a:endParaRPr lang="cs-CZ" sz="2400" dirty="0"/>
          </a:p>
          <a:p>
            <a:pPr lvl="1"/>
            <a:r>
              <a:rPr lang="cs-CZ" sz="2400" b="1" dirty="0"/>
              <a:t>Budget </a:t>
            </a:r>
            <a:r>
              <a:rPr lang="cs-CZ" sz="2400" b="1" dirty="0" err="1"/>
              <a:t>at</a:t>
            </a:r>
            <a:r>
              <a:rPr lang="cs-CZ" sz="2400" b="1" dirty="0"/>
              <a:t> </a:t>
            </a:r>
            <a:r>
              <a:rPr lang="cs-CZ" sz="2400" b="1" dirty="0" err="1"/>
              <a:t>completion</a:t>
            </a:r>
            <a:r>
              <a:rPr lang="cs-CZ" sz="2400" b="1" dirty="0"/>
              <a:t> (BAC) - </a:t>
            </a:r>
            <a:r>
              <a:rPr lang="cs-CZ" sz="2400" b="1" dirty="0" err="1"/>
              <a:t>from</a:t>
            </a:r>
            <a:r>
              <a:rPr lang="cs-CZ" sz="2400" b="1" dirty="0"/>
              <a:t> WBS</a:t>
            </a:r>
          </a:p>
          <a:p>
            <a:pPr lvl="1"/>
            <a:r>
              <a:rPr lang="cs-CZ" sz="2400" b="1" dirty="0" err="1"/>
              <a:t>Estimate</a:t>
            </a:r>
            <a:r>
              <a:rPr lang="cs-CZ" sz="2400" b="1" dirty="0"/>
              <a:t> to </a:t>
            </a:r>
            <a:r>
              <a:rPr lang="cs-CZ" sz="2400" b="1" dirty="0" err="1"/>
              <a:t>complete</a:t>
            </a:r>
            <a:r>
              <a:rPr lang="cs-CZ" sz="2400" b="1" dirty="0"/>
              <a:t> (ETC)=(BAC-EV)/CPI</a:t>
            </a:r>
          </a:p>
          <a:p>
            <a:pPr lvl="1"/>
            <a:r>
              <a:rPr lang="cs-CZ" sz="2400" b="1" dirty="0" err="1"/>
              <a:t>Estimate</a:t>
            </a:r>
            <a:r>
              <a:rPr lang="cs-CZ" sz="2400" b="1" dirty="0"/>
              <a:t> </a:t>
            </a:r>
            <a:r>
              <a:rPr lang="cs-CZ" sz="2400" b="1" dirty="0" err="1"/>
              <a:t>at</a:t>
            </a:r>
            <a:r>
              <a:rPr lang="cs-CZ" sz="2400" b="1" dirty="0"/>
              <a:t> </a:t>
            </a:r>
            <a:r>
              <a:rPr lang="cs-CZ" sz="2400" b="1" dirty="0" err="1"/>
              <a:t>completion</a:t>
            </a:r>
            <a:r>
              <a:rPr lang="cs-CZ" sz="2400" b="1" dirty="0"/>
              <a:t> (EAC)=AC+ETC</a:t>
            </a:r>
          </a:p>
          <a:p>
            <a:pPr lvl="1"/>
            <a:r>
              <a:rPr lang="cs-CZ" sz="2400" b="1" dirty="0"/>
              <a:t>To </a:t>
            </a:r>
            <a:r>
              <a:rPr lang="cs-CZ" sz="2400" b="1" dirty="0" err="1"/>
              <a:t>complete</a:t>
            </a:r>
            <a:r>
              <a:rPr lang="cs-CZ" sz="2400" b="1" dirty="0"/>
              <a:t> performance index (TCPI)=(BAC-EV)/(BAC-AC)</a:t>
            </a:r>
          </a:p>
        </p:txBody>
      </p:sp>
    </p:spTree>
    <p:extLst>
      <p:ext uri="{BB962C8B-B14F-4D97-AF65-F5344CB8AC3E}">
        <p14:creationId xmlns:p14="http://schemas.microsoft.com/office/powerpoint/2010/main" val="2184964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EVM </a:t>
            </a:r>
            <a:r>
              <a:rPr lang="cs-CZ" dirty="0" err="1"/>
              <a:t>Exercise</a:t>
            </a:r>
            <a:endParaRPr lang="cs-CZ" dirty="0"/>
          </a:p>
        </p:txBody>
      </p:sp>
      <p:sp>
        <p:nvSpPr>
          <p:cNvPr id="3" name="Zástupný symbol pro obsah 2"/>
          <p:cNvSpPr>
            <a:spLocks noGrp="1"/>
          </p:cNvSpPr>
          <p:nvPr>
            <p:ph idx="1"/>
          </p:nvPr>
        </p:nvSpPr>
        <p:spPr/>
        <p:txBody>
          <a:bodyPr/>
          <a:lstStyle/>
          <a:p>
            <a:r>
              <a:rPr lang="en-US" sz="2000" dirty="0"/>
              <a:t>The Project was scheduled to cost </a:t>
            </a:r>
            <a:r>
              <a:rPr lang="cs-CZ" sz="2000" dirty="0"/>
              <a:t>€</a:t>
            </a:r>
            <a:r>
              <a:rPr lang="en-US" sz="2000" dirty="0"/>
              <a:t>1,500 and was originally scheduled to be completed today. As of today, however, the project has spent </a:t>
            </a:r>
            <a:r>
              <a:rPr lang="cs-CZ" sz="2000" dirty="0"/>
              <a:t>€</a:t>
            </a:r>
            <a:r>
              <a:rPr lang="en-US" sz="2000" dirty="0"/>
              <a:t>1,350, and it is estimated that only two-thirds of the work has been completed. Calculate the schedule and cost variances and the schedule and cost indices. </a:t>
            </a:r>
            <a:endParaRPr lang="cs-CZ" sz="2000" dirty="0"/>
          </a:p>
          <a:p>
            <a:pPr marL="0" indent="0">
              <a:buNone/>
            </a:pPr>
            <a:r>
              <a:rPr lang="cs-CZ" sz="2000" dirty="0"/>
              <a:t>SV=</a:t>
            </a:r>
          </a:p>
          <a:p>
            <a:pPr marL="0" indent="0">
              <a:buNone/>
            </a:pPr>
            <a:r>
              <a:rPr lang="cs-CZ" sz="2000" dirty="0"/>
              <a:t>CV=</a:t>
            </a:r>
          </a:p>
          <a:p>
            <a:pPr marL="0" indent="0">
              <a:buNone/>
            </a:pPr>
            <a:r>
              <a:rPr lang="cs-CZ" sz="2000" dirty="0"/>
              <a:t>CPI=</a:t>
            </a:r>
          </a:p>
          <a:p>
            <a:pPr marL="0" indent="0">
              <a:buNone/>
            </a:pPr>
            <a:r>
              <a:rPr lang="cs-CZ" sz="2000" dirty="0"/>
              <a:t>SPI=</a:t>
            </a:r>
          </a:p>
        </p:txBody>
      </p:sp>
    </p:spTree>
    <p:extLst>
      <p:ext uri="{BB962C8B-B14F-4D97-AF65-F5344CB8AC3E}">
        <p14:creationId xmlns:p14="http://schemas.microsoft.com/office/powerpoint/2010/main" val="12935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01FCEA0-6C32-425D-ACED-E867FFCFE08A}"/>
              </a:ext>
            </a:extLst>
          </p:cNvPr>
          <p:cNvSpPr>
            <a:spLocks noGrp="1"/>
          </p:cNvSpPr>
          <p:nvPr>
            <p:ph type="ftr" sz="quarter" idx="10"/>
          </p:nvPr>
        </p:nvSpPr>
        <p:spPr/>
        <p:txBody>
          <a:bodyPr/>
          <a:lstStyle/>
          <a:p>
            <a:r>
              <a:rPr lang="cs-CZ"/>
              <a:t>Sylva Žáková Talpová, Jan Žák</a:t>
            </a:r>
            <a:endParaRPr lang="cs-CZ" dirty="0"/>
          </a:p>
        </p:txBody>
      </p:sp>
      <p:sp>
        <p:nvSpPr>
          <p:cNvPr id="3" name="Zástupný symbol pro číslo snímku 2">
            <a:extLst>
              <a:ext uri="{FF2B5EF4-FFF2-40B4-BE49-F238E27FC236}">
                <a16:creationId xmlns:a16="http://schemas.microsoft.com/office/drawing/2014/main" id="{2E5297C9-075C-4D2C-A1AA-AF13E44B33EB}"/>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5F229829-1E00-40EF-9CBB-C86B6F49BB44}"/>
              </a:ext>
            </a:extLst>
          </p:cNvPr>
          <p:cNvSpPr>
            <a:spLocks noGrp="1"/>
          </p:cNvSpPr>
          <p:nvPr>
            <p:ph type="title"/>
          </p:nvPr>
        </p:nvSpPr>
        <p:spPr/>
        <p:txBody>
          <a:bodyPr/>
          <a:lstStyle/>
          <a:p>
            <a:r>
              <a:rPr lang="cs-CZ" dirty="0" err="1"/>
              <a:t>Limitations</a:t>
            </a:r>
            <a:endParaRPr lang="cs-CZ" dirty="0"/>
          </a:p>
        </p:txBody>
      </p:sp>
      <p:sp>
        <p:nvSpPr>
          <p:cNvPr id="5" name="Zástupný obsah 4">
            <a:extLst>
              <a:ext uri="{FF2B5EF4-FFF2-40B4-BE49-F238E27FC236}">
                <a16:creationId xmlns:a16="http://schemas.microsoft.com/office/drawing/2014/main" id="{6BAA6271-E48C-4AAF-9019-1D0F01C8D19A}"/>
              </a:ext>
            </a:extLst>
          </p:cNvPr>
          <p:cNvSpPr>
            <a:spLocks noGrp="1"/>
          </p:cNvSpPr>
          <p:nvPr>
            <p:ph idx="1"/>
          </p:nvPr>
        </p:nvSpPr>
        <p:spPr/>
        <p:txBody>
          <a:bodyPr/>
          <a:lstStyle/>
          <a:p>
            <a:r>
              <a:rPr lang="cs-CZ" dirty="0" err="1"/>
              <a:t>Quantification</a:t>
            </a:r>
            <a:r>
              <a:rPr lang="cs-CZ" dirty="0"/>
              <a:t> </a:t>
            </a:r>
            <a:r>
              <a:rPr lang="cs-CZ" dirty="0" err="1"/>
              <a:t>of</a:t>
            </a:r>
            <a:r>
              <a:rPr lang="cs-CZ" dirty="0"/>
              <a:t> </a:t>
            </a:r>
            <a:r>
              <a:rPr lang="cs-CZ" dirty="0" err="1"/>
              <a:t>project</a:t>
            </a:r>
            <a:r>
              <a:rPr lang="cs-CZ" dirty="0"/>
              <a:t> </a:t>
            </a:r>
            <a:r>
              <a:rPr lang="cs-CZ" dirty="0" err="1"/>
              <a:t>plan</a:t>
            </a:r>
            <a:r>
              <a:rPr lang="cs-CZ" dirty="0"/>
              <a:t> </a:t>
            </a:r>
            <a:r>
              <a:rPr lang="cs-CZ" dirty="0" err="1"/>
              <a:t>is</a:t>
            </a:r>
            <a:r>
              <a:rPr lang="cs-CZ" dirty="0"/>
              <a:t> </a:t>
            </a:r>
            <a:r>
              <a:rPr lang="cs-CZ" dirty="0" err="1"/>
              <a:t>required</a:t>
            </a:r>
            <a:r>
              <a:rPr lang="cs-CZ" dirty="0"/>
              <a:t> (x SW, </a:t>
            </a:r>
            <a:r>
              <a:rPr lang="cs-CZ" dirty="0" err="1"/>
              <a:t>research</a:t>
            </a:r>
            <a:r>
              <a:rPr lang="cs-CZ" dirty="0"/>
              <a:t>)</a:t>
            </a:r>
          </a:p>
          <a:p>
            <a:r>
              <a:rPr lang="cs-CZ" dirty="0"/>
              <a:t>Project </a:t>
            </a:r>
            <a:r>
              <a:rPr lang="cs-CZ" dirty="0" err="1"/>
              <a:t>accounting</a:t>
            </a:r>
            <a:r>
              <a:rPr lang="cs-CZ" dirty="0"/>
              <a:t> </a:t>
            </a:r>
            <a:r>
              <a:rPr lang="cs-CZ" dirty="0" err="1"/>
              <a:t>is</a:t>
            </a:r>
            <a:r>
              <a:rPr lang="cs-CZ" dirty="0"/>
              <a:t> a </a:t>
            </a:r>
            <a:r>
              <a:rPr lang="cs-CZ" dirty="0" err="1"/>
              <a:t>necessary</a:t>
            </a:r>
            <a:r>
              <a:rPr lang="cs-CZ" dirty="0"/>
              <a:t> </a:t>
            </a:r>
            <a:r>
              <a:rPr lang="cs-CZ" dirty="0" err="1"/>
              <a:t>prerequisity</a:t>
            </a:r>
            <a:endParaRPr lang="cs-CZ" dirty="0"/>
          </a:p>
          <a:p>
            <a:r>
              <a:rPr lang="cs-CZ" dirty="0"/>
              <a:t>90-90 rule</a:t>
            </a:r>
          </a:p>
          <a:p>
            <a:r>
              <a:rPr lang="cs-CZ" dirty="0" err="1"/>
              <a:t>Discretization</a:t>
            </a:r>
            <a:r>
              <a:rPr lang="cs-CZ" dirty="0"/>
              <a:t> </a:t>
            </a:r>
            <a:r>
              <a:rPr lang="cs-CZ" dirty="0" err="1"/>
              <a:t>error</a:t>
            </a:r>
            <a:endParaRPr lang="cs-CZ" dirty="0"/>
          </a:p>
          <a:p>
            <a:r>
              <a:rPr lang="cs-CZ" dirty="0">
                <a:hlinkClick r:id="rId2"/>
              </a:rPr>
              <a:t>https://www.pmconsulting.cz/pm-wiki/evm-earned-value-management/</a:t>
            </a:r>
            <a:r>
              <a:rPr lang="cs-CZ" dirty="0"/>
              <a:t> </a:t>
            </a:r>
          </a:p>
          <a:p>
            <a:endParaRPr lang="cs-CZ" dirty="0"/>
          </a:p>
        </p:txBody>
      </p:sp>
    </p:spTree>
    <p:extLst>
      <p:ext uri="{BB962C8B-B14F-4D97-AF65-F5344CB8AC3E}">
        <p14:creationId xmlns:p14="http://schemas.microsoft.com/office/powerpoint/2010/main" val="3268247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23FD031-264D-4CBA-8547-ABEE6ABA253C}"/>
              </a:ext>
            </a:extLst>
          </p:cNvPr>
          <p:cNvSpPr>
            <a:spLocks noGrp="1"/>
          </p:cNvSpPr>
          <p:nvPr>
            <p:ph type="ftr" sz="quarter" idx="10"/>
          </p:nvPr>
        </p:nvSpPr>
        <p:spPr/>
        <p:txBody>
          <a:bodyPr/>
          <a:lstStyle/>
          <a:p>
            <a:r>
              <a:rPr lang="cs-CZ"/>
              <a:t>Sylva Žáková Talpová, Jan Žák</a:t>
            </a:r>
            <a:endParaRPr lang="cs-CZ" dirty="0"/>
          </a:p>
        </p:txBody>
      </p:sp>
      <p:sp>
        <p:nvSpPr>
          <p:cNvPr id="3" name="Zástupný symbol pro číslo snímku 2">
            <a:extLst>
              <a:ext uri="{FF2B5EF4-FFF2-40B4-BE49-F238E27FC236}">
                <a16:creationId xmlns:a16="http://schemas.microsoft.com/office/drawing/2014/main" id="{5A0E3532-360E-495E-B821-67C40C06378B}"/>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EE4B735E-44C4-483B-A7B6-6130B42224F0}"/>
              </a:ext>
            </a:extLst>
          </p:cNvPr>
          <p:cNvSpPr>
            <a:spLocks noGrp="1"/>
          </p:cNvSpPr>
          <p:nvPr>
            <p:ph type="title"/>
          </p:nvPr>
        </p:nvSpPr>
        <p:spPr/>
        <p:txBody>
          <a:bodyPr/>
          <a:lstStyle/>
          <a:p>
            <a:r>
              <a:rPr lang="cs-CZ" dirty="0"/>
              <a:t>Ukončení projektu</a:t>
            </a:r>
          </a:p>
        </p:txBody>
      </p:sp>
      <p:sp>
        <p:nvSpPr>
          <p:cNvPr id="5" name="Zástupný obsah 4">
            <a:extLst>
              <a:ext uri="{FF2B5EF4-FFF2-40B4-BE49-F238E27FC236}">
                <a16:creationId xmlns:a16="http://schemas.microsoft.com/office/drawing/2014/main" id="{7E85D047-2F30-4CC3-81C4-6367809575DA}"/>
              </a:ext>
            </a:extLst>
          </p:cNvPr>
          <p:cNvSpPr>
            <a:spLocks noGrp="1"/>
          </p:cNvSpPr>
          <p:nvPr>
            <p:ph idx="1"/>
          </p:nvPr>
        </p:nvSpPr>
        <p:spPr/>
        <p:txBody>
          <a:bodyPr/>
          <a:lstStyle/>
          <a:p>
            <a:r>
              <a:rPr lang="cs-CZ" dirty="0"/>
              <a:t>Akceptace</a:t>
            </a:r>
          </a:p>
          <a:p>
            <a:r>
              <a:rPr lang="cs-CZ" dirty="0"/>
              <a:t>Předání výsledku projektu</a:t>
            </a:r>
          </a:p>
          <a:p>
            <a:r>
              <a:rPr lang="cs-CZ" dirty="0"/>
              <a:t>Benefity – měření – později (po projektu)</a:t>
            </a:r>
          </a:p>
          <a:p>
            <a:r>
              <a:rPr lang="cs-CZ" dirty="0"/>
              <a:t>Hodnocení průběhu projektu + </a:t>
            </a:r>
            <a:r>
              <a:rPr lang="cs-CZ" dirty="0" err="1"/>
              <a:t>lessons</a:t>
            </a:r>
            <a:r>
              <a:rPr lang="cs-CZ" dirty="0"/>
              <a:t> </a:t>
            </a:r>
            <a:r>
              <a:rPr lang="cs-CZ" dirty="0" err="1"/>
              <a:t>learned</a:t>
            </a:r>
            <a:endParaRPr lang="cs-CZ" dirty="0"/>
          </a:p>
          <a:p>
            <a:endParaRPr lang="cs-CZ" dirty="0"/>
          </a:p>
          <a:p>
            <a:endParaRPr lang="cs-CZ" dirty="0"/>
          </a:p>
        </p:txBody>
      </p:sp>
    </p:spTree>
    <p:extLst>
      <p:ext uri="{BB962C8B-B14F-4D97-AF65-F5344CB8AC3E}">
        <p14:creationId xmlns:p14="http://schemas.microsoft.com/office/powerpoint/2010/main" val="301108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DA69A67-2E78-40BA-BF1C-B3336C5A248A}"/>
              </a:ext>
            </a:extLst>
          </p:cNvPr>
          <p:cNvSpPr>
            <a:spLocks noGrp="1"/>
          </p:cNvSpPr>
          <p:nvPr>
            <p:ph type="ftr" sz="quarter" idx="10"/>
          </p:nvPr>
        </p:nvSpPr>
        <p:spPr/>
        <p:txBody>
          <a:bodyPr/>
          <a:lstStyle/>
          <a:p>
            <a:r>
              <a:rPr lang="cs-CZ"/>
              <a:t>Sylva Žáková Talpová, Jan Žák</a:t>
            </a:r>
            <a:endParaRPr lang="cs-CZ" dirty="0"/>
          </a:p>
        </p:txBody>
      </p:sp>
      <p:sp>
        <p:nvSpPr>
          <p:cNvPr id="3" name="Zástupný symbol pro číslo snímku 2">
            <a:extLst>
              <a:ext uri="{FF2B5EF4-FFF2-40B4-BE49-F238E27FC236}">
                <a16:creationId xmlns:a16="http://schemas.microsoft.com/office/drawing/2014/main" id="{90156CB7-39EE-4A70-87D4-D9892D723DE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6FC110E-B2F0-49EB-AA2A-EFC000A265F6}"/>
              </a:ext>
            </a:extLst>
          </p:cNvPr>
          <p:cNvSpPr>
            <a:spLocks noGrp="1"/>
          </p:cNvSpPr>
          <p:nvPr>
            <p:ph type="title"/>
          </p:nvPr>
        </p:nvSpPr>
        <p:spPr/>
        <p:txBody>
          <a:bodyPr/>
          <a:lstStyle/>
          <a:p>
            <a:r>
              <a:rPr lang="cs-CZ" dirty="0"/>
              <a:t>Příklady projektů</a:t>
            </a:r>
          </a:p>
        </p:txBody>
      </p:sp>
      <p:sp>
        <p:nvSpPr>
          <p:cNvPr id="5" name="Zástupný obsah 4">
            <a:extLst>
              <a:ext uri="{FF2B5EF4-FFF2-40B4-BE49-F238E27FC236}">
                <a16:creationId xmlns:a16="http://schemas.microsoft.com/office/drawing/2014/main" id="{5C3CDB70-D9D1-46D9-91EA-2249AA24C44C}"/>
              </a:ext>
            </a:extLst>
          </p:cNvPr>
          <p:cNvSpPr>
            <a:spLocks noGrp="1"/>
          </p:cNvSpPr>
          <p:nvPr>
            <p:ph idx="1"/>
          </p:nvPr>
        </p:nvSpPr>
        <p:spPr/>
        <p:txBody>
          <a:bodyPr/>
          <a:lstStyle/>
          <a:p>
            <a:r>
              <a:rPr lang="cs-CZ" dirty="0" err="1"/>
              <a:t>Olkiluoto</a:t>
            </a:r>
            <a:r>
              <a:rPr lang="cs-CZ" dirty="0"/>
              <a:t> </a:t>
            </a:r>
            <a:r>
              <a:rPr lang="cs-CZ" dirty="0" err="1"/>
              <a:t>Nuclear</a:t>
            </a:r>
            <a:r>
              <a:rPr lang="cs-CZ" dirty="0"/>
              <a:t> </a:t>
            </a:r>
            <a:r>
              <a:rPr lang="cs-CZ" dirty="0" err="1"/>
              <a:t>Power</a:t>
            </a:r>
            <a:r>
              <a:rPr lang="cs-CZ" dirty="0"/>
              <a:t> Plant</a:t>
            </a:r>
          </a:p>
          <a:p>
            <a:r>
              <a:rPr lang="cs-CZ" dirty="0"/>
              <a:t>BER </a:t>
            </a:r>
            <a:r>
              <a:rPr lang="cs-CZ" dirty="0" err="1"/>
              <a:t>Airport</a:t>
            </a:r>
            <a:endParaRPr lang="cs-CZ" dirty="0"/>
          </a:p>
          <a:p>
            <a:r>
              <a:rPr lang="cs-CZ" dirty="0"/>
              <a:t>New </a:t>
            </a:r>
            <a:r>
              <a:rPr lang="cs-CZ" dirty="0" err="1"/>
              <a:t>Coke</a:t>
            </a:r>
            <a:endParaRPr lang="cs-CZ" dirty="0"/>
          </a:p>
          <a:p>
            <a:r>
              <a:rPr lang="cs-CZ" dirty="0" err="1"/>
              <a:t>Elbphilharmonie</a:t>
            </a:r>
            <a:r>
              <a:rPr lang="cs-CZ" dirty="0"/>
              <a:t> Hamburg</a:t>
            </a:r>
          </a:p>
          <a:p>
            <a:r>
              <a:rPr lang="cs-CZ" dirty="0" err="1"/>
              <a:t>Hoover</a:t>
            </a:r>
            <a:r>
              <a:rPr lang="cs-CZ" dirty="0"/>
              <a:t>-dam</a:t>
            </a:r>
          </a:p>
          <a:p>
            <a:endParaRPr lang="cs-CZ" dirty="0"/>
          </a:p>
        </p:txBody>
      </p:sp>
    </p:spTree>
    <p:extLst>
      <p:ext uri="{BB962C8B-B14F-4D97-AF65-F5344CB8AC3E}">
        <p14:creationId xmlns:p14="http://schemas.microsoft.com/office/powerpoint/2010/main" val="30088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4F1825D-6E08-465B-B503-64BA298040C3}"/>
              </a:ext>
            </a:extLst>
          </p:cNvPr>
          <p:cNvSpPr>
            <a:spLocks noGrp="1"/>
          </p:cNvSpPr>
          <p:nvPr>
            <p:ph type="ftr" sz="quarter" idx="10"/>
          </p:nvPr>
        </p:nvSpPr>
        <p:spPr/>
        <p:txBody>
          <a:bodyPr/>
          <a:lstStyle/>
          <a:p>
            <a:r>
              <a:rPr lang="cs-CZ"/>
              <a:t>Sylva Žáková Talpová, Jan Žák</a:t>
            </a:r>
            <a:endParaRPr lang="cs-CZ" dirty="0"/>
          </a:p>
        </p:txBody>
      </p:sp>
      <p:sp>
        <p:nvSpPr>
          <p:cNvPr id="3" name="Zástupný symbol pro číslo snímku 2">
            <a:extLst>
              <a:ext uri="{FF2B5EF4-FFF2-40B4-BE49-F238E27FC236}">
                <a16:creationId xmlns:a16="http://schemas.microsoft.com/office/drawing/2014/main" id="{C8C548A0-6851-4641-9DA4-21B651AFDDCE}"/>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78575AE6-01C6-4645-AC85-655833262887}"/>
              </a:ext>
            </a:extLst>
          </p:cNvPr>
          <p:cNvSpPr>
            <a:spLocks noGrp="1"/>
          </p:cNvSpPr>
          <p:nvPr>
            <p:ph type="title"/>
          </p:nvPr>
        </p:nvSpPr>
        <p:spPr/>
        <p:txBody>
          <a:bodyPr/>
          <a:lstStyle/>
          <a:p>
            <a:r>
              <a:rPr lang="cs-CZ" dirty="0"/>
              <a:t>Realizace a ukončení projektu</a:t>
            </a:r>
          </a:p>
        </p:txBody>
      </p:sp>
      <p:sp>
        <p:nvSpPr>
          <p:cNvPr id="5" name="Podnadpis 4">
            <a:extLst>
              <a:ext uri="{FF2B5EF4-FFF2-40B4-BE49-F238E27FC236}">
                <a16:creationId xmlns:a16="http://schemas.microsoft.com/office/drawing/2014/main" id="{2645C6DE-F3FC-49C6-B22E-F7571E2761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92593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Sylva Žáková Talpová, Jan Žák</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Děkujeme! Máte otázky?</a:t>
            </a:r>
          </a:p>
        </p:txBody>
      </p:sp>
      <p:sp>
        <p:nvSpPr>
          <p:cNvPr id="5" name="Podnadpis 4"/>
          <p:cNvSpPr>
            <a:spLocks noGrp="1"/>
          </p:cNvSpPr>
          <p:nvPr>
            <p:ph type="subTitle" idx="1"/>
          </p:nvPr>
        </p:nvSpPr>
        <p:spPr/>
        <p:txBody>
          <a:bodyPr/>
          <a:lstStyle/>
          <a:p>
            <a:r>
              <a:rPr lang="cs-CZ" dirty="0"/>
              <a:t>Sylva Žáková Talpová								Jan Žák</a:t>
            </a:r>
          </a:p>
          <a:p>
            <a:r>
              <a:rPr lang="cs-CZ" dirty="0">
                <a:hlinkClick r:id="rId2"/>
              </a:rPr>
              <a:t>talpova@econ.muni.cz</a:t>
            </a:r>
            <a:r>
              <a:rPr lang="cs-CZ" dirty="0"/>
              <a:t> 							</a:t>
            </a:r>
            <a:r>
              <a:rPr lang="cs-CZ" dirty="0">
                <a:hlinkClick r:id="rId3"/>
              </a:rPr>
              <a:t>erwin@email.cz</a:t>
            </a:r>
            <a:endParaRPr lang="cs-CZ" dirty="0"/>
          </a:p>
          <a:p>
            <a:r>
              <a:rPr lang="cs-CZ" dirty="0"/>
              <a:t>									 </a:t>
            </a:r>
          </a:p>
        </p:txBody>
      </p:sp>
    </p:spTree>
    <p:extLst>
      <p:ext uri="{BB962C8B-B14F-4D97-AF65-F5344CB8AC3E}">
        <p14:creationId xmlns:p14="http://schemas.microsoft.com/office/powerpoint/2010/main" val="393717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nvPr>
        </p:nvGraphicFramePr>
        <p:xfrm>
          <a:off x="19548" y="874090"/>
          <a:ext cx="11678798" cy="4911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zápatí 2"/>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1200" b="0" i="0" u="none" strike="noStrike" kern="1200" cap="none" spc="0" normalizeH="0" baseline="0" noProof="0">
                <a:ln>
                  <a:noFill/>
                </a:ln>
                <a:solidFill>
                  <a:srgbClr val="0000DC"/>
                </a:solidFill>
                <a:effectLst/>
                <a:uLnTx/>
                <a:uFillTx/>
                <a:latin typeface="Arial"/>
                <a:ea typeface="+mn-ea"/>
                <a:cs typeface="+mn-cs"/>
              </a:rPr>
              <a:t>Sylva Žáková Talpová, Jan Žák</a:t>
            </a:r>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Zástupný symbol pro číslo snímku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Tree>
    <p:extLst>
      <p:ext uri="{BB962C8B-B14F-4D97-AF65-F5344CB8AC3E}">
        <p14:creationId xmlns:p14="http://schemas.microsoft.com/office/powerpoint/2010/main" val="4028016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Realizace projektu</a:t>
            </a:r>
          </a:p>
        </p:txBody>
      </p:sp>
      <p:sp>
        <p:nvSpPr>
          <p:cNvPr id="3" name="Zástupný symbol pro obsah 2"/>
          <p:cNvSpPr>
            <a:spLocks noGrp="1"/>
          </p:cNvSpPr>
          <p:nvPr>
            <p:ph idx="1"/>
          </p:nvPr>
        </p:nvSpPr>
        <p:spPr/>
        <p:txBody>
          <a:bodyPr/>
          <a:lstStyle/>
          <a:p>
            <a:r>
              <a:rPr lang="cs-CZ" dirty="0"/>
              <a:t>Plán projektu schválen </a:t>
            </a:r>
          </a:p>
          <a:p>
            <a:r>
              <a:rPr lang="cs-CZ" dirty="0"/>
              <a:t>Rozpočet, harmonogram, WBS – </a:t>
            </a:r>
            <a:r>
              <a:rPr lang="cs-CZ" dirty="0" err="1"/>
              <a:t>baseline</a:t>
            </a:r>
            <a:endParaRPr lang="cs-CZ" dirty="0"/>
          </a:p>
          <a:p>
            <a:r>
              <a:rPr lang="cs-CZ" dirty="0"/>
              <a:t>Plány – rizika, zainteresované strany</a:t>
            </a:r>
          </a:p>
          <a:p>
            <a:r>
              <a:rPr lang="cs-CZ" dirty="0" err="1"/>
              <a:t>Kick-off</a:t>
            </a:r>
            <a:r>
              <a:rPr lang="cs-CZ" dirty="0"/>
              <a:t> meeting</a:t>
            </a:r>
          </a:p>
        </p:txBody>
      </p:sp>
      <p:sp>
        <p:nvSpPr>
          <p:cNvPr id="4" name="Zaoblený obdélníkový popisek 3"/>
          <p:cNvSpPr/>
          <p:nvPr/>
        </p:nvSpPr>
        <p:spPr>
          <a:xfrm>
            <a:off x="5707781" y="4937760"/>
            <a:ext cx="5496338" cy="1021556"/>
          </a:xfrm>
          <a:prstGeom prst="wedgeRoundRectCallout">
            <a:avLst/>
          </a:prstGeom>
          <a:ln/>
        </p:spPr>
        <p:style>
          <a:lnRef idx="1">
            <a:schemeClr val="dk1"/>
          </a:lnRef>
          <a:fillRef idx="2">
            <a:schemeClr val="dk1"/>
          </a:fillRef>
          <a:effectRef idx="1">
            <a:schemeClr val="dk1"/>
          </a:effectRef>
          <a:fontRef idx="minor">
            <a:schemeClr val="dk1"/>
          </a:fontRef>
        </p:style>
        <p:txBody>
          <a:bodyPr wrap="square">
            <a:spAutoFit/>
          </a:bodyPr>
          <a:lstStyle/>
          <a:p>
            <a:pPr lvl="1"/>
            <a:r>
              <a:rPr lang="en-US" sz="1800" i="1" dirty="0">
                <a:solidFill>
                  <a:schemeClr val="tx1"/>
                </a:solidFill>
              </a:rPr>
              <a:t>“If everything seems under control, you're not going fast enough.”</a:t>
            </a:r>
            <a:r>
              <a:rPr lang="cs-CZ" sz="1800" i="1" dirty="0">
                <a:solidFill>
                  <a:schemeClr val="tx1"/>
                </a:solidFill>
              </a:rPr>
              <a:t> (M. </a:t>
            </a:r>
            <a:r>
              <a:rPr lang="cs-CZ" sz="1800" i="1" dirty="0" err="1">
                <a:solidFill>
                  <a:schemeClr val="tx1"/>
                </a:solidFill>
              </a:rPr>
              <a:t>Addretti</a:t>
            </a:r>
            <a:r>
              <a:rPr lang="cs-CZ" sz="1800" i="1" dirty="0">
                <a:solidFill>
                  <a:schemeClr val="tx1"/>
                </a:solidFill>
              </a:rPr>
              <a:t>, </a:t>
            </a:r>
            <a:r>
              <a:rPr lang="cs-CZ" sz="1800" i="1" dirty="0" err="1">
                <a:solidFill>
                  <a:schemeClr val="tx1"/>
                </a:solidFill>
              </a:rPr>
              <a:t>winner</a:t>
            </a:r>
            <a:r>
              <a:rPr lang="cs-CZ" sz="1800" i="1" dirty="0">
                <a:solidFill>
                  <a:schemeClr val="tx1"/>
                </a:solidFill>
              </a:rPr>
              <a:t> </a:t>
            </a:r>
            <a:r>
              <a:rPr lang="cs-CZ" sz="1800" i="1" dirty="0" err="1">
                <a:solidFill>
                  <a:schemeClr val="tx1"/>
                </a:solidFill>
              </a:rPr>
              <a:t>of</a:t>
            </a:r>
            <a:r>
              <a:rPr lang="cs-CZ" sz="1800" i="1" dirty="0">
                <a:solidFill>
                  <a:schemeClr val="tx1"/>
                </a:solidFill>
              </a:rPr>
              <a:t> </a:t>
            </a:r>
            <a:r>
              <a:rPr lang="cs-CZ" sz="1800" i="1" dirty="0" err="1">
                <a:solidFill>
                  <a:schemeClr val="tx1"/>
                </a:solidFill>
              </a:rPr>
              <a:t>the</a:t>
            </a:r>
            <a:r>
              <a:rPr lang="cs-CZ" sz="1800" i="1" dirty="0">
                <a:solidFill>
                  <a:schemeClr val="tx1"/>
                </a:solidFill>
              </a:rPr>
              <a:t> </a:t>
            </a:r>
            <a:r>
              <a:rPr lang="en-US" sz="1800" i="1" dirty="0">
                <a:solidFill>
                  <a:schemeClr val="tx1"/>
                </a:solidFill>
              </a:rPr>
              <a:t>1978 Formula One World Championship</a:t>
            </a:r>
            <a:r>
              <a:rPr lang="cs-CZ" sz="1800" i="1" dirty="0">
                <a:solidFill>
                  <a:schemeClr val="tx1"/>
                </a:solidFill>
              </a:rPr>
              <a:t>)</a:t>
            </a:r>
          </a:p>
        </p:txBody>
      </p:sp>
    </p:spTree>
    <p:extLst>
      <p:ext uri="{BB962C8B-B14F-4D97-AF65-F5344CB8AC3E}">
        <p14:creationId xmlns:p14="http://schemas.microsoft.com/office/powerpoint/2010/main" val="936351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Realizace projektu</a:t>
            </a:r>
          </a:p>
        </p:txBody>
      </p:sp>
      <p:sp>
        <p:nvSpPr>
          <p:cNvPr id="3" name="Zástupný symbol pro obsah 2"/>
          <p:cNvSpPr>
            <a:spLocks noGrp="1"/>
          </p:cNvSpPr>
          <p:nvPr>
            <p:ph idx="1"/>
          </p:nvPr>
        </p:nvSpPr>
        <p:spPr/>
        <p:txBody>
          <a:bodyPr/>
          <a:lstStyle/>
          <a:p>
            <a:r>
              <a:rPr lang="cs-CZ" dirty="0"/>
              <a:t>Reportování</a:t>
            </a:r>
          </a:p>
          <a:p>
            <a:r>
              <a:rPr lang="cs-CZ" dirty="0"/>
              <a:t>Srovnávání skutečnosti s plánem</a:t>
            </a:r>
          </a:p>
          <a:p>
            <a:endParaRPr lang="cs-CZ" dirty="0"/>
          </a:p>
          <a:p>
            <a:pPr lvl="1"/>
            <a:r>
              <a:rPr lang="cs-CZ" sz="2531" dirty="0"/>
              <a:t>Procenta dokončenosti</a:t>
            </a:r>
          </a:p>
          <a:p>
            <a:pPr lvl="1"/>
            <a:r>
              <a:rPr lang="cs-CZ" sz="2531" dirty="0"/>
              <a:t>Project status/</a:t>
            </a:r>
            <a:r>
              <a:rPr lang="cs-CZ" sz="2531" dirty="0" err="1"/>
              <a:t>stage</a:t>
            </a:r>
            <a:endParaRPr lang="cs-CZ" sz="2531" dirty="0"/>
          </a:p>
          <a:p>
            <a:pPr lvl="1"/>
            <a:r>
              <a:rPr lang="cs-CZ" sz="2531" dirty="0" err="1"/>
              <a:t>Milestones</a:t>
            </a:r>
            <a:r>
              <a:rPr lang="cs-CZ" sz="2531" dirty="0"/>
              <a:t> trend </a:t>
            </a:r>
            <a:r>
              <a:rPr lang="cs-CZ" sz="2531" dirty="0" err="1"/>
              <a:t>analysis</a:t>
            </a:r>
            <a:endParaRPr lang="cs-CZ" sz="2531" dirty="0"/>
          </a:p>
          <a:p>
            <a:pPr lvl="1"/>
            <a:r>
              <a:rPr lang="cs-CZ" sz="2531" dirty="0" err="1"/>
              <a:t>Earned</a:t>
            </a:r>
            <a:r>
              <a:rPr lang="cs-CZ" sz="2531" dirty="0"/>
              <a:t> </a:t>
            </a:r>
            <a:r>
              <a:rPr lang="cs-CZ" sz="2531" dirty="0" err="1"/>
              <a:t>Value</a:t>
            </a:r>
            <a:r>
              <a:rPr lang="cs-CZ" sz="2531" dirty="0"/>
              <a:t> Management (EVM)</a:t>
            </a:r>
          </a:p>
        </p:txBody>
      </p:sp>
    </p:spTree>
    <p:extLst>
      <p:ext uri="{BB962C8B-B14F-4D97-AF65-F5344CB8AC3E}">
        <p14:creationId xmlns:p14="http://schemas.microsoft.com/office/powerpoint/2010/main" val="4104213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Earned</a:t>
            </a:r>
            <a:r>
              <a:rPr lang="cs-CZ" dirty="0"/>
              <a:t> </a:t>
            </a:r>
            <a:r>
              <a:rPr lang="cs-CZ" dirty="0" err="1"/>
              <a:t>Value</a:t>
            </a:r>
            <a:r>
              <a:rPr lang="cs-CZ" dirty="0"/>
              <a:t> Management - EVM</a:t>
            </a:r>
          </a:p>
        </p:txBody>
      </p:sp>
      <p:sp>
        <p:nvSpPr>
          <p:cNvPr id="3" name="Zástupný symbol pro obsah 2"/>
          <p:cNvSpPr>
            <a:spLocks noGrp="1"/>
          </p:cNvSpPr>
          <p:nvPr>
            <p:ph idx="1"/>
          </p:nvPr>
        </p:nvSpPr>
        <p:spPr/>
        <p:txBody>
          <a:bodyPr/>
          <a:lstStyle/>
          <a:p>
            <a:r>
              <a:rPr lang="cs-CZ" dirty="0"/>
              <a:t>A </a:t>
            </a:r>
            <a:r>
              <a:rPr lang="cs-CZ" dirty="0" err="1"/>
              <a:t>way</a:t>
            </a:r>
            <a:r>
              <a:rPr lang="cs-CZ" dirty="0"/>
              <a:t> to </a:t>
            </a:r>
            <a:r>
              <a:rPr lang="cs-CZ" sz="3094" dirty="0" err="1"/>
              <a:t>measure</a:t>
            </a:r>
            <a:r>
              <a:rPr lang="cs-CZ" sz="3094" dirty="0"/>
              <a:t> and </a:t>
            </a:r>
            <a:r>
              <a:rPr lang="cs-CZ" sz="3094" dirty="0" err="1"/>
              <a:t>evaluate</a:t>
            </a:r>
            <a:r>
              <a:rPr lang="cs-CZ" sz="3094" dirty="0"/>
              <a:t> </a:t>
            </a:r>
            <a:r>
              <a:rPr lang="cs-CZ" dirty="0" err="1"/>
              <a:t>the</a:t>
            </a:r>
            <a:r>
              <a:rPr lang="cs-CZ" dirty="0"/>
              <a:t> </a:t>
            </a:r>
            <a:r>
              <a:rPr lang="cs-CZ" dirty="0" err="1"/>
              <a:t>project</a:t>
            </a:r>
            <a:r>
              <a:rPr lang="cs-CZ" dirty="0"/>
              <a:t> performance</a:t>
            </a:r>
          </a:p>
          <a:p>
            <a:r>
              <a:rPr lang="cs-CZ" sz="3094" dirty="0" err="1"/>
              <a:t>Compares</a:t>
            </a:r>
            <a:r>
              <a:rPr lang="cs-CZ" dirty="0"/>
              <a:t> </a:t>
            </a:r>
            <a:r>
              <a:rPr lang="cs-CZ" dirty="0" err="1"/>
              <a:t>the</a:t>
            </a:r>
            <a:r>
              <a:rPr lang="cs-CZ" dirty="0"/>
              <a:t> </a:t>
            </a:r>
            <a:r>
              <a:rPr lang="cs-CZ" dirty="0" err="1"/>
              <a:t>amount</a:t>
            </a:r>
            <a:r>
              <a:rPr lang="cs-CZ" dirty="0"/>
              <a:t> </a:t>
            </a:r>
            <a:r>
              <a:rPr lang="cs-CZ" dirty="0" err="1"/>
              <a:t>of</a:t>
            </a:r>
            <a:r>
              <a:rPr lang="cs-CZ" dirty="0"/>
              <a:t> </a:t>
            </a:r>
            <a:r>
              <a:rPr lang="cs-CZ" dirty="0" err="1"/>
              <a:t>work</a:t>
            </a:r>
            <a:r>
              <a:rPr lang="cs-CZ" dirty="0"/>
              <a:t> </a:t>
            </a:r>
            <a:r>
              <a:rPr lang="cs-CZ" dirty="0" err="1"/>
              <a:t>planned</a:t>
            </a:r>
            <a:r>
              <a:rPr lang="cs-CZ" dirty="0"/>
              <a:t> </a:t>
            </a:r>
            <a:r>
              <a:rPr lang="cs-CZ" dirty="0" err="1"/>
              <a:t>with</a:t>
            </a:r>
            <a:r>
              <a:rPr lang="cs-CZ" dirty="0"/>
              <a:t> </a:t>
            </a:r>
            <a:r>
              <a:rPr lang="cs-CZ" dirty="0" err="1"/>
              <a:t>what</a:t>
            </a:r>
            <a:r>
              <a:rPr lang="cs-CZ" dirty="0"/>
              <a:t> </a:t>
            </a:r>
            <a:r>
              <a:rPr lang="cs-CZ" dirty="0" err="1"/>
              <a:t>is</a:t>
            </a:r>
            <a:r>
              <a:rPr lang="cs-CZ" dirty="0"/>
              <a:t> </a:t>
            </a:r>
            <a:r>
              <a:rPr lang="cs-CZ" dirty="0" err="1"/>
              <a:t>actually</a:t>
            </a:r>
            <a:r>
              <a:rPr lang="cs-CZ" dirty="0"/>
              <a:t> </a:t>
            </a:r>
            <a:r>
              <a:rPr lang="cs-CZ" dirty="0" err="1"/>
              <a:t>accomplished</a:t>
            </a:r>
            <a:r>
              <a:rPr lang="cs-CZ" dirty="0"/>
              <a:t> to </a:t>
            </a:r>
            <a:r>
              <a:rPr lang="cs-CZ" dirty="0" err="1"/>
              <a:t>determine</a:t>
            </a:r>
            <a:r>
              <a:rPr lang="cs-CZ" dirty="0"/>
              <a:t> </a:t>
            </a:r>
            <a:r>
              <a:rPr lang="cs-CZ" dirty="0" err="1"/>
              <a:t>whether</a:t>
            </a:r>
            <a:r>
              <a:rPr lang="cs-CZ" dirty="0"/>
              <a:t> </a:t>
            </a:r>
            <a:r>
              <a:rPr lang="cs-CZ" dirty="0" err="1"/>
              <a:t>the</a:t>
            </a:r>
            <a:r>
              <a:rPr lang="cs-CZ" dirty="0"/>
              <a:t> </a:t>
            </a:r>
            <a:r>
              <a:rPr lang="cs-CZ" dirty="0" err="1"/>
              <a:t>project</a:t>
            </a:r>
            <a:r>
              <a:rPr lang="cs-CZ" dirty="0"/>
              <a:t> </a:t>
            </a:r>
            <a:r>
              <a:rPr lang="cs-CZ" dirty="0" err="1"/>
              <a:t>is</a:t>
            </a:r>
            <a:r>
              <a:rPr lang="cs-CZ" dirty="0"/>
              <a:t> on </a:t>
            </a:r>
            <a:r>
              <a:rPr lang="cs-CZ" dirty="0" err="1"/>
              <a:t>the</a:t>
            </a:r>
            <a:r>
              <a:rPr lang="cs-CZ" dirty="0"/>
              <a:t> track</a:t>
            </a:r>
          </a:p>
          <a:p>
            <a:r>
              <a:rPr lang="cs-CZ" dirty="0" err="1"/>
              <a:t>Appropriate</a:t>
            </a:r>
            <a:r>
              <a:rPr lang="cs-CZ" dirty="0"/>
              <a:t> </a:t>
            </a:r>
            <a:r>
              <a:rPr lang="cs-CZ" dirty="0" err="1"/>
              <a:t>for</a:t>
            </a:r>
            <a:r>
              <a:rPr lang="cs-CZ" dirty="0"/>
              <a:t> </a:t>
            </a:r>
            <a:r>
              <a:rPr lang="cs-CZ" dirty="0" err="1"/>
              <a:t>projects</a:t>
            </a:r>
            <a:r>
              <a:rPr lang="cs-CZ" dirty="0"/>
              <a:t> </a:t>
            </a:r>
            <a:r>
              <a:rPr lang="cs-CZ" dirty="0" err="1"/>
              <a:t>with</a:t>
            </a:r>
            <a:r>
              <a:rPr lang="cs-CZ" dirty="0"/>
              <a:t> more </a:t>
            </a:r>
            <a:r>
              <a:rPr lang="cs-CZ" dirty="0" err="1"/>
              <a:t>or</a:t>
            </a:r>
            <a:r>
              <a:rPr lang="cs-CZ" dirty="0"/>
              <a:t> </a:t>
            </a:r>
            <a:r>
              <a:rPr lang="cs-CZ" dirty="0" err="1"/>
              <a:t>less</a:t>
            </a:r>
            <a:r>
              <a:rPr lang="cs-CZ" dirty="0"/>
              <a:t> </a:t>
            </a:r>
            <a:r>
              <a:rPr lang="cs-CZ" dirty="0" err="1"/>
              <a:t>stable</a:t>
            </a:r>
            <a:r>
              <a:rPr lang="cs-CZ" dirty="0"/>
              <a:t> </a:t>
            </a:r>
            <a:r>
              <a:rPr lang="cs-CZ" dirty="0" err="1"/>
              <a:t>scope</a:t>
            </a:r>
            <a:r>
              <a:rPr lang="cs-CZ" dirty="0"/>
              <a:t> (</a:t>
            </a:r>
            <a:r>
              <a:rPr lang="cs-CZ" dirty="0" err="1"/>
              <a:t>investment</a:t>
            </a:r>
            <a:r>
              <a:rPr lang="cs-CZ" dirty="0"/>
              <a:t> </a:t>
            </a:r>
            <a:r>
              <a:rPr lang="cs-CZ" dirty="0" err="1"/>
              <a:t>property</a:t>
            </a:r>
            <a:r>
              <a:rPr lang="cs-CZ" dirty="0"/>
              <a:t> </a:t>
            </a:r>
            <a:r>
              <a:rPr lang="cs-CZ" dirty="0" err="1"/>
              <a:t>construction</a:t>
            </a:r>
            <a:r>
              <a:rPr lang="cs-CZ" dirty="0"/>
              <a:t> </a:t>
            </a:r>
            <a:r>
              <a:rPr lang="cs-CZ" dirty="0" err="1"/>
              <a:t>etc</a:t>
            </a:r>
            <a:r>
              <a:rPr lang="cs-CZ" dirty="0"/>
              <a:t>.)</a:t>
            </a:r>
          </a:p>
        </p:txBody>
      </p:sp>
    </p:spTree>
    <p:extLst>
      <p:ext uri="{BB962C8B-B14F-4D97-AF65-F5344CB8AC3E}">
        <p14:creationId xmlns:p14="http://schemas.microsoft.com/office/powerpoint/2010/main" val="3769820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EVM: </a:t>
            </a:r>
            <a:r>
              <a:rPr lang="cs-CZ" dirty="0" err="1"/>
              <a:t>Planned</a:t>
            </a:r>
            <a:r>
              <a:rPr lang="cs-CZ" dirty="0"/>
              <a:t> </a:t>
            </a:r>
            <a:r>
              <a:rPr lang="cs-CZ" dirty="0" err="1"/>
              <a:t>Value</a:t>
            </a:r>
            <a:endParaRPr lang="cs-CZ" dirty="0"/>
          </a:p>
        </p:txBody>
      </p:sp>
      <p:sp>
        <p:nvSpPr>
          <p:cNvPr id="3" name="Zástupný symbol pro obsah 2"/>
          <p:cNvSpPr>
            <a:spLocks noGrp="1"/>
          </p:cNvSpPr>
          <p:nvPr>
            <p:ph idx="1"/>
          </p:nvPr>
        </p:nvSpPr>
        <p:spPr/>
        <p:txBody>
          <a:bodyPr/>
          <a:lstStyle/>
          <a:p>
            <a:pPr marL="0" indent="0">
              <a:buNone/>
            </a:pPr>
            <a:r>
              <a:rPr lang="cs-CZ" b="1" dirty="0" err="1"/>
              <a:t>Planned</a:t>
            </a:r>
            <a:r>
              <a:rPr lang="cs-CZ" b="1" dirty="0"/>
              <a:t> </a:t>
            </a:r>
            <a:r>
              <a:rPr lang="cs-CZ" b="1" dirty="0" err="1"/>
              <a:t>value</a:t>
            </a:r>
            <a:r>
              <a:rPr lang="cs-CZ" b="1" dirty="0"/>
              <a:t> (PV)</a:t>
            </a:r>
          </a:p>
          <a:p>
            <a:r>
              <a:rPr lang="en-US" dirty="0"/>
              <a:t>the planned cost of work scheduled to be done in a given time period</a:t>
            </a:r>
            <a:endParaRPr lang="cs-CZ" dirty="0"/>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8062" t="54168" r="40969" b="15833"/>
          <a:stretch/>
        </p:blipFill>
        <p:spPr bwMode="auto">
          <a:xfrm>
            <a:off x="2349334" y="3303715"/>
            <a:ext cx="7437152" cy="3061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5708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EVM: </a:t>
            </a:r>
            <a:r>
              <a:rPr lang="cs-CZ" dirty="0" err="1"/>
              <a:t>Planned</a:t>
            </a:r>
            <a:r>
              <a:rPr lang="cs-CZ" dirty="0"/>
              <a:t> </a:t>
            </a:r>
            <a:r>
              <a:rPr lang="cs-CZ" dirty="0" err="1"/>
              <a:t>value</a:t>
            </a:r>
            <a:endParaRPr lang="cs-CZ" dirty="0"/>
          </a:p>
        </p:txBody>
      </p:sp>
      <p:sp>
        <p:nvSpPr>
          <p:cNvPr id="3" name="Zástupný symbol pro obsah 2"/>
          <p:cNvSpPr>
            <a:spLocks noGrp="1"/>
          </p:cNvSpPr>
          <p:nvPr>
            <p:ph idx="1"/>
          </p:nvPr>
        </p:nvSpPr>
        <p:spPr/>
        <p:txBody>
          <a:bodyPr/>
          <a:lstStyle/>
          <a:p>
            <a:pPr marL="0" indent="0">
              <a:buNone/>
            </a:pPr>
            <a:r>
              <a:rPr lang="cs-CZ" dirty="0"/>
              <a:t>EXAMPLE</a:t>
            </a:r>
          </a:p>
          <a:p>
            <a:pPr marL="0" indent="0">
              <a:buNone/>
            </a:pPr>
            <a:r>
              <a:rPr lang="cs-CZ" i="1" dirty="0" err="1"/>
              <a:t>According</a:t>
            </a:r>
            <a:r>
              <a:rPr lang="cs-CZ" i="1" dirty="0"/>
              <a:t> to </a:t>
            </a:r>
            <a:r>
              <a:rPr lang="cs-CZ" i="1" dirty="0" err="1"/>
              <a:t>the</a:t>
            </a:r>
            <a:r>
              <a:rPr lang="cs-CZ" i="1" dirty="0"/>
              <a:t> </a:t>
            </a:r>
            <a:r>
              <a:rPr lang="cs-CZ" i="1" dirty="0" err="1"/>
              <a:t>plan</a:t>
            </a:r>
            <a:r>
              <a:rPr lang="cs-CZ" i="1" dirty="0"/>
              <a:t>, 3 </a:t>
            </a:r>
            <a:r>
              <a:rPr lang="cs-CZ" i="1" dirty="0" err="1"/>
              <a:t>employees</a:t>
            </a:r>
            <a:r>
              <a:rPr lang="cs-CZ" i="1" dirty="0"/>
              <a:t> </a:t>
            </a:r>
            <a:r>
              <a:rPr lang="cs-CZ" i="1" dirty="0" err="1"/>
              <a:t>should</a:t>
            </a:r>
            <a:r>
              <a:rPr lang="cs-CZ" i="1" dirty="0"/>
              <a:t> </a:t>
            </a:r>
            <a:r>
              <a:rPr lang="cs-CZ" i="1" dirty="0" err="1"/>
              <a:t>work</a:t>
            </a:r>
            <a:r>
              <a:rPr lang="cs-CZ" i="1" dirty="0"/>
              <a:t> on </a:t>
            </a:r>
            <a:r>
              <a:rPr lang="cs-CZ" i="1" dirty="0" err="1"/>
              <a:t>the</a:t>
            </a:r>
            <a:r>
              <a:rPr lang="cs-CZ" i="1" dirty="0"/>
              <a:t> </a:t>
            </a:r>
            <a:r>
              <a:rPr lang="cs-CZ" i="1" dirty="0" err="1"/>
              <a:t>task</a:t>
            </a:r>
            <a:r>
              <a:rPr lang="cs-CZ" i="1" dirty="0"/>
              <a:t> </a:t>
            </a:r>
            <a:r>
              <a:rPr lang="cs-CZ" i="1" dirty="0" err="1"/>
              <a:t>for</a:t>
            </a:r>
            <a:r>
              <a:rPr lang="cs-CZ" i="1" dirty="0"/>
              <a:t> 12 </a:t>
            </a:r>
            <a:r>
              <a:rPr lang="cs-CZ" i="1" dirty="0" err="1"/>
              <a:t>days</a:t>
            </a:r>
            <a:r>
              <a:rPr lang="cs-CZ" i="1" dirty="0"/>
              <a:t>. </a:t>
            </a:r>
          </a:p>
          <a:p>
            <a:pPr marL="0" indent="0">
              <a:buNone/>
            </a:pPr>
            <a:r>
              <a:rPr lang="cs-CZ" i="1" dirty="0" err="1"/>
              <a:t>Control</a:t>
            </a:r>
            <a:r>
              <a:rPr lang="cs-CZ" i="1" dirty="0"/>
              <a:t> </a:t>
            </a:r>
            <a:r>
              <a:rPr lang="cs-CZ" i="1" dirty="0" err="1"/>
              <a:t>time</a:t>
            </a:r>
            <a:r>
              <a:rPr lang="cs-CZ" i="1" dirty="0"/>
              <a:t>: </a:t>
            </a:r>
            <a:r>
              <a:rPr lang="cs-CZ" i="1" dirty="0" err="1"/>
              <a:t>after</a:t>
            </a:r>
            <a:r>
              <a:rPr lang="cs-CZ" i="1" dirty="0"/>
              <a:t> 6 </a:t>
            </a:r>
            <a:r>
              <a:rPr lang="cs-CZ" i="1" dirty="0" err="1"/>
              <a:t>days</a:t>
            </a:r>
            <a:endParaRPr lang="cs-CZ" i="1" dirty="0"/>
          </a:p>
          <a:p>
            <a:pPr marL="0" indent="0">
              <a:buNone/>
            </a:pPr>
            <a:r>
              <a:rPr lang="cs-CZ" i="1" dirty="0" err="1"/>
              <a:t>Planned</a:t>
            </a:r>
            <a:r>
              <a:rPr lang="cs-CZ" i="1" dirty="0"/>
              <a:t> </a:t>
            </a:r>
            <a:r>
              <a:rPr lang="cs-CZ" i="1" dirty="0" err="1"/>
              <a:t>value</a:t>
            </a:r>
            <a:r>
              <a:rPr lang="cs-CZ" i="1" dirty="0"/>
              <a:t> (</a:t>
            </a:r>
            <a:r>
              <a:rPr lang="cs-CZ" i="1" dirty="0" err="1"/>
              <a:t>at</a:t>
            </a:r>
            <a:r>
              <a:rPr lang="cs-CZ" i="1" dirty="0"/>
              <a:t> a </a:t>
            </a:r>
            <a:r>
              <a:rPr lang="cs-CZ" i="1" dirty="0" err="1"/>
              <a:t>control</a:t>
            </a:r>
            <a:r>
              <a:rPr lang="cs-CZ" i="1" dirty="0"/>
              <a:t> </a:t>
            </a:r>
            <a:r>
              <a:rPr lang="cs-CZ" i="1" dirty="0" err="1"/>
              <a:t>time</a:t>
            </a:r>
            <a:r>
              <a:rPr lang="cs-CZ" i="1" dirty="0"/>
              <a:t>) </a:t>
            </a:r>
            <a:r>
              <a:rPr lang="cs-CZ" i="1" dirty="0" err="1"/>
              <a:t>is</a:t>
            </a:r>
            <a:r>
              <a:rPr lang="cs-CZ" i="1" dirty="0"/>
              <a:t> _____ </a:t>
            </a:r>
            <a:r>
              <a:rPr lang="cs-CZ" i="1" dirty="0" err="1"/>
              <a:t>mandays</a:t>
            </a:r>
            <a:r>
              <a:rPr lang="cs-CZ" i="1" dirty="0"/>
              <a:t>.</a:t>
            </a:r>
          </a:p>
        </p:txBody>
      </p:sp>
    </p:spTree>
    <p:extLst>
      <p:ext uri="{BB962C8B-B14F-4D97-AF65-F5344CB8AC3E}">
        <p14:creationId xmlns:p14="http://schemas.microsoft.com/office/powerpoint/2010/main" val="1919774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EVM: </a:t>
            </a:r>
            <a:r>
              <a:rPr lang="cs-CZ" dirty="0" err="1"/>
              <a:t>Earned</a:t>
            </a:r>
            <a:r>
              <a:rPr lang="cs-CZ" dirty="0"/>
              <a:t> </a:t>
            </a:r>
            <a:r>
              <a:rPr lang="cs-CZ" dirty="0" err="1"/>
              <a:t>Value</a:t>
            </a:r>
            <a:endParaRPr lang="cs-CZ" dirty="0"/>
          </a:p>
        </p:txBody>
      </p:sp>
      <p:sp>
        <p:nvSpPr>
          <p:cNvPr id="3" name="Zástupný symbol pro obsah 2"/>
          <p:cNvSpPr>
            <a:spLocks noGrp="1"/>
          </p:cNvSpPr>
          <p:nvPr>
            <p:ph idx="1"/>
          </p:nvPr>
        </p:nvSpPr>
        <p:spPr/>
        <p:txBody>
          <a:bodyPr/>
          <a:lstStyle/>
          <a:p>
            <a:pPr marL="0" indent="0">
              <a:buNone/>
            </a:pPr>
            <a:r>
              <a:rPr lang="cs-CZ" b="1" dirty="0" err="1"/>
              <a:t>Earned</a:t>
            </a:r>
            <a:r>
              <a:rPr lang="cs-CZ" b="1" dirty="0"/>
              <a:t> </a:t>
            </a:r>
            <a:r>
              <a:rPr lang="cs-CZ" b="1" dirty="0" err="1"/>
              <a:t>value</a:t>
            </a:r>
            <a:r>
              <a:rPr lang="cs-CZ" b="1" dirty="0"/>
              <a:t> (EV)</a:t>
            </a:r>
          </a:p>
          <a:p>
            <a:r>
              <a:rPr lang="en-US" dirty="0"/>
              <a:t>the planned cost of work actually performed in a given time period</a:t>
            </a:r>
            <a:endParaRPr lang="cs-CZ" dirty="0"/>
          </a:p>
          <a:p>
            <a:r>
              <a:rPr lang="cs-CZ" dirty="0"/>
              <a:t>t</a:t>
            </a:r>
            <a:r>
              <a:rPr lang="en-US" dirty="0"/>
              <a:t>he amount of EV is determined by totaling the cost estimates for the activities that were actually completed in the time period. </a:t>
            </a:r>
            <a:endParaRPr lang="cs-CZ" dirty="0"/>
          </a:p>
          <a:p>
            <a:pPr marL="0" indent="0">
              <a:buNone/>
            </a:pPr>
            <a:endParaRPr lang="cs-CZ" dirty="0"/>
          </a:p>
          <a:p>
            <a:pPr marL="0" indent="0">
              <a:buNone/>
            </a:pPr>
            <a:r>
              <a:rPr lang="cs-CZ" sz="1969" dirty="0"/>
              <a:t>EXAMPLE: </a:t>
            </a:r>
            <a:r>
              <a:rPr lang="cs-CZ" sz="1969" i="1" dirty="0" err="1"/>
              <a:t>According</a:t>
            </a:r>
            <a:r>
              <a:rPr lang="cs-CZ" sz="1969" i="1" dirty="0"/>
              <a:t> to </a:t>
            </a:r>
            <a:r>
              <a:rPr lang="cs-CZ" sz="1969" i="1" dirty="0" err="1"/>
              <a:t>the</a:t>
            </a:r>
            <a:r>
              <a:rPr lang="cs-CZ" sz="1969" i="1" dirty="0"/>
              <a:t> </a:t>
            </a:r>
            <a:r>
              <a:rPr lang="cs-CZ" sz="1969" i="1" dirty="0" err="1"/>
              <a:t>plan</a:t>
            </a:r>
            <a:r>
              <a:rPr lang="cs-CZ" sz="1969" i="1" dirty="0"/>
              <a:t>, 3 </a:t>
            </a:r>
            <a:r>
              <a:rPr lang="cs-CZ" sz="1969" i="1" dirty="0" err="1"/>
              <a:t>employees</a:t>
            </a:r>
            <a:r>
              <a:rPr lang="cs-CZ" sz="1969" i="1" dirty="0"/>
              <a:t> </a:t>
            </a:r>
            <a:r>
              <a:rPr lang="cs-CZ" sz="1969" i="1" dirty="0" err="1"/>
              <a:t>should</a:t>
            </a:r>
            <a:r>
              <a:rPr lang="cs-CZ" sz="1969" i="1" dirty="0"/>
              <a:t> </a:t>
            </a:r>
            <a:r>
              <a:rPr lang="cs-CZ" sz="1969" i="1" dirty="0" err="1"/>
              <a:t>work</a:t>
            </a:r>
            <a:r>
              <a:rPr lang="cs-CZ" sz="1969" i="1" dirty="0"/>
              <a:t> on </a:t>
            </a:r>
            <a:r>
              <a:rPr lang="cs-CZ" sz="1969" i="1" dirty="0" err="1"/>
              <a:t>the</a:t>
            </a:r>
            <a:r>
              <a:rPr lang="cs-CZ" sz="1969" i="1" dirty="0"/>
              <a:t> </a:t>
            </a:r>
            <a:r>
              <a:rPr lang="cs-CZ" sz="1969" i="1" dirty="0" err="1"/>
              <a:t>task</a:t>
            </a:r>
            <a:r>
              <a:rPr lang="cs-CZ" sz="1969" i="1" dirty="0"/>
              <a:t> </a:t>
            </a:r>
            <a:r>
              <a:rPr lang="cs-CZ" sz="1969" i="1" dirty="0" err="1"/>
              <a:t>for</a:t>
            </a:r>
            <a:r>
              <a:rPr lang="cs-CZ" sz="1969" i="1" dirty="0"/>
              <a:t> 12 </a:t>
            </a:r>
            <a:r>
              <a:rPr lang="cs-CZ" sz="1969" i="1" dirty="0" err="1"/>
              <a:t>days</a:t>
            </a:r>
            <a:r>
              <a:rPr lang="cs-CZ" sz="1969" i="1" dirty="0"/>
              <a:t>. </a:t>
            </a:r>
          </a:p>
          <a:p>
            <a:pPr marL="0" indent="0">
              <a:buNone/>
            </a:pPr>
            <a:r>
              <a:rPr lang="cs-CZ" sz="1969" i="1" dirty="0"/>
              <a:t>75% </a:t>
            </a:r>
            <a:r>
              <a:rPr lang="cs-CZ" sz="1969" i="1" dirty="0" err="1"/>
              <a:t>of</a:t>
            </a:r>
            <a:r>
              <a:rPr lang="cs-CZ" sz="1969" i="1" dirty="0"/>
              <a:t> </a:t>
            </a:r>
            <a:r>
              <a:rPr lang="cs-CZ" sz="1969" i="1" dirty="0" err="1"/>
              <a:t>the</a:t>
            </a:r>
            <a:r>
              <a:rPr lang="cs-CZ" sz="1969" i="1" dirty="0"/>
              <a:t> </a:t>
            </a:r>
            <a:r>
              <a:rPr lang="cs-CZ" sz="1969" i="1" dirty="0" err="1"/>
              <a:t>task</a:t>
            </a:r>
            <a:r>
              <a:rPr lang="cs-CZ" sz="1969" i="1" dirty="0"/>
              <a:t> </a:t>
            </a:r>
            <a:r>
              <a:rPr lang="cs-CZ" sz="1969" i="1" dirty="0" err="1"/>
              <a:t>is</a:t>
            </a:r>
            <a:r>
              <a:rPr lang="cs-CZ" sz="1969" i="1" dirty="0"/>
              <a:t> </a:t>
            </a:r>
            <a:r>
              <a:rPr lang="cs-CZ" sz="1969" i="1" dirty="0" err="1"/>
              <a:t>ready</a:t>
            </a:r>
            <a:r>
              <a:rPr lang="cs-CZ" sz="1969" i="1" dirty="0"/>
              <a:t> on </a:t>
            </a:r>
            <a:r>
              <a:rPr lang="cs-CZ" sz="1969" i="1" dirty="0" err="1"/>
              <a:t>the</a:t>
            </a:r>
            <a:r>
              <a:rPr lang="cs-CZ" sz="1969" i="1" dirty="0"/>
              <a:t> </a:t>
            </a:r>
            <a:r>
              <a:rPr lang="cs-CZ" sz="1969" i="1" dirty="0" err="1"/>
              <a:t>control</a:t>
            </a:r>
            <a:r>
              <a:rPr lang="cs-CZ" sz="1969" i="1" dirty="0"/>
              <a:t> </a:t>
            </a:r>
            <a:r>
              <a:rPr lang="cs-CZ" sz="1969" i="1" dirty="0" err="1"/>
              <a:t>day</a:t>
            </a:r>
            <a:r>
              <a:rPr lang="cs-CZ" sz="1969" i="1" dirty="0"/>
              <a:t> 6.</a:t>
            </a:r>
          </a:p>
          <a:p>
            <a:r>
              <a:rPr lang="cs-CZ" sz="1969" i="1" dirty="0" err="1"/>
              <a:t>Earned</a:t>
            </a:r>
            <a:r>
              <a:rPr lang="cs-CZ" sz="1969" i="1" dirty="0"/>
              <a:t> </a:t>
            </a:r>
            <a:r>
              <a:rPr lang="cs-CZ" sz="1969" i="1" dirty="0" err="1"/>
              <a:t>value</a:t>
            </a:r>
            <a:r>
              <a:rPr lang="cs-CZ" sz="1969" i="1" dirty="0"/>
              <a:t> </a:t>
            </a:r>
            <a:r>
              <a:rPr lang="cs-CZ" sz="1969" i="1" dirty="0" err="1"/>
              <a:t>is</a:t>
            </a:r>
            <a:r>
              <a:rPr lang="cs-CZ" sz="1969" i="1" dirty="0"/>
              <a:t> _____ </a:t>
            </a:r>
            <a:r>
              <a:rPr lang="cs-CZ" sz="1969" i="1" dirty="0" err="1"/>
              <a:t>mandays</a:t>
            </a:r>
            <a:r>
              <a:rPr lang="cs-CZ" sz="1969" i="1" dirty="0"/>
              <a:t>.</a:t>
            </a:r>
            <a:endParaRPr lang="cs-CZ" i="1" dirty="0"/>
          </a:p>
          <a:p>
            <a:pPr marL="0" indent="0">
              <a:buNone/>
            </a:pPr>
            <a:endParaRPr lang="cs-CZ" dirty="0"/>
          </a:p>
          <a:p>
            <a:endParaRPr lang="cs-CZ" dirty="0"/>
          </a:p>
        </p:txBody>
      </p:sp>
    </p:spTree>
    <p:extLst>
      <p:ext uri="{BB962C8B-B14F-4D97-AF65-F5344CB8AC3E}">
        <p14:creationId xmlns:p14="http://schemas.microsoft.com/office/powerpoint/2010/main" val="1602838454"/>
      </p:ext>
    </p:extLst>
  </p:cSld>
  <p:clrMapOvr>
    <a:masterClrMapping/>
  </p:clrMapOvr>
</p:sld>
</file>

<file path=ppt/theme/theme1.xml><?xml version="1.0" encoding="utf-8"?>
<a:theme xmlns:a="http://schemas.openxmlformats.org/drawingml/2006/main" name="prezentace-econ-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5165A467E99074B837E8FDEDF829E04" ma:contentTypeVersion="32" ma:contentTypeDescription="Vytvoří nový dokument" ma:contentTypeScope="" ma:versionID="1ae2e6033fb03318d7bef5d19cf14908">
  <xsd:schema xmlns:xsd="http://www.w3.org/2001/XMLSchema" xmlns:xs="http://www.w3.org/2001/XMLSchema" xmlns:p="http://schemas.microsoft.com/office/2006/metadata/properties" xmlns:ns3="e8312105-d3eb-4165-b016-0d7be4344c68" xmlns:ns4="db466b21-9f8e-4555-b4b4-3f204fa426c7" targetNamespace="http://schemas.microsoft.com/office/2006/metadata/properties" ma:root="true" ma:fieldsID="0209292a0f334a0cf818ceac52246a8a" ns3:_="" ns4:_="">
    <xsd:import namespace="e8312105-d3eb-4165-b016-0d7be4344c68"/>
    <xsd:import namespace="db466b21-9f8e-4555-b4b4-3f204fa426c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312105-d3eb-4165-b016-0d7be4344c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NotebookType" ma:index="15" nillable="true" ma:displayName="Notebook Type" ma:internalName="NotebookType">
      <xsd:simpleType>
        <xsd:restriction base="dms:Text"/>
      </xsd:simpleType>
    </xsd:element>
    <xsd:element name="FolderType" ma:index="16" nillable="true" ma:displayName="Folder Type" ma:internalName="FolderType">
      <xsd:simpleType>
        <xsd:restriction base="dms:Text"/>
      </xsd:simpleType>
    </xsd:element>
    <xsd:element name="CultureName" ma:index="17" nillable="true" ma:displayName="Culture Name" ma:internalName="CultureName">
      <xsd:simpleType>
        <xsd:restriction base="dms:Text"/>
      </xsd:simpleType>
    </xsd:element>
    <xsd:element name="AppVersion" ma:index="18" nillable="true" ma:displayName="App Version" ma:internalName="AppVersion">
      <xsd:simpleType>
        <xsd:restriction base="dms:Text"/>
      </xsd:simpleType>
    </xsd:element>
    <xsd:element name="TeamsChannelId" ma:index="19" nillable="true" ma:displayName="Teams Channel Id" ma:internalName="TeamsChannelId">
      <xsd:simpleType>
        <xsd:restriction base="dms:Text"/>
      </xsd:simpleType>
    </xsd:element>
    <xsd:element name="Owner" ma:index="2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1" nillable="true" ma:displayName="Math Settings" ma:internalName="Math_Settings">
      <xsd:simpleType>
        <xsd:restriction base="dms:Text"/>
      </xsd:simpleType>
    </xsd:element>
    <xsd:element name="DefaultSectionNames" ma:index="22" nillable="true" ma:displayName="Default Section Names" ma:internalName="DefaultSectionNames">
      <xsd:simpleType>
        <xsd:restriction base="dms:Note">
          <xsd:maxLength value="255"/>
        </xsd:restriction>
      </xsd:simpleType>
    </xsd:element>
    <xsd:element name="Templates" ma:index="23" nillable="true" ma:displayName="Templates" ma:internalName="Templates">
      <xsd:simpleType>
        <xsd:restriction base="dms:Note">
          <xsd:maxLength value="255"/>
        </xsd:restriction>
      </xsd:simpleType>
    </xsd:element>
    <xsd:element name="Teachers" ma:index="2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6"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7" nillable="true" ma:displayName="Distribution Groups" ma:internalName="Distribution_Groups">
      <xsd:simpleType>
        <xsd:restriction base="dms:Note">
          <xsd:maxLength value="255"/>
        </xsd:restriction>
      </xsd:simpleType>
    </xsd:element>
    <xsd:element name="LMS_Mappings" ma:index="28" nillable="true" ma:displayName="LMS Mappings" ma:internalName="LMS_Mappings">
      <xsd:simpleType>
        <xsd:restriction base="dms:Note">
          <xsd:maxLength value="255"/>
        </xsd:restriction>
      </xsd:simple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KeyPoints" ma:index="3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466b21-9f8e-4555-b4b4-3f204fa426c7" elementFormDefault="qualified">
    <xsd:import namespace="http://schemas.microsoft.com/office/2006/documentManagement/types"/>
    <xsd:import namespace="http://schemas.microsoft.com/office/infopath/2007/PartnerControls"/>
    <xsd:element name="SharedWithUsers" ma:index="35"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dílené s podrobnostmi" ma:internalName="SharedWithDetails" ma:readOnly="true">
      <xsd:simpleType>
        <xsd:restriction base="dms:Note">
          <xsd:maxLength value="255"/>
        </xsd:restriction>
      </xsd:simpleType>
    </xsd:element>
    <xsd:element name="SharingHintHash" ma:index="37"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ath_Settings xmlns="e8312105-d3eb-4165-b016-0d7be4344c68" xsi:nil="true"/>
    <Templates xmlns="e8312105-d3eb-4165-b016-0d7be4344c68" xsi:nil="true"/>
    <Teachers xmlns="e8312105-d3eb-4165-b016-0d7be4344c68">
      <UserInfo>
        <DisplayName/>
        <AccountId xsi:nil="true"/>
        <AccountType/>
      </UserInfo>
    </Teachers>
    <Student_Groups xmlns="e8312105-d3eb-4165-b016-0d7be4344c68">
      <UserInfo>
        <DisplayName/>
        <AccountId xsi:nil="true"/>
        <AccountType/>
      </UserInfo>
    </Student_Groups>
    <Distribution_Groups xmlns="e8312105-d3eb-4165-b016-0d7be4344c68" xsi:nil="true"/>
    <AppVersion xmlns="e8312105-d3eb-4165-b016-0d7be4344c68" xsi:nil="true"/>
    <TeamsChannelId xmlns="e8312105-d3eb-4165-b016-0d7be4344c68" xsi:nil="true"/>
    <IsNotebookLocked xmlns="e8312105-d3eb-4165-b016-0d7be4344c68" xsi:nil="true"/>
    <Has_Teacher_Only_SectionGroup xmlns="e8312105-d3eb-4165-b016-0d7be4344c68" xsi:nil="true"/>
    <Students xmlns="e8312105-d3eb-4165-b016-0d7be4344c68">
      <UserInfo>
        <DisplayName/>
        <AccountId xsi:nil="true"/>
        <AccountType/>
      </UserInfo>
    </Students>
    <DefaultSectionNames xmlns="e8312105-d3eb-4165-b016-0d7be4344c68" xsi:nil="true"/>
    <Is_Collaboration_Space_Locked xmlns="e8312105-d3eb-4165-b016-0d7be4344c68" xsi:nil="true"/>
    <Self_Registration_Enabled xmlns="e8312105-d3eb-4165-b016-0d7be4344c68" xsi:nil="true"/>
    <LMS_Mappings xmlns="e8312105-d3eb-4165-b016-0d7be4344c68" xsi:nil="true"/>
    <Invited_Teachers xmlns="e8312105-d3eb-4165-b016-0d7be4344c68" xsi:nil="true"/>
    <NotebookType xmlns="e8312105-d3eb-4165-b016-0d7be4344c68" xsi:nil="true"/>
    <FolderType xmlns="e8312105-d3eb-4165-b016-0d7be4344c68" xsi:nil="true"/>
    <CultureName xmlns="e8312105-d3eb-4165-b016-0d7be4344c68" xsi:nil="true"/>
    <Owner xmlns="e8312105-d3eb-4165-b016-0d7be4344c68">
      <UserInfo>
        <DisplayName/>
        <AccountId xsi:nil="true"/>
        <AccountType/>
      </UserInfo>
    </Owner>
    <Invited_Students xmlns="e8312105-d3eb-4165-b016-0d7be4344c68" xsi:nil="true"/>
  </documentManagement>
</p:properties>
</file>

<file path=customXml/itemProps1.xml><?xml version="1.0" encoding="utf-8"?>
<ds:datastoreItem xmlns:ds="http://schemas.openxmlformats.org/officeDocument/2006/customXml" ds:itemID="{08A9DD57-993C-4A23-B6F0-EB9BA7557D7C}">
  <ds:schemaRefs>
    <ds:schemaRef ds:uri="http://schemas.microsoft.com/sharepoint/v3/contenttype/forms"/>
  </ds:schemaRefs>
</ds:datastoreItem>
</file>

<file path=customXml/itemProps2.xml><?xml version="1.0" encoding="utf-8"?>
<ds:datastoreItem xmlns:ds="http://schemas.openxmlformats.org/officeDocument/2006/customXml" ds:itemID="{0C6D15EB-1B86-4C54-9E49-B95943C1DC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312105-d3eb-4165-b016-0d7be4344c68"/>
    <ds:schemaRef ds:uri="db466b21-9f8e-4555-b4b4-3f204fa426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E1BAD5-0321-4068-8AF1-749DFAFF336E}">
  <ds:schemaRef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e8312105-d3eb-4165-b016-0d7be4344c68"/>
    <ds:schemaRef ds:uri="http://purl.org/dc/dcmitype/"/>
    <ds:schemaRef ds:uri="http://purl.org/dc/terms/"/>
    <ds:schemaRef ds:uri="db466b21-9f8e-4555-b4b4-3f204fa426c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prezentace-econ-cz</Template>
  <TotalTime>1548</TotalTime>
  <Words>869</Words>
  <Application>Microsoft Office PowerPoint</Application>
  <PresentationFormat>Širokoúhlá obrazovka</PresentationFormat>
  <Paragraphs>145</Paragraphs>
  <Slides>20</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prezentace-econ-cz</vt:lpstr>
      <vt:lpstr>Projektový management </vt:lpstr>
      <vt:lpstr>Realizace a ukončení projektu</vt:lpstr>
      <vt:lpstr>Prezentace aplikace PowerPoint</vt:lpstr>
      <vt:lpstr>Realizace projektu</vt:lpstr>
      <vt:lpstr>Realizace projektu</vt:lpstr>
      <vt:lpstr>Earned Value Management - EVM</vt:lpstr>
      <vt:lpstr>EVM: Planned Value</vt:lpstr>
      <vt:lpstr>EVM: Planned value</vt:lpstr>
      <vt:lpstr>EVM: Earned Value</vt:lpstr>
      <vt:lpstr>EVM: Actual cost </vt:lpstr>
      <vt:lpstr>PV, EV, AC</vt:lpstr>
      <vt:lpstr>VARIANCES</vt:lpstr>
      <vt:lpstr>INDEXES </vt:lpstr>
      <vt:lpstr>INDEXES </vt:lpstr>
      <vt:lpstr>INDEXES</vt:lpstr>
      <vt:lpstr>EVM Exercise</vt:lpstr>
      <vt:lpstr>Limitations</vt:lpstr>
      <vt:lpstr>Ukončení projektu</vt:lpstr>
      <vt:lpstr>Příklady projektů</vt:lpstr>
      <vt:lpstr>Děkujeme! Máte otázky?</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Posuňte svůj projekt mezi špičku!</dc:title>
  <dc:creator>Talpová Sylva</dc:creator>
  <cp:lastModifiedBy>Sylva Žáková Talpová</cp:lastModifiedBy>
  <cp:revision>58</cp:revision>
  <cp:lastPrinted>1601-01-01T00:00:00Z</cp:lastPrinted>
  <dcterms:created xsi:type="dcterms:W3CDTF">2020-01-10T09:13:24Z</dcterms:created>
  <dcterms:modified xsi:type="dcterms:W3CDTF">2020-11-26T13:00:58Z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0x010100A5165A467E99074B837E8FDEDF829E04</vt:lpwstr>
  </property>
</Properties>
</file>