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  <p:sldId id="272" r:id="rId16"/>
    <p:sldId id="270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15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245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830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23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602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8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301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6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1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72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95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29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56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07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02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5C19CD-D272-42B8-A023-8CF20AD4B861}" type="datetimeFigureOut">
              <a:rPr lang="cs-CZ" smtClean="0"/>
              <a:t>27.12.2020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5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tualne.cz/wiki/finance/prace-prescas-priplatek-za-prescasovou-praci/r~i:wiki:141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rovne-zachazeni-pri-odmenovani-za-prac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s-ochrana-zajmu-zamestnavatelu-v-pracovnim-pravu" TargetMode="External"/><Relationship Id="rId2" Type="http://schemas.openxmlformats.org/officeDocument/2006/relationships/hyperlink" Target="https://www.uradprace.cz/ochrana-zamestnancu#:~:text=Ochrana%20zam%C4%9Bstnanc%C5%AF%20p%C5%99i%20platebn%C3%AD%20neschopnosti,118%2F2000%20Sb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pracovni-uraz-a-jeho-odskodnen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32E-2FC4-4B97-89BB-FFDD48A5F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	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D8C4F7-A0AE-4920-B7C7-24B2DF569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60117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C011F-8234-4B76-8A94-B8FA5169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  <a:br>
              <a:rPr lang="cs-CZ" dirty="0"/>
            </a:br>
            <a:r>
              <a:rPr lang="cs-CZ" dirty="0"/>
              <a:t>ZP § 78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49099-A91E-4F0A-8BC4-2D1D7048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veškerá doba, v níž je zaměstnanec povinen vykonávat pro zaměstnavatele práci (tedy i práci přesčas), a doba, v níž je zaměstnanec na pracovišti připraven k výkonu práce podle pokynů zaměstnavatele.</a:t>
            </a:r>
          </a:p>
          <a:p>
            <a:endParaRPr lang="cs-CZ" dirty="0"/>
          </a:p>
          <a:p>
            <a:r>
              <a:rPr lang="cs-CZ" dirty="0"/>
              <a:t>Standardně 40 hodin týdně</a:t>
            </a:r>
          </a:p>
          <a:p>
            <a:r>
              <a:rPr lang="cs-CZ" dirty="0"/>
              <a:t>Rozvržená podle pracovní smlouvy (nebo vnitřního předpisu)</a:t>
            </a:r>
          </a:p>
          <a:p>
            <a:r>
              <a:rPr lang="cs-CZ" dirty="0"/>
              <a:t>Maximální délka směny 12 hodin</a:t>
            </a:r>
          </a:p>
          <a:p>
            <a:r>
              <a:rPr lang="cs-CZ" dirty="0"/>
              <a:t>Zaměstnanec je povinen být na začátku směny na svém pracovišti a odcházet z něho až po skončení směny</a:t>
            </a:r>
          </a:p>
          <a:p>
            <a:r>
              <a:rPr lang="cs-CZ" dirty="0"/>
              <a:t>Pružné rozvržení pracovní doby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3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7ABA-DF30-44B4-8285-088D586B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  <a:br>
              <a:rPr lang="cs-CZ" dirty="0"/>
            </a:br>
            <a:r>
              <a:rPr lang="cs-CZ" dirty="0"/>
              <a:t>§88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D93B-2986-4278-9333-4A56FC1E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minut.</a:t>
            </a:r>
          </a:p>
          <a:p>
            <a:r>
              <a:rPr lang="cs-CZ" dirty="0"/>
              <a:t>Jde-li o práce, které nemohou být přerušeny, musí být zaměstnanci i bez přerušení provozu nebo práce zajištěna přiměřená doba na oddech a jídlo.</a:t>
            </a:r>
          </a:p>
          <a:p>
            <a:r>
              <a:rPr lang="cs-CZ" dirty="0"/>
              <a:t>Poskytnuté přestávky v práci na jídlo a oddech se nezapočítávají do pracovní doby.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</p:txBody>
      </p:sp>
    </p:spTree>
    <p:extLst>
      <p:ext uri="{BB962C8B-B14F-4D97-AF65-F5344CB8AC3E}">
        <p14:creationId xmlns:p14="http://schemas.microsoft.com/office/powerpoint/2010/main" val="5783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FE80C-361F-4653-8DAD-E6208DBE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  <a:br>
              <a:rPr lang="cs-CZ" dirty="0"/>
            </a:br>
            <a:r>
              <a:rPr lang="cs-CZ" dirty="0"/>
              <a:t>§ 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3A1F2-DE25-43CD-9C8B-2BBBBB344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Odpočinek mezi směnami</a:t>
            </a:r>
          </a:p>
          <a:p>
            <a:r>
              <a:rPr lang="cs-CZ" dirty="0"/>
              <a:t>Nejméně 11 hodiny mezi směnami.</a:t>
            </a:r>
          </a:p>
          <a:p>
            <a:r>
              <a:rPr lang="cs-CZ" dirty="0"/>
              <a:t>Existují výjimky podle zákona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Pracovní klid</a:t>
            </a:r>
          </a:p>
          <a:p>
            <a:r>
              <a:rPr lang="cs-CZ" dirty="0"/>
              <a:t>Víkend + svátky</a:t>
            </a:r>
          </a:p>
          <a:p>
            <a:r>
              <a:rPr lang="cs-CZ" dirty="0"/>
              <a:t>Zaměstnavatel může jen výjimečně nařídit práci dle zákona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77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45CF3-FB4A-49D4-B027-DBB21ABB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  <a:br>
              <a:rPr lang="cs-CZ" dirty="0"/>
            </a:br>
            <a:r>
              <a:rPr lang="cs-CZ" dirty="0"/>
              <a:t>§ 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D3A3-EC63-44D6-8158-2A9412F0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nad běžné rozvržení pracovní doby (mám končit v 17h, ale </a:t>
            </a:r>
            <a:r>
              <a:rPr lang="cs-CZ" dirty="0" err="1"/>
              <a:t>zamtel</a:t>
            </a:r>
            <a:r>
              <a:rPr lang="cs-CZ" dirty="0"/>
              <a:t> chce ať končím v 19h)</a:t>
            </a:r>
          </a:p>
          <a:p>
            <a:r>
              <a:rPr lang="cs-CZ" dirty="0"/>
              <a:t>Jen po dohodě se zaměstnancem (v </a:t>
            </a:r>
            <a:r>
              <a:rPr lang="cs-CZ" dirty="0" err="1"/>
              <a:t>prac</a:t>
            </a:r>
            <a:r>
              <a:rPr lang="cs-CZ" dirty="0"/>
              <a:t> smlouvě lze stanovit jinak)</a:t>
            </a:r>
          </a:p>
          <a:p>
            <a:r>
              <a:rPr lang="cs-CZ" dirty="0">
                <a:hlinkClick r:id="rId2"/>
              </a:rPr>
              <a:t>https://www.aktualne.cz/wiki/finance/prace-prescas-priplatek-za-prescasovou-praci/r~i:wiki:1410/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910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4B95B-08B0-4EB1-B5C2-BFF45E4B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  <a:br>
              <a:rPr lang="cs-CZ" dirty="0"/>
            </a:br>
            <a:r>
              <a:rPr lang="cs-CZ" dirty="0"/>
              <a:t>§ 211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2D32-43ED-47ED-B985-9614CF94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880"/>
            <a:ext cx="8825659" cy="355092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 Zaměstnanci, který za nepřetržitého trvání pracovního poměru k témuž zaměstnavateli konal u něho práci alespoň 60 dnů v kalendářním roce, přísluší dovolená za kalendářní rok, popřípadě její poměrná část.</a:t>
            </a:r>
          </a:p>
          <a:p>
            <a:r>
              <a:rPr lang="cs-CZ" dirty="0"/>
              <a:t>Výměra dovolené činí nejméně 4 týdny v kalendářním roce.</a:t>
            </a:r>
          </a:p>
          <a:p>
            <a:r>
              <a:rPr lang="cs-CZ" dirty="0"/>
              <a:t>Dodatková dovolena (§ 215) pro zvlášť náročné práce.</a:t>
            </a:r>
          </a:p>
          <a:p>
            <a:r>
              <a:rPr lang="cs-CZ" dirty="0"/>
              <a:t>Dovolená se čerpá zpravidla v roce, kdy na ni vznikl nárok „Převod“ do dalšího roku jen výjimečně.</a:t>
            </a:r>
          </a:p>
          <a:p>
            <a:r>
              <a:rPr lang="cs-CZ" dirty="0"/>
              <a:t>Dovolenou nařizuje zaměstnavatel po domluvě se zaměstnance, případně na žádost zaměstnance, pokud to neruší provozní potřeby zaměstnavatele.</a:t>
            </a:r>
          </a:p>
          <a:p>
            <a:r>
              <a:rPr lang="cs-CZ" dirty="0"/>
              <a:t>Zaměstnanec má nárok (po domluvě) jednou za rok mít dovolenou 2 týdny v kuse.</a:t>
            </a:r>
          </a:p>
        </p:txBody>
      </p:sp>
    </p:spTree>
    <p:extLst>
      <p:ext uri="{BB962C8B-B14F-4D97-AF65-F5344CB8AC3E}">
        <p14:creationId xmlns:p14="http://schemas.microsoft.com/office/powerpoint/2010/main" val="287782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82F6D-B504-458C-978B-441041C5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 poměrné části dovolené za odpracovanou část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2CB7D-0942-4E8D-989F-E97FE9C6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 výpočtu, kdy zaměstnanec nastoupí jindy než 1. ledna.</a:t>
            </a:r>
          </a:p>
          <a:p>
            <a:r>
              <a:rPr lang="cs-CZ" dirty="0"/>
              <a:t>Za každý celý odpracovaný měsíc má nárok na 1/12 roční dovolené. </a:t>
            </a:r>
          </a:p>
          <a:p>
            <a:r>
              <a:rPr lang="cs-CZ" dirty="0"/>
              <a:t>Když zaměstnavatel nabízí 20 dnů dovolené a zaměstnanec nastoupí 1.7., pak odpracuje 6 celých měsíců v roce.</a:t>
            </a:r>
          </a:p>
          <a:p>
            <a:r>
              <a:rPr lang="cs-CZ" dirty="0"/>
              <a:t>-&gt; 6 měsíců * 1/12 * 20 dnů = 10 dnů dovolené.</a:t>
            </a:r>
          </a:p>
          <a:p>
            <a:endParaRPr lang="cs-CZ" dirty="0"/>
          </a:p>
          <a:p>
            <a:r>
              <a:rPr lang="cs-CZ" dirty="0"/>
              <a:t>POZOR! Pokud si sjednáte nástup 2.7. (třeba proto, že 1.7. je neděle), tak máte jen 5 celých odpracovaných měsíců v roce.</a:t>
            </a:r>
          </a:p>
          <a:p>
            <a:r>
              <a:rPr lang="cs-CZ" dirty="0"/>
              <a:t>-&gt; 5 měsíců * 1/12 * 20 dnů = 8 dnů dovolené.</a:t>
            </a:r>
          </a:p>
        </p:txBody>
      </p:sp>
    </p:spTree>
    <p:extLst>
      <p:ext uri="{BB962C8B-B14F-4D97-AF65-F5344CB8AC3E}">
        <p14:creationId xmlns:p14="http://schemas.microsoft.com/office/powerpoint/2010/main" val="174093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1974F-BF4B-4E84-87A3-425F3CE8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práce</a:t>
            </a:r>
            <a:br>
              <a:rPr lang="cs-CZ" dirty="0"/>
            </a:br>
            <a:r>
              <a:rPr lang="cs-CZ" dirty="0"/>
              <a:t>§ 109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684CF-5C59-4FAD-8CD1-F6024D5B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Práce v ČR musí být zaplacena. Ledaže se jedná o „Společenskou úsluhu“ nebo vzdělávání.</a:t>
            </a:r>
          </a:p>
          <a:p>
            <a:r>
              <a:rPr lang="cs-CZ" dirty="0"/>
              <a:t>Mzda x Plat (§ 109 odst. 2 x § 109 odst. 3)</a:t>
            </a:r>
          </a:p>
          <a:p>
            <a:r>
              <a:rPr lang="cs-CZ" dirty="0"/>
              <a:t>Zákaz diskriminace a rovné odměňování – platí zásada „za stejnou práci stejná odměna“.</a:t>
            </a:r>
          </a:p>
          <a:p>
            <a:r>
              <a:rPr lang="cs-CZ" dirty="0">
                <a:hlinkClick r:id="rId2"/>
              </a:rPr>
              <a:t>https://www.pravniprostor.cz/clanky/pracovni-pravo/rovne-zachazeni-pri-odmenovani-za-praci</a:t>
            </a:r>
            <a:endParaRPr lang="cs-CZ" dirty="0"/>
          </a:p>
          <a:p>
            <a:r>
              <a:rPr lang="cs-CZ" dirty="0"/>
              <a:t>Minimální mzda platí pro pracovní poměr i mimo něj, určuje vláda nařízením.</a:t>
            </a:r>
          </a:p>
          <a:p>
            <a:r>
              <a:rPr lang="cs-CZ" dirty="0"/>
              <a:t>Zaručená mzda – ke studiu aktualne.cz/wiki/zarucena-mzda-2020/r~698c87941a9211ea8d520cc47ab5f122/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069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946F4-E733-4B99-BDD9-81A2F80B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zaměstnanců při platební neschopnosti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1A2E5-55FD-4D96-B536-5F130FBF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případě úpadku zaměstnavatele přebírá platbu mzdu Úřad Práce, ale pozor jen v určitém rozsahu.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https://www.uradprace.cz/ochrana-</a:t>
            </a:r>
            <a:r>
              <a:rPr lang="cs-CZ" dirty="0" err="1">
                <a:hlinkClick r:id="rId2"/>
              </a:rPr>
              <a:t>zamestnancu</a:t>
            </a:r>
            <a:r>
              <a:rPr lang="cs-CZ" dirty="0">
                <a:hlinkClick r:id="rId2"/>
              </a:rPr>
              <a:t>#:~:text=Ochrana%20zam%C4%9Bstnanc%C5%AF%20p%C5%99i%20platebn%C3%AD%20neschopnosti,118%2F2000%20Sb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Zaměstnanec je chráněn jakožto slabší smluvní strana. Na druhou stranu pořád se jedná o smluvní vztah a zaměstnanec musí plnit smluvní povinnosti.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3"/>
              </a:rPr>
              <a:t>https://www.pravniprostor.cz/clanky/pracovni-pravo/s-ochrana-zajmu-zamestnavatelu-v-pracovnim-pravu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1426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007E-4762-4A30-9379-6AB6B278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pracovním právu</a:t>
            </a:r>
            <a:br>
              <a:rPr lang="cs-CZ" dirty="0"/>
            </a:br>
            <a:r>
              <a:rPr lang="cs-CZ" dirty="0"/>
              <a:t>Funkce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1A16-FE5A-4502-AEFA-1CB66481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1. Funkce reparační (kompenzační)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- Hlavní funkcí odpovědnosti je uvedení v původní stav, pokud se škoda stane.</a:t>
            </a:r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2. Funkce satisfakční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 náhrada škody, pokud není možné uvést v původní stav.</a:t>
            </a:r>
          </a:p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3. Funkce represivní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- „potrestání“ za způsobenou škodu</a:t>
            </a:r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4. Funkce preventivní</a:t>
            </a:r>
          </a:p>
          <a:p>
            <a:pPr lvl="1"/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 čtv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rtá ne však nejméně důležitá funkce je odrazení potenciální škůdce, aby se škoda vůbec nestala.</a:t>
            </a:r>
          </a:p>
          <a:p>
            <a:pPr marL="457200" lvl="1" indent="0">
              <a:buNone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https://www.podnikatel.cz/clanky/odpovednost-zamestnance-za-skodu-v-pracovnim-pomeru/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68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DD025-4AAF-439A-BD47-8EF4B34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hmotné odpovědnosti v podnikové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32937-14C3-4A6A-A280-6086336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po vás zaměstnavatel může chtít náhradu max 4,5x mzdu (pozor výjimky). Ale v případě podepsání Dohody o hmotné odpovědnosti na sebe berete povinnost nahradit mnohem více.</a:t>
            </a:r>
          </a:p>
          <a:p>
            <a:r>
              <a:rPr lang="cs-CZ" dirty="0"/>
              <a:t>Jedná o zboží ve skladě, peníze v pokladně, ztrátu svěřených věcí,…</a:t>
            </a:r>
          </a:p>
          <a:p>
            <a:r>
              <a:rPr lang="cs-CZ" dirty="0"/>
              <a:t>Po 18. roce věku</a:t>
            </a:r>
          </a:p>
          <a:p>
            <a:r>
              <a:rPr lang="cs-CZ" dirty="0"/>
              <a:t>V případě, že ručí více zaměstnanců, pak podle míry prokázaného zaviněné. Není-li prokázáno nikomu, pak rovnoměrně.</a:t>
            </a:r>
          </a:p>
          <a:p>
            <a:r>
              <a:rPr lang="cs-CZ" dirty="0"/>
              <a:t>Silně doporučuji při ukončení dohody provést inventuru. Jinak odpovídáte i nadále až do další inventury.</a:t>
            </a:r>
          </a:p>
        </p:txBody>
      </p:sp>
    </p:spTree>
    <p:extLst>
      <p:ext uri="{BB962C8B-B14F-4D97-AF65-F5344CB8AC3E}">
        <p14:creationId xmlns:p14="http://schemas.microsoft.com/office/powerpoint/2010/main" val="103510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A738-7176-4947-B34E-592DB702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99022-25D4-4C1C-B04B-8EDA446F5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510177" cy="3993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Stejná právní úprava jako u pracovního poměru, s několika výjimkami: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DPP – Dohoda o provedení práce</a:t>
            </a:r>
          </a:p>
          <a:p>
            <a:pPr lvl="1"/>
            <a:r>
              <a:rPr lang="cs-CZ" dirty="0"/>
              <a:t>Rozsah práce ve všech DPP u jednoho zaměstnavatele – max 300 hodin za rok,</a:t>
            </a:r>
          </a:p>
          <a:p>
            <a:pPr lvl="1"/>
            <a:r>
              <a:rPr lang="cs-CZ" dirty="0"/>
              <a:t>Není zkušební lhůta, jen 15 denní výpovědní</a:t>
            </a:r>
          </a:p>
          <a:p>
            <a:pPr lvl="1"/>
            <a:r>
              <a:rPr lang="cs-CZ" dirty="0"/>
              <a:t>Bez odvodů – pokud je mzda do 10.000 Kč (pozor princip sčítání)</a:t>
            </a:r>
          </a:p>
          <a:p>
            <a:pPr lvl="1"/>
            <a:r>
              <a:rPr lang="cs-CZ" dirty="0"/>
              <a:t>Platí omezení minimální mzdou (87,3 Kč)</a:t>
            </a:r>
          </a:p>
          <a:p>
            <a:pPr lvl="1"/>
            <a:r>
              <a:rPr lang="cs-CZ" dirty="0"/>
              <a:t>Písemná forma  + vymezen pracovní úkol, sjednaná odměna za jeho provedení, rozsah práce a zpravidla i doba, v níž má být pracovní úkol proveden.</a:t>
            </a:r>
          </a:p>
          <a:p>
            <a:pPr lvl="1"/>
            <a:r>
              <a:rPr lang="cs-CZ" dirty="0"/>
              <a:t>Odměna - smluvní volnost - výše odměny není limitována, přičemž se přihlíží především k charakteru práce.</a:t>
            </a:r>
          </a:p>
          <a:p>
            <a:pPr lvl="1"/>
            <a:r>
              <a:rPr lang="cs-CZ" dirty="0"/>
              <a:t>Doba, na kterou se dohoda o provedení práce uzavírá.</a:t>
            </a:r>
          </a:p>
        </p:txBody>
      </p:sp>
    </p:spTree>
    <p:extLst>
      <p:ext uri="{BB962C8B-B14F-4D97-AF65-F5344CB8AC3E}">
        <p14:creationId xmlns:p14="http://schemas.microsoft.com/office/powerpoint/2010/main" val="2705648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987A6-4F52-43C2-A99E-8F4857FF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Odškodňování pracovních úrazů a nemocí z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D5CCE-AA9C-45DD-87C2-8BCA13393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Jedná se o poškození zdraví v důsledku výkonu práce pro zaměstnavatele.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https://www.pravniprostor.cz/clanky/pracovni-pravo/pracovni-uraz-a-jeho-odskodneni</a:t>
            </a:r>
            <a:endParaRPr lang="cs-CZ" dirty="0"/>
          </a:p>
          <a:p>
            <a:r>
              <a:rPr lang="cs-CZ" dirty="0"/>
              <a:t>Zaměstnavatel, u něhož k pracovnímu úrazu došlo, je povinen objasnit příčiny a okolnosti vzniku tohoto úrazu za účasti zaměstnance. Zejména proto, aby další zaměstnanci byli chráněni.</a:t>
            </a:r>
          </a:p>
          <a:p>
            <a:r>
              <a:rPr lang="cs-CZ" dirty="0"/>
              <a:t>Zaměstnavatel je povinen nahradit škodu nebo nemajetkovou újmu, i když dodržel povinnosti vyplývající z právních a ostatních předpisů k zajištění bezpečnosti a ochrany zdraví při práci, pokud se povinnosti nahradit škodu nebo nemajetkovou újmu zcela nebo zčásti nezprostí. Tzn. I když byla přijata opatření zaměstnanec může žádat náhradu škody, ledaže bude prokázáno že zaměstnanec jednal v rozporu s vnitřními předpisy, nebo byl např. pod vlivem.</a:t>
            </a:r>
          </a:p>
        </p:txBody>
      </p:sp>
    </p:spTree>
    <p:extLst>
      <p:ext uri="{BB962C8B-B14F-4D97-AF65-F5344CB8AC3E}">
        <p14:creationId xmlns:p14="http://schemas.microsoft.com/office/powerpoint/2010/main" val="1612766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3592-0B6E-47A9-B982-64CAF5B0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E2302-40A7-4451-8556-2BA35BDB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přeji mnoho úspěchů v pracovním životě.</a:t>
            </a:r>
          </a:p>
          <a:p>
            <a:endParaRPr lang="cs-CZ" dirty="0"/>
          </a:p>
          <a:p>
            <a:r>
              <a:rPr lang="cs-CZ" dirty="0"/>
              <a:t>V případě nejasností stran zkoušky mě kontaktujte </a:t>
            </a:r>
            <a:r>
              <a:rPr lang="cs-CZ"/>
              <a:t>mailem.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4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98F2E-6F78-4DF8-A39D-BC4A04C4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748C4-9792-4B0B-8E68-531C1005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 DPP?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81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E80FC-E929-475D-85B4-CD10122E9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3BB794-C55D-4A07-934E-7C97E1C1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Chybí nemocenské pojištění</a:t>
            </a:r>
          </a:p>
          <a:p>
            <a:r>
              <a:rPr lang="cs-CZ" dirty="0"/>
              <a:t>Chybí sociální pojištění – nevzniká nárok na podporu v nezaměstnanosti</a:t>
            </a:r>
          </a:p>
          <a:p>
            <a:r>
              <a:rPr lang="cs-CZ" dirty="0"/>
              <a:t>Nepočítá se do odpracované doby pro výpočet důchodu</a:t>
            </a:r>
          </a:p>
          <a:p>
            <a:r>
              <a:rPr lang="cs-CZ" dirty="0"/>
              <a:t>Nepočítá se do doby pro nárok na mateřskou</a:t>
            </a:r>
          </a:p>
          <a:p>
            <a:r>
              <a:rPr lang="cs-CZ" dirty="0"/>
              <a:t>Kdykoliv můžete přijít o příjem</a:t>
            </a:r>
          </a:p>
          <a:p>
            <a:r>
              <a:rPr lang="cs-CZ" dirty="0"/>
              <a:t>Nepočítá se do příjmů pro hypotéku a jiné spotřebitelské úvěry</a:t>
            </a:r>
          </a:p>
          <a:p>
            <a:r>
              <a:rPr lang="cs-CZ" dirty="0"/>
              <a:t>Max (?) 10.000 Kč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C0C0-0FE2-4DDF-95F5-3023BDBD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E0E3-5EC6-4E34-A7F9-C8619862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DPČ – Dohoda o provedení činnosti</a:t>
            </a:r>
          </a:p>
          <a:p>
            <a:pPr lvl="1"/>
            <a:r>
              <a:rPr lang="cs-CZ" dirty="0"/>
              <a:t>Max 20 hodin týdně</a:t>
            </a:r>
          </a:p>
          <a:p>
            <a:pPr lvl="1"/>
            <a:r>
              <a:rPr lang="cs-CZ" dirty="0"/>
              <a:t>Písemná forma</a:t>
            </a:r>
          </a:p>
          <a:p>
            <a:pPr lvl="1"/>
            <a:r>
              <a:rPr lang="cs-CZ" dirty="0"/>
              <a:t>15 denní výpovědní lhůta (od doručení)</a:t>
            </a:r>
          </a:p>
          <a:p>
            <a:pPr lvl="1"/>
            <a:r>
              <a:rPr lang="cs-CZ" dirty="0"/>
              <a:t>Zdanění 15 % srážková daň (bez růžového prohlášení)</a:t>
            </a:r>
          </a:p>
          <a:p>
            <a:pPr lvl="1"/>
            <a:r>
              <a:rPr lang="cs-CZ" dirty="0"/>
              <a:t>Do 3.000 Kč za měsíc bez pojištění</a:t>
            </a:r>
          </a:p>
          <a:p>
            <a:pPr lvl="1"/>
            <a:r>
              <a:rPr lang="cs-CZ" dirty="0"/>
              <a:t>V dohodě musí být uvedeno:</a:t>
            </a:r>
          </a:p>
          <a:p>
            <a:pPr lvl="2"/>
            <a:r>
              <a:rPr lang="cs-CZ" dirty="0"/>
              <a:t>sjednaná práce,</a:t>
            </a:r>
          </a:p>
          <a:p>
            <a:pPr lvl="2"/>
            <a:r>
              <a:rPr lang="cs-CZ" dirty="0"/>
              <a:t>sjednaný rozsah pracovní doby</a:t>
            </a:r>
          </a:p>
          <a:p>
            <a:pPr lvl="2"/>
            <a:r>
              <a:rPr lang="cs-CZ" dirty="0"/>
              <a:t>a doba, na kterou se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37265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7A85F-FBAF-4E03-A83D-8CB8F61E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B8D06-DE68-47CD-BE52-CB6C7477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 DPČ?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417A0-DD78-47F7-B893-71DA097C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E3080-E748-4066-B6CB-37965AB0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Nižší částka, kterou si lze vydělat než u DPP</a:t>
            </a:r>
          </a:p>
          <a:p>
            <a:r>
              <a:rPr lang="cs-CZ" dirty="0"/>
              <a:t>Všechny nevýhody DPP</a:t>
            </a:r>
          </a:p>
          <a:p>
            <a:endParaRPr lang="cs-CZ" dirty="0"/>
          </a:p>
          <a:p>
            <a:r>
              <a:rPr lang="cs-CZ" dirty="0"/>
              <a:t>Ale více hodin pro jednoho zaměstnavatele za rok </a:t>
            </a:r>
          </a:p>
          <a:p>
            <a:pPr lvl="1"/>
            <a:r>
              <a:rPr lang="cs-CZ" dirty="0"/>
              <a:t>300 vs 20 x 52 </a:t>
            </a:r>
          </a:p>
        </p:txBody>
      </p:sp>
    </p:spTree>
    <p:extLst>
      <p:ext uri="{BB962C8B-B14F-4D97-AF65-F5344CB8AC3E}">
        <p14:creationId xmlns:p14="http://schemas.microsoft.com/office/powerpoint/2010/main" val="22342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51C86-1297-4145-9921-C0D2A2A2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smluv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B8915-59F2-421A-A1FB-3509FFF3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Mandátní smlouva</a:t>
            </a:r>
          </a:p>
          <a:p>
            <a:r>
              <a:rPr lang="cs-CZ" dirty="0"/>
              <a:t>Zprostředkovatelská smlouva</a:t>
            </a:r>
          </a:p>
          <a:p>
            <a:r>
              <a:rPr lang="cs-CZ" dirty="0"/>
              <a:t>Smlouva o dílo</a:t>
            </a:r>
          </a:p>
          <a:p>
            <a:r>
              <a:rPr lang="cs-CZ" dirty="0"/>
              <a:t>Smlouva o výkonu funkce</a:t>
            </a:r>
          </a:p>
          <a:p>
            <a:endParaRPr lang="cs-CZ" dirty="0"/>
          </a:p>
          <a:p>
            <a:r>
              <a:rPr lang="cs-CZ" dirty="0"/>
              <a:t>Problém se souběhem smluv</a:t>
            </a:r>
          </a:p>
        </p:txBody>
      </p:sp>
    </p:spTree>
    <p:extLst>
      <p:ext uri="{BB962C8B-B14F-4D97-AF65-F5344CB8AC3E}">
        <p14:creationId xmlns:p14="http://schemas.microsoft.com/office/powerpoint/2010/main" val="3435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C7BAC-3E05-418C-9E86-0886B454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10A99-0EE8-4D98-B5BB-B0E6991A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si napsat (najít) DPP</a:t>
            </a:r>
          </a:p>
          <a:p>
            <a:pPr marL="0" indent="0">
              <a:buNone/>
            </a:pPr>
            <a:r>
              <a:rPr lang="cs-CZ" i="1" dirty="0"/>
              <a:t>Administrativní výpomoc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Specifikujte základní náležitost takové smlouvy</a:t>
            </a:r>
          </a:p>
          <a:p>
            <a:pPr marL="0" indent="0">
              <a:buNone/>
            </a:pPr>
            <a:r>
              <a:rPr lang="cs-CZ" i="1" dirty="0"/>
              <a:t>Určete mzdu</a:t>
            </a:r>
          </a:p>
          <a:p>
            <a:pPr marL="0" indent="0">
              <a:buNone/>
            </a:pPr>
            <a:r>
              <a:rPr lang="cs-CZ" i="1" dirty="0"/>
              <a:t>Rozvržení pracovní doby</a:t>
            </a:r>
          </a:p>
          <a:p>
            <a:pPr marL="0" indent="0">
              <a:buNone/>
            </a:pPr>
            <a:r>
              <a:rPr lang="cs-CZ" i="1" dirty="0"/>
              <a:t>A způsob předání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909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1369</TotalTime>
  <Words>1375</Words>
  <Application>Microsoft Office PowerPoint</Application>
  <PresentationFormat>Širokoúhlá obrazovka</PresentationFormat>
  <Paragraphs>130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 Boardroom</vt:lpstr>
      <vt:lpstr>Pracovní právo  </vt:lpstr>
      <vt:lpstr>Dohody mimo pracovní poměr ZP 74 § a násl.</vt:lpstr>
      <vt:lpstr>Dohody mimo pracovní poměr ZP 74 § a násl.</vt:lpstr>
      <vt:lpstr>Prezentace aplikace PowerPoint</vt:lpstr>
      <vt:lpstr>Dohody mimo pracovní poměr ZP 74 § a násl.</vt:lpstr>
      <vt:lpstr>Prezentace aplikace PowerPoint</vt:lpstr>
      <vt:lpstr>Prezentace aplikace PowerPoint</vt:lpstr>
      <vt:lpstr>Další typy smluv</vt:lpstr>
      <vt:lpstr>Prezentace aplikace PowerPoint</vt:lpstr>
      <vt:lpstr>Pracovní doba ZP § 78 a násl.</vt:lpstr>
      <vt:lpstr>Přestávka v práci §88 ZP</vt:lpstr>
      <vt:lpstr>Doba odpočinku § 90</vt:lpstr>
      <vt:lpstr>Práce přesčas § 93</vt:lpstr>
      <vt:lpstr>Dovolená § 211</vt:lpstr>
      <vt:lpstr>Výpočty poměrné části dovolené za odpracovanou část roku</vt:lpstr>
      <vt:lpstr>Odměňování práce § 109</vt:lpstr>
      <vt:lpstr>Ochrana zaměstnanců při platební neschopnosti zaměstnavatele</vt:lpstr>
      <vt:lpstr>Odpovědnost v pracovním právu Funkce odpovědnosti</vt:lpstr>
      <vt:lpstr>Dohoda o hmotné odpovědnosti v podnikové praxi</vt:lpstr>
      <vt:lpstr>Odškodňování pracovních úrazů a nemocí z povolání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Pracovního právo</dc:title>
  <dc:creator>Martin Štěrba</dc:creator>
  <cp:lastModifiedBy>Martin Štěrba</cp:lastModifiedBy>
  <cp:revision>22</cp:revision>
  <dcterms:created xsi:type="dcterms:W3CDTF">2020-10-27T12:30:45Z</dcterms:created>
  <dcterms:modified xsi:type="dcterms:W3CDTF">2020-12-27T20:17:46Z</dcterms:modified>
</cp:coreProperties>
</file>